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516" r:id="rId3"/>
    <p:sldId id="517" r:id="rId4"/>
    <p:sldId id="333" r:id="rId5"/>
    <p:sldId id="334" r:id="rId6"/>
    <p:sldId id="257" r:id="rId7"/>
    <p:sldId id="340" r:id="rId8"/>
    <p:sldId id="331" r:id="rId9"/>
    <p:sldId id="330" r:id="rId10"/>
    <p:sldId id="310" r:id="rId11"/>
    <p:sldId id="258" r:id="rId12"/>
    <p:sldId id="259" r:id="rId13"/>
    <p:sldId id="261" r:id="rId14"/>
    <p:sldId id="262" r:id="rId15"/>
    <p:sldId id="263" r:id="rId16"/>
    <p:sldId id="317" r:id="rId17"/>
    <p:sldId id="318" r:id="rId18"/>
    <p:sldId id="319" r:id="rId19"/>
    <p:sldId id="518" r:id="rId20"/>
    <p:sldId id="519" r:id="rId21"/>
    <p:sldId id="520" r:id="rId22"/>
    <p:sldId id="522" r:id="rId23"/>
    <p:sldId id="521" r:id="rId24"/>
    <p:sldId id="335" r:id="rId25"/>
    <p:sldId id="336" r:id="rId26"/>
    <p:sldId id="338" r:id="rId27"/>
    <p:sldId id="523" r:id="rId28"/>
    <p:sldId id="329" r:id="rId29"/>
    <p:sldId id="332" r:id="rId30"/>
    <p:sldId id="527" r:id="rId31"/>
    <p:sldId id="525" r:id="rId32"/>
    <p:sldId id="526" r:id="rId33"/>
    <p:sldId id="264" r:id="rId34"/>
    <p:sldId id="265" r:id="rId35"/>
    <p:sldId id="327" r:id="rId36"/>
    <p:sldId id="266" r:id="rId37"/>
    <p:sldId id="267" r:id="rId38"/>
    <p:sldId id="268" r:id="rId39"/>
    <p:sldId id="269" r:id="rId40"/>
    <p:sldId id="270" r:id="rId41"/>
    <p:sldId id="306" r:id="rId42"/>
    <p:sldId id="277" r:id="rId43"/>
    <p:sldId id="278" r:id="rId44"/>
    <p:sldId id="279" r:id="rId45"/>
    <p:sldId id="529" r:id="rId46"/>
    <p:sldId id="281" r:id="rId47"/>
    <p:sldId id="282" r:id="rId48"/>
    <p:sldId id="308" r:id="rId49"/>
    <p:sldId id="285" r:id="rId50"/>
    <p:sldId id="287" r:id="rId51"/>
    <p:sldId id="289" r:id="rId52"/>
    <p:sldId id="288" r:id="rId53"/>
    <p:sldId id="290" r:id="rId54"/>
    <p:sldId id="291" r:id="rId55"/>
    <p:sldId id="292" r:id="rId56"/>
    <p:sldId id="293" r:id="rId57"/>
    <p:sldId id="294" r:id="rId58"/>
    <p:sldId id="528" r:id="rId59"/>
    <p:sldId id="339" r:id="rId60"/>
    <p:sldId id="295" r:id="rId61"/>
    <p:sldId id="296" r:id="rId62"/>
    <p:sldId id="299" r:id="rId63"/>
    <p:sldId id="309" r:id="rId64"/>
    <p:sldId id="300" r:id="rId65"/>
    <p:sldId id="524" r:id="rId66"/>
    <p:sldId id="328" r:id="rId67"/>
    <p:sldId id="320" r:id="rId68"/>
    <p:sldId id="321" r:id="rId69"/>
    <p:sldId id="322" r:id="rId70"/>
    <p:sldId id="323" r:id="rId71"/>
    <p:sldId id="324" r:id="rId72"/>
    <p:sldId id="325" r:id="rId73"/>
    <p:sldId id="326" r:id="rId7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DEF78923-9F95-26E0-7C8B-BD2D585E59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31C8C1D-C6E6-B1EA-832A-6FD4E435CF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D0A88FA9-6349-2017-4520-A113B47B07F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88044927-BCCE-02A3-689D-E53498AE29A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40E6DE4-966C-46DD-AC69-31CD607B95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DEB8-7810-458A-B244-8E4968ED1C0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B7829-E60D-42D3-87AB-2F6E58669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5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B7829-E60D-42D3-87AB-2F6E58669B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F4F25-E69A-75E4-56A9-2330C5746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F7A74D-B5C6-F04D-DCF5-0165D525E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CB7C5B-7B8F-3EA0-A278-75A50DE28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84874-D883-5947-94C2-70A428236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B7829-E60D-42D3-87AB-2F6E58669B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77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5D663-472B-3665-A3A9-4ACE908E7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ADCF11-63EE-6424-2013-B78C0045A2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223FD8-2A93-6AC1-6848-D64D03546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6DD9F-E7D1-AB05-04CD-05E95F13F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B7829-E60D-42D3-87AB-2F6E58669B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6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E431-C19D-E6B5-3A4C-1DBB652D3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92BC1F-A00D-E219-4367-EA31986AE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AF095D-7C22-6B2F-FD20-A5393A52C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0A937-8820-1627-C46D-EE58C3BF8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B7829-E60D-42D3-87AB-2F6E58669B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6C6693-3F8B-8C71-B93B-D7463AA77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1933EE-AF8D-51BB-AE11-C95ADC24D8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58E486-E09D-831A-6199-94421496A2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92CBA-CCB0-4BB8-8BC5-C753C42EC6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808815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3ECE81-B1DF-D36D-8EBC-1D43F063D0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DF6894-AE9B-218D-10EF-E05EE32FD1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B9A255-E4CC-D539-1846-C750E81303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DFF6C-1AA4-46B1-A6CC-CF1746B8C5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76299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57B513-B252-F621-3385-1CDD35DA3C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AD2F74-180D-DFA2-9EC7-484677ED12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0D6322-4DE5-6668-347A-3DAA5C1F2E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6DC8D-B08F-42DD-9EB1-72C209534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14600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E56480-282A-210A-6311-12BECF8FBD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3AE197-2E04-4344-6BBE-AE023F14B7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177DEA-9BE6-0FD6-9AF5-824B62204C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DAD18-BE95-40AE-BBD7-99C0A42E62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61359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4D7719-38A7-7E39-9F91-055B535E1D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E19BC0-CBEA-AD1D-4FF9-544DBFC451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E9B44A-7827-0916-0ACE-EF68F9145B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6C45C-E891-4081-A262-F02212121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47180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2602F-01E8-BA11-62B3-FA4D768283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D3920-759D-D706-C49F-DA4AF7855E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727D93-604A-2306-AC71-AA31D67966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AA755-FDC2-413C-97C3-11EC0EF0ED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5661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C63710-5C8F-F88F-67D5-AFE26D9032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F3221BE-21F6-48BD-1E67-FFB503A9FC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8A2BCEE-EA7A-6DAC-053D-8F607F5D05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FD3EE-B188-481F-9461-9E728FE15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98739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7B30A47-C934-3FAF-5411-B52FE9FB46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3D35DFB-19D0-B355-9ECB-D5AAA5F5F5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51940C-7E23-5957-B27C-FF0162DBCE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E3FEC-9B43-49F6-86D5-451CE9A07A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53059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08777E8-8F30-3670-C268-B0A15A0A2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92FE9DD-E9BB-AEE9-13BE-537D3A2B07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34F17C9-E47F-0AA1-B6B3-9E79E69549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1F072-53C2-4BF2-9DB3-FAD759D3D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20340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4C87E6-34A5-E292-48C0-67051162F9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BBF0C-DC24-B5C0-1480-3072527A8D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4EA2B8-EE20-E71C-9594-8B51D322D6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B04A1-2C5D-40F2-A445-FFFD896B8C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71198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14ED2-E7FC-E16C-C34B-82EAA810ED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8343F-F3FF-102D-EAC6-337EF7BE8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D896B-3AD0-76A9-C33E-0EF8E00634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41660-707B-4F8A-9B57-37E9038BB4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77502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24598BD-2A75-49E0-D456-CFBE5CA8E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29E2A82-1CB1-D65D-CFA4-700FE8C23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79BD14-6DAC-BE6B-46E2-9D1AE07D42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435B83D-971F-6B2C-01B2-50840B70E1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8AD0605-D0CC-757E-59FE-9D8CAD80E2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4761A59-DBCE-491C-8D74-A55E54AF58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AF78DB9-3DEC-5534-FAAA-2EC6796AB7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 dirty="0"/>
              <a:t>Fuzzy Logic and Fuzzy Control</a:t>
            </a:r>
            <a:br>
              <a:rPr lang="en-US" altLang="en-US" sz="4400" dirty="0"/>
            </a:br>
            <a:r>
              <a:rPr lang="en-US" altLang="en-US" sz="4400" dirty="0"/>
              <a:t>ECE 4740/5740</a:t>
            </a:r>
            <a:br>
              <a:rPr lang="en-US" altLang="en-US" sz="4400" dirty="0"/>
            </a:br>
            <a:r>
              <a:rPr lang="en-US" altLang="en-US" sz="4400" dirty="0"/>
              <a:t>Professor Hanna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026">
            <a:extLst>
              <a:ext uri="{FF2B5EF4-FFF2-40B4-BE49-F238E27FC236}">
                <a16:creationId xmlns:a16="http://schemas.microsoft.com/office/drawing/2014/main" id="{71619F90-0CF8-D8CD-9809-D9A5F127F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628900"/>
          <a:ext cx="1135380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858000" imgH="1200912" progId="Word.Document.8">
                  <p:embed/>
                </p:oleObj>
              </mc:Choice>
              <mc:Fallback>
                <p:oleObj name="Document" r:id="rId2" imgW="6858000" imgH="1200912" progId="Word.Documen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28900"/>
                        <a:ext cx="11353800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1027">
            <a:extLst>
              <a:ext uri="{FF2B5EF4-FFF2-40B4-BE49-F238E27FC236}">
                <a16:creationId xmlns:a16="http://schemas.microsoft.com/office/drawing/2014/main" id="{21D2126B-3E0B-D34F-3B3E-DB04ED89F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785813"/>
            <a:ext cx="29924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/>
              <a:t>Fuzzy Logic</a:t>
            </a:r>
            <a:endParaRPr lang="en-US" altLang="en-US" sz="3600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F375475-925C-A59F-AFD6-112CF53E9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Fuzzy Sets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4D39A5F3-7D7E-43E1-A1A1-69B12396F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538413"/>
          <a:ext cx="9144000" cy="290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85630" imgH="1783047" progId="Word.Document.8">
                  <p:embed/>
                </p:oleObj>
              </mc:Choice>
              <mc:Fallback>
                <p:oleObj name="Document" r:id="rId2" imgW="5585630" imgH="178304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38413"/>
                        <a:ext cx="9144000" cy="290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E6D6647C-3933-45B7-B4EA-58F20D0D5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743075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/>
              <a:t>Is this sentence </a:t>
            </a:r>
            <a:r>
              <a:rPr lang="en-US" altLang="en-US" sz="2800" b="1" i="1"/>
              <a:t>true</a:t>
            </a:r>
            <a:r>
              <a:rPr lang="en-US" altLang="en-US" sz="2800" b="1"/>
              <a:t> or </a:t>
            </a:r>
            <a:r>
              <a:rPr lang="en-US" altLang="en-US" sz="2800" b="1" i="1"/>
              <a:t>false</a:t>
            </a:r>
            <a:r>
              <a:rPr lang="en-US" altLang="en-US" sz="2800" b="1"/>
              <a:t>?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C54872F3-0306-AF60-E687-C024EF95D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74725"/>
          <a:ext cx="91440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2103120" progId="Word.Document.8">
                  <p:embed/>
                </p:oleObj>
              </mc:Choice>
              <mc:Fallback>
                <p:oleObj name="Document" r:id="rId2" imgW="5486400" imgH="21031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74725"/>
                        <a:ext cx="91440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0F37B2AB-69D6-6C47-E1CA-84F405EFD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14400"/>
          <a:ext cx="91440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99176" imgH="1078992" progId="Word.Document.8">
                  <p:embed/>
                </p:oleObj>
              </mc:Choice>
              <mc:Fallback>
                <p:oleObj name="Document" r:id="rId2" imgW="5599176" imgH="10789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0298"/>
                      <a:stretch>
                        <a:fillRect/>
                      </a:stretch>
                    </p:blipFill>
                    <p:spPr bwMode="auto">
                      <a:xfrm>
                        <a:off x="0" y="914400"/>
                        <a:ext cx="9144000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ABF681A0-E9EB-768F-B9B2-7122662AB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463800"/>
          <a:ext cx="91440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486400" imgH="1929384" progId="Word.Document.8">
                  <p:embed/>
                </p:oleObj>
              </mc:Choice>
              <mc:Fallback>
                <p:oleObj name="Document" r:id="rId4" imgW="5486400" imgH="19293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0716"/>
                      <a:stretch>
                        <a:fillRect/>
                      </a:stretch>
                    </p:blipFill>
                    <p:spPr bwMode="auto">
                      <a:xfrm>
                        <a:off x="0" y="2463800"/>
                        <a:ext cx="9144000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E03B5237-0F72-700F-88D3-7178087A31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676400"/>
          <a:ext cx="91440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2103120" progId="Word.Document.8">
                  <p:embed/>
                </p:oleObj>
              </mc:Choice>
              <mc:Fallback>
                <p:oleObj name="Document" r:id="rId2" imgW="5486400" imgH="21031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7392"/>
                      <a:stretch>
                        <a:fillRect/>
                      </a:stretch>
                    </p:blipFill>
                    <p:spPr bwMode="auto">
                      <a:xfrm>
                        <a:off x="0" y="1676400"/>
                        <a:ext cx="91440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8DCCD18A-6A80-3E3B-DAED-D67994A391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22275"/>
          <a:ext cx="9144000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3608832" progId="Word.Document.8">
                  <p:embed/>
                </p:oleObj>
              </mc:Choice>
              <mc:Fallback>
                <p:oleObj name="Document" r:id="rId2" imgW="5486400" imgH="36088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0742"/>
                      <a:stretch>
                        <a:fillRect/>
                      </a:stretch>
                    </p:blipFill>
                    <p:spPr bwMode="auto">
                      <a:xfrm>
                        <a:off x="0" y="422275"/>
                        <a:ext cx="9144000" cy="536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56B990E-202C-CA29-C28D-EDC0215AD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0"/>
            <a:ext cx="5788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/>
              <a:t>Probability vs. Fuzziness</a:t>
            </a:r>
            <a:endParaRPr lang="en-US" altLang="en-US" sz="240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F92EA33-60B4-4E70-ECBA-DDCB51D8A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315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Probability</a:t>
            </a:r>
            <a:r>
              <a:rPr lang="en-US" altLang="en-US"/>
              <a:t> describes the uncertainty of an event occurrence.</a:t>
            </a:r>
            <a:endParaRPr lang="en-US" altLang="en-US" sz="2400"/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9D7EE663-3F8E-5CFE-6B58-288BDAFBD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838450"/>
            <a:ext cx="630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Fuzziness</a:t>
            </a:r>
            <a:r>
              <a:rPr lang="en-US" altLang="en-US"/>
              <a:t> describes event ambiguity.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A1C821F2-8A0D-04B0-1D97-64DCF1CE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86200"/>
            <a:ext cx="666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Whether an event occurs is </a:t>
            </a:r>
            <a:r>
              <a:rPr lang="en-US" altLang="en-US" b="1"/>
              <a:t>RANDOM</a:t>
            </a:r>
            <a:r>
              <a:rPr lang="en-US" altLang="en-US"/>
              <a:t>.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97F4381C-FE8A-FC11-78E5-6D3C6DBE7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6157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To what degree it occurs is </a:t>
            </a:r>
            <a:r>
              <a:rPr lang="en-US" altLang="en-US" b="1"/>
              <a:t>FUZZY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  <p:bldP spid="64516" grpId="0" build="p" autoUpdateAnimBg="0"/>
      <p:bldP spid="64517" grpId="0" build="p" autoUpdateAnimBg="0"/>
      <p:bldP spid="6451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ACE0D0D8-5A0E-1A24-0497-5A52839C6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958850"/>
            <a:ext cx="64706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/>
              <a:t>Probability:</a:t>
            </a:r>
            <a:endParaRPr lang="en-US" altLang="en-US" sz="36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/>
              <a:t>There is a 50% chance of an apple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/>
              <a:t>being in the refrigerator.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92BEADF9-100C-2933-321C-600F87629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092450"/>
            <a:ext cx="56070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/>
              <a:t>Fuzzy:</a:t>
            </a:r>
            <a:br>
              <a:rPr lang="en-US" altLang="en-US" sz="3600"/>
            </a:br>
            <a:r>
              <a:rPr lang="en-US" altLang="en-US" sz="3600"/>
              <a:t>There is a half an apple in the</a:t>
            </a:r>
            <a:br>
              <a:rPr lang="en-US" altLang="en-US" sz="3600"/>
            </a:br>
            <a:r>
              <a:rPr lang="en-US" altLang="en-US" sz="3600"/>
              <a:t>refrigerator.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026">
            <a:extLst>
              <a:ext uri="{FF2B5EF4-FFF2-40B4-BE49-F238E27FC236}">
                <a16:creationId xmlns:a16="http://schemas.microsoft.com/office/drawing/2014/main" id="{F3D7ADAE-42FA-7C90-210E-DE2FB2771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676400"/>
            <a:ext cx="6721475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/>
              <a:t>Fuzzy logic</a:t>
            </a:r>
            <a:r>
              <a:rPr lang="en-US" altLang="en-US" sz="4400"/>
              <a:t> acknowledges and exploits the tolerance for uncertainty and imprecision.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t lying on a table&#10;&#10;Description automatically generated with medium confidence">
            <a:extLst>
              <a:ext uri="{FF2B5EF4-FFF2-40B4-BE49-F238E27FC236}">
                <a16:creationId xmlns:a16="http://schemas.microsoft.com/office/drawing/2014/main" id="{B3D832B0-3E12-1084-8810-D4C991363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4" y="228601"/>
            <a:ext cx="7616694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1F9DD-E9A8-8087-81AC-2C01551A7664}"/>
              </a:ext>
            </a:extLst>
          </p:cNvPr>
          <p:cNvSpPr txBox="1"/>
          <p:nvPr/>
        </p:nvSpPr>
        <p:spPr>
          <a:xfrm>
            <a:off x="381000" y="4451550"/>
            <a:ext cx="11240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  <a:p>
            <a:r>
              <a:rPr lang="en-US" dirty="0"/>
              <a:t>Spotted</a:t>
            </a:r>
          </a:p>
          <a:p>
            <a:r>
              <a:rPr lang="en-US" dirty="0" err="1"/>
              <a:t>sMart</a:t>
            </a:r>
            <a:endParaRPr lang="en-US" dirty="0"/>
          </a:p>
          <a:p>
            <a:r>
              <a:rPr lang="en-US" dirty="0"/>
              <a:t>Young</a:t>
            </a:r>
          </a:p>
          <a:p>
            <a:r>
              <a:rPr lang="en-US" dirty="0" err="1"/>
              <a:t>smalL</a:t>
            </a:r>
            <a:endParaRPr lang="en-US" dirty="0"/>
          </a:p>
          <a:p>
            <a:r>
              <a:rPr lang="en-US" dirty="0"/>
              <a:t>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76467-689F-50FA-5D79-1BA17DDF1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53" y="3962400"/>
            <a:ext cx="3249682" cy="2547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6AA0F-C6C3-5FDE-570A-1EE182DFFAD7}"/>
              </a:ext>
            </a:extLst>
          </p:cNvPr>
          <p:cNvSpPr txBox="1"/>
          <p:nvPr/>
        </p:nvSpPr>
        <p:spPr>
          <a:xfrm>
            <a:off x="2584146" y="4478764"/>
            <a:ext cx="15520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{M,A}</a:t>
            </a:r>
          </a:p>
          <a:p>
            <a:r>
              <a:rPr lang="en-US" dirty="0"/>
              <a:t>S ={M}</a:t>
            </a:r>
          </a:p>
          <a:p>
            <a:r>
              <a:rPr lang="en-US" dirty="0"/>
              <a:t>M = {M}</a:t>
            </a:r>
          </a:p>
          <a:p>
            <a:r>
              <a:rPr lang="en-US" dirty="0"/>
              <a:t>Y = {M}</a:t>
            </a:r>
          </a:p>
          <a:p>
            <a:r>
              <a:rPr lang="en-US" dirty="0"/>
              <a:t>L = {}</a:t>
            </a:r>
          </a:p>
          <a:p>
            <a:r>
              <a:rPr lang="en-US" dirty="0"/>
              <a:t>O = {A}</a:t>
            </a:r>
          </a:p>
        </p:txBody>
      </p:sp>
    </p:spTree>
    <p:extLst>
      <p:ext uri="{BB962C8B-B14F-4D97-AF65-F5344CB8AC3E}">
        <p14:creationId xmlns:p14="http://schemas.microsoft.com/office/powerpoint/2010/main" val="367036035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665" y="1066800"/>
            <a:ext cx="5562600" cy="609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DC1D99-437A-4D14-BEEE-B9530859F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8392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Artificial Intelligence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B08261-12AB-4CCA-AF00-C77F7D4D0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6BA2F3-2E3D-98F6-7A6B-29AA2F838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4671"/>
            <a:ext cx="9144000" cy="542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2CBE6F-3B1B-09E7-C1DA-A275A2AF7695}"/>
              </a:ext>
            </a:extLst>
          </p:cNvPr>
          <p:cNvSpPr/>
          <p:nvPr/>
        </p:nvSpPr>
        <p:spPr>
          <a:xfrm>
            <a:off x="6019800" y="3276600"/>
            <a:ext cx="2133600" cy="1143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51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t lying on a table&#10;&#10;Description automatically generated with medium confidence">
            <a:extLst>
              <a:ext uri="{FF2B5EF4-FFF2-40B4-BE49-F238E27FC236}">
                <a16:creationId xmlns:a16="http://schemas.microsoft.com/office/drawing/2014/main" id="{B3D832B0-3E12-1084-8810-D4C991363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"/>
            <a:ext cx="7616694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1F9DD-E9A8-8087-81AC-2C01551A7664}"/>
              </a:ext>
            </a:extLst>
          </p:cNvPr>
          <p:cNvSpPr txBox="1"/>
          <p:nvPr/>
        </p:nvSpPr>
        <p:spPr>
          <a:xfrm>
            <a:off x="381000" y="4451550"/>
            <a:ext cx="11240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  <a:p>
            <a:r>
              <a:rPr lang="en-US" dirty="0"/>
              <a:t>Spotted</a:t>
            </a:r>
          </a:p>
          <a:p>
            <a:r>
              <a:rPr lang="en-US" dirty="0" err="1"/>
              <a:t>sMart</a:t>
            </a:r>
            <a:endParaRPr lang="en-US" dirty="0"/>
          </a:p>
          <a:p>
            <a:r>
              <a:rPr lang="en-US" dirty="0"/>
              <a:t>Young</a:t>
            </a:r>
          </a:p>
          <a:p>
            <a:r>
              <a:rPr lang="en-US" dirty="0" err="1"/>
              <a:t>smalL</a:t>
            </a:r>
            <a:endParaRPr lang="en-US" dirty="0"/>
          </a:p>
          <a:p>
            <a:r>
              <a:rPr lang="en-US" dirty="0"/>
              <a:t>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76467-689F-50FA-5D79-1BA17DDF1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318" y="4075995"/>
            <a:ext cx="3249682" cy="2547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6AA0F-C6C3-5FDE-570A-1EE182DFFAD7}"/>
              </a:ext>
            </a:extLst>
          </p:cNvPr>
          <p:cNvSpPr txBox="1"/>
          <p:nvPr/>
        </p:nvSpPr>
        <p:spPr>
          <a:xfrm>
            <a:off x="1905000" y="445155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= {(M,0.6), (A,0.4)}</a:t>
            </a:r>
          </a:p>
          <a:p>
            <a:r>
              <a:rPr lang="en-US" dirty="0"/>
              <a:t>S ={(M,0.7), (A,0.05)}</a:t>
            </a:r>
          </a:p>
          <a:p>
            <a:r>
              <a:rPr lang="en-US" dirty="0"/>
              <a:t>M = {(M,0.5), (A,0.4)}</a:t>
            </a:r>
          </a:p>
          <a:p>
            <a:r>
              <a:rPr lang="en-US" dirty="0"/>
              <a:t>Y = {(M,0.7), (A,0.1)}</a:t>
            </a:r>
          </a:p>
          <a:p>
            <a:r>
              <a:rPr lang="en-US" dirty="0"/>
              <a:t>L = {(M,0.1), (A,0.4)}</a:t>
            </a:r>
          </a:p>
          <a:p>
            <a:r>
              <a:rPr lang="en-US" dirty="0"/>
              <a:t>O = {M,0.2), A(,0.8)}</a:t>
            </a:r>
          </a:p>
        </p:txBody>
      </p:sp>
    </p:spTree>
    <p:extLst>
      <p:ext uri="{BB962C8B-B14F-4D97-AF65-F5344CB8AC3E}">
        <p14:creationId xmlns:p14="http://schemas.microsoft.com/office/powerpoint/2010/main" val="502157158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9503-8E79-6735-EF87-6AC23B196DBE}"/>
              </a:ext>
            </a:extLst>
          </p:cNvPr>
          <p:cNvSpPr txBox="1"/>
          <p:nvPr/>
        </p:nvSpPr>
        <p:spPr>
          <a:xfrm>
            <a:off x="914400" y="533400"/>
            <a:ext cx="5482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Fuzzy Set Operations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EE9BCB5-47E0-9E94-FCDD-E3F6F3D6D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00618"/>
              </p:ext>
            </p:extLst>
          </p:nvPr>
        </p:nvGraphicFramePr>
        <p:xfrm>
          <a:off x="1524000" y="1397000"/>
          <a:ext cx="5181600" cy="165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2804290405"/>
                    </a:ext>
                  </a:extLst>
                </a:gridCol>
                <a:gridCol w="1640840">
                  <a:extLst>
                    <a:ext uri="{9D8B030D-6E8A-4147-A177-3AD203B41FA5}">
                      <a16:colId xmlns:a16="http://schemas.microsoft.com/office/drawing/2014/main" val="284698813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834895449"/>
                    </a:ext>
                  </a:extLst>
                </a:gridCol>
              </a:tblGrid>
              <a:tr h="4430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Fuzzy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28769"/>
                  </a:ext>
                </a:extLst>
              </a:tr>
              <a:tr h="443099">
                <a:tc>
                  <a:txBody>
                    <a:bodyPr/>
                    <a:lstStyle/>
                    <a:p>
                      <a:r>
                        <a:rPr lang="en-US" dirty="0"/>
                        <a:t>A U B = 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OR,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OR,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83622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r>
                        <a:rPr lang="en-US" dirty="0"/>
                        <a:t>A ∩ B = 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AND, 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AND,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882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B69B61-7972-E234-155A-9AD0FA087390}"/>
              </a:ext>
            </a:extLst>
          </p:cNvPr>
          <p:cNvSpPr txBox="1"/>
          <p:nvPr/>
        </p:nvSpPr>
        <p:spPr>
          <a:xfrm>
            <a:off x="533400" y="4343400"/>
            <a:ext cx="3787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Crisp:  A = {x, y}, B = {x, z}</a:t>
            </a:r>
          </a:p>
          <a:p>
            <a:r>
              <a:rPr lang="en-US" dirty="0"/>
              <a:t>	A U B = {x, y, z}</a:t>
            </a:r>
          </a:p>
          <a:p>
            <a:r>
              <a:rPr lang="en-US" dirty="0"/>
              <a:t>            A ∩ B = {x}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E337C-B526-F722-11FC-35BA21AC4EB7}"/>
              </a:ext>
            </a:extLst>
          </p:cNvPr>
          <p:cNvSpPr txBox="1"/>
          <p:nvPr/>
        </p:nvSpPr>
        <p:spPr>
          <a:xfrm>
            <a:off x="4648200" y="4343400"/>
            <a:ext cx="42014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Fuzzy:  A = {(x,0.4), (y,0.7)}, </a:t>
            </a:r>
          </a:p>
          <a:p>
            <a:r>
              <a:rPr lang="en-US" dirty="0"/>
              <a:t>             B = {(x,0.3), (z,0.8)}</a:t>
            </a:r>
          </a:p>
          <a:p>
            <a:r>
              <a:rPr lang="en-US" dirty="0"/>
              <a:t>	A U B = {(x,0.4), (y,0.7)</a:t>
            </a:r>
          </a:p>
          <a:p>
            <a:r>
              <a:rPr lang="en-US" dirty="0"/>
              <a:t>                            , (z,0.8)}</a:t>
            </a:r>
          </a:p>
          <a:p>
            <a:r>
              <a:rPr lang="en-US" dirty="0"/>
              <a:t>            A ∩ B = {(x,0.3)}</a:t>
            </a:r>
          </a:p>
        </p:txBody>
      </p:sp>
    </p:spTree>
    <p:extLst>
      <p:ext uri="{BB962C8B-B14F-4D97-AF65-F5344CB8AC3E}">
        <p14:creationId xmlns:p14="http://schemas.microsoft.com/office/powerpoint/2010/main" val="4222805226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t lying on a table&#10;&#10;Description automatically generated with medium confidence">
            <a:extLst>
              <a:ext uri="{FF2B5EF4-FFF2-40B4-BE49-F238E27FC236}">
                <a16:creationId xmlns:a16="http://schemas.microsoft.com/office/drawing/2014/main" id="{B3D832B0-3E12-1084-8810-D4C991363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37" y="228600"/>
            <a:ext cx="4561916" cy="2053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1F9DD-E9A8-8087-81AC-2C01551A7664}"/>
              </a:ext>
            </a:extLst>
          </p:cNvPr>
          <p:cNvSpPr txBox="1"/>
          <p:nvPr/>
        </p:nvSpPr>
        <p:spPr>
          <a:xfrm>
            <a:off x="381000" y="4451550"/>
            <a:ext cx="11240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  <a:p>
            <a:r>
              <a:rPr lang="en-US" dirty="0"/>
              <a:t>Spotted</a:t>
            </a:r>
          </a:p>
          <a:p>
            <a:r>
              <a:rPr lang="en-US" dirty="0" err="1"/>
              <a:t>sMart</a:t>
            </a:r>
            <a:endParaRPr lang="en-US" dirty="0"/>
          </a:p>
          <a:p>
            <a:r>
              <a:rPr lang="en-US" dirty="0"/>
              <a:t>Young</a:t>
            </a:r>
          </a:p>
          <a:p>
            <a:r>
              <a:rPr lang="en-US" dirty="0" err="1"/>
              <a:t>smalL</a:t>
            </a:r>
            <a:endParaRPr lang="en-US" dirty="0"/>
          </a:p>
          <a:p>
            <a:r>
              <a:rPr lang="en-US" dirty="0"/>
              <a:t>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76467-689F-50FA-5D79-1BA17DDF1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04800"/>
            <a:ext cx="3249682" cy="2547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6AA0F-C6C3-5FDE-570A-1EE182DFFAD7}"/>
              </a:ext>
            </a:extLst>
          </p:cNvPr>
          <p:cNvSpPr txBox="1"/>
          <p:nvPr/>
        </p:nvSpPr>
        <p:spPr>
          <a:xfrm>
            <a:off x="2584146" y="4478764"/>
            <a:ext cx="15520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{M,A}</a:t>
            </a:r>
          </a:p>
          <a:p>
            <a:r>
              <a:rPr lang="en-US" dirty="0"/>
              <a:t>S ={M}</a:t>
            </a:r>
          </a:p>
          <a:p>
            <a:r>
              <a:rPr lang="en-US" dirty="0"/>
              <a:t>M = {M}</a:t>
            </a:r>
          </a:p>
          <a:p>
            <a:r>
              <a:rPr lang="en-US" dirty="0"/>
              <a:t>Y = {M}</a:t>
            </a:r>
          </a:p>
          <a:p>
            <a:r>
              <a:rPr lang="en-US" dirty="0"/>
              <a:t>L = {}</a:t>
            </a:r>
          </a:p>
          <a:p>
            <a:r>
              <a:rPr lang="en-US" dirty="0"/>
              <a:t>O = {A}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0E993-A91F-9F52-6377-187E625D11EE}"/>
              </a:ext>
            </a:extLst>
          </p:cNvPr>
          <p:cNvSpPr txBox="1"/>
          <p:nvPr/>
        </p:nvSpPr>
        <p:spPr>
          <a:xfrm>
            <a:off x="990600" y="3772036"/>
            <a:ext cx="6391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 cat is Fast and Smart then the cat will </a:t>
            </a:r>
            <a:r>
              <a:rPr lang="en-US" dirty="0" err="1"/>
              <a:t>Sur</a:t>
            </a:r>
            <a:r>
              <a:rPr lang="en-US" b="1" dirty="0" err="1"/>
              <a:t>V</a:t>
            </a:r>
            <a:r>
              <a:rPr lang="en-US" dirty="0" err="1"/>
              <a:t>ive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71938-E2AC-3B5E-E63C-1DFEF52F4A00}"/>
              </a:ext>
            </a:extLst>
          </p:cNvPr>
          <p:cNvSpPr txBox="1"/>
          <p:nvPr/>
        </p:nvSpPr>
        <p:spPr>
          <a:xfrm>
            <a:off x="6172200" y="464820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= {M}</a:t>
            </a:r>
          </a:p>
          <a:p>
            <a:endParaRPr lang="en-US" dirty="0"/>
          </a:p>
          <a:p>
            <a:r>
              <a:rPr lang="en-US" dirty="0"/>
              <a:t>What about Andy?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2130CCD-2FC6-983B-AD33-957B05832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8292"/>
              </p:ext>
            </p:extLst>
          </p:nvPr>
        </p:nvGraphicFramePr>
        <p:xfrm>
          <a:off x="1447800" y="2405038"/>
          <a:ext cx="3249682" cy="117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89">
                  <a:extLst>
                    <a:ext uri="{9D8B030D-6E8A-4147-A177-3AD203B41FA5}">
                      <a16:colId xmlns:a16="http://schemas.microsoft.com/office/drawing/2014/main" val="2804290405"/>
                    </a:ext>
                  </a:extLst>
                </a:gridCol>
                <a:gridCol w="1029066">
                  <a:extLst>
                    <a:ext uri="{9D8B030D-6E8A-4147-A177-3AD203B41FA5}">
                      <a16:colId xmlns:a16="http://schemas.microsoft.com/office/drawing/2014/main" val="2846988130"/>
                    </a:ext>
                  </a:extLst>
                </a:gridCol>
                <a:gridCol w="1083227">
                  <a:extLst>
                    <a:ext uri="{9D8B030D-6E8A-4147-A177-3AD203B41FA5}">
                      <a16:colId xmlns:a16="http://schemas.microsoft.com/office/drawing/2014/main" val="3834895449"/>
                    </a:ext>
                  </a:extLst>
                </a:gridCol>
              </a:tblGrid>
              <a:tr h="3157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Fuzzy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28769"/>
                  </a:ext>
                </a:extLst>
              </a:tr>
              <a:tr h="315715">
                <a:tc>
                  <a:txBody>
                    <a:bodyPr/>
                    <a:lstStyle/>
                    <a:p>
                      <a:r>
                        <a:rPr lang="en-US" sz="1200" dirty="0"/>
                        <a:t>A U B = 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OR,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OR,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83622"/>
                  </a:ext>
                </a:extLst>
              </a:tr>
              <a:tr h="544932">
                <a:tc>
                  <a:txBody>
                    <a:bodyPr/>
                    <a:lstStyle/>
                    <a:p>
                      <a:r>
                        <a:rPr lang="en-US" sz="1200" dirty="0"/>
                        <a:t>A ∩ B = 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AND, 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AND,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8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467236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t lying on a table&#10;&#10;Description automatically generated with medium confidence">
            <a:extLst>
              <a:ext uri="{FF2B5EF4-FFF2-40B4-BE49-F238E27FC236}">
                <a16:creationId xmlns:a16="http://schemas.microsoft.com/office/drawing/2014/main" id="{B3D832B0-3E12-1084-8810-D4C991363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5247056" cy="236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1F9DD-E9A8-8087-81AC-2C01551A7664}"/>
              </a:ext>
            </a:extLst>
          </p:cNvPr>
          <p:cNvSpPr txBox="1"/>
          <p:nvPr/>
        </p:nvSpPr>
        <p:spPr>
          <a:xfrm>
            <a:off x="381000" y="4451550"/>
            <a:ext cx="11240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  <a:p>
            <a:r>
              <a:rPr lang="en-US" dirty="0"/>
              <a:t>Spotted</a:t>
            </a:r>
          </a:p>
          <a:p>
            <a:r>
              <a:rPr lang="en-US" dirty="0" err="1"/>
              <a:t>sMart</a:t>
            </a:r>
            <a:endParaRPr lang="en-US" dirty="0"/>
          </a:p>
          <a:p>
            <a:r>
              <a:rPr lang="en-US" dirty="0"/>
              <a:t>Young</a:t>
            </a:r>
          </a:p>
          <a:p>
            <a:r>
              <a:rPr lang="en-US" dirty="0" err="1"/>
              <a:t>smalL</a:t>
            </a:r>
            <a:endParaRPr lang="en-US" dirty="0"/>
          </a:p>
          <a:p>
            <a:r>
              <a:rPr lang="en-US" dirty="0"/>
              <a:t>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76467-689F-50FA-5D79-1BA17DDF1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57200"/>
            <a:ext cx="3249682" cy="2547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6AA0F-C6C3-5FDE-570A-1EE182DFFAD7}"/>
              </a:ext>
            </a:extLst>
          </p:cNvPr>
          <p:cNvSpPr txBox="1"/>
          <p:nvPr/>
        </p:nvSpPr>
        <p:spPr>
          <a:xfrm>
            <a:off x="1905000" y="445155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= {(M,0.6), (A,0.4)}</a:t>
            </a:r>
          </a:p>
          <a:p>
            <a:r>
              <a:rPr lang="en-US" dirty="0"/>
              <a:t>S ={(M,0.7), (A,0.05)}</a:t>
            </a:r>
          </a:p>
          <a:p>
            <a:r>
              <a:rPr lang="en-US" dirty="0"/>
              <a:t>M = {(M,0.5), (A,0.4)}</a:t>
            </a:r>
          </a:p>
          <a:p>
            <a:r>
              <a:rPr lang="en-US" dirty="0"/>
              <a:t>Y = {(M,0.7), (A,0.1)}</a:t>
            </a:r>
          </a:p>
          <a:p>
            <a:r>
              <a:rPr lang="en-US" dirty="0"/>
              <a:t>L = {(M,0.1), (A,0.4)}</a:t>
            </a:r>
          </a:p>
          <a:p>
            <a:r>
              <a:rPr lang="en-US" dirty="0"/>
              <a:t>O = {M,0.2), A(,0.8)}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EE3EEE-C96E-4B84-194A-520CCD9CD129}"/>
              </a:ext>
            </a:extLst>
          </p:cNvPr>
          <p:cNvSpPr txBox="1"/>
          <p:nvPr/>
        </p:nvSpPr>
        <p:spPr>
          <a:xfrm>
            <a:off x="990600" y="3796528"/>
            <a:ext cx="6391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 cat is Fast and Smart then the cat will </a:t>
            </a:r>
            <a:r>
              <a:rPr lang="en-US" dirty="0" err="1"/>
              <a:t>Sur</a:t>
            </a:r>
            <a:r>
              <a:rPr lang="en-US" b="1" dirty="0" err="1"/>
              <a:t>V</a:t>
            </a:r>
            <a:r>
              <a:rPr lang="en-US" dirty="0" err="1"/>
              <a:t>ive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5B925-3D50-C968-47F4-95D00C38254E}"/>
              </a:ext>
            </a:extLst>
          </p:cNvPr>
          <p:cNvSpPr txBox="1"/>
          <p:nvPr/>
        </p:nvSpPr>
        <p:spPr>
          <a:xfrm>
            <a:off x="6172200" y="46482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= {(M,0.5)</a:t>
            </a:r>
          </a:p>
          <a:p>
            <a:r>
              <a:rPr lang="en-US" dirty="0"/>
              <a:t>       , (A,0.4)}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5F74D-C4D6-2087-826C-0879F2A82010}"/>
              </a:ext>
            </a:extLst>
          </p:cNvPr>
          <p:cNvSpPr txBox="1"/>
          <p:nvPr/>
        </p:nvSpPr>
        <p:spPr>
          <a:xfrm>
            <a:off x="5551856" y="6019800"/>
            <a:ext cx="333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Assuming Survive is a crisp membership function of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F420EE3-D48F-977F-FF74-50D725BFF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5134"/>
              </p:ext>
            </p:extLst>
          </p:nvPr>
        </p:nvGraphicFramePr>
        <p:xfrm>
          <a:off x="1447800" y="2405038"/>
          <a:ext cx="3249682" cy="117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89">
                  <a:extLst>
                    <a:ext uri="{9D8B030D-6E8A-4147-A177-3AD203B41FA5}">
                      <a16:colId xmlns:a16="http://schemas.microsoft.com/office/drawing/2014/main" val="2804290405"/>
                    </a:ext>
                  </a:extLst>
                </a:gridCol>
                <a:gridCol w="1029066">
                  <a:extLst>
                    <a:ext uri="{9D8B030D-6E8A-4147-A177-3AD203B41FA5}">
                      <a16:colId xmlns:a16="http://schemas.microsoft.com/office/drawing/2014/main" val="2846988130"/>
                    </a:ext>
                  </a:extLst>
                </a:gridCol>
                <a:gridCol w="1083227">
                  <a:extLst>
                    <a:ext uri="{9D8B030D-6E8A-4147-A177-3AD203B41FA5}">
                      <a16:colId xmlns:a16="http://schemas.microsoft.com/office/drawing/2014/main" val="3834895449"/>
                    </a:ext>
                  </a:extLst>
                </a:gridCol>
              </a:tblGrid>
              <a:tr h="3157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Fuzzy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28769"/>
                  </a:ext>
                </a:extLst>
              </a:tr>
              <a:tr h="315715">
                <a:tc>
                  <a:txBody>
                    <a:bodyPr/>
                    <a:lstStyle/>
                    <a:p>
                      <a:r>
                        <a:rPr lang="en-US" sz="1200" dirty="0"/>
                        <a:t>A U B = 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OR,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OR,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83622"/>
                  </a:ext>
                </a:extLst>
              </a:tr>
              <a:tr h="544932">
                <a:tc>
                  <a:txBody>
                    <a:bodyPr/>
                    <a:lstStyle/>
                    <a:p>
                      <a:r>
                        <a:rPr lang="en-US" sz="1200" dirty="0"/>
                        <a:t>A ∩ B = 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AND, 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AND,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8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724949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EBE40A2-4343-DD6C-F28F-D0D8F9563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Advantages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A3609BC-FF14-95DE-C5A9-B8C6A6C5B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The structure of Fuzzy Logic Systems are easy and understandable</a:t>
            </a:r>
          </a:p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Fuzzy logic is widely used for commercial and practical purposes</a:t>
            </a:r>
          </a:p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It helps you to control machines and consumer products</a:t>
            </a:r>
          </a:p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It offers details surrounding acceptable reasoning</a:t>
            </a:r>
          </a:p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It helps you to deal with the uncertainty in engineering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8A77FAD-88E1-9DC9-BAED-193E69A8E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Advantages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663D52F-39B3-8488-5A3F-F10F3C803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114800"/>
          </a:xfrm>
        </p:spPr>
        <p:txBody>
          <a:bodyPr/>
          <a:lstStyle/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Mostly robust as no precise inputs required</a:t>
            </a:r>
          </a:p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It can be programmed to infer in the situation when feedback sensor stops working</a:t>
            </a:r>
          </a:p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It can easily be modified to improve or alter system performance</a:t>
            </a:r>
          </a:p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Inexpensive sensors can be used which helps you to keep the overall system cost and complexity low</a:t>
            </a:r>
          </a:p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It provides an effective solution to complex issues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7C4FAF1-EA5C-564E-1888-3E7FDA82B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Disadvantages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7A3091F-A1C4-91AD-F52C-171756927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34400" cy="4114800"/>
          </a:xfrm>
        </p:spPr>
        <p:txBody>
          <a:bodyPr/>
          <a:lstStyle/>
          <a:p>
            <a:r>
              <a:rPr lang="en-US" altLang="en-US" sz="2800" dirty="0">
                <a:solidFill>
                  <a:srgbClr val="222222"/>
                </a:solidFill>
                <a:latin typeface="+mj-lt"/>
              </a:rPr>
              <a:t>Fuzzy logic is not always accurate, so results are perceived based on assumption and it may not be widely accepted</a:t>
            </a:r>
          </a:p>
          <a:p>
            <a:r>
              <a:rPr lang="en-US" altLang="en-US" sz="2800" dirty="0">
                <a:solidFill>
                  <a:srgbClr val="222222"/>
                </a:solidFill>
                <a:latin typeface="+mj-lt"/>
              </a:rPr>
              <a:t>Fuzzy systems don't have the capability of machine learning and generally don’t have neural network-type training with large datasets</a:t>
            </a:r>
          </a:p>
          <a:p>
            <a:r>
              <a:rPr lang="en-US" altLang="en-US" sz="2800" dirty="0">
                <a:solidFill>
                  <a:srgbClr val="222222"/>
                </a:solidFill>
                <a:latin typeface="+mj-lt"/>
              </a:rPr>
              <a:t>Validation and Verification of a fuzzy knowledge-based system needs extensive testing with hardware</a:t>
            </a:r>
          </a:p>
          <a:p>
            <a:r>
              <a:rPr lang="en-US" altLang="en-US" sz="2800" dirty="0">
                <a:solidFill>
                  <a:srgbClr val="222222"/>
                </a:solidFill>
                <a:latin typeface="+mj-lt"/>
              </a:rPr>
              <a:t>Setting acceptable fuzzy rules and membership functions can be a difficult task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7C4FAF1-EA5C-564E-1888-3E7FDA82B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Creating Membership Functions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7A3091F-A1C4-91AD-F52C-171756927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114800"/>
          </a:xfrm>
        </p:spPr>
        <p:txBody>
          <a:bodyPr/>
          <a:lstStyle/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Why do you prescribe one anti-depressant over another?  There are 10 to choose from, add to that polypharmacy, there are 100s of combinations.</a:t>
            </a:r>
          </a:p>
          <a:p>
            <a:pPr lvl="1"/>
            <a:r>
              <a:rPr lang="en-US" altLang="en-US" dirty="0">
                <a:solidFill>
                  <a:srgbClr val="222222"/>
                </a:solidFill>
                <a:latin typeface="+mj-lt"/>
              </a:rPr>
              <a:t>“It’s hard to explain”</a:t>
            </a:r>
          </a:p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Let’s go through case studies</a:t>
            </a:r>
          </a:p>
        </p:txBody>
      </p:sp>
    </p:spTree>
    <p:extLst>
      <p:ext uri="{BB962C8B-B14F-4D97-AF65-F5344CB8AC3E}">
        <p14:creationId xmlns:p14="http://schemas.microsoft.com/office/powerpoint/2010/main" val="356698009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EDB560CE-058A-1B83-0A6C-B46D6E7F3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0"/>
            <a:ext cx="4664075" cy="678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FB4DB15-7F4F-09FA-392D-14E24713D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Fuzzy Mathematics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2DB035C-388B-76A4-45AB-5BE6399B9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Logic – Three Laws of Thought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+mj-lt"/>
              </a:rPr>
              <a:t>Law of Identity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+mj-lt"/>
              </a:rPr>
              <a:t>Law of the Excluded Middle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+mj-lt"/>
              </a:rPr>
              <a:t>Law of Contradiction (a.k.a. non-contradiction)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665" y="1066800"/>
            <a:ext cx="5562600" cy="609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DC1D99-437A-4D14-BEEE-B9530859F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8392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Expert Systems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B08261-12AB-4CCA-AF00-C77F7D4D0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2CBE6F-3B1B-09E7-C1DA-A275A2AF7695}"/>
              </a:ext>
            </a:extLst>
          </p:cNvPr>
          <p:cNvSpPr/>
          <p:nvPr/>
        </p:nvSpPr>
        <p:spPr>
          <a:xfrm>
            <a:off x="6019800" y="3276600"/>
            <a:ext cx="2133600" cy="1143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xpert systems and Machine learning…… | by Kunal Verma | Medium">
            <a:extLst>
              <a:ext uri="{FF2B5EF4-FFF2-40B4-BE49-F238E27FC236}">
                <a16:creationId xmlns:a16="http://schemas.microsoft.com/office/drawing/2014/main" id="{E51B6824-5C22-43C0-617C-6CD4885B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06" y="1981200"/>
            <a:ext cx="835598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3557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D52D7-C934-07A7-ED61-B59A5B709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B35C49E-20D2-65BC-E78C-A2EA5C09B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lvl="1"/>
            <a:r>
              <a:rPr lang="en-US" altLang="en-US" dirty="0">
                <a:solidFill>
                  <a:srgbClr val="000000"/>
                </a:solidFill>
                <a:latin typeface="+mj-lt"/>
              </a:rPr>
              <a:t>Law of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C797E9-B794-89D8-3851-2E7417A9FCB1}"/>
                  </a:ext>
                </a:extLst>
              </p:cNvPr>
              <p:cNvSpPr txBox="1"/>
              <p:nvPr/>
            </p:nvSpPr>
            <p:spPr>
              <a:xfrm>
                <a:off x="3276600" y="1366157"/>
                <a:ext cx="33282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C797E9-B794-89D8-3851-2E7417A9F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366157"/>
                <a:ext cx="3328219" cy="369332"/>
              </a:xfrm>
              <a:prstGeom prst="rect">
                <a:avLst/>
              </a:prstGeom>
              <a:blipFill>
                <a:blip r:embed="rId3"/>
                <a:stretch>
                  <a:fillRect l="-1284" r="-128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9C50C20-3CBA-87BB-AB88-150B2256CBDE}"/>
              </a:ext>
            </a:extLst>
          </p:cNvPr>
          <p:cNvSpPr txBox="1"/>
          <p:nvPr/>
        </p:nvSpPr>
        <p:spPr>
          <a:xfrm>
            <a:off x="995490" y="2022843"/>
            <a:ext cx="4616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Crisp:   U = {a, b, c}        A = {a, b}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D7ABF0-42D4-318E-63C1-3E695B8078A3}"/>
                  </a:ext>
                </a:extLst>
              </p:cNvPr>
              <p:cNvSpPr txBox="1"/>
              <p:nvPr/>
            </p:nvSpPr>
            <p:spPr>
              <a:xfrm>
                <a:off x="4805490" y="2733487"/>
                <a:ext cx="3026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∪∅=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D7ABF0-42D4-318E-63C1-3E695B807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90" y="2733487"/>
                <a:ext cx="3026021" cy="369332"/>
              </a:xfrm>
              <a:prstGeom prst="rect">
                <a:avLst/>
              </a:prstGeom>
              <a:blipFill>
                <a:blip r:embed="rId4"/>
                <a:stretch>
                  <a:fillRect r="-1610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74FC7E9-F128-30BF-7427-F174AC622D7D}"/>
              </a:ext>
            </a:extLst>
          </p:cNvPr>
          <p:cNvSpPr txBox="1"/>
          <p:nvPr/>
        </p:nvSpPr>
        <p:spPr>
          <a:xfrm>
            <a:off x="919290" y="3334493"/>
            <a:ext cx="6368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Fuzzy:   U = {a, b, c}        A = {(a, 0.5), (b, 0.4)}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20816539-FF7B-AFFD-3EE6-BC1ED4947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51538"/>
              </p:ext>
            </p:extLst>
          </p:nvPr>
        </p:nvGraphicFramePr>
        <p:xfrm>
          <a:off x="137129" y="5605810"/>
          <a:ext cx="3249682" cy="117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89">
                  <a:extLst>
                    <a:ext uri="{9D8B030D-6E8A-4147-A177-3AD203B41FA5}">
                      <a16:colId xmlns:a16="http://schemas.microsoft.com/office/drawing/2014/main" val="2804290405"/>
                    </a:ext>
                  </a:extLst>
                </a:gridCol>
                <a:gridCol w="1029066">
                  <a:extLst>
                    <a:ext uri="{9D8B030D-6E8A-4147-A177-3AD203B41FA5}">
                      <a16:colId xmlns:a16="http://schemas.microsoft.com/office/drawing/2014/main" val="2846988130"/>
                    </a:ext>
                  </a:extLst>
                </a:gridCol>
                <a:gridCol w="1083227">
                  <a:extLst>
                    <a:ext uri="{9D8B030D-6E8A-4147-A177-3AD203B41FA5}">
                      <a16:colId xmlns:a16="http://schemas.microsoft.com/office/drawing/2014/main" val="3834895449"/>
                    </a:ext>
                  </a:extLst>
                </a:gridCol>
              </a:tblGrid>
              <a:tr h="3157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Fuzzy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28769"/>
                  </a:ext>
                </a:extLst>
              </a:tr>
              <a:tr h="315715">
                <a:tc>
                  <a:txBody>
                    <a:bodyPr/>
                    <a:lstStyle/>
                    <a:p>
                      <a:r>
                        <a:rPr lang="en-US" sz="1200" dirty="0"/>
                        <a:t>A U B = 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OR,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OR,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83622"/>
                  </a:ext>
                </a:extLst>
              </a:tr>
              <a:tr h="544932">
                <a:tc>
                  <a:txBody>
                    <a:bodyPr/>
                    <a:lstStyle/>
                    <a:p>
                      <a:r>
                        <a:rPr lang="en-US" sz="1200" dirty="0"/>
                        <a:t>A ∩ B = 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AND, 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AND,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882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1CF148-1DF9-5ADA-BAA1-1EABA2BDBAF2}"/>
                  </a:ext>
                </a:extLst>
              </p:cNvPr>
              <p:cNvSpPr txBox="1"/>
              <p:nvPr/>
            </p:nvSpPr>
            <p:spPr>
              <a:xfrm>
                <a:off x="1094683" y="2763854"/>
                <a:ext cx="31774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 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1CF148-1DF9-5ADA-BAA1-1EABA2BDB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83" y="2763854"/>
                <a:ext cx="3177408" cy="369332"/>
              </a:xfrm>
              <a:prstGeom prst="rect">
                <a:avLst/>
              </a:prstGeom>
              <a:blipFill>
                <a:blip r:embed="rId5"/>
                <a:stretch>
                  <a:fillRect l="-1919" r="-57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5F8814-CE2E-EE77-B06C-02452BE074F4}"/>
                  </a:ext>
                </a:extLst>
              </p:cNvPr>
              <p:cNvSpPr txBox="1"/>
              <p:nvPr/>
            </p:nvSpPr>
            <p:spPr>
              <a:xfrm>
                <a:off x="4424490" y="3853073"/>
                <a:ext cx="295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,0.5),(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,0.4)} 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5F8814-CE2E-EE77-B06C-02452BE07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490" y="3853073"/>
                <a:ext cx="2957540" cy="369332"/>
              </a:xfrm>
              <a:prstGeom prst="rect">
                <a:avLst/>
              </a:prstGeom>
              <a:blipFill>
                <a:blip r:embed="rId6"/>
                <a:stretch>
                  <a:fillRect l="-3093" r="-1443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96BF04-88E7-D663-3887-97B2C74A1C4A}"/>
                  </a:ext>
                </a:extLst>
              </p:cNvPr>
              <p:cNvSpPr txBox="1"/>
              <p:nvPr/>
            </p:nvSpPr>
            <p:spPr>
              <a:xfrm>
                <a:off x="3590518" y="5876307"/>
                <a:ext cx="52582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,0.5),(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,0.4)}∪{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96BF04-88E7-D663-3887-97B2C74A1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518" y="5876307"/>
                <a:ext cx="5258298" cy="369332"/>
              </a:xfrm>
              <a:prstGeom prst="rect">
                <a:avLst/>
              </a:prstGeom>
              <a:blipFill>
                <a:blip r:embed="rId7"/>
                <a:stretch>
                  <a:fillRect l="-1622" r="-139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36A3F5-393F-5C61-5C6E-B5C1870EBCD6}"/>
                  </a:ext>
                </a:extLst>
              </p:cNvPr>
              <p:cNvSpPr txBox="1"/>
              <p:nvPr/>
            </p:nvSpPr>
            <p:spPr>
              <a:xfrm>
                <a:off x="3303814" y="4308236"/>
                <a:ext cx="5326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,0.5),(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,0.4)} ∩{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,1)}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36A3F5-393F-5C61-5C6E-B5C1870EB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814" y="4308236"/>
                <a:ext cx="5326651" cy="369332"/>
              </a:xfrm>
              <a:prstGeom prst="rect">
                <a:avLst/>
              </a:prstGeom>
              <a:blipFill>
                <a:blip r:embed="rId8"/>
                <a:stretch>
                  <a:fillRect l="-1602" r="-1487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AE5619-31C7-D091-D7C8-C8DFDD873962}"/>
                  </a:ext>
                </a:extLst>
              </p:cNvPr>
              <p:cNvSpPr txBox="1"/>
              <p:nvPr/>
            </p:nvSpPr>
            <p:spPr>
              <a:xfrm>
                <a:off x="4195890" y="4742043"/>
                <a:ext cx="3238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,0.5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,0.4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AE5619-31C7-D091-D7C8-C8DFDD873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890" y="4742043"/>
                <a:ext cx="3238322" cy="369332"/>
              </a:xfrm>
              <a:prstGeom prst="rect">
                <a:avLst/>
              </a:prstGeom>
              <a:blipFill>
                <a:blip r:embed="rId9"/>
                <a:stretch>
                  <a:fillRect l="-376" r="-150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E75BE9-1F7C-9469-BF92-C5491CF5E585}"/>
                  </a:ext>
                </a:extLst>
              </p:cNvPr>
              <p:cNvSpPr txBox="1"/>
              <p:nvPr/>
            </p:nvSpPr>
            <p:spPr>
              <a:xfrm>
                <a:off x="4176364" y="6293736"/>
                <a:ext cx="3238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,0.5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,0.4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E75BE9-1F7C-9469-BF92-C5491CF5E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364" y="6293736"/>
                <a:ext cx="3238322" cy="369332"/>
              </a:xfrm>
              <a:prstGeom prst="rect">
                <a:avLst/>
              </a:prstGeom>
              <a:blipFill>
                <a:blip r:embed="rId10"/>
                <a:stretch>
                  <a:fillRect l="-377" r="-1695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389918-825C-95F1-A460-5B2A06C72CD1}"/>
                  </a:ext>
                </a:extLst>
              </p:cNvPr>
              <p:cNvSpPr txBox="1"/>
              <p:nvPr/>
            </p:nvSpPr>
            <p:spPr>
              <a:xfrm>
                <a:off x="4424489" y="5421144"/>
                <a:ext cx="2957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,0.5),(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,0.4)} ∪∅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389918-825C-95F1-A460-5B2A06C7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489" y="5421144"/>
                <a:ext cx="2957541" cy="369332"/>
              </a:xfrm>
              <a:prstGeom prst="rect">
                <a:avLst/>
              </a:prstGeom>
              <a:blipFill>
                <a:blip r:embed="rId11"/>
                <a:stretch>
                  <a:fillRect l="-2680" r="-185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3254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D605D-E965-BF09-B7F6-6E6A440CD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812018D-088C-5FD8-01CF-045A89A5E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Law of the Excluded Middle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E49879-21D8-B928-A8F4-7DD828F4BF6B}"/>
                  </a:ext>
                </a:extLst>
              </p:cNvPr>
              <p:cNvSpPr txBox="1"/>
              <p:nvPr/>
            </p:nvSpPr>
            <p:spPr>
              <a:xfrm>
                <a:off x="3352800" y="1524000"/>
                <a:ext cx="26813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∪¬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𝒕𝒓𝒖𝒆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E49879-21D8-B928-A8F4-7DD828F4B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524000"/>
                <a:ext cx="2681375" cy="369332"/>
              </a:xfrm>
              <a:prstGeom prst="rect">
                <a:avLst/>
              </a:prstGeom>
              <a:blipFill>
                <a:blip r:embed="rId3"/>
                <a:stretch>
                  <a:fillRect l="-2273" r="-340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38ABBD6-F4A5-574A-1F90-FDFBED291137}"/>
              </a:ext>
            </a:extLst>
          </p:cNvPr>
          <p:cNvSpPr txBox="1"/>
          <p:nvPr/>
        </p:nvSpPr>
        <p:spPr>
          <a:xfrm>
            <a:off x="1066800" y="2362200"/>
            <a:ext cx="4616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Crisp:   U = {a, b, c}        A = {a, b}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3C0875-E412-E86F-1649-DDDB051D2013}"/>
                  </a:ext>
                </a:extLst>
              </p:cNvPr>
              <p:cNvSpPr txBox="1"/>
              <p:nvPr/>
            </p:nvSpPr>
            <p:spPr>
              <a:xfrm>
                <a:off x="4038600" y="2754086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A = {c}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3C0875-E412-E86F-1649-DDDB051D2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754086"/>
                <a:ext cx="4572000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CDA156-C4D2-9A62-8F20-3232B4C921FD}"/>
                  </a:ext>
                </a:extLst>
              </p:cNvPr>
              <p:cNvSpPr txBox="1"/>
              <p:nvPr/>
            </p:nvSpPr>
            <p:spPr>
              <a:xfrm>
                <a:off x="3810000" y="3269511"/>
                <a:ext cx="3178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∪¬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CDA156-C4D2-9A62-8F20-3232B4C92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269511"/>
                <a:ext cx="3178883" cy="369332"/>
              </a:xfrm>
              <a:prstGeom prst="rect">
                <a:avLst/>
              </a:prstGeom>
              <a:blipFill>
                <a:blip r:embed="rId5"/>
                <a:stretch>
                  <a:fillRect l="-1536" r="-1536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194917D-C919-A779-0B6B-98F7F4065C1A}"/>
              </a:ext>
            </a:extLst>
          </p:cNvPr>
          <p:cNvSpPr txBox="1"/>
          <p:nvPr/>
        </p:nvSpPr>
        <p:spPr>
          <a:xfrm>
            <a:off x="1044476" y="3845672"/>
            <a:ext cx="724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Fuzzy:   U = {a, b, c}        A = {(a, 0.5), (b, 0.4)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(c, 0)</a:t>
            </a:r>
            <a:r>
              <a:rPr lang="en-US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5B1DD1-E844-37B5-D4BC-4F222045976D}"/>
                  </a:ext>
                </a:extLst>
              </p:cNvPr>
              <p:cNvSpPr txBox="1"/>
              <p:nvPr/>
            </p:nvSpPr>
            <p:spPr>
              <a:xfrm>
                <a:off x="4016829" y="4669442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A = {(a, 0.5), (b, 0.6), (c, 1)}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5B1DD1-E844-37B5-D4BC-4F222045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29" y="4669442"/>
                <a:ext cx="4572000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10B01-EAA3-63DF-2EB6-02D42759CBAC}"/>
                  </a:ext>
                </a:extLst>
              </p:cNvPr>
              <p:cNvSpPr txBox="1"/>
              <p:nvPr/>
            </p:nvSpPr>
            <p:spPr>
              <a:xfrm>
                <a:off x="4011386" y="4283333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A = 1-A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10B01-EAA3-63DF-2EB6-02D42759C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386" y="4283333"/>
                <a:ext cx="4572000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E5CDE2-061F-2B84-2CC3-2D0AFB65598F}"/>
                  </a:ext>
                </a:extLst>
              </p:cNvPr>
              <p:cNvSpPr txBox="1"/>
              <p:nvPr/>
            </p:nvSpPr>
            <p:spPr>
              <a:xfrm>
                <a:off x="3704972" y="5638800"/>
                <a:ext cx="5239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∪¬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{(</m:t>
                      </m:r>
                      <m:r>
                        <m:rPr>
                          <m:nor/>
                        </m:rPr>
                        <a:rPr lang="en-US" dirty="0"/>
                        <m:t>a</m:t>
                      </m:r>
                      <m:r>
                        <m:rPr>
                          <m:nor/>
                        </m:rPr>
                        <a:rPr lang="en-US" dirty="0"/>
                        <m:t>, 0.5), (</m:t>
                      </m:r>
                      <m:r>
                        <m:rPr>
                          <m:nor/>
                        </m:rPr>
                        <a:rPr lang="en-US" dirty="0"/>
                        <m:t>b</m:t>
                      </m:r>
                      <m:r>
                        <m:rPr>
                          <m:nor/>
                        </m:rPr>
                        <a:rPr lang="en-US" dirty="0"/>
                        <m:t>, 0.6), (</m:t>
                      </m:r>
                      <m:r>
                        <m:rPr>
                          <m:nor/>
                        </m:rPr>
                        <a:rPr lang="en-US" dirty="0"/>
                        <m:t>c</m:t>
                      </m:r>
                      <m:r>
                        <m:rPr>
                          <m:nor/>
                        </m:rPr>
                        <a:rPr lang="en-US" dirty="0"/>
                        <m:t>, 1)}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E5CDE2-061F-2B84-2CC3-2D0AFB655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972" y="5638800"/>
                <a:ext cx="5239255" cy="369332"/>
              </a:xfrm>
              <a:prstGeom prst="rect">
                <a:avLst/>
              </a:prstGeom>
              <a:blipFill>
                <a:blip r:embed="rId8"/>
                <a:stretch>
                  <a:fillRect l="-931" r="-81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8DF7F2DF-536F-8E9E-8A1E-51F59BF6E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29343"/>
              </p:ext>
            </p:extLst>
          </p:nvPr>
        </p:nvGraphicFramePr>
        <p:xfrm>
          <a:off x="381000" y="5297937"/>
          <a:ext cx="3249682" cy="117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89">
                  <a:extLst>
                    <a:ext uri="{9D8B030D-6E8A-4147-A177-3AD203B41FA5}">
                      <a16:colId xmlns:a16="http://schemas.microsoft.com/office/drawing/2014/main" val="2804290405"/>
                    </a:ext>
                  </a:extLst>
                </a:gridCol>
                <a:gridCol w="1029066">
                  <a:extLst>
                    <a:ext uri="{9D8B030D-6E8A-4147-A177-3AD203B41FA5}">
                      <a16:colId xmlns:a16="http://schemas.microsoft.com/office/drawing/2014/main" val="2846988130"/>
                    </a:ext>
                  </a:extLst>
                </a:gridCol>
                <a:gridCol w="1083227">
                  <a:extLst>
                    <a:ext uri="{9D8B030D-6E8A-4147-A177-3AD203B41FA5}">
                      <a16:colId xmlns:a16="http://schemas.microsoft.com/office/drawing/2014/main" val="3834895449"/>
                    </a:ext>
                  </a:extLst>
                </a:gridCol>
              </a:tblGrid>
              <a:tr h="3157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Fuzzy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28769"/>
                  </a:ext>
                </a:extLst>
              </a:tr>
              <a:tr h="315715">
                <a:tc>
                  <a:txBody>
                    <a:bodyPr/>
                    <a:lstStyle/>
                    <a:p>
                      <a:r>
                        <a:rPr lang="en-US" sz="1200" dirty="0"/>
                        <a:t>A U B = 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OR,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OR,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83622"/>
                  </a:ext>
                </a:extLst>
              </a:tr>
              <a:tr h="544932">
                <a:tc>
                  <a:txBody>
                    <a:bodyPr/>
                    <a:lstStyle/>
                    <a:p>
                      <a:r>
                        <a:rPr lang="en-US" sz="1200" dirty="0"/>
                        <a:t>A ∩ B = 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AND, 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AND,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8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9165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26065-57B7-C28B-3DCD-D03E3E89C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3DA7EAC-4D3D-C59A-A75A-D1C52ACE9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lvl="1"/>
            <a:r>
              <a:rPr lang="en-US" altLang="en-US" dirty="0">
                <a:solidFill>
                  <a:srgbClr val="000000"/>
                </a:solidFill>
                <a:latin typeface="+mj-lt"/>
              </a:rPr>
              <a:t>Law of Contradiction </a:t>
            </a:r>
            <a:br>
              <a:rPr lang="en-US" altLang="en-US" dirty="0">
                <a:solidFill>
                  <a:srgbClr val="000000"/>
                </a:solidFill>
                <a:latin typeface="+mj-lt"/>
              </a:rPr>
            </a:br>
            <a:r>
              <a:rPr lang="en-US" altLang="en-US" dirty="0">
                <a:solidFill>
                  <a:srgbClr val="000000"/>
                </a:solidFill>
                <a:latin typeface="+mj-lt"/>
              </a:rPr>
              <a:t>(a.k.a. non-contradiction)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D61D97-B33B-2D4D-9153-3E30992DB05F}"/>
                  </a:ext>
                </a:extLst>
              </p:cNvPr>
              <p:cNvSpPr txBox="1"/>
              <p:nvPr/>
            </p:nvSpPr>
            <p:spPr>
              <a:xfrm>
                <a:off x="3347910" y="1705514"/>
                <a:ext cx="16650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∩¬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dirty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D61D97-B33B-2D4D-9153-3E30992DB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910" y="1705514"/>
                <a:ext cx="1665071" cy="369332"/>
              </a:xfrm>
              <a:prstGeom prst="rect">
                <a:avLst/>
              </a:prstGeom>
              <a:blipFill>
                <a:blip r:embed="rId3"/>
                <a:stretch>
                  <a:fillRect l="-4029" r="-4762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7FE814A-CE1B-CE61-2617-AAE5DE62F95E}"/>
              </a:ext>
            </a:extLst>
          </p:cNvPr>
          <p:cNvSpPr txBox="1"/>
          <p:nvPr/>
        </p:nvSpPr>
        <p:spPr>
          <a:xfrm>
            <a:off x="1066800" y="2362200"/>
            <a:ext cx="4616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Crisp:   U = {a, b, c}        A = {a, b}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9B81C4-43DC-7E12-7E54-46FA45605E7A}"/>
                  </a:ext>
                </a:extLst>
              </p:cNvPr>
              <p:cNvSpPr txBox="1"/>
              <p:nvPr/>
            </p:nvSpPr>
            <p:spPr>
              <a:xfrm>
                <a:off x="4038599" y="2748309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A = {c}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9B81C4-43DC-7E12-7E54-46FA45605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599" y="2748309"/>
                <a:ext cx="4572000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445375-A561-9089-2D58-7F977272C0DF}"/>
                  </a:ext>
                </a:extLst>
              </p:cNvPr>
              <p:cNvSpPr txBox="1"/>
              <p:nvPr/>
            </p:nvSpPr>
            <p:spPr>
              <a:xfrm>
                <a:off x="3859248" y="3304930"/>
                <a:ext cx="24163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∩¬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={}= 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445375-A561-9089-2D58-7F977272C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248" y="3304930"/>
                <a:ext cx="2416367" cy="369332"/>
              </a:xfrm>
              <a:prstGeom prst="rect">
                <a:avLst/>
              </a:prstGeom>
              <a:blipFill>
                <a:blip r:embed="rId5"/>
                <a:stretch>
                  <a:fillRect l="-2273" r="-3283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7A1BC85-6E4E-933E-9758-6F5C583B753C}"/>
              </a:ext>
            </a:extLst>
          </p:cNvPr>
          <p:cNvSpPr txBox="1"/>
          <p:nvPr/>
        </p:nvSpPr>
        <p:spPr>
          <a:xfrm>
            <a:off x="1044476" y="3845672"/>
            <a:ext cx="6368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Fuzzy:   U = {a, b, c}        A = {(a, 0.5), (b, 0.4)}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565130-5F9B-D444-F1A7-99AD6066F8DC}"/>
                  </a:ext>
                </a:extLst>
              </p:cNvPr>
              <p:cNvSpPr txBox="1"/>
              <p:nvPr/>
            </p:nvSpPr>
            <p:spPr>
              <a:xfrm>
                <a:off x="4016829" y="4669442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A = {(a, 0.5), (b, 0.6), (c, 1)}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565130-5F9B-D444-F1A7-99AD6066F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29" y="4669442"/>
                <a:ext cx="4572000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8E86FE-8109-3096-6013-81CDCC84CF14}"/>
                  </a:ext>
                </a:extLst>
              </p:cNvPr>
              <p:cNvSpPr txBox="1"/>
              <p:nvPr/>
            </p:nvSpPr>
            <p:spPr>
              <a:xfrm>
                <a:off x="4011386" y="4283333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A = 1-A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8E86FE-8109-3096-6013-81CDCC84C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386" y="4283333"/>
                <a:ext cx="4572000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D14636-AC30-8C57-B51A-F48F6BBE9118}"/>
                  </a:ext>
                </a:extLst>
              </p:cNvPr>
              <p:cNvSpPr txBox="1"/>
              <p:nvPr/>
            </p:nvSpPr>
            <p:spPr>
              <a:xfrm>
                <a:off x="3704972" y="5638800"/>
                <a:ext cx="44056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∩¬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{(</m:t>
                      </m:r>
                      <m:r>
                        <m:rPr>
                          <m:nor/>
                        </m:rPr>
                        <a:rPr lang="en-US" dirty="0"/>
                        <m:t>a</m:t>
                      </m:r>
                      <m:r>
                        <m:rPr>
                          <m:nor/>
                        </m:rPr>
                        <a:rPr lang="en-US" dirty="0"/>
                        <m:t>, 0.5), (</m:t>
                      </m:r>
                      <m:r>
                        <m:rPr>
                          <m:nor/>
                        </m:rPr>
                        <a:rPr lang="en-US" dirty="0"/>
                        <m:t>b</m:t>
                      </m:r>
                      <m:r>
                        <m:rPr>
                          <m:nor/>
                        </m:rPr>
                        <a:rPr lang="en-US" dirty="0"/>
                        <m:t>, 0.4)}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D14636-AC30-8C57-B51A-F48F6BBE9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972" y="5638800"/>
                <a:ext cx="4405693" cy="369332"/>
              </a:xfrm>
              <a:prstGeom prst="rect">
                <a:avLst/>
              </a:prstGeom>
              <a:blipFill>
                <a:blip r:embed="rId8"/>
                <a:stretch>
                  <a:fillRect l="-1108" r="-138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20A7E569-160C-18E2-AEDB-CF785C577AB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5297937"/>
          <a:ext cx="3249682" cy="117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89">
                  <a:extLst>
                    <a:ext uri="{9D8B030D-6E8A-4147-A177-3AD203B41FA5}">
                      <a16:colId xmlns:a16="http://schemas.microsoft.com/office/drawing/2014/main" val="2804290405"/>
                    </a:ext>
                  </a:extLst>
                </a:gridCol>
                <a:gridCol w="1029066">
                  <a:extLst>
                    <a:ext uri="{9D8B030D-6E8A-4147-A177-3AD203B41FA5}">
                      <a16:colId xmlns:a16="http://schemas.microsoft.com/office/drawing/2014/main" val="2846988130"/>
                    </a:ext>
                  </a:extLst>
                </a:gridCol>
                <a:gridCol w="1083227">
                  <a:extLst>
                    <a:ext uri="{9D8B030D-6E8A-4147-A177-3AD203B41FA5}">
                      <a16:colId xmlns:a16="http://schemas.microsoft.com/office/drawing/2014/main" val="3834895449"/>
                    </a:ext>
                  </a:extLst>
                </a:gridCol>
              </a:tblGrid>
              <a:tr h="3157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Fuzzy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28769"/>
                  </a:ext>
                </a:extLst>
              </a:tr>
              <a:tr h="315715">
                <a:tc>
                  <a:txBody>
                    <a:bodyPr/>
                    <a:lstStyle/>
                    <a:p>
                      <a:r>
                        <a:rPr lang="en-US" sz="1200" dirty="0"/>
                        <a:t>A U B = 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OR,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OR,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83622"/>
                  </a:ext>
                </a:extLst>
              </a:tr>
              <a:tr h="544932">
                <a:tc>
                  <a:txBody>
                    <a:bodyPr/>
                    <a:lstStyle/>
                    <a:p>
                      <a:r>
                        <a:rPr lang="en-US" sz="1200" dirty="0"/>
                        <a:t>A ∩ B = 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AND, 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AND,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8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6457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41F906B-C432-5005-9930-FA9381CE1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Fuzzy Control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1C7D127-8089-68C3-B2F4-195A4A374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/>
              <a:t>Fuzzy Sets</a:t>
            </a:r>
          </a:p>
          <a:p>
            <a:r>
              <a:rPr lang="en-US" altLang="en-US">
                <a:solidFill>
                  <a:srgbClr val="FF0000"/>
                </a:solidFill>
              </a:rPr>
              <a:t>Design of a Fuzzy Controller</a:t>
            </a:r>
            <a:endParaRPr lang="en-US" altLang="en-US"/>
          </a:p>
          <a:p>
            <a:pPr lvl="1"/>
            <a:r>
              <a:rPr lang="en-US" altLang="en-US"/>
              <a:t>Fuzzification of inputs: get_inputs()</a:t>
            </a:r>
          </a:p>
          <a:p>
            <a:pPr lvl="1"/>
            <a:r>
              <a:rPr lang="en-US" altLang="en-US"/>
              <a:t>Fuzzy Inference</a:t>
            </a:r>
          </a:p>
          <a:p>
            <a:pPr lvl="1"/>
            <a:r>
              <a:rPr lang="en-US" altLang="en-US"/>
              <a:t>Processing the Rules: find_rules()</a:t>
            </a:r>
          </a:p>
          <a:p>
            <a:pPr lvl="1"/>
            <a:r>
              <a:rPr lang="en-US" altLang="en-US"/>
              <a:t>Centroid Defuzzification</a:t>
            </a:r>
          </a:p>
          <a:p>
            <a:pPr lvl="1"/>
            <a:r>
              <a:rPr lang="en-US" altLang="en-US"/>
              <a:t>Output Defuzzification: find_output()</a:t>
            </a:r>
          </a:p>
          <a:p>
            <a:pPr lvl="1"/>
            <a:r>
              <a:rPr lang="en-US" altLang="en-US"/>
              <a:t>A Fuzzy Control Example -- </a:t>
            </a:r>
          </a:p>
          <a:p>
            <a:pPr lvl="2"/>
            <a:r>
              <a:rPr lang="en-US" altLang="en-US"/>
              <a:t>Floating Ping-Pong Ball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B3350111-CE46-C019-BF50-CA9DB2833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528763"/>
            <a:ext cx="74390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>
            <a:extLst>
              <a:ext uri="{FF2B5EF4-FFF2-40B4-BE49-F238E27FC236}">
                <a16:creationId xmlns:a16="http://schemas.microsoft.com/office/drawing/2014/main" id="{FB8FA786-62B5-E079-6C26-A1992708F0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381000" y="1752600"/>
          <a:ext cx="9144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1795272" progId="Word.Document.8">
                  <p:embed/>
                </p:oleObj>
              </mc:Choice>
              <mc:Fallback>
                <p:oleObj name="Document" r:id="rId2" imgW="5486400" imgH="17952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1062"/>
                      <a:stretch>
                        <a:fillRect/>
                      </a:stretch>
                    </p:blipFill>
                    <p:spPr bwMode="auto">
                      <a:xfrm>
                        <a:off x="-381000" y="1752600"/>
                        <a:ext cx="91440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3">
            <a:extLst>
              <a:ext uri="{FF2B5EF4-FFF2-40B4-BE49-F238E27FC236}">
                <a16:creationId xmlns:a16="http://schemas.microsoft.com/office/drawing/2014/main" id="{1D67A27C-59F1-A927-6E49-5B40F48538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3013" y="914400"/>
          <a:ext cx="4344987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002280" imgH="3681984" progId="Word.Document.8">
                  <p:embed/>
                </p:oleObj>
              </mc:Choice>
              <mc:Fallback>
                <p:oleObj name="Document" r:id="rId2" imgW="3002280" imgH="36819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914400"/>
                        <a:ext cx="4344987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4">
            <a:extLst>
              <a:ext uri="{FF2B5EF4-FFF2-40B4-BE49-F238E27FC236}">
                <a16:creationId xmlns:a16="http://schemas.microsoft.com/office/drawing/2014/main" id="{C84D3B36-1F3E-6F83-381E-0708A436A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19075"/>
            <a:ext cx="3125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/>
              <a:t>A Fuzzy Controller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771BC1CE-4F3D-E4FA-6C8F-D1B8457CD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690688"/>
          <a:ext cx="9144000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1490472" progId="Word.Document.8">
                  <p:embed/>
                </p:oleObj>
              </mc:Choice>
              <mc:Fallback>
                <p:oleObj name="Document" r:id="rId2" imgW="5486400" imgH="14904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3898"/>
                      <a:stretch>
                        <a:fillRect/>
                      </a:stretch>
                    </p:blipFill>
                    <p:spPr bwMode="auto">
                      <a:xfrm>
                        <a:off x="0" y="1690688"/>
                        <a:ext cx="9144000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D49BADA-34B7-9741-30B8-B8BFB5F13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Fuzzy Control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673C253-80A2-40C2-C494-24015F4CF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/>
              <a:t>Fuzzy Sets</a:t>
            </a:r>
          </a:p>
          <a:p>
            <a:r>
              <a:rPr lang="en-US" altLang="en-US"/>
              <a:t>Design of a Fuzzy Controller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Fuzzification of inputs: get_inputs()</a:t>
            </a:r>
            <a:endParaRPr lang="en-US" altLang="en-US"/>
          </a:p>
          <a:p>
            <a:pPr lvl="1"/>
            <a:r>
              <a:rPr lang="en-US" altLang="en-US"/>
              <a:t>Fuzzy Inference</a:t>
            </a:r>
          </a:p>
          <a:p>
            <a:pPr lvl="1"/>
            <a:r>
              <a:rPr lang="en-US" altLang="en-US"/>
              <a:t>Processing the Rules: find_rules()</a:t>
            </a:r>
          </a:p>
          <a:p>
            <a:pPr lvl="1"/>
            <a:r>
              <a:rPr lang="en-US" altLang="en-US"/>
              <a:t>Centroid Defuzzification</a:t>
            </a:r>
          </a:p>
          <a:p>
            <a:pPr lvl="1"/>
            <a:r>
              <a:rPr lang="en-US" altLang="en-US"/>
              <a:t>Output Defuzzification: find_output()</a:t>
            </a:r>
          </a:p>
          <a:p>
            <a:pPr lvl="1"/>
            <a:r>
              <a:rPr lang="en-US" altLang="en-US"/>
              <a:t>A Fuzzy Control Example -- </a:t>
            </a:r>
          </a:p>
          <a:p>
            <a:pPr lvl="2"/>
            <a:r>
              <a:rPr lang="en-US" altLang="en-US"/>
              <a:t>Floating Ping-Pong Ball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27E133D9-FED8-8842-4940-ACBB6FDDFA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182813"/>
          <a:ext cx="9144000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1496568" progId="Word.Document.8">
                  <p:embed/>
                </p:oleObj>
              </mc:Choice>
              <mc:Fallback>
                <p:oleObj name="Document" r:id="rId2" imgW="5486400" imgH="14965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5542"/>
                      <a:stretch>
                        <a:fillRect/>
                      </a:stretch>
                    </p:blipFill>
                    <p:spPr bwMode="auto">
                      <a:xfrm>
                        <a:off x="0" y="2182813"/>
                        <a:ext cx="9144000" cy="185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671ADE8-54ED-75C1-BC9F-FCAB84C0A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Important Characteristics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EBBAD1F-CF4D-AB32-E396-5D0539137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Flexible and easy to implement machine learning technique</a:t>
            </a:r>
          </a:p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Helps you to mimic the logic of human thought</a:t>
            </a:r>
          </a:p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Logic has more than true and false</a:t>
            </a:r>
          </a:p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Highly suitable method for uncertain or approximate reasoning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D9A47896-D5AF-22D5-D75C-B6EE94B47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685800"/>
          <a:ext cx="7010400" cy="508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3051048" progId="Word.Document.8">
                  <p:embed/>
                </p:oleObj>
              </mc:Choice>
              <mc:Fallback>
                <p:oleObj name="Document" r:id="rId2" imgW="5486400" imgH="30510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334"/>
                      <a:stretch>
                        <a:fillRect/>
                      </a:stretch>
                    </p:blipFill>
                    <p:spPr bwMode="auto">
                      <a:xfrm>
                        <a:off x="1295400" y="685800"/>
                        <a:ext cx="7010400" cy="508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>
            <a:extLst>
              <a:ext uri="{FF2B5EF4-FFF2-40B4-BE49-F238E27FC236}">
                <a16:creationId xmlns:a16="http://schemas.microsoft.com/office/drawing/2014/main" id="{E8F95C2E-BE52-C90C-1F7C-D6BD19385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762000" y="1676400"/>
          <a:ext cx="9144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1795272" progId="Word.Document.8">
                  <p:embed/>
                </p:oleObj>
              </mc:Choice>
              <mc:Fallback>
                <p:oleObj name="Document" r:id="rId2" imgW="5486400" imgH="17952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1062"/>
                      <a:stretch>
                        <a:fillRect/>
                      </a:stretch>
                    </p:blipFill>
                    <p:spPr bwMode="auto">
                      <a:xfrm>
                        <a:off x="-762000" y="1676400"/>
                        <a:ext cx="91440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4684F08-C9FE-FA7B-8F39-7B779BFAA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Fuzzy Control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7A189A8-AACC-A1CD-3A12-F67226750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/>
              <a:t>Fuzzy Sets</a:t>
            </a:r>
          </a:p>
          <a:p>
            <a:r>
              <a:rPr lang="en-US" altLang="en-US"/>
              <a:t>Design of a Fuzzy Controller</a:t>
            </a:r>
          </a:p>
          <a:p>
            <a:pPr lvl="1"/>
            <a:r>
              <a:rPr lang="en-US" altLang="en-US"/>
              <a:t>Fuzzification of inputs: get_inputs()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Fuzzy Inference</a:t>
            </a:r>
            <a:endParaRPr lang="en-US" altLang="en-US"/>
          </a:p>
          <a:p>
            <a:pPr lvl="1"/>
            <a:r>
              <a:rPr lang="en-US" altLang="en-US"/>
              <a:t>Processing the Rules: find_rules()</a:t>
            </a:r>
          </a:p>
          <a:p>
            <a:pPr lvl="1"/>
            <a:r>
              <a:rPr lang="en-US" altLang="en-US"/>
              <a:t>Centroid Defuzzification</a:t>
            </a:r>
          </a:p>
          <a:p>
            <a:pPr lvl="1"/>
            <a:r>
              <a:rPr lang="en-US" altLang="en-US"/>
              <a:t>Output Defuzzification: find_output()</a:t>
            </a:r>
          </a:p>
          <a:p>
            <a:pPr lvl="1"/>
            <a:r>
              <a:rPr lang="en-US" altLang="en-US"/>
              <a:t>A Fuzzy Control Example -- </a:t>
            </a:r>
          </a:p>
          <a:p>
            <a:pPr lvl="2"/>
            <a:r>
              <a:rPr lang="en-US" altLang="en-US"/>
              <a:t>Floating Ping-Pong Ball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A578C46-54A6-B380-C30C-EF7D819A7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Fuzzy Inference</a:t>
            </a:r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C86EC643-56F0-0F47-2EEC-CD848016C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828800"/>
          <a:ext cx="9144000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2313432" progId="Word.Document.8">
                  <p:embed/>
                </p:oleObj>
              </mc:Choice>
              <mc:Fallback>
                <p:oleObj name="Document" r:id="rId2" imgW="5486400" imgH="23134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9144000" cy="385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4D563747-837E-06FD-5ADB-D8A44CE72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82575"/>
          <a:ext cx="7543800" cy="588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4626864" progId="Word.Document.8">
                  <p:embed/>
                </p:oleObj>
              </mc:Choice>
              <mc:Fallback>
                <p:oleObj name="Document" r:id="rId2" imgW="5486400" imgH="462686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413"/>
                      <a:stretch>
                        <a:fillRect/>
                      </a:stretch>
                    </p:blipFill>
                    <p:spPr bwMode="auto">
                      <a:xfrm>
                        <a:off x="838200" y="282575"/>
                        <a:ext cx="7543800" cy="588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602D94F7-76A0-B052-A70B-A273075F0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14102"/>
              </p:ext>
            </p:extLst>
          </p:nvPr>
        </p:nvGraphicFramePr>
        <p:xfrm>
          <a:off x="990600" y="4648200"/>
          <a:ext cx="3249682" cy="117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89">
                  <a:extLst>
                    <a:ext uri="{9D8B030D-6E8A-4147-A177-3AD203B41FA5}">
                      <a16:colId xmlns:a16="http://schemas.microsoft.com/office/drawing/2014/main" val="2804290405"/>
                    </a:ext>
                  </a:extLst>
                </a:gridCol>
                <a:gridCol w="1029066">
                  <a:extLst>
                    <a:ext uri="{9D8B030D-6E8A-4147-A177-3AD203B41FA5}">
                      <a16:colId xmlns:a16="http://schemas.microsoft.com/office/drawing/2014/main" val="2846988130"/>
                    </a:ext>
                  </a:extLst>
                </a:gridCol>
                <a:gridCol w="1083227">
                  <a:extLst>
                    <a:ext uri="{9D8B030D-6E8A-4147-A177-3AD203B41FA5}">
                      <a16:colId xmlns:a16="http://schemas.microsoft.com/office/drawing/2014/main" val="3834895449"/>
                    </a:ext>
                  </a:extLst>
                </a:gridCol>
              </a:tblGrid>
              <a:tr h="3157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Fuzzy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28769"/>
                  </a:ext>
                </a:extLst>
              </a:tr>
              <a:tr h="315715">
                <a:tc>
                  <a:txBody>
                    <a:bodyPr/>
                    <a:lstStyle/>
                    <a:p>
                      <a:r>
                        <a:rPr lang="en-US" sz="1200" dirty="0"/>
                        <a:t>A U B = 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OR,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OR,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83622"/>
                  </a:ext>
                </a:extLst>
              </a:tr>
              <a:tr h="544932">
                <a:tc>
                  <a:txBody>
                    <a:bodyPr/>
                    <a:lstStyle/>
                    <a:p>
                      <a:r>
                        <a:rPr lang="en-US" sz="1200" dirty="0"/>
                        <a:t>A ∩ B = 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AND, 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AND,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8822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8988F0-35C4-1441-881F-A54C341F24A8}"/>
              </a:ext>
            </a:extLst>
          </p:cNvPr>
          <p:cNvCxnSpPr/>
          <p:nvPr/>
        </p:nvCxnSpPr>
        <p:spPr bwMode="auto">
          <a:xfrm flipV="1">
            <a:off x="4038600" y="4419600"/>
            <a:ext cx="259080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9780F4-C286-94DD-4BD0-151D3D9DACC9}"/>
              </a:ext>
            </a:extLst>
          </p:cNvPr>
          <p:cNvCxnSpPr/>
          <p:nvPr/>
        </p:nvCxnSpPr>
        <p:spPr bwMode="auto">
          <a:xfrm flipV="1">
            <a:off x="6248400" y="5356860"/>
            <a:ext cx="495300" cy="46770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A9768C-892B-5F5D-70AD-3D768C096979}"/>
              </a:ext>
            </a:extLst>
          </p:cNvPr>
          <p:cNvCxnSpPr/>
          <p:nvPr/>
        </p:nvCxnSpPr>
        <p:spPr bwMode="auto">
          <a:xfrm>
            <a:off x="6751320" y="5341620"/>
            <a:ext cx="179070" cy="1866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FCC002-175A-5897-3D43-2AE960FCB466}"/>
              </a:ext>
            </a:extLst>
          </p:cNvPr>
          <p:cNvCxnSpPr/>
          <p:nvPr/>
        </p:nvCxnSpPr>
        <p:spPr bwMode="auto">
          <a:xfrm flipV="1">
            <a:off x="6934200" y="5448300"/>
            <a:ext cx="106680" cy="80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3807B6-75DB-AC58-83ED-5473DE8482BB}"/>
              </a:ext>
            </a:extLst>
          </p:cNvPr>
          <p:cNvCxnSpPr/>
          <p:nvPr/>
        </p:nvCxnSpPr>
        <p:spPr bwMode="auto">
          <a:xfrm>
            <a:off x="7048500" y="5440680"/>
            <a:ext cx="426720" cy="3619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CC468-3598-2F0D-8396-7F89D2F9E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1145A0F4-676C-0140-E863-9686884BC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82575"/>
          <a:ext cx="7543800" cy="588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4626864" progId="Word.Document.8">
                  <p:embed/>
                </p:oleObj>
              </mc:Choice>
              <mc:Fallback>
                <p:oleObj name="Document" r:id="rId2" imgW="5486400" imgH="4626864" progId="Word.Document.8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4D563747-837E-06FD-5ADB-D8A44CE725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413"/>
                      <a:stretch>
                        <a:fillRect/>
                      </a:stretch>
                    </p:blipFill>
                    <p:spPr bwMode="auto">
                      <a:xfrm>
                        <a:off x="838200" y="282575"/>
                        <a:ext cx="7543800" cy="588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E9645D84-4623-B035-4040-F682C8D97C5C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4648200"/>
          <a:ext cx="3249682" cy="117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89">
                  <a:extLst>
                    <a:ext uri="{9D8B030D-6E8A-4147-A177-3AD203B41FA5}">
                      <a16:colId xmlns:a16="http://schemas.microsoft.com/office/drawing/2014/main" val="2804290405"/>
                    </a:ext>
                  </a:extLst>
                </a:gridCol>
                <a:gridCol w="1029066">
                  <a:extLst>
                    <a:ext uri="{9D8B030D-6E8A-4147-A177-3AD203B41FA5}">
                      <a16:colId xmlns:a16="http://schemas.microsoft.com/office/drawing/2014/main" val="2846988130"/>
                    </a:ext>
                  </a:extLst>
                </a:gridCol>
                <a:gridCol w="1083227">
                  <a:extLst>
                    <a:ext uri="{9D8B030D-6E8A-4147-A177-3AD203B41FA5}">
                      <a16:colId xmlns:a16="http://schemas.microsoft.com/office/drawing/2014/main" val="3834895449"/>
                    </a:ext>
                  </a:extLst>
                </a:gridCol>
              </a:tblGrid>
              <a:tr h="3157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Fuzzy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28769"/>
                  </a:ext>
                </a:extLst>
              </a:tr>
              <a:tr h="315715">
                <a:tc>
                  <a:txBody>
                    <a:bodyPr/>
                    <a:lstStyle/>
                    <a:p>
                      <a:r>
                        <a:rPr lang="en-US" sz="1200" dirty="0"/>
                        <a:t>A U B = 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OR,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OR,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83622"/>
                  </a:ext>
                </a:extLst>
              </a:tr>
              <a:tr h="544932">
                <a:tc>
                  <a:txBody>
                    <a:bodyPr/>
                    <a:lstStyle/>
                    <a:p>
                      <a:r>
                        <a:rPr lang="en-US" sz="1200" dirty="0"/>
                        <a:t>A ∩ B = 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AND, 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AND,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8822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353D6B-7C43-6622-E2B9-7B0D8EF8D260}"/>
              </a:ext>
            </a:extLst>
          </p:cNvPr>
          <p:cNvCxnSpPr/>
          <p:nvPr/>
        </p:nvCxnSpPr>
        <p:spPr bwMode="auto">
          <a:xfrm flipV="1">
            <a:off x="4038600" y="4419600"/>
            <a:ext cx="259080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44B518-3FF0-9DC3-63FE-C67588C0980F}"/>
              </a:ext>
            </a:extLst>
          </p:cNvPr>
          <p:cNvCxnSpPr/>
          <p:nvPr/>
        </p:nvCxnSpPr>
        <p:spPr bwMode="auto">
          <a:xfrm flipV="1">
            <a:off x="4114800" y="1676400"/>
            <a:ext cx="1752600" cy="38519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79FAFA-4C3E-AF6B-9A11-07407F406684}"/>
              </a:ext>
            </a:extLst>
          </p:cNvPr>
          <p:cNvCxnSpPr/>
          <p:nvPr/>
        </p:nvCxnSpPr>
        <p:spPr bwMode="auto">
          <a:xfrm flipV="1">
            <a:off x="4114800" y="3505200"/>
            <a:ext cx="1905000" cy="2057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54DC2B-C5B6-DEB5-ED57-5BBAFAE891FB}"/>
              </a:ext>
            </a:extLst>
          </p:cNvPr>
          <p:cNvCxnSpPr/>
          <p:nvPr/>
        </p:nvCxnSpPr>
        <p:spPr bwMode="auto">
          <a:xfrm flipV="1">
            <a:off x="6248400" y="1578429"/>
            <a:ext cx="217714" cy="4789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DFBA68-4E07-F25B-8181-E857A5C874FD}"/>
              </a:ext>
            </a:extLst>
          </p:cNvPr>
          <p:cNvCxnSpPr/>
          <p:nvPr/>
        </p:nvCxnSpPr>
        <p:spPr bwMode="auto">
          <a:xfrm>
            <a:off x="6460671" y="1572986"/>
            <a:ext cx="5442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2D7E40-FA98-03C2-B92B-1C45280063DB}"/>
              </a:ext>
            </a:extLst>
          </p:cNvPr>
          <p:cNvCxnSpPr/>
          <p:nvPr/>
        </p:nvCxnSpPr>
        <p:spPr bwMode="auto">
          <a:xfrm flipH="1" flipV="1">
            <a:off x="6999514" y="1562100"/>
            <a:ext cx="195943" cy="473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D48EE6-2EF6-2000-F3B1-1ACBD46833AB}"/>
              </a:ext>
            </a:extLst>
          </p:cNvPr>
          <p:cNvCxnSpPr/>
          <p:nvPr/>
        </p:nvCxnSpPr>
        <p:spPr bwMode="auto">
          <a:xfrm flipV="1">
            <a:off x="6591300" y="3416484"/>
            <a:ext cx="154577" cy="3499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629B16-FF8A-3EFC-9972-A0CEE0C35213}"/>
              </a:ext>
            </a:extLst>
          </p:cNvPr>
          <p:cNvCxnSpPr/>
          <p:nvPr/>
        </p:nvCxnSpPr>
        <p:spPr bwMode="auto">
          <a:xfrm>
            <a:off x="6740434" y="3411041"/>
            <a:ext cx="656409" cy="70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65B664-1F40-5A08-1866-9490D25CC9EF}"/>
              </a:ext>
            </a:extLst>
          </p:cNvPr>
          <p:cNvCxnSpPr/>
          <p:nvPr/>
        </p:nvCxnSpPr>
        <p:spPr bwMode="auto">
          <a:xfrm flipH="1" flipV="1">
            <a:off x="7377248" y="3400155"/>
            <a:ext cx="150223" cy="377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C463A6-1F70-87FE-66E4-E2F1CA91539B}"/>
              </a:ext>
            </a:extLst>
          </p:cNvPr>
          <p:cNvCxnSpPr/>
          <p:nvPr/>
        </p:nvCxnSpPr>
        <p:spPr bwMode="auto">
          <a:xfrm flipV="1">
            <a:off x="6248400" y="5342164"/>
            <a:ext cx="217714" cy="4789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7C145E-03D5-B29E-D13F-A1322EE31A7D}"/>
              </a:ext>
            </a:extLst>
          </p:cNvPr>
          <p:cNvCxnSpPr/>
          <p:nvPr/>
        </p:nvCxnSpPr>
        <p:spPr bwMode="auto">
          <a:xfrm>
            <a:off x="6460671" y="5336721"/>
            <a:ext cx="5442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017B44-6451-E17B-7EC2-BA368EF1835E}"/>
              </a:ext>
            </a:extLst>
          </p:cNvPr>
          <p:cNvCxnSpPr/>
          <p:nvPr/>
        </p:nvCxnSpPr>
        <p:spPr bwMode="auto">
          <a:xfrm flipH="1" flipV="1">
            <a:off x="6999514" y="5325835"/>
            <a:ext cx="195943" cy="473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2CB5BE-275C-3963-9083-5C8563D68291}"/>
              </a:ext>
            </a:extLst>
          </p:cNvPr>
          <p:cNvCxnSpPr/>
          <p:nvPr/>
        </p:nvCxnSpPr>
        <p:spPr bwMode="auto">
          <a:xfrm flipV="1">
            <a:off x="6564085" y="5473252"/>
            <a:ext cx="154577" cy="3499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5CAD0A-D1CE-A559-6215-DA8B59D93954}"/>
              </a:ext>
            </a:extLst>
          </p:cNvPr>
          <p:cNvCxnSpPr/>
          <p:nvPr/>
        </p:nvCxnSpPr>
        <p:spPr bwMode="auto">
          <a:xfrm>
            <a:off x="6713219" y="5467809"/>
            <a:ext cx="656409" cy="70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1F0DC1-B796-0E55-EBCD-090D71F74612}"/>
              </a:ext>
            </a:extLst>
          </p:cNvPr>
          <p:cNvCxnSpPr/>
          <p:nvPr/>
        </p:nvCxnSpPr>
        <p:spPr bwMode="auto">
          <a:xfrm flipH="1" flipV="1">
            <a:off x="7350033" y="5456923"/>
            <a:ext cx="150223" cy="377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8ADC8E-3F8E-D03F-D459-3EC5C2CCB26E}"/>
              </a:ext>
            </a:extLst>
          </p:cNvPr>
          <p:cNvCxnSpPr/>
          <p:nvPr/>
        </p:nvCxnSpPr>
        <p:spPr bwMode="auto">
          <a:xfrm flipV="1">
            <a:off x="6248400" y="5328557"/>
            <a:ext cx="217714" cy="4960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10C14E-95FD-A7A8-B848-12C9436838CA}"/>
              </a:ext>
            </a:extLst>
          </p:cNvPr>
          <p:cNvCxnSpPr/>
          <p:nvPr/>
        </p:nvCxnSpPr>
        <p:spPr bwMode="auto">
          <a:xfrm>
            <a:off x="6471557" y="5334000"/>
            <a:ext cx="5388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3ABE02-464B-9BB1-D316-2A9D84E10FFF}"/>
              </a:ext>
            </a:extLst>
          </p:cNvPr>
          <p:cNvCxnSpPr/>
          <p:nvPr/>
        </p:nvCxnSpPr>
        <p:spPr bwMode="auto">
          <a:xfrm>
            <a:off x="7041423" y="5474882"/>
            <a:ext cx="322763" cy="6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B698C8-AA2E-5485-C868-56A12756A3A8}"/>
              </a:ext>
            </a:extLst>
          </p:cNvPr>
          <p:cNvCxnSpPr/>
          <p:nvPr/>
        </p:nvCxnSpPr>
        <p:spPr bwMode="auto">
          <a:xfrm>
            <a:off x="7369629" y="5502729"/>
            <a:ext cx="108857" cy="2721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4C65F7-6D5B-B937-B1E7-7B483F7F1294}"/>
              </a:ext>
            </a:extLst>
          </p:cNvPr>
          <p:cNvCxnSpPr/>
          <p:nvPr/>
        </p:nvCxnSpPr>
        <p:spPr bwMode="auto">
          <a:xfrm>
            <a:off x="7010399" y="5331280"/>
            <a:ext cx="43544" cy="1442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251889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4557F70-292D-E55B-1BE1-A213CBC98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Fuzzy Control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0C8BD02-7B62-7071-8DE0-DA19AE6F2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/>
              <a:t>Fuzzy Sets</a:t>
            </a:r>
          </a:p>
          <a:p>
            <a:r>
              <a:rPr lang="en-US" altLang="en-US"/>
              <a:t>Design of a Fuzzy Controller</a:t>
            </a:r>
          </a:p>
          <a:p>
            <a:pPr lvl="1"/>
            <a:r>
              <a:rPr lang="en-US" altLang="en-US"/>
              <a:t>Fuzzification of inputs: get_inputs()</a:t>
            </a:r>
          </a:p>
          <a:p>
            <a:pPr lvl="1"/>
            <a:r>
              <a:rPr lang="en-US" altLang="en-US"/>
              <a:t>Fuzzy Inference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Processing the Rules: find_rules()</a:t>
            </a:r>
            <a:endParaRPr lang="en-US" altLang="en-US"/>
          </a:p>
          <a:p>
            <a:pPr lvl="1"/>
            <a:r>
              <a:rPr lang="en-US" altLang="en-US"/>
              <a:t>Centroid Defuzzification</a:t>
            </a:r>
          </a:p>
          <a:p>
            <a:pPr lvl="1"/>
            <a:r>
              <a:rPr lang="en-US" altLang="en-US"/>
              <a:t>Output Defuzzification: find_output()</a:t>
            </a:r>
          </a:p>
          <a:p>
            <a:pPr lvl="1"/>
            <a:r>
              <a:rPr lang="en-US" altLang="en-US"/>
              <a:t>A Fuzzy Control Example -- </a:t>
            </a:r>
          </a:p>
          <a:p>
            <a:pPr lvl="2"/>
            <a:r>
              <a:rPr lang="en-US" altLang="en-US"/>
              <a:t>Floating Ping-Pong Ball</a:t>
            </a: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>
            <a:extLst>
              <a:ext uri="{FF2B5EF4-FFF2-40B4-BE49-F238E27FC236}">
                <a16:creationId xmlns:a16="http://schemas.microsoft.com/office/drawing/2014/main" id="{A21A62E2-265B-4A9B-683C-127415E4F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433513"/>
          <a:ext cx="9144000" cy="336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2395728" progId="Word.Document.8">
                  <p:embed/>
                </p:oleObj>
              </mc:Choice>
              <mc:Fallback>
                <p:oleObj name="Document" r:id="rId2" imgW="5486400" imgH="23957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633"/>
                      <a:stretch>
                        <a:fillRect/>
                      </a:stretch>
                    </p:blipFill>
                    <p:spPr bwMode="auto">
                      <a:xfrm>
                        <a:off x="0" y="1433513"/>
                        <a:ext cx="9144000" cy="336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7A93F2A4-A22C-9754-ADEC-170014CC03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82575"/>
          <a:ext cx="7543800" cy="596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4626864" progId="Word.Document.8">
                  <p:embed/>
                </p:oleObj>
              </mc:Choice>
              <mc:Fallback>
                <p:oleObj name="Document" r:id="rId2" imgW="5486400" imgH="462686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213"/>
                      <a:stretch>
                        <a:fillRect/>
                      </a:stretch>
                    </p:blipFill>
                    <p:spPr bwMode="auto">
                      <a:xfrm>
                        <a:off x="838200" y="282575"/>
                        <a:ext cx="7543800" cy="596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2A750D1A-02FD-60A1-3E07-9158BE68EC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209800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1780032" progId="Word.Document.8">
                  <p:embed/>
                </p:oleObj>
              </mc:Choice>
              <mc:Fallback>
                <p:oleObj name="Document" r:id="rId2" imgW="5486400" imgH="17800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667" t="16595" r="16667" b="32013"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609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3">
            <a:extLst>
              <a:ext uri="{FF2B5EF4-FFF2-40B4-BE49-F238E27FC236}">
                <a16:creationId xmlns:a16="http://schemas.microsoft.com/office/drawing/2014/main" id="{3ED6264A-C755-8BE6-C08A-E9B2589E1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57467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Rules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CA41AD3-1105-4E49-028D-7D1E0F222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Important Characteristics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F399072-828B-5A22-1FED-130DC1101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Fuzzy logic views inference as a process of propagating elastic constraints</a:t>
            </a:r>
          </a:p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Fuzzy logic allows you to build nonlinear functions of arbitrary complexity</a:t>
            </a:r>
          </a:p>
          <a:p>
            <a:r>
              <a:rPr lang="en-US" altLang="en-US" dirty="0">
                <a:solidFill>
                  <a:srgbClr val="222222"/>
                </a:solidFill>
                <a:latin typeface="+mj-lt"/>
              </a:rPr>
              <a:t>Fuzzy logic should be built with the complete guidance of experts</a:t>
            </a: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D865190-BDF2-2C19-8AE7-D313FC7EE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Fuzzy Control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C72C9B-E932-DCA8-2DAA-4FF34D135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/>
              <a:t>Fuzzy Sets</a:t>
            </a:r>
          </a:p>
          <a:p>
            <a:r>
              <a:rPr lang="en-US" altLang="en-US"/>
              <a:t>Design of a Fuzzy Controller</a:t>
            </a:r>
          </a:p>
          <a:p>
            <a:pPr lvl="1"/>
            <a:r>
              <a:rPr lang="en-US" altLang="en-US"/>
              <a:t>Fuzzification of inputs: get_inputs()</a:t>
            </a:r>
          </a:p>
          <a:p>
            <a:pPr lvl="1"/>
            <a:r>
              <a:rPr lang="en-US" altLang="en-US"/>
              <a:t>Fuzzy Inference</a:t>
            </a:r>
          </a:p>
          <a:p>
            <a:pPr lvl="1"/>
            <a:r>
              <a:rPr lang="en-US" altLang="en-US"/>
              <a:t>Processing the Rules: find_rules()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Centroid Defuzzification</a:t>
            </a:r>
            <a:endParaRPr lang="en-US" altLang="en-US"/>
          </a:p>
          <a:p>
            <a:pPr lvl="1"/>
            <a:r>
              <a:rPr lang="en-US" altLang="en-US"/>
              <a:t>Output Defuzzification: find_output()</a:t>
            </a:r>
          </a:p>
          <a:p>
            <a:pPr lvl="1"/>
            <a:r>
              <a:rPr lang="en-US" altLang="en-US"/>
              <a:t>A Fuzzy Control Example -- </a:t>
            </a:r>
          </a:p>
          <a:p>
            <a:pPr lvl="2"/>
            <a:r>
              <a:rPr lang="en-US" altLang="en-US"/>
              <a:t>Floating Ping-Pong Ball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>
            <a:extLst>
              <a:ext uri="{FF2B5EF4-FFF2-40B4-BE49-F238E27FC236}">
                <a16:creationId xmlns:a16="http://schemas.microsoft.com/office/drawing/2014/main" id="{C0EC1BEF-699B-CDCB-7ADA-CC6E288E5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82575"/>
          <a:ext cx="7543800" cy="596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4626864" progId="Word.Document.8">
                  <p:embed/>
                </p:oleObj>
              </mc:Choice>
              <mc:Fallback>
                <p:oleObj name="Document" r:id="rId2" imgW="5486400" imgH="462686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213"/>
                      <a:stretch>
                        <a:fillRect/>
                      </a:stretch>
                    </p:blipFill>
                    <p:spPr bwMode="auto">
                      <a:xfrm>
                        <a:off x="838200" y="282575"/>
                        <a:ext cx="7543800" cy="596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9BF0F9AB-6C57-AF0A-55F2-E610F11894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895958"/>
              </p:ext>
            </p:extLst>
          </p:nvPr>
        </p:nvGraphicFramePr>
        <p:xfrm>
          <a:off x="152400" y="190500"/>
          <a:ext cx="8839200" cy="626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3889440" progId="Word.Document.8">
                  <p:embed/>
                </p:oleObj>
              </mc:Choice>
              <mc:Fallback>
                <p:oleObj name="Document" r:id="rId2" imgW="5486400" imgH="38894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0500"/>
                        <a:ext cx="8839200" cy="626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>
            <a:extLst>
              <a:ext uri="{FF2B5EF4-FFF2-40B4-BE49-F238E27FC236}">
                <a16:creationId xmlns:a16="http://schemas.microsoft.com/office/drawing/2014/main" id="{BB81C9DB-BB3E-5B24-18F0-87A9D6612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193865"/>
              </p:ext>
            </p:extLst>
          </p:nvPr>
        </p:nvGraphicFramePr>
        <p:xfrm>
          <a:off x="152400" y="666750"/>
          <a:ext cx="8915400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3316320" progId="Word.Document.8">
                  <p:embed/>
                </p:oleObj>
              </mc:Choice>
              <mc:Fallback>
                <p:oleObj name="Document" r:id="rId2" imgW="5486400" imgH="33163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66750"/>
                        <a:ext cx="8915400" cy="538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>
            <a:extLst>
              <a:ext uri="{FF2B5EF4-FFF2-40B4-BE49-F238E27FC236}">
                <a16:creationId xmlns:a16="http://schemas.microsoft.com/office/drawing/2014/main" id="{396EFF0E-6948-F8DF-419A-772AB24BB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074849"/>
              </p:ext>
            </p:extLst>
          </p:nvPr>
        </p:nvGraphicFramePr>
        <p:xfrm>
          <a:off x="142875" y="1355725"/>
          <a:ext cx="8934450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97885" imgH="2486988" progId="Word.Document.8">
                  <p:embed/>
                </p:oleObj>
              </mc:Choice>
              <mc:Fallback>
                <p:oleObj name="Document" r:id="rId2" imgW="5497885" imgH="24869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355725"/>
                        <a:ext cx="8934450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B06AA44D-1881-E845-9AFB-C6A79358D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159726"/>
              </p:ext>
            </p:extLst>
          </p:nvPr>
        </p:nvGraphicFramePr>
        <p:xfrm>
          <a:off x="152400" y="136525"/>
          <a:ext cx="8763000" cy="656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4111560" progId="Word.Document.8">
                  <p:embed/>
                </p:oleObj>
              </mc:Choice>
              <mc:Fallback>
                <p:oleObj name="Document" r:id="rId2" imgW="5486400" imgH="41115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6525"/>
                        <a:ext cx="8763000" cy="656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>
            <a:extLst>
              <a:ext uri="{FF2B5EF4-FFF2-40B4-BE49-F238E27FC236}">
                <a16:creationId xmlns:a16="http://schemas.microsoft.com/office/drawing/2014/main" id="{019D56B3-3363-475B-BCF6-C7AC5F488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515094"/>
              </p:ext>
            </p:extLst>
          </p:nvPr>
        </p:nvGraphicFramePr>
        <p:xfrm>
          <a:off x="142875" y="790575"/>
          <a:ext cx="8934450" cy="514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97885" imgH="3167940" progId="Word.Document.8">
                  <p:embed/>
                </p:oleObj>
              </mc:Choice>
              <mc:Fallback>
                <p:oleObj name="Document" r:id="rId2" imgW="5497885" imgH="31679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790575"/>
                        <a:ext cx="8934450" cy="514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>
            <a:extLst>
              <a:ext uri="{FF2B5EF4-FFF2-40B4-BE49-F238E27FC236}">
                <a16:creationId xmlns:a16="http://schemas.microsoft.com/office/drawing/2014/main" id="{809CC049-0718-D185-D1F8-7459FD7DB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47317"/>
              </p:ext>
            </p:extLst>
          </p:nvPr>
        </p:nvGraphicFramePr>
        <p:xfrm>
          <a:off x="533400" y="609600"/>
          <a:ext cx="7940675" cy="660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97885" imgH="4710521" progId="Word.Document.8">
                  <p:embed/>
                </p:oleObj>
              </mc:Choice>
              <mc:Fallback>
                <p:oleObj name="Document" r:id="rId2" imgW="5497885" imgH="47105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7940675" cy="660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8B28C-432E-8532-B0FD-A6F9F0F21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>
            <a:extLst>
              <a:ext uri="{FF2B5EF4-FFF2-40B4-BE49-F238E27FC236}">
                <a16:creationId xmlns:a16="http://schemas.microsoft.com/office/drawing/2014/main" id="{BE3E7BB2-CF6E-7F16-A9EA-96A5142F37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61280"/>
              </p:ext>
            </p:extLst>
          </p:nvPr>
        </p:nvGraphicFramePr>
        <p:xfrm>
          <a:off x="609600" y="381000"/>
          <a:ext cx="7924800" cy="660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4711680" progId="Word.Document.8">
                  <p:embed/>
                </p:oleObj>
              </mc:Choice>
              <mc:Fallback>
                <p:oleObj name="Document" r:id="rId2" imgW="5486400" imgH="4711680" progId="Word.Document.8">
                  <p:embed/>
                  <p:pic>
                    <p:nvPicPr>
                      <p:cNvPr id="48130" name="Object 2">
                        <a:extLst>
                          <a:ext uri="{FF2B5EF4-FFF2-40B4-BE49-F238E27FC236}">
                            <a16:creationId xmlns:a16="http://schemas.microsoft.com/office/drawing/2014/main" id="{809CC049-0718-D185-D1F8-7459FD7DBC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"/>
                        <a:ext cx="7924800" cy="660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E2DC0859-E79C-43AA-43D5-BC22CF918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67956"/>
              </p:ext>
            </p:extLst>
          </p:nvPr>
        </p:nvGraphicFramePr>
        <p:xfrm>
          <a:off x="2590800" y="4038600"/>
          <a:ext cx="3249682" cy="117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89">
                  <a:extLst>
                    <a:ext uri="{9D8B030D-6E8A-4147-A177-3AD203B41FA5}">
                      <a16:colId xmlns:a16="http://schemas.microsoft.com/office/drawing/2014/main" val="2804290405"/>
                    </a:ext>
                  </a:extLst>
                </a:gridCol>
                <a:gridCol w="1029066">
                  <a:extLst>
                    <a:ext uri="{9D8B030D-6E8A-4147-A177-3AD203B41FA5}">
                      <a16:colId xmlns:a16="http://schemas.microsoft.com/office/drawing/2014/main" val="2846988130"/>
                    </a:ext>
                  </a:extLst>
                </a:gridCol>
                <a:gridCol w="1083227">
                  <a:extLst>
                    <a:ext uri="{9D8B030D-6E8A-4147-A177-3AD203B41FA5}">
                      <a16:colId xmlns:a16="http://schemas.microsoft.com/office/drawing/2014/main" val="3834895449"/>
                    </a:ext>
                  </a:extLst>
                </a:gridCol>
              </a:tblGrid>
              <a:tr h="3157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Fuzzy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28769"/>
                  </a:ext>
                </a:extLst>
              </a:tr>
              <a:tr h="315715">
                <a:tc>
                  <a:txBody>
                    <a:bodyPr/>
                    <a:lstStyle/>
                    <a:p>
                      <a:r>
                        <a:rPr lang="en-US" sz="1200" dirty="0"/>
                        <a:t>A U B = 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OR,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OR,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83622"/>
                  </a:ext>
                </a:extLst>
              </a:tr>
              <a:tr h="544932">
                <a:tc>
                  <a:txBody>
                    <a:bodyPr/>
                    <a:lstStyle/>
                    <a:p>
                      <a:r>
                        <a:rPr lang="en-US" sz="1200" dirty="0"/>
                        <a:t>A ∩ B = 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AND, 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AND,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8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489880"/>
      </p:ext>
    </p:extLst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B0037C82-A7D4-5BF2-BF05-016BC50B9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6960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Box 5">
            <a:extLst>
              <a:ext uri="{FF2B5EF4-FFF2-40B4-BE49-F238E27FC236}">
                <a16:creationId xmlns:a16="http://schemas.microsoft.com/office/drawing/2014/main" id="{D8B2D6A0-E1C4-DD4E-13C2-2D2636CC9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66800"/>
            <a:ext cx="1287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Arduino 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2557AA6-E298-6844-8A6F-61DD0FBA2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Discovery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72481B4-2EDF-EF10-AF25-A530FF0B5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Lotfi Zadeh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+mj-lt"/>
              </a:rPr>
              <a:t>EECS Professor at UC-Berkeley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+mj-lt"/>
              </a:rPr>
              <a:t>Discovered Fuzzy Logic in 1965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+mj-lt"/>
              </a:rPr>
              <a:t>Died in 2017 at 96 years of age</a:t>
            </a:r>
            <a:endParaRPr lang="en-US" altLang="en-US" dirty="0">
              <a:latin typeface="+mj-lt"/>
            </a:endParaRPr>
          </a:p>
        </p:txBody>
      </p:sp>
      <p:pic>
        <p:nvPicPr>
          <p:cNvPr id="6148" name="Picture 5" descr="Lotfi A. Zadeh | EECS at UC Berkeley">
            <a:extLst>
              <a:ext uri="{FF2B5EF4-FFF2-40B4-BE49-F238E27FC236}">
                <a16:creationId xmlns:a16="http://schemas.microsoft.com/office/drawing/2014/main" id="{9607BA7A-2F6B-F454-7F1E-EC9C7C09C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428750"/>
            <a:ext cx="14287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2">
            <a:extLst>
              <a:ext uri="{FF2B5EF4-FFF2-40B4-BE49-F238E27FC236}">
                <a16:creationId xmlns:a16="http://schemas.microsoft.com/office/drawing/2014/main" id="{4B662506-98CC-BA51-6628-866690BA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3175"/>
            <a:ext cx="487680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8CF49A2-ED96-45D6-9F21-6EDE90D75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Fuzzy Control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CB3F222-E959-83E6-88F3-246FF31D1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/>
              <a:t>Fuzzy Sets</a:t>
            </a:r>
          </a:p>
          <a:p>
            <a:r>
              <a:rPr lang="en-US" altLang="en-US"/>
              <a:t>Design of a Fuzzy Controller</a:t>
            </a:r>
          </a:p>
          <a:p>
            <a:pPr lvl="1"/>
            <a:r>
              <a:rPr lang="en-US" altLang="en-US"/>
              <a:t>Fuzzification of inputs: get_inputs()</a:t>
            </a:r>
          </a:p>
          <a:p>
            <a:pPr lvl="1"/>
            <a:r>
              <a:rPr lang="en-US" altLang="en-US"/>
              <a:t>Fuzzy Inference</a:t>
            </a:r>
          </a:p>
          <a:p>
            <a:pPr lvl="1"/>
            <a:r>
              <a:rPr lang="en-US" altLang="en-US"/>
              <a:t>Processing the Rules: find_rules()</a:t>
            </a:r>
          </a:p>
          <a:p>
            <a:pPr lvl="1"/>
            <a:r>
              <a:rPr lang="en-US" altLang="en-US"/>
              <a:t>Centroid Defuzzification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Output Defuzzification: find_output()</a:t>
            </a:r>
            <a:endParaRPr lang="en-US" altLang="en-US"/>
          </a:p>
          <a:p>
            <a:pPr lvl="1"/>
            <a:r>
              <a:rPr lang="en-US" altLang="en-US"/>
              <a:t>A Fuzzy Control Example -- </a:t>
            </a:r>
          </a:p>
          <a:p>
            <a:pPr lvl="2"/>
            <a:r>
              <a:rPr lang="en-US" altLang="en-US"/>
              <a:t>Floating Ping-Pong Ball</a:t>
            </a:r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>
            <a:extLst>
              <a:ext uri="{FF2B5EF4-FFF2-40B4-BE49-F238E27FC236}">
                <a16:creationId xmlns:a16="http://schemas.microsoft.com/office/drawing/2014/main" id="{C4953EF5-8EC0-2F59-74B3-FC699A043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19275"/>
          <a:ext cx="914400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1932432" progId="Word.Document.8">
                  <p:embed/>
                </p:oleObj>
              </mc:Choice>
              <mc:Fallback>
                <p:oleObj name="Document" r:id="rId2" imgW="5486400" imgH="19324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1597"/>
                      <a:stretch>
                        <a:fillRect/>
                      </a:stretch>
                    </p:blipFill>
                    <p:spPr bwMode="auto">
                      <a:xfrm>
                        <a:off x="0" y="1819275"/>
                        <a:ext cx="9144000" cy="252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D54624E-129A-BAC5-457A-8F5574329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Fuzzy Control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2FE9AE4-FD5F-07CF-5EC3-162975E3F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/>
              <a:t>Fuzzy Sets</a:t>
            </a:r>
          </a:p>
          <a:p>
            <a:r>
              <a:rPr lang="en-US" altLang="en-US"/>
              <a:t>Design of a Fuzzy Controller</a:t>
            </a:r>
          </a:p>
          <a:p>
            <a:pPr lvl="1"/>
            <a:r>
              <a:rPr lang="en-US" altLang="en-US"/>
              <a:t>Fuzzification of inputs: get_inputs()</a:t>
            </a:r>
          </a:p>
          <a:p>
            <a:pPr lvl="1"/>
            <a:r>
              <a:rPr lang="en-US" altLang="en-US"/>
              <a:t>Fuzzy Inference</a:t>
            </a:r>
          </a:p>
          <a:p>
            <a:pPr lvl="1"/>
            <a:r>
              <a:rPr lang="en-US" altLang="en-US"/>
              <a:t>Processing the Rules: find_rules()</a:t>
            </a:r>
          </a:p>
          <a:p>
            <a:pPr lvl="1"/>
            <a:r>
              <a:rPr lang="en-US" altLang="en-US"/>
              <a:t>Centroid Defuzzification</a:t>
            </a:r>
          </a:p>
          <a:p>
            <a:pPr lvl="1"/>
            <a:r>
              <a:rPr lang="en-US" altLang="en-US"/>
              <a:t>Output Defuzzification: find_output()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A Fuzzy Control Example -- </a:t>
            </a:r>
          </a:p>
          <a:p>
            <a:pPr lvl="2"/>
            <a:r>
              <a:rPr lang="en-US" altLang="en-US">
                <a:solidFill>
                  <a:srgbClr val="FF0000"/>
                </a:solidFill>
              </a:rPr>
              <a:t>Floating Ping-Pong Ball</a:t>
            </a:r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>
            <a:extLst>
              <a:ext uri="{FF2B5EF4-FFF2-40B4-BE49-F238E27FC236}">
                <a16:creationId xmlns:a16="http://schemas.microsoft.com/office/drawing/2014/main" id="{67A99F94-B3D5-E193-2A3D-F0162933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0"/>
            <a:ext cx="507523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1" name="Text Box 3">
            <a:extLst>
              <a:ext uri="{FF2B5EF4-FFF2-40B4-BE49-F238E27FC236}">
                <a16:creationId xmlns:a16="http://schemas.microsoft.com/office/drawing/2014/main" id="{20499FD2-5240-F0B9-245F-0D98C0383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91200"/>
            <a:ext cx="79375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68HC12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Zynq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PL. ..</a:t>
            </a:r>
          </a:p>
        </p:txBody>
      </p:sp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03713-C528-8CCC-E718-D3FF7C468FDD}"/>
              </a:ext>
            </a:extLst>
          </p:cNvPr>
          <p:cNvSpPr txBox="1"/>
          <p:nvPr/>
        </p:nvSpPr>
        <p:spPr>
          <a:xfrm>
            <a:off x="762000" y="533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PID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527B4-809C-DBA4-B10F-48535C3BA9D1}"/>
              </a:ext>
            </a:extLst>
          </p:cNvPr>
          <p:cNvSpPr txBox="1"/>
          <p:nvPr/>
        </p:nvSpPr>
        <p:spPr>
          <a:xfrm>
            <a:off x="762000" y="3441174"/>
            <a:ext cx="701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P</a:t>
            </a:r>
            <a:r>
              <a:rPr lang="en-US" dirty="0"/>
              <a:t>roportional Response - the proportional component depends only on the difference between the set point and the process variable. 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I</a:t>
            </a:r>
            <a:r>
              <a:rPr lang="en-US" dirty="0"/>
              <a:t>ntegral Response - sums the error term over time.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D</a:t>
            </a:r>
            <a:r>
              <a:rPr lang="en-US" dirty="0"/>
              <a:t>erivative Response - proportional to the rate of change of the process variable.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D085F-B6CC-E059-35AA-84E30CDF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4509812" cy="202352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3">
            <a:extLst>
              <a:ext uri="{FF2B5EF4-FFF2-40B4-BE49-F238E27FC236}">
                <a16:creationId xmlns:a16="http://schemas.microsoft.com/office/drawing/2014/main" id="{635E34B6-DB36-8E35-9369-BBCF456AD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736725"/>
          <a:ext cx="9144000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96128" imgH="2072640" progId="Word.Document.8">
                  <p:embed/>
                </p:oleObj>
              </mc:Choice>
              <mc:Fallback>
                <p:oleObj name="Document" r:id="rId2" imgW="5596128" imgH="2072640" progId="Word.Document.8">
                  <p:embed/>
                  <p:pic>
                    <p:nvPicPr>
                      <p:cNvPr id="54274" name="Object 3">
                        <a:extLst>
                          <a:ext uri="{FF2B5EF4-FFF2-40B4-BE49-F238E27FC236}">
                            <a16:creationId xmlns:a16="http://schemas.microsoft.com/office/drawing/2014/main" id="{635E34B6-DB36-8E35-9369-BBCF456AD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8480"/>
                      <a:stretch>
                        <a:fillRect/>
                      </a:stretch>
                    </p:blipFill>
                    <p:spPr bwMode="auto">
                      <a:xfrm>
                        <a:off x="0" y="1736725"/>
                        <a:ext cx="9144000" cy="275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Text Box 4">
            <a:extLst>
              <a:ext uri="{FF2B5EF4-FFF2-40B4-BE49-F238E27FC236}">
                <a16:creationId xmlns:a16="http://schemas.microsoft.com/office/drawing/2014/main" id="{800991BA-2DCE-497F-96A7-482DF586F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0"/>
            <a:ext cx="509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Fuzzy k-map for floating ping-pong ball</a:t>
            </a:r>
          </a:p>
        </p:txBody>
      </p:sp>
    </p:spTree>
    <p:extLst>
      <p:ext uri="{BB962C8B-B14F-4D97-AF65-F5344CB8AC3E}">
        <p14:creationId xmlns:p14="http://schemas.microsoft.com/office/powerpoint/2010/main" val="2610978448"/>
      </p:ext>
    </p:extLst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>
            <a:extLst>
              <a:ext uri="{FF2B5EF4-FFF2-40B4-BE49-F238E27FC236}">
                <a16:creationId xmlns:a16="http://schemas.microsoft.com/office/drawing/2014/main" id="{4FF57560-0E4E-D0D9-8862-0CB511435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00200"/>
            <a:ext cx="57054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 Box 4">
            <a:extLst>
              <a:ext uri="{FF2B5EF4-FFF2-40B4-BE49-F238E27FC236}">
                <a16:creationId xmlns:a16="http://schemas.microsoft.com/office/drawing/2014/main" id="{01552AFC-33DD-E517-8F48-0A466A81D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827088"/>
            <a:ext cx="6632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An alternative:  doesn’t have to have equal coverage</a:t>
            </a:r>
          </a:p>
        </p:txBody>
      </p:sp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1E70AAB-4555-BA95-0DF3-E06E05759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A3E83D9-C3CA-4E3B-9070-6A0E23216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High-level Languages</a:t>
            </a:r>
          </a:p>
          <a:p>
            <a:pPr lvl="1"/>
            <a:r>
              <a:rPr lang="en-US" altLang="en-US"/>
              <a:t>C</a:t>
            </a:r>
          </a:p>
          <a:p>
            <a:pPr lvl="1"/>
            <a:r>
              <a:rPr lang="en-US" altLang="en-US"/>
              <a:t>Java</a:t>
            </a:r>
          </a:p>
          <a:p>
            <a:r>
              <a:rPr lang="en-US" altLang="en-US"/>
              <a:t>Assembly</a:t>
            </a:r>
          </a:p>
          <a:p>
            <a:pPr lvl="1"/>
            <a:r>
              <a:rPr lang="en-US" altLang="en-US"/>
              <a:t>Assembly</a:t>
            </a:r>
          </a:p>
          <a:p>
            <a:pPr lvl="1"/>
            <a:r>
              <a:rPr lang="en-US" altLang="en-US"/>
              <a:t>Assembly Built-in Fuzzy Control Instructions</a:t>
            </a:r>
          </a:p>
          <a:p>
            <a:pPr lvl="2"/>
            <a:r>
              <a:rPr lang="en-US" altLang="en-US"/>
              <a:t>HC12</a:t>
            </a:r>
          </a:p>
        </p:txBody>
      </p:sp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2419079-D4DF-C692-642E-AE634E8F3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Robot (Example)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D32075C-F9FB-9DE4-005C-C56F36B36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750F0109-9E20-CAF4-7113-ED8677775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387667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5B185FB-7951-9516-3CE5-62BF0C5E4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Robot (Example)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090F50B-7345-9861-F0E8-4C1B05A27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Determine the membership functions that will be needed to describe all inputs to the controller</a:t>
            </a:r>
          </a:p>
          <a:p>
            <a:pPr lvl="1"/>
            <a:r>
              <a:rPr lang="en-US" altLang="en-US" i="1" dirty="0"/>
              <a:t>Left sensor input: </a:t>
            </a:r>
            <a:r>
              <a:rPr lang="en-US" altLang="en-US" dirty="0"/>
              <a:t>very weak, weak, medium, strong, very strong</a:t>
            </a:r>
          </a:p>
          <a:p>
            <a:pPr lvl="1"/>
            <a:r>
              <a:rPr lang="en-US" altLang="en-US" i="1" dirty="0"/>
              <a:t>Right sensor input: </a:t>
            </a:r>
            <a:r>
              <a:rPr lang="en-US" altLang="en-US" dirty="0"/>
              <a:t>very weak, weak, medium, strong, very strong</a:t>
            </a:r>
          </a:p>
          <a:p>
            <a:pPr marL="457200" lvl="1" indent="0">
              <a:buNone/>
            </a:pPr>
            <a:r>
              <a:rPr lang="en-US" altLang="en-US" dirty="0"/>
              <a:t>Each must be defined with a set of input membership functions.  For the HC12 a trapezoidal function must be used.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FB4DB15-7F4F-09FA-392D-14E24713D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Fuzzy Applications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2DB035C-388B-76A4-45AB-5BE6399B9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Facial pattern recognition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Air conditioners</a:t>
            </a:r>
          </a:p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Washing machines</a:t>
            </a:r>
          </a:p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Vacuum cleaners</a:t>
            </a:r>
          </a:p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Antiskid braking systems</a:t>
            </a:r>
          </a:p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Transmission systems</a:t>
            </a:r>
          </a:p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Control of subway systems and unmanned helicopters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9150673"/>
      </p:ext>
    </p:extLst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1A4166F-07F0-775F-45CF-3157C86ED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Robot (Example)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B5205C5-3A10-A2DF-336C-A2E32546A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4114800"/>
          </a:xfrm>
        </p:spPr>
        <p:txBody>
          <a:bodyPr/>
          <a:lstStyle/>
          <a:p>
            <a:r>
              <a:rPr lang="en-US" altLang="en-US" sz="2800" dirty="0"/>
              <a:t>Design the membership functions.  They may be triangular or trapezoidal.  </a:t>
            </a:r>
          </a:p>
          <a:p>
            <a:r>
              <a:rPr lang="en-US" altLang="en-US" sz="2800" dirty="0"/>
              <a:t>For trapezoidal functions, specify them with the farthest left point, farthest right point, left slope, and right slope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Full membership corresponds to $FF – for each sensor</a:t>
            </a:r>
          </a:p>
        </p:txBody>
      </p:sp>
      <p:pic>
        <p:nvPicPr>
          <p:cNvPr id="59396" name="Picture 5">
            <a:extLst>
              <a:ext uri="{FF2B5EF4-FFF2-40B4-BE49-F238E27FC236}">
                <a16:creationId xmlns:a16="http://schemas.microsoft.com/office/drawing/2014/main" id="{B7F1D116-9580-CFA1-EAE4-C47948142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6" t="49140" r="32678"/>
          <a:stretch/>
        </p:blipFill>
        <p:spPr bwMode="auto">
          <a:xfrm>
            <a:off x="3200400" y="3744686"/>
            <a:ext cx="4648201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4ED9331-15A5-477F-4E30-C9DE5A3F8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Robot (Example)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E1FD8E6-373A-713A-7983-DCD6968BE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114800"/>
          </a:xfrm>
        </p:spPr>
        <p:txBody>
          <a:bodyPr/>
          <a:lstStyle/>
          <a:p>
            <a:r>
              <a:rPr lang="en-US" altLang="en-US" sz="2800" dirty="0"/>
              <a:t>Design the output membership function or use singletons.</a:t>
            </a:r>
          </a:p>
          <a:p>
            <a:pPr lvl="1"/>
            <a:r>
              <a:rPr lang="en-US" altLang="en-US" sz="2400" dirty="0"/>
              <a:t>Medium Left $40, Small Left $60, Zero $80, Small Right $A0, Medium Right $C0</a:t>
            </a:r>
          </a:p>
          <a:p>
            <a:pPr lvl="1"/>
            <a:r>
              <a:rPr lang="en-US" altLang="en-US" sz="2400" dirty="0"/>
              <a:t>Assuming $80 keeps the robot on a straight path.</a:t>
            </a:r>
          </a:p>
        </p:txBody>
      </p:sp>
      <p:pic>
        <p:nvPicPr>
          <p:cNvPr id="60420" name="Picture 5">
            <a:extLst>
              <a:ext uri="{FF2B5EF4-FFF2-40B4-BE49-F238E27FC236}">
                <a16:creationId xmlns:a16="http://schemas.microsoft.com/office/drawing/2014/main" id="{9B110560-140A-3119-5D75-9D25E2430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8" t="16364"/>
          <a:stretch/>
        </p:blipFill>
        <p:spPr bwMode="auto">
          <a:xfrm>
            <a:off x="2895600" y="3880717"/>
            <a:ext cx="3429000" cy="297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2448DF7-8E6A-0FE0-6614-FD6B4D806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Robot (Example)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C341D1C-26AB-C042-821B-368CFE18A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r>
              <a:rPr lang="en-US" altLang="en-US" sz="2800" dirty="0"/>
              <a:t>Determine fuzzy rules that map input to output membership functions.  Rules are intuitive and based on considering all possible sensor input values scenarios.</a:t>
            </a:r>
          </a:p>
          <a:p>
            <a:r>
              <a:rPr lang="en-US" altLang="en-US" sz="2800" dirty="0"/>
              <a:t>Rules can be of the form:</a:t>
            </a:r>
          </a:p>
          <a:p>
            <a:pPr marL="0" indent="0">
              <a:buNone/>
            </a:pPr>
            <a:r>
              <a:rPr lang="en-US" altLang="en-US" sz="2800" dirty="0"/>
              <a:t>IF </a:t>
            </a:r>
            <a:r>
              <a:rPr lang="en-US" altLang="en-US" sz="2800" i="1" dirty="0"/>
              <a:t>antecedent 1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antecedent 2</a:t>
            </a:r>
            <a:r>
              <a:rPr lang="en-US" altLang="en-US" sz="2800" dirty="0"/>
              <a:t>, THEN </a:t>
            </a:r>
            <a:r>
              <a:rPr lang="en-US" altLang="en-US" sz="2800" i="1" dirty="0"/>
              <a:t>desired output</a:t>
            </a:r>
            <a:endParaRPr lang="en-US" altLang="en-US" sz="2800" dirty="0"/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B9F0B6-4270-5753-13EA-0BF2E6048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Robot (Example)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1E6E547-FAC9-1D37-3430-388A902CA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id="{C1F15ED6-BF2D-DD51-124A-1740D949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764463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9C9B3AD-B7D3-EC2D-6959-BBF4F6896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Fuzzy Applications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6A3F5D8-24E7-F909-5E00-A83FA4877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Knowledge-based systems for multi-objective optimization of power systems</a:t>
            </a:r>
          </a:p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Weather forecasting systems</a:t>
            </a:r>
          </a:p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Models for new product pricing or project risk assessment</a:t>
            </a:r>
          </a:p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Medical diagnosis and treatment plans</a:t>
            </a:r>
          </a:p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Stock trading</a:t>
            </a:r>
            <a:endParaRPr lang="en-US" altLang="en-US" dirty="0"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7065642-7D25-09F6-B508-457DF0EB3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Fuzzy Control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55DC7A4-EB33-44FF-43C9-DCBF677EC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Fuzzy Sets</a:t>
            </a:r>
            <a:endParaRPr lang="en-US" altLang="en-US"/>
          </a:p>
          <a:p>
            <a:r>
              <a:rPr lang="en-US" altLang="en-US"/>
              <a:t>Design of a Fuzzy Controller</a:t>
            </a:r>
          </a:p>
          <a:p>
            <a:pPr lvl="1"/>
            <a:r>
              <a:rPr lang="en-US" altLang="en-US"/>
              <a:t>Fuzzification of inputs: get_inputs()</a:t>
            </a:r>
          </a:p>
          <a:p>
            <a:pPr lvl="1"/>
            <a:r>
              <a:rPr lang="en-US" altLang="en-US"/>
              <a:t>Fuzzy Inference</a:t>
            </a:r>
          </a:p>
          <a:p>
            <a:pPr lvl="1"/>
            <a:r>
              <a:rPr lang="en-US" altLang="en-US"/>
              <a:t>Processing the Rules: find_rules()</a:t>
            </a:r>
          </a:p>
          <a:p>
            <a:pPr lvl="1"/>
            <a:r>
              <a:rPr lang="en-US" altLang="en-US"/>
              <a:t>Centroid Defuzzification</a:t>
            </a:r>
          </a:p>
          <a:p>
            <a:pPr lvl="1"/>
            <a:r>
              <a:rPr lang="en-US" altLang="en-US"/>
              <a:t>Output Defuzzification: find_output()</a:t>
            </a:r>
          </a:p>
          <a:p>
            <a:pPr lvl="1"/>
            <a:r>
              <a:rPr lang="en-US" altLang="en-US"/>
              <a:t>A Fuzzy Control Example -- </a:t>
            </a:r>
          </a:p>
          <a:p>
            <a:pPr lvl="2"/>
            <a:r>
              <a:rPr lang="en-US" altLang="en-US"/>
              <a:t>Floating Ping-Pong Ball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12073</TotalTime>
  <Words>2154</Words>
  <Application>Microsoft Office PowerPoint</Application>
  <PresentationFormat>On-screen Show (4:3)</PresentationFormat>
  <Paragraphs>369</Paragraphs>
  <Slides>73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-apple-system</vt:lpstr>
      <vt:lpstr>Arial</vt:lpstr>
      <vt:lpstr>Calibri</vt:lpstr>
      <vt:lpstr>Cambria Math</vt:lpstr>
      <vt:lpstr>Times New Roman</vt:lpstr>
      <vt:lpstr>Blank Presentation</vt:lpstr>
      <vt:lpstr>Document</vt:lpstr>
      <vt:lpstr>Fuzzy Logic and Fuzzy Control ECE 4740/5740 Professor Hanna</vt:lpstr>
      <vt:lpstr>PowerPoint Presentation</vt:lpstr>
      <vt:lpstr>PowerPoint Presentation</vt:lpstr>
      <vt:lpstr>Important Characteristics</vt:lpstr>
      <vt:lpstr>Important Characteristics</vt:lpstr>
      <vt:lpstr>Discovery</vt:lpstr>
      <vt:lpstr>Fuzzy Applications</vt:lpstr>
      <vt:lpstr>Fuzzy Applications</vt:lpstr>
      <vt:lpstr>Fuzzy Control</vt:lpstr>
      <vt:lpstr>PowerPoint Presentation</vt:lpstr>
      <vt:lpstr>Fuzzy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Advantages</vt:lpstr>
      <vt:lpstr>Disadvantages</vt:lpstr>
      <vt:lpstr>Creating Membership Functions</vt:lpstr>
      <vt:lpstr>PowerPoint Presentation</vt:lpstr>
      <vt:lpstr>Fuzzy Mathematics</vt:lpstr>
      <vt:lpstr>Law of Identity</vt:lpstr>
      <vt:lpstr>Law of the Excluded Middle</vt:lpstr>
      <vt:lpstr>Law of Contradiction  (a.k.a. non-contradiction)</vt:lpstr>
      <vt:lpstr>Fuzzy Control</vt:lpstr>
      <vt:lpstr>PowerPoint Presentation</vt:lpstr>
      <vt:lpstr>PowerPoint Presentation</vt:lpstr>
      <vt:lpstr>PowerPoint Presentation</vt:lpstr>
      <vt:lpstr>PowerPoint Presentation</vt:lpstr>
      <vt:lpstr>Fuzzy Control</vt:lpstr>
      <vt:lpstr>PowerPoint Presentation</vt:lpstr>
      <vt:lpstr>PowerPoint Presentation</vt:lpstr>
      <vt:lpstr>PowerPoint Presentation</vt:lpstr>
      <vt:lpstr>Fuzzy Control</vt:lpstr>
      <vt:lpstr>Fuzzy Inference</vt:lpstr>
      <vt:lpstr>PowerPoint Presentation</vt:lpstr>
      <vt:lpstr>PowerPoint Presentation</vt:lpstr>
      <vt:lpstr>Fuzzy Control</vt:lpstr>
      <vt:lpstr>PowerPoint Presentation</vt:lpstr>
      <vt:lpstr>PowerPoint Presentation</vt:lpstr>
      <vt:lpstr>PowerPoint Presentation</vt:lpstr>
      <vt:lpstr>Fuzzy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Fuzzy Control</vt:lpstr>
      <vt:lpstr>PowerPoint Presentation</vt:lpstr>
      <vt:lpstr>Fuzzy Control</vt:lpstr>
      <vt:lpstr>PowerPoint Presentation</vt:lpstr>
      <vt:lpstr>PowerPoint Presentation</vt:lpstr>
      <vt:lpstr>PowerPoint Presentation</vt:lpstr>
      <vt:lpstr>PowerPoint Presentation</vt:lpstr>
      <vt:lpstr>Implementations</vt:lpstr>
      <vt:lpstr>Designing a Robot (Example)</vt:lpstr>
      <vt:lpstr>Designing a Robot (Example)</vt:lpstr>
      <vt:lpstr>Designing a Robot (Example)</vt:lpstr>
      <vt:lpstr>Designing a Robot (Example)</vt:lpstr>
      <vt:lpstr>Designing a Robot (Example)</vt:lpstr>
      <vt:lpstr>Designing a Robot (Example)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Control</dc:title>
  <dc:creator>Darrin Hanna</dc:creator>
  <cp:lastModifiedBy>Darrin Hanna</cp:lastModifiedBy>
  <cp:revision>78</cp:revision>
  <dcterms:created xsi:type="dcterms:W3CDTF">1999-06-10T02:23:26Z</dcterms:created>
  <dcterms:modified xsi:type="dcterms:W3CDTF">2025-01-16T23:56:40Z</dcterms:modified>
</cp:coreProperties>
</file>