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7" r:id="rId6"/>
    <p:sldId id="259" r:id="rId7"/>
    <p:sldId id="274" r:id="rId8"/>
    <p:sldId id="260" r:id="rId9"/>
    <p:sldId id="273" r:id="rId10"/>
    <p:sldId id="261" r:id="rId11"/>
    <p:sldId id="275" r:id="rId12"/>
    <p:sldId id="276" r:id="rId13"/>
    <p:sldId id="262" r:id="rId14"/>
    <p:sldId id="263" r:id="rId15"/>
    <p:sldId id="265" r:id="rId16"/>
    <p:sldId id="264" r:id="rId17"/>
    <p:sldId id="266" r:id="rId18"/>
    <p:sldId id="278" r:id="rId19"/>
    <p:sldId id="279" r:id="rId20"/>
    <p:sldId id="267" r:id="rId21"/>
    <p:sldId id="280" r:id="rId22"/>
    <p:sldId id="290" r:id="rId23"/>
    <p:sldId id="268" r:id="rId24"/>
    <p:sldId id="282" r:id="rId25"/>
    <p:sldId id="281" r:id="rId26"/>
    <p:sldId id="283" r:id="rId27"/>
    <p:sldId id="284" r:id="rId28"/>
    <p:sldId id="285" r:id="rId29"/>
    <p:sldId id="269" r:id="rId30"/>
    <p:sldId id="286" r:id="rId31"/>
    <p:sldId id="270" r:id="rId32"/>
    <p:sldId id="287" r:id="rId33"/>
    <p:sldId id="271" r:id="rId34"/>
    <p:sldId id="288" r:id="rId35"/>
    <p:sldId id="292" r:id="rId36"/>
    <p:sldId id="289" r:id="rId3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686"/>
  </p:normalViewPr>
  <p:slideViewPr>
    <p:cSldViewPr showGuides="1">
      <p:cViewPr>
        <p:scale>
          <a:sx n="70" d="100"/>
          <a:sy n="70" d="100"/>
        </p:scale>
        <p:origin x="-1386" y="-1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66" d="100"/>
        <a:sy n="66" d="100"/>
      </p:scale>
      <p:origin x="0" y="6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72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endParaRPr>
          </a:p>
        </p:txBody>
      </p:sp>
      <p:sp>
        <p:nvSpPr>
          <p:cNvPr id="972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endParaRPr>
          </a:p>
        </p:txBody>
      </p:sp>
      <p:sp>
        <p:nvSpPr>
          <p:cNvPr id="36868"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72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1"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1"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1"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1"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1"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972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endParaRPr>
          </a:p>
        </p:txBody>
      </p:sp>
      <p:sp>
        <p:nvSpPr>
          <p:cNvPr id="972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37891" name="Rectangle 2"/>
          <p:cNvSpPr>
            <a:spLocks noTextEdit="1"/>
          </p:cNvSpPr>
          <p:nvPr>
            <p:ph type="sldImg"/>
          </p:nvPr>
        </p:nvSpPr>
        <p:spPr/>
      </p:sp>
      <p:sp>
        <p:nvSpPr>
          <p:cNvPr id="37892" name="Rectangle 3"/>
          <p:cNvSpPr>
            <a:spLocks noGrp="1"/>
          </p:cNvSpPr>
          <p:nvPr>
            <p:ph type="body" idx="1"/>
          </p:nvPr>
        </p:nvSpPr>
        <p:spPr/>
        <p:txBody>
          <a:bodyPr wrap="square" lIns="91440" tIns="45720" rIns="91440" bIns="45720" anchor="t" anchorCtr="0"/>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47107" name="Rectangle 2"/>
          <p:cNvSpPr>
            <a:spLocks noTextEdit="1"/>
          </p:cNvSpPr>
          <p:nvPr>
            <p:ph type="sldImg"/>
          </p:nvPr>
        </p:nvSpPr>
        <p:spPr/>
      </p:sp>
      <p:sp>
        <p:nvSpPr>
          <p:cNvPr id="47108" name="Rectangle 3"/>
          <p:cNvSpPr>
            <a:spLocks noGrp="1"/>
          </p:cNvSpPr>
          <p:nvPr>
            <p:ph type="body" idx="1"/>
          </p:nvPr>
        </p:nvSpPr>
        <p:spPr/>
        <p:txBody>
          <a:bodyPr wrap="square" lIns="91440" tIns="45720" rIns="91440" bIns="45720" anchor="t" anchorCtr="0"/>
          <a:p>
            <a:pPr lvl="0"/>
            <a:endParaRPr dirty="0"/>
          </a:p>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48131" name="Rectangle 2"/>
          <p:cNvSpPr>
            <a:spLocks noTextEdit="1"/>
          </p:cNvSpPr>
          <p:nvPr>
            <p:ph type="sldImg"/>
          </p:nvPr>
        </p:nvSpPr>
        <p:spPr/>
      </p:sp>
      <p:sp>
        <p:nvSpPr>
          <p:cNvPr id="48132" name="Rectangle 3"/>
          <p:cNvSpPr>
            <a:spLocks noGrp="1"/>
          </p:cNvSpPr>
          <p:nvPr>
            <p:ph type="body" idx="1"/>
          </p:nvPr>
        </p:nvSpPr>
        <p:spPr/>
        <p:txBody>
          <a:bodyPr wrap="square" lIns="91440" tIns="45720" rIns="91440" bIns="45720" anchor="t" anchorCtr="0"/>
          <a:p>
            <a:pPr lvl="0"/>
            <a:r>
              <a:rPr dirty="0"/>
              <a:t>Bottom-up testing is the converse of top-down testing. It involves testing the modules at the lower levels in the hierarchy, and then working up the hierarchy of modules until the final module is tested.</a:t>
            </a:r>
            <a:endParaRPr dirty="0"/>
          </a:p>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49155" name="Rectangle 2"/>
          <p:cNvSpPr>
            <a:spLocks noTextEdit="1"/>
          </p:cNvSpPr>
          <p:nvPr>
            <p:ph type="sldImg"/>
          </p:nvPr>
        </p:nvSpPr>
        <p:spPr/>
      </p:sp>
      <p:sp>
        <p:nvSpPr>
          <p:cNvPr id="49156" name="Rectangle 3"/>
          <p:cNvSpPr>
            <a:spLocks noGrp="1"/>
          </p:cNvSpPr>
          <p:nvPr>
            <p:ph type="body" idx="1"/>
          </p:nvPr>
        </p:nvSpPr>
        <p:spPr/>
        <p:txBody>
          <a:bodyPr wrap="square" lIns="91440" tIns="45720" rIns="91440" bIns="45720" anchor="t" anchorCtr="0"/>
          <a:p>
            <a:pPr lvl="0"/>
            <a:endParaRPr dirty="0"/>
          </a:p>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0179" name="Rectangle 2"/>
          <p:cNvSpPr>
            <a:spLocks noTextEdit="1"/>
          </p:cNvSpPr>
          <p:nvPr>
            <p:ph type="sldImg"/>
          </p:nvPr>
        </p:nvSpPr>
        <p:spPr/>
      </p:sp>
      <p:sp>
        <p:nvSpPr>
          <p:cNvPr id="50180" name="Rectangle 3"/>
          <p:cNvSpPr>
            <a:spLocks noGrp="1"/>
          </p:cNvSpPr>
          <p:nvPr>
            <p:ph type="body" idx="1"/>
          </p:nvPr>
        </p:nvSpPr>
        <p:spPr/>
        <p:txBody>
          <a:bodyPr wrap="square" lIns="91440" tIns="45720" rIns="91440" bIns="45720" anchor="t" anchorCtr="0"/>
          <a:p>
            <a:pPr lvl="0"/>
            <a:endParaRPr dirty="0"/>
          </a:p>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1203" name="Rectangle 2"/>
          <p:cNvSpPr>
            <a:spLocks noTextEdit="1"/>
          </p:cNvSpPr>
          <p:nvPr>
            <p:ph type="sldImg"/>
          </p:nvPr>
        </p:nvSpPr>
        <p:spPr/>
      </p:sp>
      <p:sp>
        <p:nvSpPr>
          <p:cNvPr id="51204" name="Rectangle 3"/>
          <p:cNvSpPr>
            <a:spLocks noGrp="1"/>
          </p:cNvSpPr>
          <p:nvPr>
            <p:ph type="body" idx="1"/>
          </p:nvPr>
        </p:nvSpPr>
        <p:spPr/>
        <p:txBody>
          <a:bodyPr wrap="square" lIns="91440" tIns="45720" rIns="91440" bIns="45720" anchor="t" anchorCtr="0"/>
          <a:p>
            <a:pPr lvl="0"/>
            <a:r>
              <a:rPr dirty="0">
                <a:latin typeface="Comic Sans MS" panose="030F0702030302020204" pitchFamily="66" charset="0"/>
              </a:rPr>
              <a:t>Since exhaustive black box testing is generally impossible, these test should be viewed as statistical sampling; when errors are found, a closer examination is required. Functional testing stars by examining the functions the program is to perform and devising a sequence of inputs to test them.</a:t>
            </a:r>
            <a:endParaRPr dirty="0">
              <a:latin typeface="Comic Sans MS" panose="030F0702030302020204" pitchFamily="66"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2227" name="Rectangle 2"/>
          <p:cNvSpPr>
            <a:spLocks noTextEdit="1"/>
          </p:cNvSpPr>
          <p:nvPr>
            <p:ph type="sldImg"/>
          </p:nvPr>
        </p:nvSpPr>
        <p:spPr/>
      </p:sp>
      <p:sp>
        <p:nvSpPr>
          <p:cNvPr id="52228" name="Rectangle 3"/>
          <p:cNvSpPr>
            <a:spLocks noGrp="1"/>
          </p:cNvSpPr>
          <p:nvPr>
            <p:ph type="body" idx="1"/>
          </p:nvPr>
        </p:nvSpPr>
        <p:spPr/>
        <p:txBody>
          <a:bodyPr wrap="square" lIns="91440" tIns="45720" rIns="91440" bIns="45720" anchor="t" anchorCtr="0"/>
          <a:p>
            <a:pPr lvl="0"/>
            <a:r>
              <a:rPr dirty="0">
                <a:latin typeface="Comic Sans MS" panose="030F0702030302020204" pitchFamily="66" charset="0"/>
              </a:rPr>
              <a:t>Since exhaustive black box testing is generally impossible, these test should be viewed as statistical sampling; when errors are found, a closer examination is required. Functional testing stars by examining the functions the program is to perform and devising a sequence of inputs to test them.</a:t>
            </a:r>
            <a:endParaRPr dirty="0">
              <a:latin typeface="Comic Sans MS" panose="030F0702030302020204" pitchFamily="66"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3251" name="Rectangle 2"/>
          <p:cNvSpPr>
            <a:spLocks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a:r>
              <a:rPr dirty="0">
                <a:latin typeface="Comic Sans MS" panose="030F0702030302020204" pitchFamily="66" charset="0"/>
              </a:rPr>
              <a:t>The progressive phase introduces and tests new functions, uncovering problems in the newly added or modified modules and in their interfaces with the previously integrated modules. The regressive phase concerns the effect of the newly introduced changes on all the previously integrated code. Problems arise when errors made in incorporating new functions affect previously tested functions.</a:t>
            </a:r>
            <a:endParaRPr dirty="0">
              <a:latin typeface="Comic Sans MS" panose="030F0702030302020204" pitchFamily="66" charset="0"/>
            </a:endParaRPr>
          </a:p>
          <a:p>
            <a:pPr lvl="0"/>
            <a:endParaRPr dirty="0">
              <a:latin typeface="Comic Sans MS" panose="030F0702030302020204" pitchFamily="66" charset="0"/>
            </a:endParaRPr>
          </a:p>
          <a:p>
            <a:pPr lvl="0"/>
            <a:r>
              <a:rPr dirty="0">
                <a:latin typeface="Comic Sans MS" panose="030F0702030302020204" pitchFamily="66" charset="0"/>
              </a:rPr>
              <a:t>The basic regression testing approach is to incorporate selected test cases into a regression test bucket that is run periodically in an attempt to detect regression problems. Usually the full bucket is run only occasionally, but the subset is run against every spin. The spin subset should include all the test cases for any recently integrated functions and a selected sample from the full regression bucket.</a:t>
            </a:r>
            <a:endParaRPr dirty="0">
              <a:latin typeface="Comic Sans MS" panose="030F0702030302020204" pitchFamily="66"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4275" name="Rectangle 2"/>
          <p:cNvSpPr>
            <a:spLocks noTextEdit="1"/>
          </p:cNvSpPr>
          <p:nvPr>
            <p:ph type="sldImg"/>
          </p:nvPr>
        </p:nvSpPr>
        <p:spPr/>
      </p:sp>
      <p:sp>
        <p:nvSpPr>
          <p:cNvPr id="54276" name="Rectangle 3"/>
          <p:cNvSpPr>
            <a:spLocks noGrp="1"/>
          </p:cNvSpPr>
          <p:nvPr>
            <p:ph type="body" idx="1"/>
          </p:nvPr>
        </p:nvSpPr>
        <p:spPr/>
        <p:txBody>
          <a:bodyPr wrap="square" lIns="91440" tIns="45720" rIns="91440" bIns="45720" anchor="t" anchorCtr="0"/>
          <a:p>
            <a:pPr lvl="0"/>
            <a:r>
              <a:rPr dirty="0">
                <a:latin typeface="Comic Sans MS" panose="030F0702030302020204" pitchFamily="66" charset="0"/>
              </a:rPr>
              <a:t>The progressive phase introduces and tests new functions, uncovering problems in the newly added or modified modules and in their interfaces with the previously integrated modules. The regressive phase concerns the effect of the newly introduced changes on all the previously integrated code. Problems arise when errors made in incorporating new functions affect previously tested functions.</a:t>
            </a:r>
            <a:endParaRPr dirty="0">
              <a:latin typeface="Comic Sans MS" panose="030F0702030302020204" pitchFamily="66" charset="0"/>
            </a:endParaRPr>
          </a:p>
          <a:p>
            <a:pPr lvl="0"/>
            <a:endParaRPr dirty="0">
              <a:latin typeface="Comic Sans MS" panose="030F0702030302020204" pitchFamily="66" charset="0"/>
            </a:endParaRPr>
          </a:p>
          <a:p>
            <a:pPr lvl="0"/>
            <a:r>
              <a:rPr dirty="0">
                <a:latin typeface="Comic Sans MS" panose="030F0702030302020204" pitchFamily="66" charset="0"/>
              </a:rPr>
              <a:t>The basic regression testing approach is to incorporate selected test cases into a regression test bucket that is run periodically in an attempt to detect regression problems. Usually the full bucket is run only occasionally, but the subset is run against every spin. The spin subset should include all the test cases for any recently integrated functions and a selected sample from the full regression bucket.</a:t>
            </a:r>
            <a:endParaRPr dirty="0">
              <a:latin typeface="Comic Sans MS" panose="030F0702030302020204" pitchFamily="66"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5299" name="Rectangle 2"/>
          <p:cNvSpPr>
            <a:spLocks noTextEdit="1"/>
          </p:cNvSpPr>
          <p:nvPr>
            <p:ph type="sldImg"/>
          </p:nvPr>
        </p:nvSpPr>
        <p:spPr/>
      </p:sp>
      <p:sp>
        <p:nvSpPr>
          <p:cNvPr id="55300" name="Rectangle 3"/>
          <p:cNvSpPr>
            <a:spLocks noGrp="1"/>
          </p:cNvSpPr>
          <p:nvPr>
            <p:ph type="body" idx="1"/>
          </p:nvPr>
        </p:nvSpPr>
        <p:spPr/>
        <p:txBody>
          <a:bodyPr wrap="square" lIns="91440" tIns="45720" rIns="91440" bIns="45720" anchor="t" anchorCtr="0"/>
          <a:p>
            <a:pPr lvl="0"/>
            <a:r>
              <a:rPr dirty="0">
                <a:latin typeface="Comic Sans MS" panose="030F0702030302020204" pitchFamily="66" charset="0"/>
              </a:rPr>
              <a:t>The progressive phase introduces and tests new functions, uncovering problems in the newly added or modified modules and in their interfaces with the previously integrated modules. The regressive phase concerns the effect of the newly introduced changes on all the previously integrated code. Problems arise when errors made in incorporating new functions affect previously tested functions.</a:t>
            </a:r>
            <a:endParaRPr dirty="0">
              <a:latin typeface="Comic Sans MS" panose="030F0702030302020204" pitchFamily="66" charset="0"/>
            </a:endParaRPr>
          </a:p>
          <a:p>
            <a:pPr lvl="0"/>
            <a:endParaRPr dirty="0">
              <a:latin typeface="Comic Sans MS" panose="030F0702030302020204" pitchFamily="66" charset="0"/>
            </a:endParaRPr>
          </a:p>
          <a:p>
            <a:pPr lvl="0"/>
            <a:r>
              <a:rPr dirty="0">
                <a:latin typeface="Comic Sans MS" panose="030F0702030302020204" pitchFamily="66" charset="0"/>
              </a:rPr>
              <a:t>The basic regression testing approach is to incorporate selected test cases into a regression test bucket that is run periodically in an attempt to detect regression problems. Usually the full bucket is run only occasionally, but the subset is run against every spin. The spin subset should include all the test cases for any recently integrated functions and a selected sample from the full regression bucket.</a:t>
            </a:r>
            <a:endParaRPr dirty="0">
              <a:latin typeface="Comic Sans MS" panose="030F0702030302020204" pitchFamily="66"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6323" name="Rectangle 2"/>
          <p:cNvSpPr>
            <a:spLocks noTextEdit="1"/>
          </p:cNvSpPr>
          <p:nvPr>
            <p:ph type="sldImg"/>
          </p:nvPr>
        </p:nvSpPr>
        <p:spPr/>
      </p:sp>
      <p:sp>
        <p:nvSpPr>
          <p:cNvPr id="56324" name="Rectangle 3"/>
          <p:cNvSpPr>
            <a:spLocks noGrp="1"/>
          </p:cNvSpPr>
          <p:nvPr>
            <p:ph type="body" idx="1"/>
          </p:nvPr>
        </p:nvSpPr>
        <p:spPr/>
        <p:txBody>
          <a:bodyPr wrap="square" lIns="91440" tIns="45720" rIns="91440" bIns="45720" anchor="t" anchorCtr="0"/>
          <a:p>
            <a:pPr lvl="0"/>
            <a:r>
              <a:rPr dirty="0">
                <a:latin typeface="Comic Sans MS" panose="030F0702030302020204" pitchFamily="66" charset="0"/>
              </a:rPr>
              <a:t>The progressive phase introduces and tests new functions, uncovering problems in the newly added or modified modules and in their interfaces with the previously integrated modules. The regressive phase concerns the effect of the newly introduced changes on all the previously integrated code. Problems arise when errors made in incorporating new functions affect previously tested functions.</a:t>
            </a:r>
            <a:endParaRPr dirty="0">
              <a:latin typeface="Comic Sans MS" panose="030F0702030302020204" pitchFamily="66" charset="0"/>
            </a:endParaRPr>
          </a:p>
          <a:p>
            <a:pPr lvl="0"/>
            <a:endParaRPr dirty="0">
              <a:latin typeface="Comic Sans MS" panose="030F0702030302020204" pitchFamily="66" charset="0"/>
            </a:endParaRPr>
          </a:p>
          <a:p>
            <a:pPr lvl="0"/>
            <a:r>
              <a:rPr dirty="0">
                <a:latin typeface="Comic Sans MS" panose="030F0702030302020204" pitchFamily="66" charset="0"/>
              </a:rPr>
              <a:t>The basic regression testing approach is to incorporate selected test cases into a regression test bucket that is run periodically in an attempt to detect regression problems. Usually the full bucket is run only occasionally, but the subset is run against every spin. The spin subset should include all the test cases for any recently integrated functions and a selected sample from the full regression bucket.</a:t>
            </a:r>
            <a:endParaRPr dirty="0">
              <a:latin typeface="Comic Sans MS" panose="030F0702030302020204" pitchFamily="6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38915" name="Rectangle 2"/>
          <p:cNvSpPr>
            <a:spLocks noTextEdit="1"/>
          </p:cNvSpPr>
          <p:nvPr>
            <p:ph type="sldImg"/>
          </p:nvPr>
        </p:nvSpPr>
        <p:spPr/>
      </p:sp>
      <p:sp>
        <p:nvSpPr>
          <p:cNvPr id="38916" name="Rectangle 3"/>
          <p:cNvSpPr>
            <a:spLocks noGrp="1"/>
          </p:cNvSpPr>
          <p:nvPr>
            <p:ph type="body" idx="1"/>
          </p:nvPr>
        </p:nvSpPr>
        <p:spPr/>
        <p:txBody>
          <a:bodyPr wrap="square" lIns="91440" tIns="45720" rIns="91440" bIns="45720" anchor="t" anchorCtr="0"/>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7347" name="Rectangle 2"/>
          <p:cNvSpPr>
            <a:spLocks noTextEdit="1"/>
          </p:cNvSpPr>
          <p:nvPr>
            <p:ph type="sldImg"/>
          </p:nvPr>
        </p:nvSpPr>
        <p:spPr/>
      </p:sp>
      <p:sp>
        <p:nvSpPr>
          <p:cNvPr id="57348" name="Rectangle 3"/>
          <p:cNvSpPr>
            <a:spLocks noGrp="1"/>
          </p:cNvSpPr>
          <p:nvPr>
            <p:ph type="body" idx="1"/>
          </p:nvPr>
        </p:nvSpPr>
        <p:spPr/>
        <p:txBody>
          <a:bodyPr wrap="square" lIns="91440" tIns="45720" rIns="91440" bIns="45720" anchor="t" anchorCtr="0"/>
          <a:p>
            <a:pPr lvl="0"/>
            <a:r>
              <a:rPr dirty="0">
                <a:latin typeface="Comic Sans MS" panose="030F0702030302020204" pitchFamily="66" charset="0"/>
              </a:rPr>
              <a:t>The progressive phase introduces and tests new functions, uncovering problems in the newly added or modified modules and in their interfaces with the previously integrated modules. The regressive phase concerns the effect of the newly introduced changes on all the previously integrated code. Problems arise when errors made in incorporating new functions affect previously tested functions.</a:t>
            </a:r>
            <a:endParaRPr dirty="0">
              <a:latin typeface="Comic Sans MS" panose="030F0702030302020204" pitchFamily="66" charset="0"/>
            </a:endParaRPr>
          </a:p>
          <a:p>
            <a:pPr lvl="0"/>
            <a:endParaRPr dirty="0">
              <a:latin typeface="Comic Sans MS" panose="030F0702030302020204" pitchFamily="66" charset="0"/>
            </a:endParaRPr>
          </a:p>
          <a:p>
            <a:pPr lvl="0"/>
            <a:r>
              <a:rPr dirty="0">
                <a:latin typeface="Comic Sans MS" panose="030F0702030302020204" pitchFamily="66" charset="0"/>
              </a:rPr>
              <a:t>The basic regression testing approach is to incorporate selected test cases into a regression test bucket that is run periodically in an attempt to detect regression problems. Usually the full bucket is run only occasionally, but the subset is run against every spin. The spin subset should include all the test cases for any recently integrated functions and a selected sample from the full regression bucket.</a:t>
            </a:r>
            <a:endParaRPr dirty="0">
              <a:latin typeface="Comic Sans MS" panose="030F0702030302020204" pitchFamily="66"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1440" tIns="45720" rIns="91440" bIns="45720" anchor="t" anchorCtr="0"/>
          <a:p>
            <a:pPr lvl="0"/>
            <a:r>
              <a:rPr dirty="0">
                <a:latin typeface="Comic Sans MS" panose="030F0702030302020204" pitchFamily="66" charset="0"/>
              </a:rPr>
              <a:t>The progressive phase introduces and tests new functions, uncovering problems in the newly added or modified modules and in their interfaces with the previously integrated modules. The regressive phase concerns the effect of the newly introduced changes on all the previously integrated code. Problems arise when errors made in incorporating new functions affect previously tested functions.</a:t>
            </a:r>
            <a:endParaRPr dirty="0">
              <a:latin typeface="Comic Sans MS" panose="030F0702030302020204" pitchFamily="66" charset="0"/>
            </a:endParaRPr>
          </a:p>
          <a:p>
            <a:pPr lvl="0"/>
            <a:endParaRPr dirty="0">
              <a:latin typeface="Comic Sans MS" panose="030F0702030302020204" pitchFamily="66" charset="0"/>
            </a:endParaRPr>
          </a:p>
          <a:p>
            <a:pPr lvl="0"/>
            <a:r>
              <a:rPr dirty="0">
                <a:latin typeface="Comic Sans MS" panose="030F0702030302020204" pitchFamily="66" charset="0"/>
              </a:rPr>
              <a:t>The basic regression testing approach is to incorporate selected test cases into a regression test bucket that is run periodically in an attempt to detect regression problems. Usually the full bucket is run only occasionally, but the subset is run against every spin. The spin subset should include all the test cases for any recently integrated functions and a selected sample from the full regression bucket.</a:t>
            </a:r>
            <a:endParaRPr dirty="0">
              <a:latin typeface="Comic Sans MS" panose="030F0702030302020204" pitchFamily="66"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59395" name="Rectangle 2"/>
          <p:cNvSpPr>
            <a:spLocks noTextEdit="1"/>
          </p:cNvSpPr>
          <p:nvPr>
            <p:ph type="sldImg"/>
          </p:nvPr>
        </p:nvSpPr>
        <p:spPr/>
      </p:sp>
      <p:sp>
        <p:nvSpPr>
          <p:cNvPr id="59396" name="Rectangle 3"/>
          <p:cNvSpPr>
            <a:spLocks noGrp="1"/>
          </p:cNvSpPr>
          <p:nvPr>
            <p:ph type="body" idx="1"/>
          </p:nvPr>
        </p:nvSpPr>
        <p:spPr/>
        <p:txBody>
          <a:bodyPr wrap="square" lIns="91440" tIns="45720" rIns="91440" bIns="45720" anchor="t" anchorCtr="0"/>
          <a:p>
            <a:pPr lvl="0"/>
            <a:r>
              <a:rPr dirty="0"/>
              <a:t>Generally speaking, it is too late to begin test planning when testing actually begins. A test planning can uncover at least as many problems as the actual tests themselves.</a:t>
            </a:r>
            <a:endParaRPr dirty="0"/>
          </a:p>
          <a:p>
            <a:pPr lvl="0"/>
            <a:endParaRPr dirty="0"/>
          </a:p>
          <a:p>
            <a:pPr lvl="0"/>
            <a:r>
              <a:rPr dirty="0"/>
              <a:t>Test planning starts with an overall development plan that defines the functions, roles and methods for all test phases. Some items needed for a good test plan must come from the requirement phase and they must be tracked throughout development. So, it would be better to conduct an early requirements inspection or walkthrough and to hold a re-review after every major changes.</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0419" name="Rectangle 2"/>
          <p:cNvSpPr>
            <a:spLocks noTextEdit="1"/>
          </p:cNvSpPr>
          <p:nvPr>
            <p:ph type="sldImg"/>
          </p:nvPr>
        </p:nvSpPr>
        <p:spPr/>
      </p:sp>
      <p:sp>
        <p:nvSpPr>
          <p:cNvPr id="60420" name="Rectangle 3"/>
          <p:cNvSpPr>
            <a:spLocks noGrp="1"/>
          </p:cNvSpPr>
          <p:nvPr>
            <p:ph type="body" idx="1"/>
          </p:nvPr>
        </p:nvSpPr>
        <p:spPr/>
        <p:txBody>
          <a:bodyPr wrap="square" lIns="91440" tIns="45720" rIns="91440" bIns="45720" anchor="t" anchorCtr="0"/>
          <a:p>
            <a:pPr lvl="0"/>
            <a:r>
              <a:rPr dirty="0"/>
              <a:t>Everything test should be treated like an experiment toe be carefully controlled and recorded so that it can be reproduced.</a:t>
            </a:r>
            <a:endParaRPr dirty="0"/>
          </a:p>
          <a:p>
            <a:pPr lvl="0"/>
            <a:r>
              <a:rPr dirty="0"/>
              <a:t>The experimental approach also requires meticulous care in defining and recording the test environment., the procedures,and the test cases. Many organizations have found it valuable to keep a special test library with all copies of such material, together with test reports, incident forms, test analyses, and test plans. </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1443" name="Rectangle 2"/>
          <p:cNvSpPr>
            <a:spLocks noTextEdit="1"/>
          </p:cNvSpPr>
          <p:nvPr>
            <p:ph type="sldImg"/>
          </p:nvPr>
        </p:nvSpPr>
        <p:spPr/>
      </p:sp>
      <p:sp>
        <p:nvSpPr>
          <p:cNvPr id="61444" name="Rectangle 3"/>
          <p:cNvSpPr>
            <a:spLocks noGrp="1"/>
          </p:cNvSpPr>
          <p:nvPr>
            <p:ph type="body" idx="1"/>
          </p:nvPr>
        </p:nvSpPr>
        <p:spPr/>
        <p:txBody>
          <a:bodyPr wrap="square" lIns="91440" tIns="45720" rIns="91440" bIns="45720" anchor="t" anchorCtr="0"/>
          <a:p>
            <a:pPr lvl="0"/>
            <a:r>
              <a:rPr dirty="0"/>
              <a:t>Everything test should be treated like an experiment toe be carefully controlled and recorded so that it can be reproduced.</a:t>
            </a:r>
            <a:endParaRPr dirty="0"/>
          </a:p>
          <a:p>
            <a:pPr lvl="0"/>
            <a:r>
              <a:rPr dirty="0"/>
              <a:t>The experimental approach also requires meticulous care in defining and recording the test environment., the procedures,and the test cases. Many organizations have found it valuable to keep a special test library with all copies of such material, together with test reports, incident forms, test analyses, and test plans. </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2467" name="Rectangle 2"/>
          <p:cNvSpPr>
            <a:spLocks noTextEdit="1"/>
          </p:cNvSpPr>
          <p:nvPr>
            <p:ph type="sldImg"/>
          </p:nvPr>
        </p:nvSpPr>
        <p:spPr/>
      </p:sp>
      <p:sp>
        <p:nvSpPr>
          <p:cNvPr id="62468" name="Rectangle 3"/>
          <p:cNvSpPr>
            <a:spLocks noGrp="1"/>
          </p:cNvSpPr>
          <p:nvPr>
            <p:ph type="body" idx="1"/>
          </p:nvPr>
        </p:nvSpPr>
        <p:spPr/>
        <p:txBody>
          <a:bodyPr wrap="square" lIns="91440" tIns="45720" rIns="91440" bIns="45720" anchor="t" anchorCtr="0"/>
          <a:p>
            <a:pPr lvl="0"/>
            <a:r>
              <a:rPr dirty="0"/>
              <a:t>Real-time testing can be particularly difficult because the development work is done on a host system and then compiled for execution on a target system.Typically a reasonable set of test and debug facilities is available for the host environment but the target system is generally much more sparsely equipped.</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63491" name="Rectangle 2"/>
          <p:cNvSpPr>
            <a:spLocks noTextEdit="1"/>
          </p:cNvSpPr>
          <p:nvPr>
            <p:ph type="sldImg"/>
          </p:nvPr>
        </p:nvSpPr>
        <p:spPr/>
      </p:sp>
      <p:sp>
        <p:nvSpPr>
          <p:cNvPr id="63492" name="Rectangle 3"/>
          <p:cNvSpPr>
            <a:spLocks noGrp="1"/>
          </p:cNvSpPr>
          <p:nvPr>
            <p:ph type="body" idx="1"/>
          </p:nvPr>
        </p:nvSpPr>
        <p:spPr/>
        <p:txBody>
          <a:bodyPr wrap="square" lIns="91440" tIns="45720" rIns="91440" bIns="45720" anchor="t" anchorCtr="0"/>
          <a:p>
            <a:pPr lvl="0"/>
            <a:r>
              <a:rPr dirty="0"/>
              <a:t>Real-time testing can be particularly difficult because the development work is done on a host system and then compiled for execution on a target system.Typically a reasonable set of test and debug facilities is available for the host environment but the target system is generally much more sparsely equipped.</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en-US" altLang="en-US" sz="1200" dirty="0">
                <a:latin typeface="Times New Roman" panose="02020603050405020304" pitchFamily="18" charset="0"/>
              </a:rPr>
            </a:fld>
            <a:endParaRPr lang="en-US" altLang="en-US" sz="1200" dirty="0">
              <a:latin typeface="Times New Roman" panose="02020603050405020304" pitchFamily="18" charset="0"/>
            </a:endParaRPr>
          </a:p>
        </p:txBody>
      </p:sp>
      <p:sp>
        <p:nvSpPr>
          <p:cNvPr id="64515" name="Rectangle 2"/>
          <p:cNvSpPr>
            <a:spLocks noTextEdit="1"/>
          </p:cNvSpPr>
          <p:nvPr>
            <p:ph type="sldImg"/>
          </p:nvPr>
        </p:nvSpPr>
        <p:spPr/>
      </p:sp>
      <p:sp>
        <p:nvSpPr>
          <p:cNvPr id="64516"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39939" name="Rectangle 2"/>
          <p:cNvSpPr>
            <a:spLocks noTextEdit="1"/>
          </p:cNvSpPr>
          <p:nvPr>
            <p:ph type="sldImg"/>
          </p:nvPr>
        </p:nvSpPr>
        <p:spPr/>
      </p:sp>
      <p:sp>
        <p:nvSpPr>
          <p:cNvPr id="39940" name="Rectangle 3"/>
          <p:cNvSpPr>
            <a:spLocks noGrp="1"/>
          </p:cNvSpPr>
          <p:nvPr>
            <p:ph type="body" idx="1"/>
          </p:nvPr>
        </p:nvSpPr>
        <p:spPr/>
        <p:txBody>
          <a:bodyPr wrap="square" lIns="91440" tIns="45720" rIns="91440" bIns="45720" anchor="t" anchorCtr="0"/>
          <a:p>
            <a:pPr marL="228600" lvl="0" indent="-228600"/>
            <a:r>
              <a:rPr dirty="0"/>
              <a:t>Software testing is defined as the execution of a program to find its faults. While more time typically is spent on testing than in any other phase of software development, there is considerable confusion about its purpose. Many software professionals, for example, believe that tests are run to show that the program works rather than to learn about its faults.</a:t>
            </a:r>
            <a:endParaRPr dirty="0"/>
          </a:p>
          <a:p>
            <a:pPr marL="228600" lvl="0" indent="-228600"/>
            <a:endParaRPr dirty="0"/>
          </a:p>
          <a:p>
            <a:pPr marL="228600" lvl="0" indent="-228600"/>
            <a:r>
              <a:rPr dirty="0"/>
              <a:t>Myers has provided some useful testing definitions:</a:t>
            </a:r>
            <a:endParaRPr dirty="0"/>
          </a:p>
          <a:p>
            <a:pPr marL="228600" lvl="0" indent="-228600">
              <a:buChar char="•"/>
            </a:pPr>
            <a:r>
              <a:rPr dirty="0"/>
              <a:t>Testing</a:t>
            </a:r>
            <a:endParaRPr dirty="0"/>
          </a:p>
          <a:p>
            <a:pPr marL="228600" lvl="0" indent="-228600"/>
            <a:r>
              <a:rPr dirty="0"/>
              <a:t>The process of executing a program (or part of a program) with the intention of finding errors.</a:t>
            </a:r>
            <a:endParaRPr dirty="0"/>
          </a:p>
          <a:p>
            <a:pPr marL="228600" lvl="0" indent="-228600">
              <a:buChar char="•"/>
            </a:pPr>
            <a:r>
              <a:rPr dirty="0"/>
              <a:t>Verification</a:t>
            </a:r>
            <a:endParaRPr dirty="0"/>
          </a:p>
          <a:p>
            <a:pPr marL="228600" lvl="0" indent="-228600"/>
            <a:r>
              <a:rPr dirty="0"/>
              <a:t>An attempt to find errors by executing a program in a test or simulated environment (it is now preferable to view verification as the process of proving the program’s correctness)</a:t>
            </a:r>
            <a:endParaRPr dirty="0"/>
          </a:p>
          <a:p>
            <a:pPr marL="228600" lvl="0" indent="-228600">
              <a:buChar char="•"/>
            </a:pPr>
            <a:r>
              <a:rPr dirty="0"/>
              <a:t>Validation</a:t>
            </a:r>
            <a:endParaRPr dirty="0"/>
          </a:p>
          <a:p>
            <a:pPr marL="228600" lvl="0" indent="-228600"/>
            <a:r>
              <a:rPr dirty="0"/>
              <a:t>An attempt to find errors by executing a program in a real environment.</a:t>
            </a:r>
            <a:endParaRPr dirty="0"/>
          </a:p>
          <a:p>
            <a:pPr marL="228600" lvl="0" indent="-228600">
              <a:buChar char="•"/>
            </a:pPr>
            <a:r>
              <a:rPr dirty="0"/>
              <a:t>Debugging</a:t>
            </a:r>
            <a:endParaRPr dirty="0"/>
          </a:p>
          <a:p>
            <a:pPr marL="228600" lvl="0" indent="-228600"/>
            <a:r>
              <a:rPr dirty="0"/>
              <a:t>Diagnosing the precise nature of a known error and then correcting it (debugging is a correction and not a testing activity)</a:t>
            </a:r>
            <a:endParaRPr dirty="0"/>
          </a:p>
          <a:p>
            <a:pPr marL="228600" lvl="0" indent="-228600"/>
            <a:endParaRPr dirty="0"/>
          </a:p>
          <a:p>
            <a:pPr marL="228600" lvl="0" indent="-228600"/>
            <a:r>
              <a:rPr dirty="0"/>
              <a:t>Verification and validation are sometimes confused. They are, in fact, different activities. The difference between them is succinctly summarized by Boehm:</a:t>
            </a:r>
            <a:endParaRPr dirty="0"/>
          </a:p>
          <a:p>
            <a:pPr marL="228600" lvl="0" indent="-228600">
              <a:buFontTx/>
              <a:buAutoNum type="alphaLcParenR"/>
            </a:pPr>
            <a:r>
              <a:rPr dirty="0"/>
              <a:t>‘Validation: Are we building the right product?’</a:t>
            </a:r>
            <a:endParaRPr dirty="0"/>
          </a:p>
          <a:p>
            <a:pPr marL="228600" lvl="0" indent="-228600">
              <a:buFontTx/>
              <a:buAutoNum type="alphaLcParenR"/>
            </a:pPr>
            <a:r>
              <a:rPr dirty="0"/>
              <a:t>‘Verification: Are we building the product right?’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40963" name="Rectangle 2"/>
          <p:cNvSpPr>
            <a:spLocks noTextEdit="1"/>
          </p:cNvSpPr>
          <p:nvPr>
            <p:ph type="sldImg"/>
          </p:nvPr>
        </p:nvSpPr>
        <p:spPr/>
      </p:sp>
      <p:sp>
        <p:nvSpPr>
          <p:cNvPr id="40964" name="Rectangle 3"/>
          <p:cNvSpPr>
            <a:spLocks noGrp="1"/>
          </p:cNvSpPr>
          <p:nvPr>
            <p:ph type="body" idx="1"/>
          </p:nvPr>
        </p:nvSpPr>
        <p:spPr/>
        <p:txBody>
          <a:bodyPr wrap="square" lIns="91440" tIns="45720" rIns="91440" bIns="45720" anchor="t" anchorCtr="0"/>
          <a:p>
            <a:pPr lvl="0"/>
            <a:r>
              <a:rPr dirty="0"/>
              <a:t>A common view of testing is that all untested code has a roughly equal probability of containing defects. DeMarco asserts that the incidence of defects in untested codes varies widely and that no amount of testing can remove more than 50 percent of them. However, there is data that shows that properly run unit tests are potentially capable of detecting as many as 70 percent of the defects in a program. The objective should therefore be to remove as many as defects as possible before test since the quality improvement potential of testing is limited.</a:t>
            </a:r>
            <a:endParaRPr dirty="0"/>
          </a:p>
          <a:p>
            <a:pPr lvl="0"/>
            <a:endParaRPr dirty="0"/>
          </a:p>
          <a:p>
            <a:pPr lvl="0"/>
            <a:r>
              <a:rPr dirty="0"/>
              <a:t>An examination of even relatively simple programs demonstrates that exhaustive testing is generally impossible. If a program were to analyze a string of only ten alphabetic characters, there would be 26</a:t>
            </a:r>
            <a:r>
              <a:rPr baseline="30000" dirty="0"/>
              <a:t>10</a:t>
            </a:r>
            <a:r>
              <a:rPr dirty="0"/>
              <a:t> possible combinations. Testing one condition every microsecond would take four and a half million years. Thus test design reduces to a small subset of conditions that will reveal the characteristics of the program.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41987" name="Rectangle 2"/>
          <p:cNvSpPr>
            <a:spLocks noTextEdit="1"/>
          </p:cNvSpPr>
          <p:nvPr>
            <p:ph type="sldImg"/>
          </p:nvPr>
        </p:nvSpPr>
        <p:spPr/>
      </p:sp>
      <p:sp>
        <p:nvSpPr>
          <p:cNvPr id="41988" name="Rectangle 3"/>
          <p:cNvSpPr>
            <a:spLocks noGrp="1"/>
          </p:cNvSpPr>
          <p:nvPr>
            <p:ph type="body" idx="1"/>
          </p:nvPr>
        </p:nvSpPr>
        <p:spPr/>
        <p:txBody>
          <a:bodyPr wrap="square" lIns="91440" tIns="45720" rIns="91440" bIns="45720" anchor="t" anchorCtr="0"/>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43011" name="Rectangle 2"/>
          <p:cNvSpPr>
            <a:spLocks noTextEdit="1"/>
          </p:cNvSpPr>
          <p:nvPr>
            <p:ph type="sldImg"/>
          </p:nvPr>
        </p:nvSpPr>
        <p:spPr/>
      </p:sp>
      <p:sp>
        <p:nvSpPr>
          <p:cNvPr id="43012" name="Rectangle 3"/>
          <p:cNvSpPr>
            <a:spLocks noGrp="1"/>
          </p:cNvSpPr>
          <p:nvPr>
            <p:ph type="body" idx="1"/>
          </p:nvPr>
        </p:nvSpPr>
        <p:spPr/>
        <p:txBody>
          <a:bodyPr wrap="square" lIns="91440" tIns="45720" rIns="91440" bIns="45720" anchor="t" anchorCtr="0"/>
          <a:p>
            <a:pPr lvl="0"/>
            <a:r>
              <a:rPr dirty="0"/>
              <a:t>When unit tests are done on a white box basis, they are essentially path test. The idea is to focus on a relatively small segment of code and aim to exercise a high percentage of the internal paths.  The simplest approach is to ensure that every statement is exercised at least once. A more stringent criterion is to require coverage of every path within a program. </a:t>
            </a:r>
            <a:endParaRPr dirty="0"/>
          </a:p>
          <a:p>
            <a:pPr lvl="0"/>
            <a:endParaRPr dirty="0"/>
          </a:p>
          <a:p>
            <a:pPr lvl="0"/>
            <a:r>
              <a:rPr dirty="0"/>
              <a:t>One disadvantage of white box testing is that the tester may be biased by previous experience. The tests are often designed by the programmers who produced the code since they may be the only ones who understand it. Unfortunately, those who created the programs’ faults are least likely to recognize them. Even though all the paths and variable of the program have gone through by the testing program, it could not guarantee all possible values of the variables have been tested.</a:t>
            </a:r>
            <a:endParaRPr dirty="0"/>
          </a:p>
          <a:p>
            <a:pPr lvl="0"/>
            <a:endParaRPr dirty="0"/>
          </a:p>
          <a:p>
            <a:pPr lvl="0"/>
            <a:r>
              <a:rPr dirty="0"/>
              <a:t>While its disadvantages are significant, white box testing generally has the highest error yield of all testing techniques.</a:t>
            </a:r>
            <a:endParaRPr dirty="0"/>
          </a:p>
          <a:p>
            <a:pPr lvl="0"/>
            <a:endParaRPr dirty="0"/>
          </a:p>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44035" name="Rectangle 2"/>
          <p:cNvSpPr>
            <a:spLocks noTextEdit="1"/>
          </p:cNvSpPr>
          <p:nvPr>
            <p:ph type="sldImg"/>
          </p:nvPr>
        </p:nvSpPr>
        <p:spPr/>
      </p:sp>
      <p:sp>
        <p:nvSpPr>
          <p:cNvPr id="44036" name="Rectangle 3"/>
          <p:cNvSpPr>
            <a:spLocks noGrp="1"/>
          </p:cNvSpPr>
          <p:nvPr>
            <p:ph type="body" idx="1"/>
          </p:nvPr>
        </p:nvSpPr>
        <p:spPr/>
        <p:txBody>
          <a:bodyPr wrap="square" lIns="91440" tIns="45720" rIns="91440" bIns="45720" anchor="t" anchorCtr="0"/>
          <a:p>
            <a:pPr lvl="0"/>
            <a:r>
              <a:rPr dirty="0"/>
              <a:t>This phase involves testing of modules which have been integrated in sub-system. A module is a collection of dependent components such as object class, and abstract data type of some looser collection of procedures and functions.</a:t>
            </a:r>
            <a:endParaRPr dirty="0"/>
          </a:p>
          <a:p>
            <a:pPr lvl="0"/>
            <a:endParaRPr dirty="0"/>
          </a:p>
          <a:p>
            <a:pPr lvl="0"/>
            <a:r>
              <a:rPr dirty="0"/>
              <a:t>On very large system it is often wise to do integration testing in several steps. Such systems generally have several relatively large components that can be built and integrated separately before combination into a full system.</a:t>
            </a:r>
            <a:endParaRPr dirty="0"/>
          </a:p>
          <a:p>
            <a:pPr lvl="0"/>
            <a:endParaRPr dirty="0"/>
          </a:p>
          <a:p>
            <a:pPr lvl="0"/>
            <a:r>
              <a:rPr dirty="0"/>
              <a:t>Integration Testing is divided into </a:t>
            </a:r>
            <a:r>
              <a:rPr dirty="0">
                <a:latin typeface="Comic Sans MS" panose="030F0702030302020204" pitchFamily="66" charset="0"/>
              </a:rPr>
              <a:t>Top-down Integration Test and Bottom-up Integration Test.</a:t>
            </a:r>
            <a:endParaRPr dirty="0">
              <a:latin typeface="Comic Sans MS" panose="030F0702030302020204" pitchFamily="66" charset="0"/>
            </a:endParaRPr>
          </a:p>
          <a:p>
            <a:pPr lvl="0"/>
            <a:endParaRPr dirty="0">
              <a:latin typeface="Comic Sans MS" panose="030F0702030302020204" pitchFamily="66" charset="0"/>
            </a:endParaRPr>
          </a:p>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45059" name="Rectangle 2"/>
          <p:cNvSpPr>
            <a:spLocks noTextEdit="1"/>
          </p:cNvSpPr>
          <p:nvPr>
            <p:ph type="sldImg"/>
          </p:nvPr>
        </p:nvSpPr>
        <p:spPr/>
      </p:sp>
      <p:sp>
        <p:nvSpPr>
          <p:cNvPr id="45060" name="Rectangle 3"/>
          <p:cNvSpPr>
            <a:spLocks noGrp="1"/>
          </p:cNvSpPr>
          <p:nvPr>
            <p:ph type="body" idx="1"/>
          </p:nvPr>
        </p:nvSpPr>
        <p:spPr/>
        <p:txBody>
          <a:bodyPr wrap="square" lIns="91440" tIns="45720" rIns="91440" bIns="45720" anchor="t" anchorCtr="0"/>
          <a:p>
            <a:pPr lvl="0"/>
            <a:r>
              <a:rPr dirty="0">
                <a:latin typeface="Comic Sans MS" panose="030F0702030302020204" pitchFamily="66" charset="0"/>
              </a:rPr>
              <a:t>Top-down Integration Test starts with the most abstract components and works downwards.</a:t>
            </a:r>
            <a:endParaRPr dirty="0">
              <a:latin typeface="Comic Sans MS" panose="030F0702030302020204" pitchFamily="66" charset="0"/>
            </a:endParaRPr>
          </a:p>
          <a:p>
            <a:pPr lvl="0"/>
            <a:r>
              <a:rPr dirty="0">
                <a:latin typeface="Comic Sans MS" panose="030F0702030302020204" pitchFamily="66" charset="0"/>
              </a:rPr>
              <a:t>It tests the high levels of a system before testing its detailed components. The program is represented as a single abstract component with sub-components represented by stubs.</a:t>
            </a:r>
            <a:endParaRPr dirty="0">
              <a:latin typeface="Comic Sans MS" panose="030F0702030302020204" pitchFamily="66" charset="0"/>
            </a:endParaRPr>
          </a:p>
          <a:p>
            <a:pPr lvl="0"/>
            <a:endParaRPr dirty="0">
              <a:latin typeface="Comic Sans MS" panose="030F0702030302020204" pitchFamily="66" charset="0"/>
            </a:endParaRPr>
          </a:p>
          <a:p>
            <a:pPr lvl="0"/>
            <a:r>
              <a:rPr dirty="0">
                <a:latin typeface="Comic Sans MS" panose="030F0702030302020204" pitchFamily="66" charset="0"/>
              </a:rPr>
              <a:t>Top-down Integration Test is essentially a prototyping philosophy. The initial tests establish a basic system skeleton from the top and each new module adds capability. The problem is that functions of the lower-level modules that are not initially present must by simulated by program stubs. While producing such stubs may at first seem easy, it would be more difficult as more stub add on it. It may be difficult or impossible to test certain logical conditions such as error handling.</a:t>
            </a:r>
            <a:endParaRPr dirty="0">
              <a:latin typeface="Comic Sans MS" panose="030F0702030302020204" pitchFamily="66" charset="0"/>
            </a:endParaRPr>
          </a:p>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46083" name="Rectangle 2"/>
          <p:cNvSpPr>
            <a:spLocks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a:r>
              <a:rPr dirty="0"/>
              <a:t>Test T1, T2, T3 are first run on a system composed of module A and module B. Module C is integrated and test T1 and T2 are repeated to ensure that there have not been unexpected interactions with A and B. Test T4 is also run on the system.</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dirty="0"/>
              <a:t>Click to edit Master title style</a:t>
            </a:r>
            <a:endParaRPr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en-US" dirty="0">
                <a:latin typeface="Comic Sans MS" panose="030F0702030302020204" pitchFamily="66" charset="0"/>
              </a:rPr>
            </a:fld>
            <a:endParaRPr lang="en-US" dirty="0">
              <a:latin typeface="Comic Sans MS" panose="030F0702030302020204" pitchFamily="66"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p:cNvSpPr>
          <p:nvPr>
            <p:ph type="ctrTitle"/>
          </p:nvPr>
        </p:nvSpPr>
        <p:spPr>
          <a:xfrm>
            <a:off x="914400" y="762000"/>
            <a:ext cx="7772400" cy="1524000"/>
          </a:xfrm>
        </p:spPr>
        <p:txBody>
          <a:bodyPr vert="horz" wrap="square" lIns="91440" tIns="45720" rIns="91440" bIns="45720" anchor="ctr" anchorCtr="0"/>
          <a:p>
            <a:pPr eaLnBrk="1" hangingPunct="1">
              <a:buClrTx/>
              <a:buSzTx/>
              <a:buFontTx/>
            </a:pPr>
            <a:r>
              <a:rPr dirty="0">
                <a:latin typeface="Comic Sans MS" panose="030F0702030302020204" pitchFamily="66" charset="0"/>
              </a:rPr>
              <a:t> </a:t>
            </a:r>
            <a:r>
              <a:rPr b="1" dirty="0">
                <a:latin typeface="Times New Roman" panose="02020603050405020304" pitchFamily="18" charset="0"/>
                <a:cs typeface="Times New Roman" panose="02020603050405020304" pitchFamily="18" charset="0"/>
              </a:rPr>
              <a:t>Introduction and Review of Software Testing</a:t>
            </a:r>
            <a:endParaRPr b="1" dirty="0">
              <a:latin typeface="Times New Roman" panose="02020603050405020304" pitchFamily="18" charset="0"/>
              <a:ea typeface="Times New Roman" panose="02020603050405020304" pitchFamily="18" charset="0"/>
            </a:endParaRPr>
          </a:p>
        </p:txBody>
      </p:sp>
      <p:sp>
        <p:nvSpPr>
          <p:cNvPr id="3075" name="Rectangle 3"/>
          <p:cNvSpPr>
            <a:spLocks noGrp="1" noChangeArrowheads="1"/>
          </p:cNvSpPr>
          <p:nvPr>
            <p:ph type="subTitle" idx="1"/>
          </p:nvPr>
        </p:nvSpPr>
        <p:spPr>
          <a:xfrm>
            <a:off x="685800" y="2819400"/>
            <a:ext cx="7848600" cy="3429000"/>
          </a:xfrm>
        </p:spPr>
        <p:txBody>
          <a:bodyPr vert="horz" wrap="square" lIns="91440" tIns="45720" rIns="91440" bIns="45720" numCol="1" rtlCol="0" anchor="t" anchorCtr="0" compatLnSpc="1">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Course Code: CIT-5202</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Title: Software Testing &amp; Quality Assurance</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Course Teacher: </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Md.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Atikqur</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1" i="0" u="none" strike="noStrike" kern="1200" cap="none" spc="0" normalizeH="0" baseline="0" noProof="0" dirty="0" err="1" smtClean="0">
                <a:ln>
                  <a:noFill/>
                </a:ln>
                <a:solidFill>
                  <a:schemeClr val="tx1"/>
                </a:solidFill>
                <a:effectLst/>
                <a:uLnTx/>
                <a:uFillTx/>
                <a:latin typeface="+mn-lt"/>
                <a:ea typeface="+mn-ea"/>
                <a:cs typeface="+mn-cs"/>
              </a:rPr>
              <a:t>Rahaman</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Dept. of CSIT, Faculty of CSE, </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PSTU, Bangladesh. </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397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Integration Testing</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66800"/>
            <a:ext cx="8229600" cy="5562600"/>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Integration testing -- also known as integration and testing (I&amp;T) -- is </a:t>
            </a: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 type of software testing in which the different units, modules or components of a software application are tested as a combined entity</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For example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fuel system may be tested in collaboration with an exhaust system, and later, these two module's working is tested in collaboration with the working of an engine. Now, this is integration testing.</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1268" name="Picture 2"/>
          <p:cNvPicPr>
            <a:picLocks noChangeAspect="1"/>
          </p:cNvPicPr>
          <p:nvPr/>
        </p:nvPicPr>
        <p:blipFill>
          <a:blip r:embed="rId1"/>
          <a:stretch>
            <a:fillRect/>
          </a:stretch>
        </p:blipFill>
        <p:spPr>
          <a:xfrm>
            <a:off x="2743200" y="3429000"/>
            <a:ext cx="3633788" cy="3352800"/>
          </a:xfrm>
          <a:prstGeom prst="rect">
            <a:avLst/>
          </a:prstGeom>
          <a:noFill/>
          <a:ln w="9525">
            <a:noFill/>
          </a:ln>
        </p:spPr>
      </p:pic>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p:txBody>
          <a:bodyPr vert="horz" wrap="square" lIns="91440" tIns="45720" rIns="91440" bIns="45720" anchor="ctr" anchorCtr="0"/>
          <a:p>
            <a:pPr eaLnBrk="1" hangingPunct="1"/>
            <a:r>
              <a:rPr dirty="0">
                <a:latin typeface="Times New Roman" panose="02020603050405020304" pitchFamily="18" charset="0"/>
                <a:cs typeface="Times New Roman" panose="02020603050405020304" pitchFamily="18" charset="0"/>
              </a:rPr>
              <a:t>Integration Testing</a:t>
            </a:r>
            <a:endParaRPr dirty="0">
              <a:latin typeface="Times New Roman" panose="02020603050405020304" pitchFamily="18" charset="0"/>
              <a:ea typeface="Times New Roman" panose="02020603050405020304" pitchFamily="18" charset="0"/>
            </a:endParaRPr>
          </a:p>
        </p:txBody>
      </p:sp>
      <p:sp>
        <p:nvSpPr>
          <p:cNvPr id="12291" name="Rectangle 3"/>
          <p:cNvSpPr>
            <a:spLocks noGrp="1"/>
          </p:cNvSpPr>
          <p:nvPr>
            <p:ph idx="1"/>
          </p:nvPr>
        </p:nvSpPr>
        <p:spPr>
          <a:xfrm>
            <a:off x="457200" y="1600200"/>
            <a:ext cx="8229600" cy="2590800"/>
          </a:xfrm>
        </p:spPr>
        <p:txBody>
          <a:bodyPr vert="horz" wrap="square" lIns="91440" tIns="45720" rIns="91440" bIns="45720" anchor="t" anchorCtr="0"/>
          <a:p>
            <a:pPr eaLnBrk="1" hangingPunct="1"/>
            <a:r>
              <a:rPr sz="2800" dirty="0">
                <a:latin typeface="Times New Roman" panose="02020603050405020304" pitchFamily="18" charset="0"/>
                <a:cs typeface="Times New Roman" panose="02020603050405020304" pitchFamily="18" charset="0"/>
              </a:rPr>
              <a:t>Top-down Integration Test</a:t>
            </a:r>
            <a:endParaRPr sz="2800" dirty="0">
              <a:latin typeface="Times New Roman" panose="02020603050405020304" pitchFamily="18" charset="0"/>
              <a:cs typeface="Times New Roman" panose="02020603050405020304" pitchFamily="18" charset="0"/>
            </a:endParaRPr>
          </a:p>
          <a:p>
            <a:pPr eaLnBrk="1" hangingPunct="1"/>
            <a:r>
              <a:rPr sz="2800" dirty="0">
                <a:latin typeface="Times New Roman" panose="02020603050405020304" pitchFamily="18" charset="0"/>
                <a:cs typeface="Times New Roman" panose="02020603050405020304" pitchFamily="18" charset="0"/>
              </a:rPr>
              <a:t>Bottom-up Integration Test</a:t>
            </a:r>
            <a:endParaRPr sz="2800" dirty="0">
              <a:latin typeface="Times New Roman" panose="02020603050405020304" pitchFamily="18" charset="0"/>
              <a:cs typeface="Times New Roman" panose="02020603050405020304" pitchFamily="18" charset="0"/>
            </a:endParaRPr>
          </a:p>
          <a:p>
            <a:pPr eaLnBrk="1" hangingPunct="1"/>
            <a:r>
              <a:rPr sz="2800" dirty="0"/>
              <a:t>Mixed/sandwich integration testing. </a:t>
            </a:r>
            <a:endParaRPr sz="2800" dirty="0"/>
          </a:p>
          <a:p>
            <a:pPr eaLnBrk="1" hangingPunct="1"/>
            <a:r>
              <a:rPr sz="2800" dirty="0"/>
              <a:t>Big-bang integration testing.</a:t>
            </a:r>
            <a:endParaRPr sz="2800" dirty="0"/>
          </a:p>
          <a:p>
            <a:pPr eaLnBrk="1" hangingPunct="1"/>
            <a:endParaRPr sz="2800" dirty="0">
              <a:latin typeface="Times New Roman" panose="02020603050405020304" pitchFamily="18" charset="0"/>
              <a:ea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457200" y="274638"/>
            <a:ext cx="8229600" cy="715962"/>
          </a:xfrm>
        </p:spPr>
        <p:txBody>
          <a:bodyPr vert="horz" wrap="square" lIns="91440" tIns="45720" rIns="91440" bIns="45720" anchor="ctr" anchorCtr="0"/>
          <a:p>
            <a:pPr eaLnBrk="1" hangingPunct="1"/>
            <a:r>
              <a:rPr sz="3200" b="1" dirty="0">
                <a:latin typeface="Times New Roman" panose="02020603050405020304" pitchFamily="18" charset="0"/>
                <a:cs typeface="Times New Roman" panose="02020603050405020304" pitchFamily="18" charset="0"/>
              </a:rPr>
              <a:t>Integration Testing</a:t>
            </a:r>
            <a:endParaRPr sz="3200" b="1" dirty="0">
              <a:latin typeface="Times New Roman" panose="02020603050405020304" pitchFamily="18" charset="0"/>
              <a:ea typeface="Times New Roman" panose="02020603050405020304" pitchFamily="18" charset="0"/>
            </a:endParaRPr>
          </a:p>
        </p:txBody>
      </p:sp>
      <p:sp>
        <p:nvSpPr>
          <p:cNvPr id="10243" name="Rectangle 3"/>
          <p:cNvSpPr>
            <a:spLocks noGrp="1" noChangeArrowheads="1"/>
          </p:cNvSpPr>
          <p:nvPr>
            <p:ph idx="1"/>
          </p:nvPr>
        </p:nvSpPr>
        <p:spPr>
          <a:xfrm>
            <a:off x="457200" y="1600200"/>
            <a:ext cx="8229600" cy="3886200"/>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Top-down Integration Test</a:t>
            </a:r>
            <a:endPar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control program is tested first. Modules are integrated one at a time. Emphasize on interface testing</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600" b="0" i="0" u="none" strike="noStrike" kern="1200" cap="none" spc="0" normalizeH="0" baseline="0" noProof="0" dirty="0" smtClean="0">
                <a:ln>
                  <a:noFill/>
                </a:ln>
                <a:solidFill>
                  <a:schemeClr val="hlink"/>
                </a:solidFill>
                <a:effectLst/>
                <a:uLnTx/>
                <a:uFillTx/>
                <a:latin typeface="Times New Roman" panose="02020603050405020304" pitchFamily="18" charset="0"/>
                <a:ea typeface="+mn-ea"/>
                <a:cs typeface="Times New Roman" panose="02020603050405020304" pitchFamily="18" charset="0"/>
              </a:rPr>
              <a:t>Advantages</a:t>
            </a: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No test drivers needed</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Interface errors are discovered early</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Modular features aid debugging</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600" b="0" i="0" u="none" strike="noStrike" kern="1200" cap="none" spc="0" normalizeH="0" baseline="0" noProof="0" dirty="0" smtClean="0">
                <a:ln>
                  <a:noFill/>
                </a:ln>
                <a:solidFill>
                  <a:schemeClr val="hlink"/>
                </a:solidFill>
                <a:effectLst/>
                <a:uLnTx/>
                <a:uFillTx/>
                <a:latin typeface="Times New Roman" panose="02020603050405020304" pitchFamily="18" charset="0"/>
                <a:ea typeface="+mn-ea"/>
                <a:cs typeface="Times New Roman" panose="02020603050405020304" pitchFamily="18" charset="0"/>
              </a:rPr>
              <a:t>Disadvantages</a:t>
            </a: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Test stubs are needed</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Errors in critical modules at low levels are found late.</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endParaRPr kumimoji="0" lang="en-US" sz="2600" b="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anose="05000000000000000000" pitchFamily="2" charset="2"/>
              <a:buNone/>
              <a:defRPr/>
            </a:pPr>
            <a:endParaRPr kumimoji="0" lang="en-US" sz="3200" b="0"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p:nvPr/>
        </p:nvSpPr>
        <p:spPr>
          <a:xfrm>
            <a:off x="914400" y="2819400"/>
            <a:ext cx="10668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A</a:t>
            </a:r>
            <a:endParaRPr dirty="0">
              <a:latin typeface="Comic Sans MS" panose="030F0702030302020204" pitchFamily="66" charset="0"/>
            </a:endParaRPr>
          </a:p>
        </p:txBody>
      </p:sp>
      <p:sp>
        <p:nvSpPr>
          <p:cNvPr id="14339" name="Rectangle 3"/>
          <p:cNvSpPr/>
          <p:nvPr/>
        </p:nvSpPr>
        <p:spPr>
          <a:xfrm>
            <a:off x="914400" y="4495800"/>
            <a:ext cx="1143000" cy="685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B</a:t>
            </a:r>
            <a:endParaRPr dirty="0">
              <a:latin typeface="Comic Sans MS" panose="030F0702030302020204" pitchFamily="66" charset="0"/>
            </a:endParaRPr>
          </a:p>
        </p:txBody>
      </p:sp>
      <p:sp>
        <p:nvSpPr>
          <p:cNvPr id="14340" name="Oval 4"/>
          <p:cNvSpPr/>
          <p:nvPr/>
        </p:nvSpPr>
        <p:spPr>
          <a:xfrm>
            <a:off x="2971800" y="2209800"/>
            <a:ext cx="685800" cy="685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T1</a:t>
            </a:r>
            <a:endParaRPr dirty="0">
              <a:latin typeface="Comic Sans MS" panose="030F0702030302020204" pitchFamily="66" charset="0"/>
            </a:endParaRPr>
          </a:p>
        </p:txBody>
      </p:sp>
      <p:sp>
        <p:nvSpPr>
          <p:cNvPr id="14341" name="Oval 5"/>
          <p:cNvSpPr/>
          <p:nvPr/>
        </p:nvSpPr>
        <p:spPr>
          <a:xfrm>
            <a:off x="2971800" y="3429000"/>
            <a:ext cx="762000" cy="685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T2</a:t>
            </a:r>
            <a:endParaRPr dirty="0">
              <a:latin typeface="Comic Sans MS" panose="030F0702030302020204" pitchFamily="66" charset="0"/>
            </a:endParaRPr>
          </a:p>
        </p:txBody>
      </p:sp>
      <p:sp>
        <p:nvSpPr>
          <p:cNvPr id="14342" name="Oval 6"/>
          <p:cNvSpPr/>
          <p:nvPr/>
        </p:nvSpPr>
        <p:spPr>
          <a:xfrm>
            <a:off x="2971800" y="4876800"/>
            <a:ext cx="685800" cy="685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T3</a:t>
            </a:r>
            <a:endParaRPr dirty="0">
              <a:latin typeface="Comic Sans MS" panose="030F0702030302020204" pitchFamily="66" charset="0"/>
            </a:endParaRPr>
          </a:p>
        </p:txBody>
      </p:sp>
      <p:sp>
        <p:nvSpPr>
          <p:cNvPr id="14343" name="Rectangle 7"/>
          <p:cNvSpPr/>
          <p:nvPr/>
        </p:nvSpPr>
        <p:spPr>
          <a:xfrm>
            <a:off x="5105400" y="2209800"/>
            <a:ext cx="10668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A</a:t>
            </a:r>
            <a:endParaRPr dirty="0">
              <a:latin typeface="Comic Sans MS" panose="030F0702030302020204" pitchFamily="66" charset="0"/>
            </a:endParaRPr>
          </a:p>
        </p:txBody>
      </p:sp>
      <p:sp>
        <p:nvSpPr>
          <p:cNvPr id="14344" name="Rectangle 8"/>
          <p:cNvSpPr/>
          <p:nvPr/>
        </p:nvSpPr>
        <p:spPr>
          <a:xfrm>
            <a:off x="5105400" y="3581400"/>
            <a:ext cx="10668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B</a:t>
            </a:r>
            <a:endParaRPr dirty="0">
              <a:latin typeface="Comic Sans MS" panose="030F0702030302020204" pitchFamily="66" charset="0"/>
            </a:endParaRPr>
          </a:p>
        </p:txBody>
      </p:sp>
      <p:sp>
        <p:nvSpPr>
          <p:cNvPr id="14345" name="Rectangle 9"/>
          <p:cNvSpPr/>
          <p:nvPr/>
        </p:nvSpPr>
        <p:spPr>
          <a:xfrm>
            <a:off x="5029200" y="5029200"/>
            <a:ext cx="10668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C</a:t>
            </a:r>
            <a:endParaRPr dirty="0">
              <a:latin typeface="Comic Sans MS" panose="030F0702030302020204" pitchFamily="66" charset="0"/>
            </a:endParaRPr>
          </a:p>
        </p:txBody>
      </p:sp>
      <p:sp>
        <p:nvSpPr>
          <p:cNvPr id="14346" name="Oval 10"/>
          <p:cNvSpPr/>
          <p:nvPr/>
        </p:nvSpPr>
        <p:spPr>
          <a:xfrm>
            <a:off x="7315200" y="5486400"/>
            <a:ext cx="685800" cy="685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T4</a:t>
            </a:r>
            <a:endParaRPr dirty="0">
              <a:latin typeface="Comic Sans MS" panose="030F0702030302020204" pitchFamily="66" charset="0"/>
            </a:endParaRPr>
          </a:p>
        </p:txBody>
      </p:sp>
      <p:sp>
        <p:nvSpPr>
          <p:cNvPr id="14347" name="Oval 11"/>
          <p:cNvSpPr/>
          <p:nvPr/>
        </p:nvSpPr>
        <p:spPr>
          <a:xfrm>
            <a:off x="7315200" y="4495800"/>
            <a:ext cx="685800" cy="685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T3</a:t>
            </a:r>
            <a:endParaRPr dirty="0">
              <a:latin typeface="Comic Sans MS" panose="030F0702030302020204" pitchFamily="66" charset="0"/>
            </a:endParaRPr>
          </a:p>
        </p:txBody>
      </p:sp>
      <p:sp>
        <p:nvSpPr>
          <p:cNvPr id="14348" name="Oval 12"/>
          <p:cNvSpPr/>
          <p:nvPr/>
        </p:nvSpPr>
        <p:spPr>
          <a:xfrm>
            <a:off x="7315200" y="3200400"/>
            <a:ext cx="685800" cy="685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T2</a:t>
            </a:r>
            <a:endParaRPr dirty="0">
              <a:latin typeface="Comic Sans MS" panose="030F0702030302020204" pitchFamily="66" charset="0"/>
            </a:endParaRPr>
          </a:p>
        </p:txBody>
      </p:sp>
      <p:sp>
        <p:nvSpPr>
          <p:cNvPr id="14349" name="Oval 13"/>
          <p:cNvSpPr/>
          <p:nvPr/>
        </p:nvSpPr>
        <p:spPr>
          <a:xfrm>
            <a:off x="7391400" y="1905000"/>
            <a:ext cx="685800" cy="685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T1</a:t>
            </a:r>
            <a:endParaRPr dirty="0">
              <a:latin typeface="Comic Sans MS" panose="030F0702030302020204" pitchFamily="66" charset="0"/>
            </a:endParaRPr>
          </a:p>
        </p:txBody>
      </p:sp>
      <p:sp>
        <p:nvSpPr>
          <p:cNvPr id="14350" name="Line 14"/>
          <p:cNvSpPr/>
          <p:nvPr/>
        </p:nvSpPr>
        <p:spPr>
          <a:xfrm>
            <a:off x="1371600" y="3429000"/>
            <a:ext cx="0" cy="1143000"/>
          </a:xfrm>
          <a:prstGeom prst="line">
            <a:avLst/>
          </a:prstGeom>
          <a:ln w="9525" cap="flat" cmpd="sng">
            <a:solidFill>
              <a:schemeClr val="tx1"/>
            </a:solidFill>
            <a:prstDash val="solid"/>
            <a:miter/>
            <a:headEnd type="none" w="med" len="med"/>
            <a:tailEnd type="none" w="med" len="med"/>
          </a:ln>
        </p:spPr>
      </p:sp>
      <p:sp>
        <p:nvSpPr>
          <p:cNvPr id="14351" name="Line 15"/>
          <p:cNvSpPr/>
          <p:nvPr/>
        </p:nvSpPr>
        <p:spPr>
          <a:xfrm>
            <a:off x="1371600" y="3810000"/>
            <a:ext cx="1600200" cy="0"/>
          </a:xfrm>
          <a:prstGeom prst="line">
            <a:avLst/>
          </a:prstGeom>
          <a:ln w="9525" cap="flat" cmpd="sng">
            <a:solidFill>
              <a:schemeClr val="tx1"/>
            </a:solidFill>
            <a:prstDash val="solid"/>
            <a:miter/>
            <a:headEnd type="none" w="med" len="med"/>
            <a:tailEnd type="none" w="med" len="med"/>
          </a:ln>
        </p:spPr>
      </p:sp>
      <p:sp>
        <p:nvSpPr>
          <p:cNvPr id="14352" name="Line 16"/>
          <p:cNvSpPr/>
          <p:nvPr/>
        </p:nvSpPr>
        <p:spPr>
          <a:xfrm>
            <a:off x="2590800" y="2590800"/>
            <a:ext cx="0" cy="2667000"/>
          </a:xfrm>
          <a:prstGeom prst="line">
            <a:avLst/>
          </a:prstGeom>
          <a:ln w="9525" cap="flat" cmpd="sng">
            <a:solidFill>
              <a:schemeClr val="tx1"/>
            </a:solidFill>
            <a:prstDash val="solid"/>
            <a:miter/>
            <a:headEnd type="none" w="med" len="med"/>
            <a:tailEnd type="none" w="med" len="med"/>
          </a:ln>
        </p:spPr>
      </p:sp>
      <p:sp>
        <p:nvSpPr>
          <p:cNvPr id="14353" name="Line 19"/>
          <p:cNvSpPr/>
          <p:nvPr/>
        </p:nvSpPr>
        <p:spPr>
          <a:xfrm>
            <a:off x="2590800" y="2590800"/>
            <a:ext cx="381000" cy="0"/>
          </a:xfrm>
          <a:prstGeom prst="line">
            <a:avLst/>
          </a:prstGeom>
          <a:ln w="9525" cap="flat" cmpd="sng">
            <a:solidFill>
              <a:schemeClr val="tx1"/>
            </a:solidFill>
            <a:prstDash val="solid"/>
            <a:miter/>
            <a:headEnd type="none" w="med" len="med"/>
            <a:tailEnd type="none" w="med" len="med"/>
          </a:ln>
        </p:spPr>
      </p:sp>
      <p:sp>
        <p:nvSpPr>
          <p:cNvPr id="14354" name="Line 20"/>
          <p:cNvSpPr/>
          <p:nvPr/>
        </p:nvSpPr>
        <p:spPr>
          <a:xfrm>
            <a:off x="2590800" y="5257800"/>
            <a:ext cx="381000" cy="0"/>
          </a:xfrm>
          <a:prstGeom prst="line">
            <a:avLst/>
          </a:prstGeom>
          <a:ln w="9525" cap="flat" cmpd="sng">
            <a:solidFill>
              <a:schemeClr val="tx1"/>
            </a:solidFill>
            <a:prstDash val="solid"/>
            <a:miter/>
            <a:headEnd type="none" w="med" len="med"/>
            <a:tailEnd type="none" w="med" len="med"/>
          </a:ln>
        </p:spPr>
      </p:sp>
      <p:sp>
        <p:nvSpPr>
          <p:cNvPr id="14355" name="Line 21"/>
          <p:cNvSpPr/>
          <p:nvPr/>
        </p:nvSpPr>
        <p:spPr>
          <a:xfrm>
            <a:off x="5638800" y="2819400"/>
            <a:ext cx="0" cy="762000"/>
          </a:xfrm>
          <a:prstGeom prst="line">
            <a:avLst/>
          </a:prstGeom>
          <a:ln w="9525" cap="flat" cmpd="sng">
            <a:solidFill>
              <a:schemeClr val="tx1"/>
            </a:solidFill>
            <a:prstDash val="solid"/>
            <a:miter/>
            <a:headEnd type="none" w="med" len="med"/>
            <a:tailEnd type="none" w="med" len="med"/>
          </a:ln>
        </p:spPr>
      </p:sp>
      <p:sp>
        <p:nvSpPr>
          <p:cNvPr id="14356" name="Line 22"/>
          <p:cNvSpPr/>
          <p:nvPr/>
        </p:nvSpPr>
        <p:spPr>
          <a:xfrm>
            <a:off x="5638800" y="4191000"/>
            <a:ext cx="0" cy="838200"/>
          </a:xfrm>
          <a:prstGeom prst="line">
            <a:avLst/>
          </a:prstGeom>
          <a:ln w="9525" cap="flat" cmpd="sng">
            <a:solidFill>
              <a:schemeClr val="tx1"/>
            </a:solidFill>
            <a:prstDash val="solid"/>
            <a:miter/>
            <a:headEnd type="none" w="med" len="med"/>
            <a:tailEnd type="none" w="med" len="med"/>
          </a:ln>
        </p:spPr>
      </p:sp>
      <p:sp>
        <p:nvSpPr>
          <p:cNvPr id="14357" name="Line 23"/>
          <p:cNvSpPr/>
          <p:nvPr/>
        </p:nvSpPr>
        <p:spPr>
          <a:xfrm>
            <a:off x="6705600" y="2209800"/>
            <a:ext cx="0" cy="3657600"/>
          </a:xfrm>
          <a:prstGeom prst="line">
            <a:avLst/>
          </a:prstGeom>
          <a:ln w="9525" cap="flat" cmpd="sng">
            <a:solidFill>
              <a:schemeClr val="tx1"/>
            </a:solidFill>
            <a:prstDash val="solid"/>
            <a:miter/>
            <a:headEnd type="none" w="med" len="med"/>
            <a:tailEnd type="none" w="med" len="med"/>
          </a:ln>
        </p:spPr>
      </p:sp>
      <p:sp>
        <p:nvSpPr>
          <p:cNvPr id="14358" name="Line 24"/>
          <p:cNvSpPr/>
          <p:nvPr/>
        </p:nvSpPr>
        <p:spPr>
          <a:xfrm>
            <a:off x="5638800" y="3200400"/>
            <a:ext cx="1066800" cy="0"/>
          </a:xfrm>
          <a:prstGeom prst="line">
            <a:avLst/>
          </a:prstGeom>
          <a:ln w="9525" cap="flat" cmpd="sng">
            <a:solidFill>
              <a:schemeClr val="tx1"/>
            </a:solidFill>
            <a:prstDash val="solid"/>
            <a:miter/>
            <a:headEnd type="none" w="med" len="med"/>
            <a:tailEnd type="none" w="med" len="med"/>
          </a:ln>
        </p:spPr>
      </p:sp>
      <p:sp>
        <p:nvSpPr>
          <p:cNvPr id="14359" name="Line 25"/>
          <p:cNvSpPr/>
          <p:nvPr/>
        </p:nvSpPr>
        <p:spPr>
          <a:xfrm>
            <a:off x="5638800" y="4648200"/>
            <a:ext cx="1066800" cy="0"/>
          </a:xfrm>
          <a:prstGeom prst="line">
            <a:avLst/>
          </a:prstGeom>
          <a:ln w="9525" cap="flat" cmpd="sng">
            <a:solidFill>
              <a:schemeClr val="tx1"/>
            </a:solidFill>
            <a:prstDash val="solid"/>
            <a:miter/>
            <a:headEnd type="none" w="med" len="med"/>
            <a:tailEnd type="none" w="med" len="med"/>
          </a:ln>
        </p:spPr>
      </p:sp>
      <p:sp>
        <p:nvSpPr>
          <p:cNvPr id="14360" name="Line 26"/>
          <p:cNvSpPr/>
          <p:nvPr/>
        </p:nvSpPr>
        <p:spPr>
          <a:xfrm>
            <a:off x="6705600" y="2209800"/>
            <a:ext cx="685800" cy="0"/>
          </a:xfrm>
          <a:prstGeom prst="line">
            <a:avLst/>
          </a:prstGeom>
          <a:ln w="9525" cap="flat" cmpd="sng">
            <a:solidFill>
              <a:schemeClr val="tx1"/>
            </a:solidFill>
            <a:prstDash val="solid"/>
            <a:miter/>
            <a:headEnd type="none" w="med" len="med"/>
            <a:tailEnd type="none" w="med" len="med"/>
          </a:ln>
        </p:spPr>
      </p:sp>
      <p:sp>
        <p:nvSpPr>
          <p:cNvPr id="14361" name="Line 27"/>
          <p:cNvSpPr/>
          <p:nvPr/>
        </p:nvSpPr>
        <p:spPr>
          <a:xfrm>
            <a:off x="6705600" y="3505200"/>
            <a:ext cx="533400" cy="0"/>
          </a:xfrm>
          <a:prstGeom prst="line">
            <a:avLst/>
          </a:prstGeom>
          <a:ln w="9525" cap="flat" cmpd="sng">
            <a:solidFill>
              <a:schemeClr val="tx1"/>
            </a:solidFill>
            <a:prstDash val="solid"/>
            <a:miter/>
            <a:headEnd type="none" w="med" len="med"/>
            <a:tailEnd type="none" w="med" len="med"/>
          </a:ln>
        </p:spPr>
      </p:sp>
      <p:sp>
        <p:nvSpPr>
          <p:cNvPr id="14362" name="Line 28"/>
          <p:cNvSpPr/>
          <p:nvPr/>
        </p:nvSpPr>
        <p:spPr>
          <a:xfrm>
            <a:off x="6705600" y="4876800"/>
            <a:ext cx="609600" cy="0"/>
          </a:xfrm>
          <a:prstGeom prst="line">
            <a:avLst/>
          </a:prstGeom>
          <a:ln w="9525" cap="flat" cmpd="sng">
            <a:solidFill>
              <a:schemeClr val="tx1"/>
            </a:solidFill>
            <a:prstDash val="solid"/>
            <a:miter/>
            <a:headEnd type="none" w="med" len="med"/>
            <a:tailEnd type="none" w="med" len="med"/>
          </a:ln>
        </p:spPr>
      </p:sp>
      <p:sp>
        <p:nvSpPr>
          <p:cNvPr id="14363" name="Line 29"/>
          <p:cNvSpPr/>
          <p:nvPr/>
        </p:nvSpPr>
        <p:spPr>
          <a:xfrm>
            <a:off x="6705600" y="5867400"/>
            <a:ext cx="533400" cy="0"/>
          </a:xfrm>
          <a:prstGeom prst="line">
            <a:avLst/>
          </a:prstGeom>
          <a:ln w="9525" cap="flat" cmpd="sng">
            <a:solidFill>
              <a:schemeClr val="tx1"/>
            </a:solidFill>
            <a:prstDash val="solid"/>
            <a:miter/>
            <a:headEnd type="none" w="med" len="med"/>
            <a:tailEnd type="none" w="med" len="med"/>
          </a:ln>
        </p:spPr>
      </p:sp>
      <p:sp>
        <p:nvSpPr>
          <p:cNvPr id="14364" name="Text Box 41"/>
          <p:cNvSpPr txBox="1"/>
          <p:nvPr/>
        </p:nvSpPr>
        <p:spPr>
          <a:xfrm>
            <a:off x="2816225" y="519113"/>
            <a:ext cx="3733800" cy="457200"/>
          </a:xfrm>
          <a:prstGeom prst="rect">
            <a:avLst/>
          </a:prstGeom>
          <a:noFill/>
          <a:ln w="9525">
            <a:noFill/>
          </a:ln>
        </p:spPr>
        <p:txBody>
          <a:bodyPr>
            <a:spAutoFit/>
          </a:bodyPr>
          <a:p>
            <a:r>
              <a:rPr b="1" dirty="0">
                <a:latin typeface="Times New Roman" panose="02020603050405020304" pitchFamily="18" charset="0"/>
                <a:cs typeface="Times New Roman" panose="02020603050405020304" pitchFamily="18" charset="0"/>
              </a:rPr>
              <a:t>Top-down Testing</a:t>
            </a:r>
            <a:endParaRPr b="1" dirty="0">
              <a:latin typeface="Times New Roman" panose="02020603050405020304" pitchFamily="18" charset="0"/>
              <a:ea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xfrm>
            <a:off x="381000" y="304800"/>
            <a:ext cx="8229600" cy="7921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sz="44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US" sz="44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Integration Testing</a:t>
            </a:r>
            <a:br>
              <a:rPr kumimoji="0" lang="en-US" sz="4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br>
            <a:endParaRPr kumimoji="0" lang="en-US" sz="4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2291" name="Rectangle 3"/>
          <p:cNvSpPr>
            <a:spLocks noGrp="1" noChangeArrowheads="1"/>
          </p:cNvSpPr>
          <p:nvPr>
            <p:ph idx="1"/>
          </p:nvPr>
        </p:nvSpPr>
        <p:spPr>
          <a:xfrm>
            <a:off x="457200" y="1600200"/>
            <a:ext cx="8229600" cy="4419600"/>
          </a:xfrm>
        </p:spPr>
        <p:txBody>
          <a:bodyPr vert="horz" wrap="square" lIns="91440" tIns="45720" rIns="91440" bIns="45720" numCol="1" rtlCol="0" anchor="t" anchorCtr="0" compatLnSpc="1">
            <a:normAutofit/>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Bottom-up Integration Test</a:t>
            </a:r>
            <a:endPar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Allow early testing aimed at proving feasibility</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Emphasize on module functionality and performance</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600" b="0" i="0" u="none" strike="noStrike" kern="1200" cap="none" spc="0" normalizeH="0" baseline="0" noProof="0" dirty="0" smtClean="0">
                <a:ln>
                  <a:noFill/>
                </a:ln>
                <a:solidFill>
                  <a:schemeClr val="hlink"/>
                </a:solidFill>
                <a:effectLst/>
                <a:uLnTx/>
                <a:uFillTx/>
                <a:latin typeface="Times New Roman" panose="02020603050405020304" pitchFamily="18" charset="0"/>
                <a:ea typeface="+mn-ea"/>
                <a:cs typeface="Times New Roman" panose="02020603050405020304" pitchFamily="18" charset="0"/>
              </a:rPr>
              <a:t>Advantages</a:t>
            </a: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No test stubs are needed</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Errors in critical modules are found early</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600" b="0" i="0" u="none" strike="noStrike" kern="1200" cap="none" spc="0" normalizeH="0" baseline="0" noProof="0" dirty="0" smtClean="0">
                <a:ln>
                  <a:noFill/>
                </a:ln>
                <a:solidFill>
                  <a:schemeClr val="hlink"/>
                </a:solidFill>
                <a:effectLst/>
                <a:uLnTx/>
                <a:uFillTx/>
                <a:latin typeface="Times New Roman" panose="02020603050405020304" pitchFamily="18" charset="0"/>
                <a:ea typeface="+mn-ea"/>
                <a:cs typeface="Times New Roman" panose="02020603050405020304" pitchFamily="18" charset="0"/>
              </a:rPr>
              <a:t>Disadvantages</a:t>
            </a: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Test drivers are needed</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Wingdings" panose="05000000000000000000" pitchFamily="2" charset="2"/>
              <a:buNone/>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Interface errors are discovered late</a:t>
            </a:r>
            <a:endPar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Oval 2"/>
          <p:cNvSpPr/>
          <p:nvPr/>
        </p:nvSpPr>
        <p:spPr>
          <a:xfrm>
            <a:off x="762000" y="2057400"/>
            <a:ext cx="1600200" cy="914400"/>
          </a:xfrm>
          <a:prstGeom prst="ellipse">
            <a:avLst/>
          </a:prstGeom>
          <a:solidFill>
            <a:schemeClr val="accent2"/>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Test</a:t>
            </a:r>
            <a:endParaRPr dirty="0">
              <a:latin typeface="Comic Sans MS" panose="030F0702030302020204" pitchFamily="66" charset="0"/>
            </a:endParaRPr>
          </a:p>
          <a:p>
            <a:pPr algn="ctr"/>
            <a:r>
              <a:rPr dirty="0">
                <a:latin typeface="Comic Sans MS" panose="030F0702030302020204" pitchFamily="66" charset="0"/>
              </a:rPr>
              <a:t>Drivers</a:t>
            </a:r>
            <a:endParaRPr dirty="0">
              <a:latin typeface="Comic Sans MS" panose="030F0702030302020204" pitchFamily="66" charset="0"/>
            </a:endParaRPr>
          </a:p>
        </p:txBody>
      </p:sp>
      <p:sp>
        <p:nvSpPr>
          <p:cNvPr id="16387" name="Rectangle 7"/>
          <p:cNvSpPr/>
          <p:nvPr/>
        </p:nvSpPr>
        <p:spPr>
          <a:xfrm>
            <a:off x="762000" y="3429000"/>
            <a:ext cx="12954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Level N</a:t>
            </a:r>
            <a:endParaRPr dirty="0">
              <a:latin typeface="Comic Sans MS" panose="030F0702030302020204" pitchFamily="66" charset="0"/>
            </a:endParaRPr>
          </a:p>
        </p:txBody>
      </p:sp>
      <p:sp>
        <p:nvSpPr>
          <p:cNvPr id="16388" name="Rectangle 8"/>
          <p:cNvSpPr/>
          <p:nvPr/>
        </p:nvSpPr>
        <p:spPr>
          <a:xfrm>
            <a:off x="2209800" y="5638800"/>
            <a:ext cx="15240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Level N-1</a:t>
            </a:r>
            <a:endParaRPr dirty="0">
              <a:latin typeface="Comic Sans MS" panose="030F0702030302020204" pitchFamily="66" charset="0"/>
            </a:endParaRPr>
          </a:p>
        </p:txBody>
      </p:sp>
      <p:sp>
        <p:nvSpPr>
          <p:cNvPr id="16389" name="Rectangle 9"/>
          <p:cNvSpPr/>
          <p:nvPr/>
        </p:nvSpPr>
        <p:spPr>
          <a:xfrm>
            <a:off x="6400800" y="5638800"/>
            <a:ext cx="14478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Level N-1</a:t>
            </a:r>
            <a:endParaRPr dirty="0">
              <a:latin typeface="Comic Sans MS" panose="030F0702030302020204" pitchFamily="66" charset="0"/>
            </a:endParaRPr>
          </a:p>
        </p:txBody>
      </p:sp>
      <p:sp>
        <p:nvSpPr>
          <p:cNvPr id="16390" name="Rectangle 10"/>
          <p:cNvSpPr/>
          <p:nvPr/>
        </p:nvSpPr>
        <p:spPr>
          <a:xfrm>
            <a:off x="6477000" y="3429000"/>
            <a:ext cx="1371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Level N</a:t>
            </a:r>
            <a:endParaRPr dirty="0">
              <a:latin typeface="Comic Sans MS" panose="030F0702030302020204" pitchFamily="66" charset="0"/>
            </a:endParaRPr>
          </a:p>
        </p:txBody>
      </p:sp>
      <p:sp>
        <p:nvSpPr>
          <p:cNvPr id="16391" name="Rectangle 11"/>
          <p:cNvSpPr/>
          <p:nvPr/>
        </p:nvSpPr>
        <p:spPr>
          <a:xfrm>
            <a:off x="3429000" y="3429000"/>
            <a:ext cx="12954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Level N</a:t>
            </a:r>
            <a:endParaRPr dirty="0">
              <a:latin typeface="Comic Sans MS" panose="030F0702030302020204" pitchFamily="66" charset="0"/>
            </a:endParaRPr>
          </a:p>
        </p:txBody>
      </p:sp>
      <p:sp>
        <p:nvSpPr>
          <p:cNvPr id="16392" name="Line 12"/>
          <p:cNvSpPr/>
          <p:nvPr/>
        </p:nvSpPr>
        <p:spPr>
          <a:xfrm>
            <a:off x="1524000" y="2971800"/>
            <a:ext cx="0" cy="457200"/>
          </a:xfrm>
          <a:prstGeom prst="line">
            <a:avLst/>
          </a:prstGeom>
          <a:ln w="9525" cap="flat" cmpd="sng">
            <a:solidFill>
              <a:schemeClr val="tx1"/>
            </a:solidFill>
            <a:prstDash val="solid"/>
            <a:miter/>
            <a:headEnd type="none" w="med" len="med"/>
            <a:tailEnd type="none" w="med" len="med"/>
          </a:ln>
        </p:spPr>
      </p:sp>
      <p:sp>
        <p:nvSpPr>
          <p:cNvPr id="16393" name="Line 13"/>
          <p:cNvSpPr/>
          <p:nvPr/>
        </p:nvSpPr>
        <p:spPr>
          <a:xfrm flipH="1">
            <a:off x="4038600" y="2971800"/>
            <a:ext cx="0" cy="457200"/>
          </a:xfrm>
          <a:prstGeom prst="line">
            <a:avLst/>
          </a:prstGeom>
          <a:ln w="9525" cap="flat" cmpd="sng">
            <a:solidFill>
              <a:schemeClr val="tx1"/>
            </a:solidFill>
            <a:prstDash val="solid"/>
            <a:miter/>
            <a:headEnd type="none" w="med" len="med"/>
            <a:tailEnd type="none" w="med" len="med"/>
          </a:ln>
        </p:spPr>
      </p:sp>
      <p:sp>
        <p:nvSpPr>
          <p:cNvPr id="16394" name="Line 14"/>
          <p:cNvSpPr/>
          <p:nvPr/>
        </p:nvSpPr>
        <p:spPr>
          <a:xfrm>
            <a:off x="7086600" y="2971800"/>
            <a:ext cx="0" cy="457200"/>
          </a:xfrm>
          <a:prstGeom prst="line">
            <a:avLst/>
          </a:prstGeom>
          <a:ln w="9525" cap="flat" cmpd="sng">
            <a:solidFill>
              <a:schemeClr val="tx1"/>
            </a:solidFill>
            <a:prstDash val="solid"/>
            <a:miter/>
            <a:headEnd type="none" w="med" len="med"/>
            <a:tailEnd type="none" w="med" len="med"/>
          </a:ln>
        </p:spPr>
      </p:sp>
      <p:sp>
        <p:nvSpPr>
          <p:cNvPr id="16395" name="Line 16"/>
          <p:cNvSpPr/>
          <p:nvPr/>
        </p:nvSpPr>
        <p:spPr>
          <a:xfrm>
            <a:off x="7086600" y="4038600"/>
            <a:ext cx="0" cy="1600200"/>
          </a:xfrm>
          <a:prstGeom prst="line">
            <a:avLst/>
          </a:prstGeom>
          <a:ln w="9525" cap="flat" cmpd="sng">
            <a:solidFill>
              <a:schemeClr val="tx1"/>
            </a:solidFill>
            <a:prstDash val="solid"/>
            <a:miter/>
            <a:headEnd type="none" w="med" len="med"/>
            <a:tailEnd type="none" w="med" len="med"/>
          </a:ln>
        </p:spPr>
      </p:sp>
      <p:sp>
        <p:nvSpPr>
          <p:cNvPr id="16396" name="Line 17"/>
          <p:cNvSpPr/>
          <p:nvPr/>
        </p:nvSpPr>
        <p:spPr>
          <a:xfrm>
            <a:off x="6553200" y="5181600"/>
            <a:ext cx="381000" cy="457200"/>
          </a:xfrm>
          <a:prstGeom prst="line">
            <a:avLst/>
          </a:prstGeom>
          <a:ln w="9525" cap="flat" cmpd="sng">
            <a:solidFill>
              <a:schemeClr val="tx1"/>
            </a:solidFill>
            <a:prstDash val="solid"/>
            <a:miter/>
            <a:headEnd type="none" w="med" len="med"/>
            <a:tailEnd type="none" w="med" len="med"/>
          </a:ln>
        </p:spPr>
      </p:sp>
      <p:sp>
        <p:nvSpPr>
          <p:cNvPr id="16397" name="Line 18"/>
          <p:cNvSpPr/>
          <p:nvPr/>
        </p:nvSpPr>
        <p:spPr>
          <a:xfrm>
            <a:off x="1752600" y="4038600"/>
            <a:ext cx="838200" cy="1600200"/>
          </a:xfrm>
          <a:prstGeom prst="line">
            <a:avLst/>
          </a:prstGeom>
          <a:ln w="9525" cap="flat" cmpd="sng">
            <a:solidFill>
              <a:schemeClr val="tx1"/>
            </a:solidFill>
            <a:prstDash val="solid"/>
            <a:miter/>
            <a:headEnd type="none" w="med" len="med"/>
            <a:tailEnd type="none" w="med" len="med"/>
          </a:ln>
        </p:spPr>
      </p:sp>
      <p:sp>
        <p:nvSpPr>
          <p:cNvPr id="16398" name="Line 19"/>
          <p:cNvSpPr/>
          <p:nvPr/>
        </p:nvSpPr>
        <p:spPr>
          <a:xfrm flipH="1">
            <a:off x="2971800" y="4038600"/>
            <a:ext cx="914400" cy="1600200"/>
          </a:xfrm>
          <a:prstGeom prst="line">
            <a:avLst/>
          </a:prstGeom>
          <a:ln w="9525" cap="flat" cmpd="sng">
            <a:solidFill>
              <a:schemeClr val="tx1"/>
            </a:solidFill>
            <a:prstDash val="solid"/>
            <a:miter/>
            <a:headEnd type="none" w="med" len="med"/>
            <a:tailEnd type="none" w="med" len="med"/>
          </a:ln>
        </p:spPr>
      </p:sp>
      <p:sp>
        <p:nvSpPr>
          <p:cNvPr id="16399" name="Line 20"/>
          <p:cNvSpPr/>
          <p:nvPr/>
        </p:nvSpPr>
        <p:spPr>
          <a:xfrm>
            <a:off x="1676400" y="5257800"/>
            <a:ext cx="533400" cy="457200"/>
          </a:xfrm>
          <a:prstGeom prst="line">
            <a:avLst/>
          </a:prstGeom>
          <a:ln w="9525" cap="flat" cmpd="sng">
            <a:solidFill>
              <a:schemeClr val="tx1"/>
            </a:solidFill>
            <a:prstDash val="solid"/>
            <a:miter/>
            <a:headEnd type="none" w="med" len="med"/>
            <a:tailEnd type="none" w="med" len="med"/>
          </a:ln>
        </p:spPr>
      </p:sp>
      <p:sp>
        <p:nvSpPr>
          <p:cNvPr id="16400" name="Oval 30"/>
          <p:cNvSpPr/>
          <p:nvPr/>
        </p:nvSpPr>
        <p:spPr>
          <a:xfrm>
            <a:off x="5105400" y="4419600"/>
            <a:ext cx="1600200" cy="914400"/>
          </a:xfrm>
          <a:prstGeom prst="ellipse">
            <a:avLst/>
          </a:prstGeom>
          <a:solidFill>
            <a:schemeClr val="accent2"/>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Test</a:t>
            </a:r>
            <a:endParaRPr dirty="0">
              <a:latin typeface="Comic Sans MS" panose="030F0702030302020204" pitchFamily="66" charset="0"/>
            </a:endParaRPr>
          </a:p>
          <a:p>
            <a:pPr algn="ctr"/>
            <a:r>
              <a:rPr dirty="0">
                <a:latin typeface="Comic Sans MS" panose="030F0702030302020204" pitchFamily="66" charset="0"/>
              </a:rPr>
              <a:t>Drivers</a:t>
            </a:r>
            <a:endParaRPr dirty="0">
              <a:latin typeface="Comic Sans MS" panose="030F0702030302020204" pitchFamily="66" charset="0"/>
            </a:endParaRPr>
          </a:p>
        </p:txBody>
      </p:sp>
      <p:sp>
        <p:nvSpPr>
          <p:cNvPr id="16401" name="Oval 31"/>
          <p:cNvSpPr/>
          <p:nvPr/>
        </p:nvSpPr>
        <p:spPr>
          <a:xfrm>
            <a:off x="381000" y="4495800"/>
            <a:ext cx="1600200" cy="914400"/>
          </a:xfrm>
          <a:prstGeom prst="ellipse">
            <a:avLst/>
          </a:prstGeom>
          <a:solidFill>
            <a:schemeClr val="accent2"/>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Test</a:t>
            </a:r>
            <a:endParaRPr dirty="0">
              <a:latin typeface="Comic Sans MS" panose="030F0702030302020204" pitchFamily="66" charset="0"/>
            </a:endParaRPr>
          </a:p>
          <a:p>
            <a:pPr algn="ctr"/>
            <a:r>
              <a:rPr dirty="0">
                <a:latin typeface="Comic Sans MS" panose="030F0702030302020204" pitchFamily="66" charset="0"/>
              </a:rPr>
              <a:t>Drivers</a:t>
            </a:r>
            <a:endParaRPr dirty="0">
              <a:latin typeface="Comic Sans MS" panose="030F0702030302020204" pitchFamily="66" charset="0"/>
            </a:endParaRPr>
          </a:p>
        </p:txBody>
      </p:sp>
      <p:sp>
        <p:nvSpPr>
          <p:cNvPr id="16402" name="Oval 32"/>
          <p:cNvSpPr/>
          <p:nvPr/>
        </p:nvSpPr>
        <p:spPr>
          <a:xfrm>
            <a:off x="6324600" y="2057400"/>
            <a:ext cx="1600200" cy="914400"/>
          </a:xfrm>
          <a:prstGeom prst="ellipse">
            <a:avLst/>
          </a:prstGeom>
          <a:solidFill>
            <a:schemeClr val="accent2"/>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Test</a:t>
            </a:r>
            <a:endParaRPr dirty="0">
              <a:latin typeface="Comic Sans MS" panose="030F0702030302020204" pitchFamily="66" charset="0"/>
            </a:endParaRPr>
          </a:p>
          <a:p>
            <a:pPr algn="ctr"/>
            <a:r>
              <a:rPr dirty="0">
                <a:latin typeface="Comic Sans MS" panose="030F0702030302020204" pitchFamily="66" charset="0"/>
              </a:rPr>
              <a:t>Drivers</a:t>
            </a:r>
            <a:endParaRPr dirty="0">
              <a:latin typeface="Comic Sans MS" panose="030F0702030302020204" pitchFamily="66" charset="0"/>
            </a:endParaRPr>
          </a:p>
        </p:txBody>
      </p:sp>
      <p:sp>
        <p:nvSpPr>
          <p:cNvPr id="16403" name="Oval 33"/>
          <p:cNvSpPr/>
          <p:nvPr/>
        </p:nvSpPr>
        <p:spPr>
          <a:xfrm>
            <a:off x="3276600" y="2057400"/>
            <a:ext cx="1600200" cy="914400"/>
          </a:xfrm>
          <a:prstGeom prst="ellipse">
            <a:avLst/>
          </a:prstGeom>
          <a:solidFill>
            <a:schemeClr val="accent2"/>
          </a:solidFill>
          <a:ln w="9525" cap="flat" cmpd="sng">
            <a:solidFill>
              <a:schemeClr val="tx1"/>
            </a:solidFill>
            <a:prstDash val="solid"/>
            <a:miter/>
            <a:headEnd type="none" w="med" len="med"/>
            <a:tailEnd type="none" w="med" len="med"/>
          </a:ln>
        </p:spPr>
        <p:txBody>
          <a:bodyPr wrap="none" anchor="ctr" anchorCtr="0"/>
          <a:p>
            <a:pPr algn="ctr"/>
            <a:r>
              <a:rPr dirty="0">
                <a:latin typeface="Comic Sans MS" panose="030F0702030302020204" pitchFamily="66" charset="0"/>
              </a:rPr>
              <a:t>Test</a:t>
            </a:r>
            <a:endParaRPr dirty="0">
              <a:latin typeface="Comic Sans MS" panose="030F0702030302020204" pitchFamily="66" charset="0"/>
            </a:endParaRPr>
          </a:p>
          <a:p>
            <a:pPr algn="ctr"/>
            <a:r>
              <a:rPr dirty="0">
                <a:latin typeface="Comic Sans MS" panose="030F0702030302020204" pitchFamily="66" charset="0"/>
              </a:rPr>
              <a:t>Drivers</a:t>
            </a:r>
            <a:endParaRPr dirty="0">
              <a:latin typeface="Comic Sans MS" panose="030F0702030302020204" pitchFamily="66" charset="0"/>
            </a:endParaRPr>
          </a:p>
        </p:txBody>
      </p:sp>
      <p:sp>
        <p:nvSpPr>
          <p:cNvPr id="16404" name="Text Box 34"/>
          <p:cNvSpPr txBox="1"/>
          <p:nvPr/>
        </p:nvSpPr>
        <p:spPr>
          <a:xfrm>
            <a:off x="3108325" y="808038"/>
            <a:ext cx="2767013" cy="457200"/>
          </a:xfrm>
          <a:prstGeom prst="rect">
            <a:avLst/>
          </a:prstGeom>
          <a:noFill/>
          <a:ln w="9525">
            <a:noFill/>
          </a:ln>
        </p:spPr>
        <p:txBody>
          <a:bodyPr>
            <a:spAutoFit/>
          </a:bodyPr>
          <a:p>
            <a:r>
              <a:rPr dirty="0">
                <a:latin typeface="Times New Roman" panose="02020603050405020304" pitchFamily="18" charset="0"/>
                <a:cs typeface="Times New Roman" panose="02020603050405020304" pitchFamily="18" charset="0"/>
              </a:rPr>
              <a:t>Bottom-up testing</a:t>
            </a:r>
            <a:endParaRPr dirty="0">
              <a:latin typeface="Times New Roman" panose="02020603050405020304" pitchFamily="18" charset="0"/>
              <a:ea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xfrm>
            <a:off x="381000" y="152400"/>
            <a:ext cx="8229600" cy="7921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sz="44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US" sz="36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Big-bang integration testing</a:t>
            </a:r>
            <a:br>
              <a:rPr kumimoji="0" lang="en-US" sz="4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br>
            <a:endParaRPr kumimoji="0" lang="en-US" sz="4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7411" name="Rectangle 3"/>
          <p:cNvSpPr>
            <a:spLocks noGrp="1"/>
          </p:cNvSpPr>
          <p:nvPr>
            <p:ph idx="1"/>
          </p:nvPr>
        </p:nvSpPr>
        <p:spPr>
          <a:xfrm>
            <a:off x="533400" y="914400"/>
            <a:ext cx="8229600" cy="5715000"/>
          </a:xfrm>
        </p:spPr>
        <p:txBody>
          <a:bodyPr vert="horz" wrap="square" lIns="91440" tIns="45720" rIns="91440" bIns="45720" anchor="t" anchorCtr="0"/>
          <a:p>
            <a:pPr marL="0" indent="0" algn="just" eaLnBrk="1" hangingPunct="1">
              <a:buNone/>
            </a:pPr>
            <a:r>
              <a:rPr sz="2000" dirty="0"/>
              <a:t>Big bang integration testing is </a:t>
            </a:r>
            <a:r>
              <a:rPr sz="2000" b="1" dirty="0"/>
              <a:t>a testing approach where all components or modules are integrated and tested as a single unit</a:t>
            </a:r>
            <a:r>
              <a:rPr sz="2000" dirty="0"/>
              <a:t>. This is done after all modules have been completed and before any system-level testing is performed.</a:t>
            </a:r>
            <a:endParaRPr sz="2000" dirty="0"/>
          </a:p>
          <a:p>
            <a:pPr marL="0" indent="0" eaLnBrk="1" hangingPunct="1">
              <a:buNone/>
            </a:pPr>
            <a:endParaRPr sz="2400" b="1" dirty="0"/>
          </a:p>
        </p:txBody>
      </p:sp>
      <p:pic>
        <p:nvPicPr>
          <p:cNvPr id="17412" name="Picture 2"/>
          <p:cNvPicPr>
            <a:picLocks noChangeAspect="1"/>
          </p:cNvPicPr>
          <p:nvPr/>
        </p:nvPicPr>
        <p:blipFill>
          <a:blip r:embed="rId1"/>
          <a:stretch>
            <a:fillRect/>
          </a:stretch>
        </p:blipFill>
        <p:spPr>
          <a:xfrm>
            <a:off x="1905000" y="2209800"/>
            <a:ext cx="4495800" cy="4114800"/>
          </a:xfrm>
          <a:prstGeom prst="rect">
            <a:avLst/>
          </a:prstGeom>
          <a:noFill/>
          <a:ln w="9525">
            <a:noFill/>
          </a:ln>
        </p:spPr>
      </p:pic>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xfrm>
            <a:off x="381000" y="152400"/>
            <a:ext cx="8229600" cy="7921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sz="44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US" sz="36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Big-bang integration testing</a:t>
            </a:r>
            <a:br>
              <a:rPr kumimoji="0" lang="en-US" sz="4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br>
            <a:endParaRPr kumimoji="0" lang="en-US" sz="4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2291" name="Rectangle 3"/>
          <p:cNvSpPr>
            <a:spLocks noGrp="1" noChangeArrowheads="1"/>
          </p:cNvSpPr>
          <p:nvPr>
            <p:ph idx="1"/>
          </p:nvPr>
        </p:nvSpPr>
        <p:spPr>
          <a:xfrm>
            <a:off x="457200" y="1219200"/>
            <a:ext cx="8229600" cy="4343400"/>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Advantage</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of</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Big Bang Integration:</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Big bang integration testing allows for testing of complex interactions between components. This is beneficial as it allows for the identification of errors that may not be detected by other testing methods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Disadvantages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of Big Bang Integration: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In general </a:t>
            </a:r>
            <a:r>
              <a:rPr kumimoji="0" lang="en-US" sz="2400" b="1" i="0" u="none" strike="noStrike" kern="1200" cap="none" spc="0" normalizeH="0" baseline="0" noProof="0" dirty="0" smtClean="0">
                <a:ln>
                  <a:noFill/>
                </a:ln>
                <a:solidFill>
                  <a:schemeClr val="tx1"/>
                </a:solidFill>
                <a:effectLst/>
                <a:uLnTx/>
                <a:uFillTx/>
                <a:latin typeface="+mn-lt"/>
                <a:ea typeface="+mn-ea"/>
                <a:cs typeface="+mn-cs"/>
              </a:rPr>
              <a:t>it is very time consuming</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It can be difficult to identify and fix errors that are discovered late in the testing process.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762000" y="152400"/>
            <a:ext cx="7793038" cy="609600"/>
          </a:xfrm>
        </p:spPr>
        <p:txBody>
          <a:bodyPr vert="horz" wrap="square" lIns="91440" tIns="45720" rIns="91440" bIns="45720" anchor="ctr" anchorCtr="0"/>
          <a:p>
            <a:pPr eaLnBrk="1" hangingPunct="1"/>
            <a:r>
              <a:rPr sz="3200" b="1" dirty="0">
                <a:latin typeface="Times New Roman" panose="02020603050405020304" pitchFamily="18" charset="0"/>
                <a:cs typeface="Times New Roman" panose="02020603050405020304" pitchFamily="18" charset="0"/>
              </a:rPr>
              <a:t>System/Function Testing (Black Box)</a:t>
            </a:r>
            <a:endParaRPr sz="3200" b="1" dirty="0">
              <a:latin typeface="Times New Roman" panose="02020603050405020304" pitchFamily="18" charset="0"/>
              <a:ea typeface="Times New Roman" panose="02020603050405020304" pitchFamily="18" charset="0"/>
            </a:endParaRPr>
          </a:p>
        </p:txBody>
      </p:sp>
      <p:sp>
        <p:nvSpPr>
          <p:cNvPr id="14339" name="Rectangle 3"/>
          <p:cNvSpPr>
            <a:spLocks noGrp="1" noChangeArrowheads="1"/>
          </p:cNvSpPr>
          <p:nvPr>
            <p:ph idx="1"/>
          </p:nvPr>
        </p:nvSpPr>
        <p:spPr>
          <a:xfrm>
            <a:off x="533400" y="914400"/>
            <a:ext cx="8229600" cy="5715000"/>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Black box testing </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is a software testing methodology in which the tester analyzes the functionality of an application without a thorough knowledge of its internal design.</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9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Example</a:t>
            </a: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we all have tried Black Box testing in our lives. For example,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while pressing the start button of a bike, we expect it to start without getting into its inner working mechanism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In other words, it focuses on the functionality of the software without any need for coding knowledge</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9460" name="Picture 4"/>
          <p:cNvPicPr>
            <a:picLocks noChangeAspect="1"/>
          </p:cNvPicPr>
          <p:nvPr/>
        </p:nvPicPr>
        <p:blipFill>
          <a:blip r:embed="rId1"/>
          <a:stretch>
            <a:fillRect/>
          </a:stretch>
        </p:blipFill>
        <p:spPr>
          <a:xfrm>
            <a:off x="2060575" y="3352800"/>
            <a:ext cx="4533900" cy="3022600"/>
          </a:xfrm>
          <a:prstGeom prst="rect">
            <a:avLst/>
          </a:prstGeom>
          <a:noFill/>
          <a:ln w="9525">
            <a:noFill/>
          </a:ln>
        </p:spPr>
      </p:pic>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762000" y="152400"/>
            <a:ext cx="7793038" cy="838200"/>
          </a:xfrm>
        </p:spPr>
        <p:txBody>
          <a:bodyPr vert="horz" wrap="square" lIns="91440" tIns="45720" rIns="91440" bIns="45720" anchor="ctr" anchorCtr="0"/>
          <a:p>
            <a:pPr eaLnBrk="1" hangingPunct="1"/>
            <a:r>
              <a:rPr sz="3200" b="1" dirty="0">
                <a:latin typeface="Times New Roman" panose="02020603050405020304" pitchFamily="18" charset="0"/>
                <a:cs typeface="Times New Roman" panose="02020603050405020304" pitchFamily="18" charset="0"/>
              </a:rPr>
              <a:t>System/Function Testing (Black Box)</a:t>
            </a:r>
            <a:endParaRPr sz="3200" dirty="0">
              <a:latin typeface="Times New Roman" panose="02020603050405020304" pitchFamily="18" charset="0"/>
              <a:ea typeface="Times New Roman" panose="02020603050405020304" pitchFamily="18" charset="0"/>
            </a:endParaRPr>
          </a:p>
        </p:txBody>
      </p:sp>
      <p:sp>
        <p:nvSpPr>
          <p:cNvPr id="14339" name="Rectangle 3"/>
          <p:cNvSpPr>
            <a:spLocks noGrp="1" noChangeArrowheads="1"/>
          </p:cNvSpPr>
          <p:nvPr>
            <p:ph idx="1"/>
          </p:nvPr>
        </p:nvSpPr>
        <p:spPr>
          <a:xfrm>
            <a:off x="381000" y="1066800"/>
            <a:ext cx="8229600" cy="4876800"/>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90000"/>
              </a:lnSpc>
              <a:spcBef>
                <a:spcPct val="20000"/>
              </a:spcBef>
              <a:spcAft>
                <a:spcPts val="0"/>
              </a:spcAft>
              <a:buClrTx/>
              <a:buSzTx/>
              <a:buFont typeface="Arial" panose="020B0604020202020204" pitchFamily="34" charset="0"/>
              <a:buNone/>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Advantage:</a:t>
            </a:r>
            <a:endPar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Well suited and efficient for large code segments.</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Code access is not required.</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Clearly separates user's perspective from the developer's perspective through visibly defined roles</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Large numbers of moderately skilled testers can test the application with no knowledge of implementation, programming language, or operating systems.</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Disadvantage: </a:t>
            </a:r>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Limited coverage, since only a selected number of test scenarios is actually performed.</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Inefficient testing, due to the fact that the tester only has limited knowledge about an application.</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Blind coverage</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test cases are difficult to design.</a:t>
            </a:r>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ct val="20000"/>
              </a:spcBef>
              <a:spcAft>
                <a:spcPts val="0"/>
              </a:spcAft>
              <a:buClrTx/>
              <a:buSzTx/>
              <a:buFont typeface="Arial" panose="020B0604020202020204" pitchFamily="34" charset="0"/>
              <a:buNone/>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title"/>
          </p:nvPr>
        </p:nvSpPr>
        <p:spPr/>
        <p:txBody>
          <a:bodyPr vert="horz" wrap="square" lIns="91440" tIns="45720" rIns="91440" bIns="45720" anchor="ctr" anchorCtr="0"/>
          <a:p>
            <a:pPr eaLnBrk="1" hangingPunct="1"/>
            <a:r>
              <a:rPr b="1" u="sng" dirty="0">
                <a:latin typeface="Times New Roman" panose="02020603050405020304" pitchFamily="18" charset="0"/>
                <a:cs typeface="Times New Roman" panose="02020603050405020304" pitchFamily="18" charset="0"/>
              </a:rPr>
              <a:t>Objective</a:t>
            </a:r>
            <a:endParaRPr b="1" u="sng" dirty="0">
              <a:latin typeface="Times New Roman" panose="02020603050405020304" pitchFamily="18" charset="0"/>
              <a:ea typeface="Times New Roman" panose="02020603050405020304" pitchFamily="18" charset="0"/>
            </a:endParaRPr>
          </a:p>
        </p:txBody>
      </p:sp>
      <p:sp>
        <p:nvSpPr>
          <p:cNvPr id="3075" name="Rectangle 3"/>
          <p:cNvSpPr>
            <a:spLocks noGrp="1"/>
          </p:cNvSpPr>
          <p:nvPr>
            <p:ph idx="1"/>
          </p:nvPr>
        </p:nvSpPr>
        <p:spPr/>
        <p:txBody>
          <a:bodyPr vert="horz" wrap="square" lIns="91440" tIns="45720" rIns="91440" bIns="45720" anchor="t" anchorCtr="0"/>
          <a:p>
            <a:pPr eaLnBrk="1" hangingPunct="1">
              <a:buFont typeface="Wingdings" panose="05000000000000000000" pitchFamily="2" charset="2"/>
              <a:buNone/>
            </a:pPr>
            <a:r>
              <a:rPr sz="2900" dirty="0">
                <a:latin typeface="Times New Roman" panose="02020603050405020304" pitchFamily="18" charset="0"/>
                <a:cs typeface="Times New Roman" panose="02020603050405020304" pitchFamily="18" charset="0"/>
              </a:rPr>
              <a:t>The objective of this presentation is to show the</a:t>
            </a:r>
            <a:endParaRPr sz="29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sz="2900" dirty="0">
                <a:latin typeface="Times New Roman" panose="02020603050405020304" pitchFamily="18" charset="0"/>
                <a:cs typeface="Times New Roman" panose="02020603050405020304" pitchFamily="18" charset="0"/>
              </a:rPr>
              <a:t>How to define Software Testing Principles</a:t>
            </a:r>
            <a:endParaRPr sz="29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sz="2900" dirty="0">
                <a:latin typeface="Times New Roman" panose="02020603050405020304" pitchFamily="18" charset="0"/>
                <a:cs typeface="Times New Roman" panose="02020603050405020304" pitchFamily="18" charset="0"/>
              </a:rPr>
              <a:t>What are the types of Software Tests</a:t>
            </a:r>
            <a:endParaRPr sz="29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sz="2900" dirty="0">
                <a:latin typeface="Times New Roman" panose="02020603050405020304" pitchFamily="18" charset="0"/>
                <a:cs typeface="Times New Roman" panose="02020603050405020304" pitchFamily="18" charset="0"/>
              </a:rPr>
              <a:t>What is Test Planning</a:t>
            </a:r>
            <a:endParaRPr sz="29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sz="2900" dirty="0">
                <a:latin typeface="Times New Roman" panose="02020603050405020304" pitchFamily="18" charset="0"/>
                <a:cs typeface="Times New Roman" panose="02020603050405020304" pitchFamily="18" charset="0"/>
              </a:rPr>
              <a:t>Test Execution and Reporting</a:t>
            </a:r>
            <a:endParaRPr sz="29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Char char="•"/>
            </a:pPr>
            <a:r>
              <a:rPr sz="2900" dirty="0">
                <a:latin typeface="Times New Roman" panose="02020603050405020304" pitchFamily="18" charset="0"/>
                <a:cs typeface="Times New Roman" panose="02020603050405020304" pitchFamily="18" charset="0"/>
              </a:rPr>
              <a:t>Real-Time Testing</a:t>
            </a:r>
            <a:endParaRPr sz="2900" dirty="0">
              <a:latin typeface="Times New Roman" panose="02020603050405020304" pitchFamily="18" charset="0"/>
              <a:cs typeface="Times New Roman" panose="02020603050405020304" pitchFamily="18" charset="0"/>
            </a:endParaRPr>
          </a:p>
          <a:p>
            <a:pPr eaLnBrk="1" hangingPunct="1"/>
            <a:endParaRPr sz="3600" dirty="0">
              <a:latin typeface="Comic Sans MS" panose="030F0702030302020204" pitchFamily="66" charset="0"/>
            </a:endParaRPr>
          </a:p>
          <a:p>
            <a:pPr eaLnBrk="1" hangingPunct="1"/>
            <a:endParaRPr sz="3600" dirty="0">
              <a:latin typeface="Comic Sans MS" panose="030F0702030302020204" pitchFamily="66"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457200" y="152400"/>
            <a:ext cx="8229600" cy="715963"/>
          </a:xfrm>
        </p:spPr>
        <p:txBody>
          <a:bodyPr vert="horz" wrap="square" lIns="91440" tIns="45720" rIns="91440" bIns="45720" anchor="ctr" anchorCtr="0"/>
          <a:p>
            <a:pPr eaLnBrk="1" hangingPunct="1"/>
            <a:r>
              <a:rPr sz="3200" b="1" dirty="0"/>
              <a:t>Regression Testing</a:t>
            </a:r>
            <a:endParaRPr sz="3200" b="1" dirty="0"/>
          </a:p>
        </p:txBody>
      </p:sp>
      <p:sp>
        <p:nvSpPr>
          <p:cNvPr id="3" name="Content Placeholder 2"/>
          <p:cNvSpPr>
            <a:spLocks noGrp="1"/>
          </p:cNvSpPr>
          <p:nvPr>
            <p:ph idx="1"/>
          </p:nvPr>
        </p:nvSpPr>
        <p:spPr>
          <a:xfrm>
            <a:off x="457200" y="838200"/>
            <a:ext cx="8229600" cy="498316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Regression testing is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testing existing software applications to make sure that a change or addition hasn't broken any existing functionality</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Example,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these code changes could include adding new features, fixing bugs, or updating a current feature.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1508" name="Picture 2"/>
          <p:cNvPicPr>
            <a:picLocks noChangeAspect="1"/>
          </p:cNvPicPr>
          <p:nvPr/>
        </p:nvPicPr>
        <p:blipFill>
          <a:blip r:embed="rId1"/>
          <a:stretch>
            <a:fillRect/>
          </a:stretch>
        </p:blipFill>
        <p:spPr>
          <a:xfrm>
            <a:off x="762000" y="2279650"/>
            <a:ext cx="7239000" cy="4572000"/>
          </a:xfrm>
          <a:prstGeom prst="rect">
            <a:avLst/>
          </a:prstGeom>
          <a:noFill/>
          <a:ln w="9525">
            <a:noFill/>
          </a:ln>
        </p:spPr>
      </p:pic>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685800" y="228600"/>
            <a:ext cx="7793038" cy="762000"/>
          </a:xfrm>
        </p:spPr>
        <p:txBody>
          <a:bodyPr vert="horz" wrap="square" lIns="91440" tIns="45720" rIns="91440" bIns="45720" anchor="ctr" anchorCtr="0"/>
          <a:p>
            <a:pPr eaLnBrk="1" hangingPunct="1"/>
            <a:r>
              <a:rPr sz="3600" dirty="0">
                <a:latin typeface="Times New Roman" panose="02020603050405020304" pitchFamily="18" charset="0"/>
                <a:cs typeface="Times New Roman" panose="02020603050405020304" pitchFamily="18" charset="0"/>
              </a:rPr>
              <a:t>Acceptance </a:t>
            </a:r>
            <a:r>
              <a:rPr sz="3600" dirty="0">
                <a:latin typeface="timS"/>
              </a:rPr>
              <a:t> </a:t>
            </a:r>
            <a:r>
              <a:rPr sz="3600" dirty="0">
                <a:latin typeface="Times New Roman" panose="02020603050405020304" pitchFamily="18" charset="0"/>
                <a:cs typeface="Times New Roman" panose="02020603050405020304" pitchFamily="18" charset="0"/>
              </a:rPr>
              <a:t>Testing</a:t>
            </a:r>
            <a:endParaRPr sz="3600" dirty="0">
              <a:latin typeface="Times New Roman" panose="02020603050405020304" pitchFamily="18" charset="0"/>
              <a:cs typeface="Times New Roman" panose="02020603050405020304" pitchFamily="18" charset="0"/>
            </a:endParaRPr>
          </a:p>
        </p:txBody>
      </p:sp>
      <p:sp>
        <p:nvSpPr>
          <p:cNvPr id="15363" name="Rectangle 3"/>
          <p:cNvSpPr>
            <a:spLocks noGrp="1" noChangeArrowheads="1"/>
          </p:cNvSpPr>
          <p:nvPr>
            <p:ph idx="1"/>
          </p:nvPr>
        </p:nvSpPr>
        <p:spPr>
          <a:xfrm>
            <a:off x="228600" y="1295400"/>
            <a:ext cx="8610600" cy="5410200"/>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Acceptance testing is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 quality assurance (QA) process that determines to what degree an application meets end users' approval</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Depending on the organization, acceptance testing might take the form of beta testing, application testing, field testing or end-user testing.</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9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Example: </a:t>
            </a:r>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9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Alpha and beta testing</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are examples of acceptance testing. Alpha tests are internal and aim to spot any glaring defects, while beta testing is an external pilot-test of a product before it goes into commercial production.</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685800" y="228600"/>
            <a:ext cx="7793038" cy="762000"/>
          </a:xfrm>
        </p:spPr>
        <p:txBody>
          <a:bodyPr vert="horz" wrap="square" lIns="91440" tIns="45720" rIns="91440" bIns="45720" anchor="ctr" anchorCtr="0"/>
          <a:p>
            <a:pPr eaLnBrk="1" hangingPunct="1"/>
            <a:r>
              <a:rPr sz="3600" dirty="0">
                <a:latin typeface="Times New Roman" panose="02020603050405020304" pitchFamily="18" charset="0"/>
                <a:cs typeface="Times New Roman" panose="02020603050405020304" pitchFamily="18" charset="0"/>
              </a:rPr>
              <a:t>Acceptance  Testing</a:t>
            </a:r>
            <a:endParaRPr sz="3600" dirty="0">
              <a:latin typeface="Times New Roman" panose="02020603050405020304" pitchFamily="18" charset="0"/>
              <a:cs typeface="Times New Roman" panose="02020603050405020304" pitchFamily="18" charset="0"/>
            </a:endParaRPr>
          </a:p>
        </p:txBody>
      </p:sp>
      <p:pic>
        <p:nvPicPr>
          <p:cNvPr id="23555" name="Picture 2"/>
          <p:cNvPicPr>
            <a:picLocks noChangeAspect="1"/>
          </p:cNvPicPr>
          <p:nvPr/>
        </p:nvPicPr>
        <p:blipFill>
          <a:blip r:embed="rId1"/>
          <a:stretch>
            <a:fillRect/>
          </a:stretch>
        </p:blipFill>
        <p:spPr>
          <a:xfrm>
            <a:off x="228600" y="1066800"/>
            <a:ext cx="8796338" cy="4948238"/>
          </a:xfrm>
          <a:prstGeom prst="rect">
            <a:avLst/>
          </a:prstGeom>
          <a:noFill/>
          <a:ln w="9525">
            <a:noFill/>
          </a:ln>
        </p:spPr>
      </p:pic>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685800" y="228600"/>
            <a:ext cx="7793038" cy="685800"/>
          </a:xfrm>
        </p:spPr>
        <p:txBody>
          <a:bodyPr vert="horz" wrap="square" lIns="91440" tIns="45720" rIns="91440" bIns="45720" anchor="ctr" anchorCtr="0"/>
          <a:p>
            <a:pPr eaLnBrk="1" hangingPunct="1"/>
            <a:r>
              <a:rPr sz="3600" dirty="0">
                <a:latin typeface="Times New Roman" panose="02020603050405020304" pitchFamily="18" charset="0"/>
                <a:cs typeface="Times New Roman" panose="02020603050405020304" pitchFamily="18" charset="0"/>
              </a:rPr>
              <a:t>Security Testing</a:t>
            </a:r>
            <a:endParaRPr sz="3600" dirty="0">
              <a:latin typeface="Times New Roman" panose="02020603050405020304" pitchFamily="18" charset="0"/>
              <a:cs typeface="Times New Roman" panose="02020603050405020304" pitchFamily="18" charset="0"/>
            </a:endParaRPr>
          </a:p>
        </p:txBody>
      </p:sp>
      <p:sp>
        <p:nvSpPr>
          <p:cNvPr id="15363" name="Rectangle 3"/>
          <p:cNvSpPr>
            <a:spLocks noGrp="1" noChangeArrowheads="1"/>
          </p:cNvSpPr>
          <p:nvPr>
            <p:ph idx="1"/>
          </p:nvPr>
        </p:nvSpPr>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9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Software security testing is a software testing process that ensures the software is free of any potential vulnerabilities or weaknesses, risks, or threats so that the software might not harm the user system and data.</a:t>
            </a: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9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24580" name="Picture 2"/>
          <p:cNvPicPr>
            <a:picLocks noChangeAspect="1"/>
          </p:cNvPicPr>
          <p:nvPr/>
        </p:nvPicPr>
        <p:blipFill>
          <a:blip r:embed="rId1"/>
          <a:stretch>
            <a:fillRect/>
          </a:stretch>
        </p:blipFill>
        <p:spPr>
          <a:xfrm>
            <a:off x="1752600" y="2895600"/>
            <a:ext cx="5334000" cy="3248025"/>
          </a:xfrm>
          <a:prstGeom prst="rect">
            <a:avLst/>
          </a:prstGeom>
          <a:noFill/>
          <a:ln w="9525">
            <a:noFill/>
          </a:ln>
        </p:spPr>
      </p:pic>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685800" y="38100"/>
            <a:ext cx="7793038" cy="685800"/>
          </a:xfrm>
        </p:spPr>
        <p:txBody>
          <a:bodyPr vert="horz" wrap="square" lIns="91440" tIns="45720" rIns="91440" bIns="45720" anchor="ctr" anchorCtr="0"/>
          <a:p>
            <a:pPr eaLnBrk="1" hangingPunct="1"/>
            <a:r>
              <a:rPr sz="2800" dirty="0">
                <a:latin typeface="Times New Roman" panose="02020603050405020304" pitchFamily="18" charset="0"/>
                <a:cs typeface="Times New Roman" panose="02020603050405020304" pitchFamily="18" charset="0"/>
              </a:rPr>
              <a:t>Security Testing</a:t>
            </a:r>
            <a:endParaRPr sz="2800" dirty="0">
              <a:latin typeface="Times New Roman" panose="02020603050405020304" pitchFamily="18" charset="0"/>
              <a:ea typeface="Times New Roman" panose="02020603050405020304" pitchFamily="18" charset="0"/>
            </a:endParaRPr>
          </a:p>
        </p:txBody>
      </p:sp>
      <p:sp>
        <p:nvSpPr>
          <p:cNvPr id="15363" name="Rectangle 3"/>
          <p:cNvSpPr>
            <a:spLocks noGrp="1" noChangeArrowheads="1"/>
          </p:cNvSpPr>
          <p:nvPr>
            <p:ph idx="1"/>
          </p:nvPr>
        </p:nvSpPr>
        <p:spPr>
          <a:xfrm>
            <a:off x="457200" y="762000"/>
            <a:ext cx="8229600" cy="5867400"/>
          </a:xfrm>
        </p:spPr>
        <p:txBody>
          <a:bodyPr vert="horz" wrap="square" lIns="91440" tIns="45720" rIns="91440" bIns="45720" numCol="1" rtlCol="0" anchor="t" anchorCtr="0" compatLnSpc="1">
            <a:normAutofit lnSpcReduction="10000"/>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6 Principle of Security testing</a:t>
            </a: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1.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Availability:-</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In this, the data must be retained by an official person, and they also guarantee that the data and statement services will be ready to use whenever we need it.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2.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Integrity:-</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In</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this, we will secure those data which have been changed by the unofficial person. The primary objective of integrity is to permit the receiver to control the data that is given by the system</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3.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Authorization:-</a:t>
            </a: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4.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Confidentiality</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:-It is a security process that protracts the leak of the data from the outsider's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5.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Authentication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authentication process comprises confirming the individuality of a person</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6.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Non-repudiation:-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The non-repudiation is used to ensure that a conveyed message has been sent and received by the person who claims to have sent and received the message.</a:t>
            </a: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9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25604" name="Picture 2"/>
          <p:cNvPicPr>
            <a:picLocks noChangeAspect="1"/>
          </p:cNvPicPr>
          <p:nvPr/>
        </p:nvPicPr>
        <p:blipFill>
          <a:blip r:embed="rId1"/>
          <a:stretch>
            <a:fillRect/>
          </a:stretch>
        </p:blipFill>
        <p:spPr>
          <a:xfrm>
            <a:off x="2514600" y="2895600"/>
            <a:ext cx="3786188" cy="1195388"/>
          </a:xfrm>
          <a:prstGeom prst="rect">
            <a:avLst/>
          </a:prstGeom>
          <a:noFill/>
          <a:ln w="9525">
            <a:noFill/>
          </a:ln>
        </p:spPr>
      </p:pic>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685800" y="38100"/>
            <a:ext cx="7793038" cy="685800"/>
          </a:xfrm>
        </p:spPr>
        <p:txBody>
          <a:bodyPr vert="horz" wrap="square" lIns="91440" tIns="45720" rIns="91440" bIns="45720" anchor="ctr" anchorCtr="0"/>
          <a:p>
            <a:pPr eaLnBrk="1" hangingPunct="1"/>
            <a:r>
              <a:rPr sz="2800" dirty="0">
                <a:latin typeface="Times New Roman" panose="02020603050405020304" pitchFamily="18" charset="0"/>
                <a:cs typeface="Times New Roman" panose="02020603050405020304" pitchFamily="18" charset="0"/>
              </a:rPr>
              <a:t>Performance Testing</a:t>
            </a:r>
            <a:endParaRPr sz="2800" dirty="0">
              <a:latin typeface="Times New Roman" panose="02020603050405020304" pitchFamily="18" charset="0"/>
              <a:ea typeface="Times New Roman" panose="02020603050405020304" pitchFamily="18" charset="0"/>
            </a:endParaRPr>
          </a:p>
        </p:txBody>
      </p:sp>
      <p:sp>
        <p:nvSpPr>
          <p:cNvPr id="26627" name="Rectangle 3"/>
          <p:cNvSpPr>
            <a:spLocks noGrp="1"/>
          </p:cNvSpPr>
          <p:nvPr>
            <p:ph idx="1"/>
          </p:nvPr>
        </p:nvSpPr>
        <p:spPr>
          <a:xfrm>
            <a:off x="457200" y="762000"/>
            <a:ext cx="8229600" cy="5867400"/>
          </a:xfrm>
        </p:spPr>
        <p:txBody>
          <a:bodyPr vert="horz" wrap="square" lIns="91440" tIns="45720" rIns="91440" bIns="45720" anchor="t" anchorCtr="0"/>
          <a:p>
            <a:pPr algn="just" eaLnBrk="1" hangingPunct="1">
              <a:lnSpc>
                <a:spcPct val="90000"/>
              </a:lnSpc>
            </a:pPr>
            <a:r>
              <a:rPr sz="2000" dirty="0"/>
              <a:t>Performance testing is </a:t>
            </a:r>
            <a:r>
              <a:rPr sz="2000" b="1" dirty="0"/>
              <a:t>a non-functional software testing technique that determines how the stability, speed, scalability, and responsiveness of an application holds up under a given workload</a:t>
            </a:r>
            <a:endParaRPr sz="2000" b="1" dirty="0"/>
          </a:p>
          <a:p>
            <a:pPr algn="just" eaLnBrk="1" hangingPunct="1">
              <a:lnSpc>
                <a:spcPct val="90000"/>
              </a:lnSpc>
            </a:pPr>
            <a:endParaRPr sz="2000" dirty="0">
              <a:latin typeface="Times New Roman" panose="02020603050405020304" pitchFamily="18" charset="0"/>
              <a:ea typeface="Times New Roman" panose="02020603050405020304" pitchFamily="18" charset="0"/>
            </a:endParaRPr>
          </a:p>
        </p:txBody>
      </p:sp>
      <p:pic>
        <p:nvPicPr>
          <p:cNvPr id="26628" name="Picture 2"/>
          <p:cNvPicPr>
            <a:picLocks noChangeAspect="1"/>
          </p:cNvPicPr>
          <p:nvPr/>
        </p:nvPicPr>
        <p:blipFill>
          <a:blip r:embed="rId1"/>
          <a:stretch>
            <a:fillRect/>
          </a:stretch>
        </p:blipFill>
        <p:spPr>
          <a:xfrm>
            <a:off x="2190750" y="2133600"/>
            <a:ext cx="4762500" cy="3381375"/>
          </a:xfrm>
          <a:prstGeom prst="rect">
            <a:avLst/>
          </a:prstGeom>
          <a:noFill/>
          <a:ln w="9525">
            <a:noFill/>
          </a:ln>
        </p:spPr>
      </p:pic>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685800" y="38100"/>
            <a:ext cx="7793038" cy="685800"/>
          </a:xfrm>
        </p:spPr>
        <p:txBody>
          <a:bodyPr vert="horz" wrap="square" lIns="91440" tIns="45720" rIns="91440" bIns="45720" anchor="ctr" anchorCtr="0"/>
          <a:p>
            <a:pPr eaLnBrk="1" hangingPunct="1"/>
            <a:r>
              <a:rPr sz="2800" dirty="0">
                <a:latin typeface="Times New Roman" panose="02020603050405020304" pitchFamily="18" charset="0"/>
                <a:cs typeface="Times New Roman" panose="02020603050405020304" pitchFamily="18" charset="0"/>
              </a:rPr>
              <a:t>Performance Testing</a:t>
            </a:r>
            <a:endParaRPr sz="2800" dirty="0">
              <a:latin typeface="Times New Roman" panose="02020603050405020304" pitchFamily="18" charset="0"/>
              <a:ea typeface="Times New Roman" panose="02020603050405020304" pitchFamily="18" charset="0"/>
            </a:endParaRPr>
          </a:p>
        </p:txBody>
      </p:sp>
      <p:sp>
        <p:nvSpPr>
          <p:cNvPr id="15363" name="Rectangle 3"/>
          <p:cNvSpPr>
            <a:spLocks noGrp="1" noChangeArrowheads="1"/>
          </p:cNvSpPr>
          <p:nvPr>
            <p:ph idx="1"/>
          </p:nvPr>
        </p:nvSpPr>
        <p:spPr>
          <a:xfrm>
            <a:off x="381000" y="762000"/>
            <a:ext cx="8229600" cy="5897563"/>
          </a:xfrm>
        </p:spPr>
        <p:txBody>
          <a:bodyPr vert="horz" wrap="square" lIns="91440" tIns="45720" rIns="91440" bIns="45720" numCol="1" rtlCol="0" anchor="t" anchorCtr="0" compatLnSpc="1">
            <a:normAutofit/>
          </a:bodyPr>
          <a:lstStyle/>
          <a:p>
            <a:pPr marL="0" marR="0" lvl="0" indent="0" algn="just" defTabSz="914400" rtl="0" eaLnBrk="1" fontAlgn="auto" latinLnBrk="0" hangingPunct="1">
              <a:lnSpc>
                <a:spcPct val="9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Benefits of Performance Testing</a:t>
            </a: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Validate the fundamental features of the software.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Measure the speed, accuracy and stability of software.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Performance testing allows you to keep your users happy.</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Identify discrepancies and resolve issues.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Improve optimization and load capability.</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9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27652" name="Picture 2"/>
          <p:cNvPicPr>
            <a:picLocks noChangeAspect="1"/>
          </p:cNvPicPr>
          <p:nvPr/>
        </p:nvPicPr>
        <p:blipFill>
          <a:blip r:embed="rId1"/>
          <a:stretch>
            <a:fillRect/>
          </a:stretch>
        </p:blipFill>
        <p:spPr>
          <a:xfrm>
            <a:off x="304800" y="3048000"/>
            <a:ext cx="8458200" cy="3640138"/>
          </a:xfrm>
          <a:prstGeom prst="rect">
            <a:avLst/>
          </a:prstGeom>
          <a:noFill/>
          <a:ln w="9525">
            <a:noFill/>
          </a:ln>
        </p:spPr>
      </p:pic>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0" tIns="45720" rIns="91440" bIns="45720" anchor="ctr" anchorCtr="0"/>
          <a:p>
            <a:pPr eaLnBrk="1" hangingPunct="1"/>
            <a:r>
              <a:rPr sz="4000" dirty="0">
                <a:latin typeface="Times New Roman" panose="02020603050405020304" pitchFamily="18" charset="0"/>
                <a:cs typeface="Times New Roman" panose="02020603050405020304" pitchFamily="18" charset="0"/>
              </a:rPr>
              <a:t>What is Test Planning?</a:t>
            </a:r>
            <a:endParaRPr sz="4000" dirty="0">
              <a:latin typeface="Times New Roman" panose="02020603050405020304" pitchFamily="18" charset="0"/>
              <a:ea typeface="Times New Roman" panose="02020603050405020304" pitchFamily="18" charset="0"/>
            </a:endParaRPr>
          </a:p>
        </p:txBody>
      </p:sp>
      <p:sp>
        <p:nvSpPr>
          <p:cNvPr id="28675" name="Rectangle 3"/>
          <p:cNvSpPr>
            <a:spLocks noGrp="1"/>
          </p:cNvSpPr>
          <p:nvPr>
            <p:ph idx="1"/>
          </p:nvPr>
        </p:nvSpPr>
        <p:spPr/>
        <p:txBody>
          <a:bodyPr vert="horz" wrap="square" lIns="91440" tIns="45720" rIns="91440" bIns="45720" anchor="t" anchorCtr="0"/>
          <a:p>
            <a:pPr marL="609600" indent="-609600" eaLnBrk="1" hangingPunct="1">
              <a:lnSpc>
                <a:spcPct val="90000"/>
              </a:lnSpc>
            </a:pPr>
            <a:r>
              <a:rPr sz="2600" dirty="0">
                <a:latin typeface="Times New Roman" panose="02020603050405020304" pitchFamily="18" charset="0"/>
                <a:cs typeface="Times New Roman" panose="02020603050405020304" pitchFamily="18" charset="0"/>
              </a:rPr>
              <a:t>Define the functions, roles and methods for all test phases. </a:t>
            </a:r>
            <a:endParaRPr sz="2600" dirty="0">
              <a:latin typeface="Times New Roman" panose="02020603050405020304" pitchFamily="18" charset="0"/>
              <a:cs typeface="Times New Roman" panose="02020603050405020304" pitchFamily="18" charset="0"/>
            </a:endParaRPr>
          </a:p>
          <a:p>
            <a:pPr marL="609600" indent="-609600" eaLnBrk="1" hangingPunct="1">
              <a:lnSpc>
                <a:spcPct val="90000"/>
              </a:lnSpc>
            </a:pPr>
            <a:r>
              <a:rPr sz="2600" dirty="0">
                <a:latin typeface="Times New Roman" panose="02020603050405020304" pitchFamily="18" charset="0"/>
                <a:cs typeface="Times New Roman" panose="02020603050405020304" pitchFamily="18" charset="0"/>
              </a:rPr>
              <a:t>Test planning usually start during the requirements phase. </a:t>
            </a:r>
            <a:endParaRPr sz="2600" dirty="0">
              <a:latin typeface="Times New Roman" panose="02020603050405020304" pitchFamily="18" charset="0"/>
              <a:cs typeface="Times New Roman" panose="02020603050405020304" pitchFamily="18" charset="0"/>
            </a:endParaRPr>
          </a:p>
          <a:p>
            <a:pPr marL="609600" indent="-609600" eaLnBrk="1" hangingPunct="1">
              <a:lnSpc>
                <a:spcPct val="90000"/>
              </a:lnSpc>
            </a:pPr>
            <a:r>
              <a:rPr sz="2600" dirty="0">
                <a:latin typeface="Times New Roman" panose="02020603050405020304" pitchFamily="18" charset="0"/>
                <a:cs typeface="Times New Roman" panose="02020603050405020304" pitchFamily="18" charset="0"/>
              </a:rPr>
              <a:t>Major test plan elements are:</a:t>
            </a:r>
            <a:endParaRPr sz="2600" dirty="0">
              <a:latin typeface="Times New Roman" panose="02020603050405020304" pitchFamily="18" charset="0"/>
              <a:cs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sz="2600" dirty="0">
                <a:latin typeface="Times New Roman" panose="02020603050405020304" pitchFamily="18" charset="0"/>
                <a:cs typeface="Times New Roman" panose="02020603050405020304" pitchFamily="18" charset="0"/>
              </a:rPr>
              <a:t>Objectives for each test phase</a:t>
            </a:r>
            <a:endParaRPr sz="2600" dirty="0">
              <a:latin typeface="Times New Roman" panose="02020603050405020304" pitchFamily="18" charset="0"/>
              <a:cs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sz="2600" dirty="0">
                <a:latin typeface="Times New Roman" panose="02020603050405020304" pitchFamily="18" charset="0"/>
                <a:cs typeface="Times New Roman" panose="02020603050405020304" pitchFamily="18" charset="0"/>
              </a:rPr>
              <a:t>Schedules and responsibilities for each test activity</a:t>
            </a:r>
            <a:endParaRPr sz="2600" dirty="0">
              <a:latin typeface="Times New Roman" panose="02020603050405020304" pitchFamily="18" charset="0"/>
              <a:cs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sz="2600" dirty="0">
                <a:latin typeface="Times New Roman" panose="02020603050405020304" pitchFamily="18" charset="0"/>
                <a:cs typeface="Times New Roman" panose="02020603050405020304" pitchFamily="18" charset="0"/>
              </a:rPr>
              <a:t>Availability of tools, facilities and test libraries.</a:t>
            </a:r>
            <a:endParaRPr sz="2600" dirty="0">
              <a:latin typeface="Times New Roman" panose="02020603050405020304" pitchFamily="18" charset="0"/>
              <a:cs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sz="2600" dirty="0">
                <a:latin typeface="Times New Roman" panose="02020603050405020304" pitchFamily="18" charset="0"/>
                <a:cs typeface="Times New Roman" panose="02020603050405020304" pitchFamily="18" charset="0"/>
              </a:rPr>
              <a:t>Set the criteria for test completion</a:t>
            </a:r>
            <a:endParaRPr sz="2600" dirty="0">
              <a:latin typeface="Times New Roman" panose="02020603050405020304" pitchFamily="18" charset="0"/>
              <a:ea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xfrm>
            <a:off x="457200" y="152400"/>
            <a:ext cx="8229600" cy="990600"/>
          </a:xfrm>
        </p:spPr>
        <p:txBody>
          <a:bodyPr vert="horz" wrap="square" lIns="91440" tIns="45720" rIns="91440" bIns="45720" anchor="ctr" anchorCtr="0"/>
          <a:p>
            <a:pPr eaLnBrk="1" hangingPunct="1"/>
            <a:r>
              <a:rPr b="1" dirty="0">
                <a:latin typeface="Times New Roman" panose="02020603050405020304" pitchFamily="18" charset="0"/>
                <a:cs typeface="Times New Roman" panose="02020603050405020304" pitchFamily="18" charset="0"/>
              </a:rPr>
              <a:t>Test Planning</a:t>
            </a:r>
            <a:endParaRPr b="1" dirty="0"/>
          </a:p>
        </p:txBody>
      </p:sp>
      <p:pic>
        <p:nvPicPr>
          <p:cNvPr id="29699" name="Picture 2"/>
          <p:cNvPicPr>
            <a:picLocks noGrp="1" noChangeAspect="1"/>
          </p:cNvPicPr>
          <p:nvPr>
            <p:ph idx="1"/>
          </p:nvPr>
        </p:nvPicPr>
        <p:blipFill>
          <a:blip r:embed="rId1"/>
          <a:srcRect/>
          <a:stretch>
            <a:fillRect/>
          </a:stretch>
        </p:blipFill>
        <p:spPr>
          <a:xfrm>
            <a:off x="304800" y="1295400"/>
            <a:ext cx="8731250" cy="5257800"/>
          </a:xfrm>
        </p:spPr>
      </p:pic>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91440" tIns="45720" rIns="91440" bIns="45720" anchor="ctr" anchorCtr="0"/>
          <a:p>
            <a:pPr eaLnBrk="1" hangingPunct="1"/>
            <a:r>
              <a:rPr sz="4000" dirty="0">
                <a:latin typeface="Times New Roman" panose="02020603050405020304" pitchFamily="18" charset="0"/>
                <a:cs typeface="Times New Roman" panose="02020603050405020304" pitchFamily="18" charset="0"/>
              </a:rPr>
              <a:t>Test Execution &amp; Reporting</a:t>
            </a:r>
            <a:endParaRPr sz="4000" dirty="0">
              <a:latin typeface="Times New Roman" panose="02020603050405020304" pitchFamily="18" charset="0"/>
              <a:ea typeface="Times New Roman" panose="02020603050405020304" pitchFamily="18" charset="0"/>
            </a:endParaRPr>
          </a:p>
        </p:txBody>
      </p:sp>
      <p:sp>
        <p:nvSpPr>
          <p:cNvPr id="30723" name="Rectangle 3"/>
          <p:cNvSpPr>
            <a:spLocks noGrp="1"/>
          </p:cNvSpPr>
          <p:nvPr>
            <p:ph idx="1"/>
          </p:nvPr>
        </p:nvSpPr>
        <p:spPr/>
        <p:txBody>
          <a:bodyPr vert="horz" wrap="square" lIns="91440" tIns="45720" rIns="91440" bIns="45720" anchor="t" anchorCtr="0"/>
          <a:p>
            <a:pPr eaLnBrk="1" hangingPunct="1"/>
            <a:r>
              <a:rPr sz="2800" dirty="0">
                <a:latin typeface="Times New Roman" panose="02020603050405020304" pitchFamily="18" charset="0"/>
                <a:cs typeface="Times New Roman" panose="02020603050405020304" pitchFamily="18" charset="0"/>
              </a:rPr>
              <a:t>Testing should be treated like an experiment.</a:t>
            </a:r>
            <a:endParaRPr sz="2800" dirty="0">
              <a:latin typeface="Times New Roman" panose="02020603050405020304" pitchFamily="18" charset="0"/>
              <a:cs typeface="Times New Roman" panose="02020603050405020304" pitchFamily="18" charset="0"/>
            </a:endParaRPr>
          </a:p>
          <a:p>
            <a:pPr eaLnBrk="1" hangingPunct="1"/>
            <a:r>
              <a:rPr sz="2800" dirty="0">
                <a:latin typeface="Times New Roman" panose="02020603050405020304" pitchFamily="18" charset="0"/>
                <a:cs typeface="Times New Roman" panose="02020603050405020304" pitchFamily="18" charset="0"/>
              </a:rPr>
              <a:t>Testing require that all anomalous behavior be noted and investigated.</a:t>
            </a:r>
            <a:endParaRPr sz="2800" dirty="0">
              <a:latin typeface="Times New Roman" panose="02020603050405020304" pitchFamily="18" charset="0"/>
              <a:cs typeface="Times New Roman" panose="02020603050405020304" pitchFamily="18" charset="0"/>
            </a:endParaRPr>
          </a:p>
          <a:p>
            <a:pPr eaLnBrk="1" hangingPunct="1"/>
            <a:r>
              <a:rPr sz="2800" dirty="0">
                <a:latin typeface="Times New Roman" panose="02020603050405020304" pitchFamily="18" charset="0"/>
                <a:cs typeface="Times New Roman" panose="02020603050405020304" pitchFamily="18" charset="0"/>
              </a:rPr>
              <a:t>Big companies keep a special library with all copies of test reports, incident forms, and test plans </a:t>
            </a:r>
            <a:endParaRPr sz="2800" dirty="0">
              <a:latin typeface="Times New Roman" panose="02020603050405020304" pitchFamily="18" charset="0"/>
              <a:ea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381000" y="228600"/>
            <a:ext cx="8229600" cy="1143000"/>
          </a:xfrm>
        </p:spPr>
        <p:txBody>
          <a:bodyPr vert="horz" wrap="square" lIns="91440" tIns="45720" rIns="91440" bIns="45720" anchor="ctr" anchorCtr="0"/>
          <a:p>
            <a:pPr eaLnBrk="1" hangingPunct="1"/>
            <a:r>
              <a:rPr sz="3200" b="1" u="sng" dirty="0">
                <a:latin typeface="Times New Roman" panose="02020603050405020304" pitchFamily="18" charset="0"/>
                <a:cs typeface="Times New Roman" panose="02020603050405020304" pitchFamily="18" charset="0"/>
              </a:rPr>
              <a:t>How to define Software Testing Principles</a:t>
            </a:r>
            <a:endParaRPr sz="3200" b="1" u="sng" dirty="0">
              <a:latin typeface="Times New Roman" panose="02020603050405020304" pitchFamily="18" charset="0"/>
              <a:ea typeface="Times New Roman" panose="02020603050405020304" pitchFamily="18" charset="0"/>
            </a:endParaRPr>
          </a:p>
        </p:txBody>
      </p:sp>
      <p:sp>
        <p:nvSpPr>
          <p:cNvPr id="4099" name="Rectangle 3"/>
          <p:cNvSpPr>
            <a:spLocks noGrp="1"/>
          </p:cNvSpPr>
          <p:nvPr>
            <p:ph idx="1"/>
          </p:nvPr>
        </p:nvSpPr>
        <p:spPr>
          <a:solidFill>
            <a:schemeClr val="bg1">
              <a:alpha val="100000"/>
            </a:schemeClr>
          </a:solidFill>
        </p:spPr>
        <p:txBody>
          <a:bodyPr vert="horz" wrap="square" lIns="91440" tIns="45720" rIns="91440" bIns="45720" anchor="t" anchorCtr="0"/>
          <a:p>
            <a:pPr eaLnBrk="1" hangingPunct="1">
              <a:lnSpc>
                <a:spcPct val="90000"/>
              </a:lnSpc>
            </a:pPr>
            <a:r>
              <a:rPr sz="2500" dirty="0">
                <a:solidFill>
                  <a:schemeClr val="folHlink"/>
                </a:solidFill>
                <a:latin typeface="Times New Roman" panose="02020603050405020304" pitchFamily="18" charset="0"/>
                <a:cs typeface="Times New Roman" panose="02020603050405020304" pitchFamily="18" charset="0"/>
              </a:rPr>
              <a:t>Testing</a:t>
            </a:r>
            <a:endParaRPr sz="25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sz="2500" dirty="0">
                <a:latin typeface="Times New Roman" panose="02020603050405020304" pitchFamily="18" charset="0"/>
                <a:cs typeface="Times New Roman" panose="02020603050405020304" pitchFamily="18" charset="0"/>
              </a:rPr>
              <a:t>	The execution of a program to find its faults</a:t>
            </a:r>
            <a:endParaRPr sz="2500" dirty="0">
              <a:latin typeface="Times New Roman" panose="02020603050405020304" pitchFamily="18" charset="0"/>
              <a:cs typeface="Times New Roman" panose="02020603050405020304" pitchFamily="18" charset="0"/>
            </a:endParaRPr>
          </a:p>
          <a:p>
            <a:pPr eaLnBrk="1" hangingPunct="1">
              <a:lnSpc>
                <a:spcPct val="90000"/>
              </a:lnSpc>
            </a:pPr>
            <a:r>
              <a:rPr sz="2500" dirty="0">
                <a:solidFill>
                  <a:schemeClr val="folHlink"/>
                </a:solidFill>
                <a:latin typeface="Times New Roman" panose="02020603050405020304" pitchFamily="18" charset="0"/>
                <a:cs typeface="Times New Roman" panose="02020603050405020304" pitchFamily="18" charset="0"/>
              </a:rPr>
              <a:t>Verification</a:t>
            </a:r>
            <a:endParaRPr sz="25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sz="2500" dirty="0">
                <a:latin typeface="Times New Roman" panose="02020603050405020304" pitchFamily="18" charset="0"/>
                <a:cs typeface="Times New Roman" panose="02020603050405020304" pitchFamily="18" charset="0"/>
              </a:rPr>
              <a:t>	The process of proving the programs correctness.</a:t>
            </a:r>
            <a:endParaRPr sz="2500" dirty="0">
              <a:latin typeface="Times New Roman" panose="02020603050405020304" pitchFamily="18" charset="0"/>
              <a:cs typeface="Times New Roman" panose="02020603050405020304" pitchFamily="18" charset="0"/>
            </a:endParaRPr>
          </a:p>
          <a:p>
            <a:pPr eaLnBrk="1" hangingPunct="1">
              <a:lnSpc>
                <a:spcPct val="90000"/>
              </a:lnSpc>
            </a:pPr>
            <a:r>
              <a:rPr sz="2500" dirty="0">
                <a:solidFill>
                  <a:schemeClr val="folHlink"/>
                </a:solidFill>
                <a:latin typeface="Times New Roman" panose="02020603050405020304" pitchFamily="18" charset="0"/>
                <a:cs typeface="Times New Roman" panose="02020603050405020304" pitchFamily="18" charset="0"/>
              </a:rPr>
              <a:t>Validation</a:t>
            </a:r>
            <a:endParaRPr sz="25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sz="2500" dirty="0">
                <a:latin typeface="Times New Roman" panose="02020603050405020304" pitchFamily="18" charset="0"/>
                <a:cs typeface="Times New Roman" panose="02020603050405020304" pitchFamily="18" charset="0"/>
              </a:rPr>
              <a:t>	The process of finding errors by executing the program in a real environment</a:t>
            </a:r>
            <a:endParaRPr sz="2500" dirty="0">
              <a:latin typeface="Times New Roman" panose="02020603050405020304" pitchFamily="18" charset="0"/>
              <a:cs typeface="Times New Roman" panose="02020603050405020304" pitchFamily="18" charset="0"/>
            </a:endParaRPr>
          </a:p>
          <a:p>
            <a:pPr eaLnBrk="1" hangingPunct="1">
              <a:lnSpc>
                <a:spcPct val="90000"/>
              </a:lnSpc>
            </a:pPr>
            <a:r>
              <a:rPr sz="2500" dirty="0">
                <a:solidFill>
                  <a:schemeClr val="folHlink"/>
                </a:solidFill>
                <a:latin typeface="Times New Roman" panose="02020603050405020304" pitchFamily="18" charset="0"/>
                <a:cs typeface="Times New Roman" panose="02020603050405020304" pitchFamily="18" charset="0"/>
              </a:rPr>
              <a:t>Debugging</a:t>
            </a:r>
            <a:endParaRPr sz="2500" dirty="0">
              <a:solidFill>
                <a:schemeClr val="folHlink"/>
              </a:solidFill>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sz="2500" dirty="0">
                <a:latin typeface="Times New Roman" panose="02020603050405020304" pitchFamily="18" charset="0"/>
                <a:cs typeface="Times New Roman" panose="02020603050405020304" pitchFamily="18" charset="0"/>
              </a:rPr>
              <a:t>	Diagnosing the error and correct it</a:t>
            </a:r>
            <a:endParaRPr sz="25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endParaRPr sz="2500" dirty="0">
              <a:latin typeface="Comic Sans MS" panose="030F0702030302020204" pitchFamily="66" charset="0"/>
            </a:endParaRPr>
          </a:p>
          <a:p>
            <a:pPr eaLnBrk="1" hangingPunct="1">
              <a:lnSpc>
                <a:spcPct val="90000"/>
              </a:lnSpc>
              <a:buFont typeface="Wingdings" panose="05000000000000000000" pitchFamily="2" charset="2"/>
              <a:buNone/>
            </a:pPr>
            <a:endParaRPr sz="2000" dirty="0">
              <a:latin typeface="Comic Sans MS" panose="030F0702030302020204" pitchFamily="66"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457200" y="31750"/>
            <a:ext cx="8229600" cy="806450"/>
          </a:xfrm>
        </p:spPr>
        <p:txBody>
          <a:bodyPr vert="horz" wrap="square" lIns="91440" tIns="45720" rIns="91440" bIns="45720" anchor="ctr" anchorCtr="0"/>
          <a:p>
            <a:pPr eaLnBrk="1" hangingPunct="1"/>
            <a:r>
              <a:rPr sz="4000" dirty="0">
                <a:latin typeface="Times New Roman" panose="02020603050405020304" pitchFamily="18" charset="0"/>
                <a:cs typeface="Times New Roman" panose="02020603050405020304" pitchFamily="18" charset="0"/>
              </a:rPr>
              <a:t>Test Execution &amp; Reporting</a:t>
            </a:r>
            <a:endParaRPr sz="4000" dirty="0">
              <a:latin typeface="Times New Roman" panose="02020603050405020304" pitchFamily="18" charset="0"/>
              <a:ea typeface="Times New Roman" panose="02020603050405020304" pitchFamily="18" charset="0"/>
            </a:endParaRPr>
          </a:p>
        </p:txBody>
      </p:sp>
      <p:pic>
        <p:nvPicPr>
          <p:cNvPr id="31747" name="Picture 2"/>
          <p:cNvPicPr>
            <a:picLocks noGrp="1" noChangeAspect="1"/>
          </p:cNvPicPr>
          <p:nvPr>
            <p:ph idx="1"/>
          </p:nvPr>
        </p:nvPicPr>
        <p:blipFill>
          <a:blip r:embed="rId1"/>
          <a:srcRect/>
          <a:stretch>
            <a:fillRect/>
          </a:stretch>
        </p:blipFill>
        <p:spPr>
          <a:xfrm>
            <a:off x="533400" y="1035050"/>
            <a:ext cx="8097838" cy="5670550"/>
          </a:xfrm>
        </p:spPr>
      </p:pic>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p:txBody>
          <a:bodyPr vert="horz" wrap="square" lIns="91440" tIns="45720" rIns="91440" bIns="45720" anchor="ctr" anchorCtr="0"/>
          <a:p>
            <a:pPr eaLnBrk="1" hangingPunct="1"/>
            <a:r>
              <a:rPr sz="4100" b="1" dirty="0">
                <a:latin typeface="Times New Roman" panose="02020603050405020304" pitchFamily="18" charset="0"/>
                <a:cs typeface="Times New Roman" panose="02020603050405020304" pitchFamily="18" charset="0"/>
              </a:rPr>
              <a:t>Real-Time Testing</a:t>
            </a:r>
            <a:endParaRPr sz="4100" b="1" dirty="0">
              <a:latin typeface="Times New Roman" panose="02020603050405020304" pitchFamily="18" charset="0"/>
              <a:ea typeface="Times New Roman" panose="02020603050405020304" pitchFamily="18" charset="0"/>
            </a:endParaRPr>
          </a:p>
        </p:txBody>
      </p:sp>
      <p:sp>
        <p:nvSpPr>
          <p:cNvPr id="32771" name="Rectangle 3"/>
          <p:cNvSpPr>
            <a:spLocks noGrp="1"/>
          </p:cNvSpPr>
          <p:nvPr>
            <p:ph idx="1"/>
          </p:nvPr>
        </p:nvSpPr>
        <p:spPr/>
        <p:txBody>
          <a:bodyPr vert="horz" wrap="square" lIns="91440" tIns="45720" rIns="91440" bIns="45720" anchor="t" anchorCtr="0"/>
          <a:p>
            <a:pPr marL="609600" indent="-609600" eaLnBrk="1" hangingPunct="1">
              <a:lnSpc>
                <a:spcPct val="90000"/>
              </a:lnSpc>
            </a:pPr>
            <a:r>
              <a:rPr sz="2400" dirty="0">
                <a:latin typeface="Times New Roman" panose="02020603050405020304" pitchFamily="18" charset="0"/>
                <a:cs typeface="Times New Roman" panose="02020603050405020304" pitchFamily="18" charset="0"/>
              </a:rPr>
              <a:t>Real-Time testing is necessary because the deployment system is usually more complicate than development system</a:t>
            </a:r>
            <a:endParaRPr sz="2400" dirty="0">
              <a:latin typeface="Times New Roman" panose="02020603050405020304" pitchFamily="18" charset="0"/>
              <a:cs typeface="Times New Roman" panose="02020603050405020304" pitchFamily="18" charset="0"/>
            </a:endParaRPr>
          </a:p>
          <a:p>
            <a:pPr marL="609600" indent="-609600" eaLnBrk="1" hangingPunct="1">
              <a:lnSpc>
                <a:spcPct val="90000"/>
              </a:lnSpc>
            </a:pPr>
            <a:r>
              <a:rPr sz="2400" dirty="0">
                <a:latin typeface="Times New Roman" panose="02020603050405020304" pitchFamily="18" charset="0"/>
                <a:cs typeface="Times New Roman" panose="02020603050405020304" pitchFamily="18" charset="0"/>
              </a:rPr>
              <a:t>Rules apply for testing real time system</a:t>
            </a:r>
            <a:endParaRPr sz="2400" dirty="0">
              <a:latin typeface="Times New Roman" panose="02020603050405020304" pitchFamily="18" charset="0"/>
              <a:cs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sz="2400" dirty="0">
                <a:latin typeface="Times New Roman" panose="02020603050405020304" pitchFamily="18" charset="0"/>
                <a:cs typeface="Times New Roman" panose="02020603050405020304" pitchFamily="18" charset="0"/>
              </a:rPr>
              <a:t>Evaluate possible deadlocks, thrashing to special timing conditions</a:t>
            </a:r>
            <a:endParaRPr sz="2400" dirty="0">
              <a:latin typeface="Times New Roman" panose="02020603050405020304" pitchFamily="18" charset="0"/>
              <a:cs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sz="2400" dirty="0">
                <a:latin typeface="Times New Roman" panose="02020603050405020304" pitchFamily="18" charset="0"/>
                <a:cs typeface="Times New Roman" panose="02020603050405020304" pitchFamily="18" charset="0"/>
              </a:rPr>
              <a:t>Use tests to simulate hardware faults.</a:t>
            </a:r>
            <a:endParaRPr sz="2400" dirty="0">
              <a:latin typeface="Times New Roman" panose="02020603050405020304" pitchFamily="18" charset="0"/>
              <a:cs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sz="2400" dirty="0">
                <a:latin typeface="Times New Roman" panose="02020603050405020304" pitchFamily="18" charset="0"/>
                <a:cs typeface="Times New Roman" panose="02020603050405020304" pitchFamily="18" charset="0"/>
              </a:rPr>
              <a:t>Use hardware simulation to stress the software design.</a:t>
            </a:r>
            <a:endParaRPr sz="2400" dirty="0">
              <a:latin typeface="Times New Roman" panose="02020603050405020304" pitchFamily="18" charset="0"/>
              <a:cs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sz="2400" dirty="0">
                <a:latin typeface="Times New Roman" panose="02020603050405020304" pitchFamily="18" charset="0"/>
                <a:cs typeface="Times New Roman" panose="02020603050405020304" pitchFamily="18" charset="0"/>
              </a:rPr>
              <a:t>Design ways to simulate modules missing in the development system.</a:t>
            </a:r>
            <a:endParaRPr sz="2400" dirty="0">
              <a:latin typeface="Times New Roman" panose="02020603050405020304" pitchFamily="18" charset="0"/>
              <a:ea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p:txBody>
          <a:bodyPr vert="horz" wrap="square" lIns="91440" tIns="45720" rIns="91440" bIns="45720" anchor="ctr" anchorCtr="0"/>
          <a:p>
            <a:pPr eaLnBrk="1" hangingPunct="1"/>
            <a:r>
              <a:rPr sz="4100" b="1" dirty="0">
                <a:latin typeface="Times New Roman" panose="02020603050405020304" pitchFamily="18" charset="0"/>
                <a:cs typeface="Times New Roman" panose="02020603050405020304" pitchFamily="18" charset="0"/>
              </a:rPr>
              <a:t>Real-Time Testing</a:t>
            </a:r>
            <a:endParaRPr sz="4100" b="1" dirty="0">
              <a:latin typeface="Times New Roman" panose="02020603050405020304" pitchFamily="18" charset="0"/>
              <a:ea typeface="Times New Roman" panose="02020603050405020304" pitchFamily="18" charset="0"/>
            </a:endParaRPr>
          </a:p>
        </p:txBody>
      </p:sp>
      <p:pic>
        <p:nvPicPr>
          <p:cNvPr id="33795" name="Picture 2"/>
          <p:cNvPicPr>
            <a:picLocks noGrp="1" noChangeAspect="1"/>
          </p:cNvPicPr>
          <p:nvPr>
            <p:ph idx="1"/>
          </p:nvPr>
        </p:nvPicPr>
        <p:blipFill>
          <a:blip r:embed="rId1"/>
          <a:srcRect/>
          <a:stretch>
            <a:fillRect/>
          </a:stretch>
        </p:blipFill>
        <p:spPr>
          <a:xfrm>
            <a:off x="457200" y="1295400"/>
            <a:ext cx="8451850" cy="4754563"/>
          </a:xfrm>
        </p:spPr>
      </p:pic>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Number Placeholder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fld id="{9A0DB2DC-4C9A-4742-B13C-FB6460FD3503}" type="slidenum">
              <a:rPr lang="en-US" altLang="en-US" sz="1400" dirty="0">
                <a:latin typeface="Times New Roman" panose="02020603050405020304" pitchFamily="18" charset="0"/>
              </a:rPr>
            </a:fld>
            <a:endParaRPr lang="en-US" altLang="en-US" sz="1400" dirty="0">
              <a:latin typeface="Times New Roman" panose="02020603050405020304" pitchFamily="18" charset="0"/>
            </a:endParaRPr>
          </a:p>
        </p:txBody>
      </p:sp>
      <p:sp>
        <p:nvSpPr>
          <p:cNvPr id="34819" name="Rectangle 4"/>
          <p:cNvSpPr>
            <a:spLocks noGrp="1"/>
          </p:cNvSpPr>
          <p:nvPr>
            <p:ph type="title"/>
          </p:nvPr>
        </p:nvSpPr>
        <p:spPr/>
        <p:txBody>
          <a:bodyPr vert="horz" wrap="square" lIns="91440" tIns="45720" rIns="91440" bIns="45720" anchor="ctr" anchorCtr="0"/>
          <a:p>
            <a:pPr eaLnBrk="1" hangingPunct="1"/>
            <a:r>
              <a:rPr lang="en-US" altLang="en-US" dirty="0"/>
              <a:t>Logical Organization of Testing</a:t>
            </a:r>
            <a:endParaRPr lang="en-US" altLang="en-US" dirty="0"/>
          </a:p>
        </p:txBody>
      </p:sp>
      <p:sp>
        <p:nvSpPr>
          <p:cNvPr id="34820" name="Rectangle 55"/>
          <p:cNvSpPr>
            <a:spLocks noChangeAspect="1"/>
          </p:cNvSpPr>
          <p:nvPr/>
        </p:nvSpPr>
        <p:spPr>
          <a:xfrm>
            <a:off x="5151438" y="2827338"/>
            <a:ext cx="1262062" cy="1262062"/>
          </a:xfrm>
          <a:prstGeom prst="rect">
            <a:avLst/>
          </a:prstGeom>
          <a:solidFill>
            <a:schemeClr val="accent1"/>
          </a:solidFill>
          <a:ln w="3175" cap="flat" cmpd="sng">
            <a:solidFill>
              <a:srgbClr val="B2B2B2"/>
            </a:solidFill>
            <a:prstDash val="solid"/>
            <a:miter/>
            <a:headEnd type="none" w="med" len="med"/>
            <a:tailEnd type="none" w="med" len="med"/>
          </a:ln>
        </p:spPr>
        <p:txBody>
          <a:bodyPr wrap="none" anchor="ctr" anchorCtr="0"/>
          <a:p>
            <a:endParaRPr lang="en-US" altLang="en-US" dirty="0">
              <a:latin typeface="Comic Sans MS" panose="030F0702030302020204" pitchFamily="66" charset="0"/>
            </a:endParaRPr>
          </a:p>
        </p:txBody>
      </p:sp>
      <p:sp>
        <p:nvSpPr>
          <p:cNvPr id="34821" name="Rectangle 54"/>
          <p:cNvSpPr>
            <a:spLocks noChangeAspect="1"/>
          </p:cNvSpPr>
          <p:nvPr/>
        </p:nvSpPr>
        <p:spPr>
          <a:xfrm>
            <a:off x="3033713" y="2827338"/>
            <a:ext cx="1263650" cy="1262062"/>
          </a:xfrm>
          <a:prstGeom prst="rect">
            <a:avLst/>
          </a:prstGeom>
          <a:solidFill>
            <a:srgbClr val="FFCC00"/>
          </a:solidFill>
          <a:ln w="3175" cap="flat" cmpd="sng">
            <a:solidFill>
              <a:srgbClr val="B2B2B2"/>
            </a:solidFill>
            <a:prstDash val="solid"/>
            <a:miter/>
            <a:headEnd type="none" w="med" len="med"/>
            <a:tailEnd type="none" w="med" len="med"/>
          </a:ln>
        </p:spPr>
        <p:txBody>
          <a:bodyPr wrap="none" anchor="ctr" anchorCtr="0"/>
          <a:p>
            <a:endParaRPr lang="en-US" altLang="en-US" dirty="0">
              <a:latin typeface="Comic Sans MS" panose="030F0702030302020204" pitchFamily="66" charset="0"/>
            </a:endParaRPr>
          </a:p>
        </p:txBody>
      </p:sp>
      <p:sp>
        <p:nvSpPr>
          <p:cNvPr id="34822" name="Rectangle 52"/>
          <p:cNvSpPr>
            <a:spLocks noChangeAspect="1"/>
          </p:cNvSpPr>
          <p:nvPr/>
        </p:nvSpPr>
        <p:spPr>
          <a:xfrm>
            <a:off x="1200150" y="1743075"/>
            <a:ext cx="687388" cy="3430588"/>
          </a:xfrm>
          <a:prstGeom prst="rect">
            <a:avLst/>
          </a:prstGeom>
          <a:solidFill>
            <a:srgbClr val="3399FF"/>
          </a:solidFill>
          <a:ln w="3175" cap="flat" cmpd="sng">
            <a:solidFill>
              <a:srgbClr val="B2B2B2"/>
            </a:solidFill>
            <a:prstDash val="solid"/>
            <a:miter/>
            <a:headEnd type="none" w="med" len="med"/>
            <a:tailEnd type="none" w="med" len="med"/>
          </a:ln>
        </p:spPr>
        <p:txBody>
          <a:bodyPr wrap="none" anchor="ctr" anchorCtr="0"/>
          <a:p>
            <a:endParaRPr lang="en-US" altLang="en-US" dirty="0">
              <a:latin typeface="Comic Sans MS" panose="030F0702030302020204" pitchFamily="66" charset="0"/>
            </a:endParaRPr>
          </a:p>
        </p:txBody>
      </p:sp>
      <p:sp>
        <p:nvSpPr>
          <p:cNvPr id="34823" name="Freeform 35"/>
          <p:cNvSpPr>
            <a:spLocks noChangeAspect="1"/>
          </p:cNvSpPr>
          <p:nvPr/>
        </p:nvSpPr>
        <p:spPr>
          <a:xfrm>
            <a:off x="3887788" y="4016375"/>
            <a:ext cx="4814887" cy="881063"/>
          </a:xfrm>
          <a:custGeom>
            <a:avLst/>
            <a:gdLst/>
            <a:ahLst/>
            <a:cxnLst>
              <a:cxn ang="0">
                <a:pos x="0" y="2147483647"/>
              </a:cxn>
              <a:cxn ang="0">
                <a:pos x="2147483647" y="0"/>
              </a:cxn>
              <a:cxn ang="0">
                <a:pos x="2147483647" y="0"/>
              </a:cxn>
              <a:cxn ang="0">
                <a:pos x="2147483647" y="2147483647"/>
              </a:cxn>
              <a:cxn ang="0">
                <a:pos x="0" y="2147483647"/>
              </a:cxn>
            </a:cxnLst>
            <a:pathLst>
              <a:path w="2459" h="453">
                <a:moveTo>
                  <a:pt x="0" y="453"/>
                </a:moveTo>
                <a:lnTo>
                  <a:pt x="682" y="0"/>
                </a:lnTo>
                <a:lnTo>
                  <a:pt x="1257" y="0"/>
                </a:lnTo>
                <a:lnTo>
                  <a:pt x="2459" y="453"/>
                </a:lnTo>
                <a:lnTo>
                  <a:pt x="0" y="453"/>
                </a:lnTo>
                <a:close/>
              </a:path>
            </a:pathLst>
          </a:custGeom>
          <a:gradFill rotWithShape="1">
            <a:gsLst>
              <a:gs pos="0">
                <a:schemeClr val="bg1">
                  <a:alpha val="100000"/>
                </a:schemeClr>
              </a:gs>
              <a:gs pos="100000">
                <a:schemeClr val="accent1">
                  <a:alpha val="100000"/>
                </a:schemeClr>
              </a:gs>
            </a:gsLst>
            <a:lin ang="5400000" scaled="1"/>
            <a:tileRect/>
          </a:gradFill>
          <a:ln w="3175">
            <a:noFill/>
          </a:ln>
        </p:spPr>
        <p:txBody>
          <a:bodyPr/>
          <a:p>
            <a:endParaRPr lang="en-US"/>
          </a:p>
        </p:txBody>
      </p:sp>
      <p:sp>
        <p:nvSpPr>
          <p:cNvPr id="34824" name="Rectangle 34"/>
          <p:cNvSpPr>
            <a:spLocks noChangeAspect="1"/>
          </p:cNvSpPr>
          <p:nvPr/>
        </p:nvSpPr>
        <p:spPr>
          <a:xfrm>
            <a:off x="3887788" y="4902200"/>
            <a:ext cx="4814887" cy="985838"/>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nchorCtr="0"/>
          <a:p>
            <a:endParaRPr lang="en-US" altLang="en-US" dirty="0">
              <a:latin typeface="Comic Sans MS" panose="030F0702030302020204" pitchFamily="66" charset="0"/>
            </a:endParaRPr>
          </a:p>
        </p:txBody>
      </p:sp>
      <p:sp>
        <p:nvSpPr>
          <p:cNvPr id="34825" name="Line 28"/>
          <p:cNvSpPr>
            <a:spLocks noChangeAspect="1"/>
          </p:cNvSpPr>
          <p:nvPr/>
        </p:nvSpPr>
        <p:spPr>
          <a:xfrm>
            <a:off x="4805363" y="5395913"/>
            <a:ext cx="395287" cy="0"/>
          </a:xfrm>
          <a:prstGeom prst="line">
            <a:avLst/>
          </a:prstGeom>
          <a:ln w="19050" cap="flat" cmpd="sng">
            <a:solidFill>
              <a:schemeClr val="tx1"/>
            </a:solidFill>
            <a:prstDash val="solid"/>
            <a:headEnd type="none" w="med" len="med"/>
            <a:tailEnd type="triangle" w="lg" len="med"/>
          </a:ln>
        </p:spPr>
      </p:sp>
      <p:sp>
        <p:nvSpPr>
          <p:cNvPr id="34826" name="Line 36"/>
          <p:cNvSpPr>
            <a:spLocks noChangeAspect="1"/>
          </p:cNvSpPr>
          <p:nvPr/>
        </p:nvSpPr>
        <p:spPr>
          <a:xfrm>
            <a:off x="5995988" y="5395913"/>
            <a:ext cx="396875" cy="0"/>
          </a:xfrm>
          <a:prstGeom prst="line">
            <a:avLst/>
          </a:prstGeom>
          <a:ln w="19050" cap="flat" cmpd="sng">
            <a:solidFill>
              <a:schemeClr val="tx1"/>
            </a:solidFill>
            <a:prstDash val="solid"/>
            <a:headEnd type="none" w="med" len="med"/>
            <a:tailEnd type="triangle" w="lg" len="med"/>
          </a:ln>
        </p:spPr>
      </p:sp>
      <p:sp>
        <p:nvSpPr>
          <p:cNvPr id="34827" name="Line 37"/>
          <p:cNvSpPr>
            <a:spLocks noChangeAspect="1"/>
          </p:cNvSpPr>
          <p:nvPr/>
        </p:nvSpPr>
        <p:spPr>
          <a:xfrm>
            <a:off x="7334250" y="5395913"/>
            <a:ext cx="395288" cy="0"/>
          </a:xfrm>
          <a:prstGeom prst="line">
            <a:avLst/>
          </a:prstGeom>
          <a:ln w="19050" cap="flat" cmpd="sng">
            <a:solidFill>
              <a:schemeClr val="tx1"/>
            </a:solidFill>
            <a:prstDash val="solid"/>
            <a:headEnd type="none" w="med" len="med"/>
            <a:tailEnd type="triangle" w="lg" len="med"/>
          </a:ln>
        </p:spPr>
      </p:sp>
      <p:sp>
        <p:nvSpPr>
          <p:cNvPr id="34828" name="Rectangle 5"/>
          <p:cNvSpPr>
            <a:spLocks noChangeAspect="1"/>
          </p:cNvSpPr>
          <p:nvPr/>
        </p:nvSpPr>
        <p:spPr>
          <a:xfrm>
            <a:off x="1263650" y="1814513"/>
            <a:ext cx="563563" cy="565150"/>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algn="ctr"/>
            <a:r>
              <a:rPr lang="en-US" altLang="en-US" sz="1200" dirty="0">
                <a:latin typeface="Comic Sans MS" panose="030F0702030302020204" pitchFamily="66" charset="0"/>
              </a:rPr>
              <a:t>Unit test</a:t>
            </a:r>
            <a:endParaRPr lang="en-US" altLang="en-US" sz="1200" dirty="0">
              <a:latin typeface="Comic Sans MS" panose="030F0702030302020204" pitchFamily="66" charset="0"/>
            </a:endParaRPr>
          </a:p>
        </p:txBody>
      </p:sp>
      <p:sp>
        <p:nvSpPr>
          <p:cNvPr id="34829" name="Rectangle 7"/>
          <p:cNvSpPr>
            <a:spLocks noChangeAspect="1"/>
          </p:cNvSpPr>
          <p:nvPr/>
        </p:nvSpPr>
        <p:spPr>
          <a:xfrm>
            <a:off x="1263650" y="2632075"/>
            <a:ext cx="563563" cy="561975"/>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algn="ctr"/>
            <a:r>
              <a:rPr lang="en-US" altLang="en-US" sz="1200" dirty="0">
                <a:latin typeface="Comic Sans MS" panose="030F0702030302020204" pitchFamily="66" charset="0"/>
              </a:rPr>
              <a:t>Unit test</a:t>
            </a:r>
            <a:endParaRPr lang="en-US" altLang="en-US" sz="1200" dirty="0">
              <a:latin typeface="Comic Sans MS" panose="030F0702030302020204" pitchFamily="66" charset="0"/>
            </a:endParaRPr>
          </a:p>
        </p:txBody>
      </p:sp>
      <p:sp>
        <p:nvSpPr>
          <p:cNvPr id="34830" name="Rectangle 8"/>
          <p:cNvSpPr>
            <a:spLocks noChangeAspect="1"/>
          </p:cNvSpPr>
          <p:nvPr/>
        </p:nvSpPr>
        <p:spPr>
          <a:xfrm>
            <a:off x="1263650" y="4532313"/>
            <a:ext cx="563563" cy="565150"/>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algn="ctr"/>
            <a:r>
              <a:rPr lang="en-US" altLang="en-US" sz="1200" dirty="0">
                <a:latin typeface="Comic Sans MS" panose="030F0702030302020204" pitchFamily="66" charset="0"/>
              </a:rPr>
              <a:t>Unit test</a:t>
            </a:r>
            <a:endParaRPr lang="en-US" altLang="en-US" sz="1200" dirty="0">
              <a:latin typeface="Comic Sans MS" panose="030F0702030302020204" pitchFamily="66" charset="0"/>
            </a:endParaRPr>
          </a:p>
        </p:txBody>
      </p:sp>
      <p:sp>
        <p:nvSpPr>
          <p:cNvPr id="34831" name="Oval 9"/>
          <p:cNvSpPr>
            <a:spLocks noChangeAspect="1"/>
          </p:cNvSpPr>
          <p:nvPr/>
        </p:nvSpPr>
        <p:spPr>
          <a:xfrm>
            <a:off x="1506538" y="3560763"/>
            <a:ext cx="77787" cy="79375"/>
          </a:xfrm>
          <a:prstGeom prst="ellipse">
            <a:avLst/>
          </a:prstGeom>
          <a:solidFill>
            <a:schemeClr val="tx1"/>
          </a:solidFill>
          <a:ln w="3175" cap="flat" cmpd="sng">
            <a:solidFill>
              <a:schemeClr val="bg1"/>
            </a:solidFill>
            <a:prstDash val="solid"/>
            <a:headEnd type="none" w="med" len="med"/>
            <a:tailEnd type="none" w="med" len="med"/>
          </a:ln>
        </p:spPr>
        <p:txBody>
          <a:bodyPr wrap="none" anchor="ctr" anchorCtr="0"/>
          <a:p>
            <a:endParaRPr lang="en-US" altLang="en-US" dirty="0">
              <a:latin typeface="Comic Sans MS" panose="030F0702030302020204" pitchFamily="66" charset="0"/>
            </a:endParaRPr>
          </a:p>
        </p:txBody>
      </p:sp>
      <p:sp>
        <p:nvSpPr>
          <p:cNvPr id="34832" name="Oval 10"/>
          <p:cNvSpPr>
            <a:spLocks noChangeAspect="1"/>
          </p:cNvSpPr>
          <p:nvPr/>
        </p:nvSpPr>
        <p:spPr>
          <a:xfrm>
            <a:off x="1506538" y="3749675"/>
            <a:ext cx="77787" cy="76200"/>
          </a:xfrm>
          <a:prstGeom prst="ellipse">
            <a:avLst/>
          </a:prstGeom>
          <a:solidFill>
            <a:schemeClr val="tx1"/>
          </a:solidFill>
          <a:ln w="3175" cap="flat" cmpd="sng">
            <a:solidFill>
              <a:schemeClr val="bg1"/>
            </a:solidFill>
            <a:prstDash val="solid"/>
            <a:headEnd type="none" w="med" len="med"/>
            <a:tailEnd type="none" w="med" len="med"/>
          </a:ln>
        </p:spPr>
        <p:txBody>
          <a:bodyPr wrap="none" anchor="ctr" anchorCtr="0"/>
          <a:p>
            <a:endParaRPr lang="en-US" altLang="en-US" dirty="0">
              <a:latin typeface="Comic Sans MS" panose="030F0702030302020204" pitchFamily="66" charset="0"/>
            </a:endParaRPr>
          </a:p>
        </p:txBody>
      </p:sp>
      <p:sp>
        <p:nvSpPr>
          <p:cNvPr id="34833" name="Oval 11"/>
          <p:cNvSpPr>
            <a:spLocks noChangeAspect="1"/>
          </p:cNvSpPr>
          <p:nvPr/>
        </p:nvSpPr>
        <p:spPr>
          <a:xfrm>
            <a:off x="1506538" y="3935413"/>
            <a:ext cx="77787" cy="77787"/>
          </a:xfrm>
          <a:prstGeom prst="ellipse">
            <a:avLst/>
          </a:prstGeom>
          <a:solidFill>
            <a:schemeClr val="tx1"/>
          </a:solidFill>
          <a:ln w="3175" cap="flat" cmpd="sng">
            <a:solidFill>
              <a:schemeClr val="bg1"/>
            </a:solidFill>
            <a:prstDash val="solid"/>
            <a:headEnd type="none" w="med" len="med"/>
            <a:tailEnd type="none" w="med" len="med"/>
          </a:ln>
        </p:spPr>
        <p:txBody>
          <a:bodyPr wrap="none" anchor="ctr" anchorCtr="0"/>
          <a:p>
            <a:endParaRPr lang="en-US" altLang="en-US" dirty="0">
              <a:latin typeface="Comic Sans MS" panose="030F0702030302020204" pitchFamily="66" charset="0"/>
            </a:endParaRPr>
          </a:p>
        </p:txBody>
      </p:sp>
      <p:sp>
        <p:nvSpPr>
          <p:cNvPr id="34834" name="Rectangle 12"/>
          <p:cNvSpPr>
            <a:spLocks noChangeAspect="1"/>
          </p:cNvSpPr>
          <p:nvPr/>
        </p:nvSpPr>
        <p:spPr>
          <a:xfrm>
            <a:off x="3100388" y="2890838"/>
            <a:ext cx="1128712" cy="1127125"/>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algn="ctr"/>
            <a:r>
              <a:rPr lang="en-US" altLang="en-US" sz="1400" dirty="0">
                <a:latin typeface="Comic Sans MS" panose="030F0702030302020204" pitchFamily="66" charset="0"/>
              </a:rPr>
              <a:t>Integration test</a:t>
            </a:r>
            <a:endParaRPr lang="en-US" altLang="en-US" sz="1400" dirty="0">
              <a:latin typeface="Comic Sans MS" panose="030F0702030302020204" pitchFamily="66" charset="0"/>
            </a:endParaRPr>
          </a:p>
        </p:txBody>
      </p:sp>
      <p:sp>
        <p:nvSpPr>
          <p:cNvPr id="34835" name="Rectangle 18"/>
          <p:cNvSpPr>
            <a:spLocks noChangeAspect="1"/>
          </p:cNvSpPr>
          <p:nvPr/>
        </p:nvSpPr>
        <p:spPr>
          <a:xfrm>
            <a:off x="296863" y="1633538"/>
            <a:ext cx="808037" cy="369887"/>
          </a:xfrm>
          <a:prstGeom prst="rect">
            <a:avLst/>
          </a:prstGeom>
          <a:noFill/>
          <a:ln w="9525">
            <a:noFill/>
          </a:ln>
        </p:spPr>
        <p:txBody>
          <a:bodyPr lIns="0" tIns="0" rIns="0" bIns="0">
            <a:spAutoFit/>
          </a:bodyPr>
          <a:p>
            <a:pPr algn="r"/>
            <a:r>
              <a:rPr lang="en-US" altLang="en-US" sz="1200" dirty="0">
                <a:latin typeface="Comic Sans MS" panose="030F0702030302020204" pitchFamily="66" charset="0"/>
              </a:rPr>
              <a:t>Component (unit) code</a:t>
            </a:r>
            <a:endParaRPr lang="en-US" altLang="en-US" sz="1200" dirty="0">
              <a:latin typeface="Comic Sans MS" panose="030F0702030302020204" pitchFamily="66" charset="0"/>
            </a:endParaRPr>
          </a:p>
        </p:txBody>
      </p:sp>
      <p:sp>
        <p:nvSpPr>
          <p:cNvPr id="34836" name="Rectangle 19"/>
          <p:cNvSpPr>
            <a:spLocks noChangeAspect="1"/>
          </p:cNvSpPr>
          <p:nvPr/>
        </p:nvSpPr>
        <p:spPr>
          <a:xfrm>
            <a:off x="307975" y="2451100"/>
            <a:ext cx="796925" cy="369888"/>
          </a:xfrm>
          <a:prstGeom prst="rect">
            <a:avLst/>
          </a:prstGeom>
          <a:noFill/>
          <a:ln w="9525">
            <a:noFill/>
          </a:ln>
        </p:spPr>
        <p:txBody>
          <a:bodyPr lIns="0" tIns="0" rIns="0" bIns="0">
            <a:spAutoFit/>
          </a:bodyPr>
          <a:p>
            <a:pPr algn="r"/>
            <a:r>
              <a:rPr lang="en-US" altLang="en-US" sz="1200" dirty="0">
                <a:latin typeface="Comic Sans MS" panose="030F0702030302020204" pitchFamily="66" charset="0"/>
              </a:rPr>
              <a:t>Component (unit) code</a:t>
            </a:r>
            <a:endParaRPr lang="en-US" altLang="en-US" sz="1200" dirty="0">
              <a:latin typeface="Comic Sans MS" panose="030F0702030302020204" pitchFamily="66" charset="0"/>
            </a:endParaRPr>
          </a:p>
        </p:txBody>
      </p:sp>
      <p:sp>
        <p:nvSpPr>
          <p:cNvPr id="34837" name="Rectangle 20"/>
          <p:cNvSpPr>
            <a:spLocks noChangeAspect="1"/>
          </p:cNvSpPr>
          <p:nvPr/>
        </p:nvSpPr>
        <p:spPr>
          <a:xfrm>
            <a:off x="309563" y="4351338"/>
            <a:ext cx="795337" cy="369887"/>
          </a:xfrm>
          <a:prstGeom prst="rect">
            <a:avLst/>
          </a:prstGeom>
          <a:noFill/>
          <a:ln w="9525">
            <a:noFill/>
          </a:ln>
        </p:spPr>
        <p:txBody>
          <a:bodyPr lIns="0" tIns="0" rIns="0" bIns="0">
            <a:spAutoFit/>
          </a:bodyPr>
          <a:p>
            <a:pPr algn="r"/>
            <a:r>
              <a:rPr lang="en-US" altLang="en-US" sz="1200" dirty="0">
                <a:latin typeface="Comic Sans MS" panose="030F0702030302020204" pitchFamily="66" charset="0"/>
              </a:rPr>
              <a:t>Component (unit) code</a:t>
            </a:r>
            <a:endParaRPr lang="en-US" altLang="en-US" sz="1200" dirty="0">
              <a:latin typeface="Comic Sans MS" panose="030F0702030302020204" pitchFamily="66" charset="0"/>
            </a:endParaRPr>
          </a:p>
        </p:txBody>
      </p:sp>
      <p:sp>
        <p:nvSpPr>
          <p:cNvPr id="34838" name="Line 21"/>
          <p:cNvSpPr>
            <a:spLocks noChangeAspect="1"/>
          </p:cNvSpPr>
          <p:nvPr/>
        </p:nvSpPr>
        <p:spPr>
          <a:xfrm>
            <a:off x="742950" y="2100263"/>
            <a:ext cx="508000" cy="0"/>
          </a:xfrm>
          <a:prstGeom prst="line">
            <a:avLst/>
          </a:prstGeom>
          <a:ln w="19050" cap="flat" cmpd="sng">
            <a:solidFill>
              <a:schemeClr val="tx1"/>
            </a:solidFill>
            <a:prstDash val="solid"/>
            <a:headEnd type="none" w="med" len="med"/>
            <a:tailEnd type="triangle" w="lg" len="med"/>
          </a:ln>
        </p:spPr>
      </p:sp>
      <p:sp>
        <p:nvSpPr>
          <p:cNvPr id="34839" name="Line 22"/>
          <p:cNvSpPr>
            <a:spLocks noChangeAspect="1"/>
          </p:cNvSpPr>
          <p:nvPr/>
        </p:nvSpPr>
        <p:spPr>
          <a:xfrm>
            <a:off x="742950" y="2914650"/>
            <a:ext cx="508000" cy="0"/>
          </a:xfrm>
          <a:prstGeom prst="line">
            <a:avLst/>
          </a:prstGeom>
          <a:ln w="19050" cap="flat" cmpd="sng">
            <a:solidFill>
              <a:schemeClr val="tx1"/>
            </a:solidFill>
            <a:prstDash val="solid"/>
            <a:headEnd type="none" w="med" len="med"/>
            <a:tailEnd type="triangle" w="lg" len="med"/>
          </a:ln>
        </p:spPr>
      </p:sp>
      <p:sp>
        <p:nvSpPr>
          <p:cNvPr id="34840" name="Line 23"/>
          <p:cNvSpPr>
            <a:spLocks noChangeAspect="1"/>
          </p:cNvSpPr>
          <p:nvPr/>
        </p:nvSpPr>
        <p:spPr>
          <a:xfrm>
            <a:off x="742950" y="4819650"/>
            <a:ext cx="508000" cy="0"/>
          </a:xfrm>
          <a:prstGeom prst="line">
            <a:avLst/>
          </a:prstGeom>
          <a:ln w="19050" cap="flat" cmpd="sng">
            <a:solidFill>
              <a:schemeClr val="tx1"/>
            </a:solidFill>
            <a:prstDash val="solid"/>
            <a:headEnd type="none" w="med" len="med"/>
            <a:tailEnd type="triangle" w="lg" len="med"/>
          </a:ln>
        </p:spPr>
      </p:sp>
      <p:sp>
        <p:nvSpPr>
          <p:cNvPr id="34841" name="Line 24"/>
          <p:cNvSpPr>
            <a:spLocks noChangeAspect="1"/>
          </p:cNvSpPr>
          <p:nvPr/>
        </p:nvSpPr>
        <p:spPr>
          <a:xfrm>
            <a:off x="1854200" y="2095500"/>
            <a:ext cx="1222375" cy="1052513"/>
          </a:xfrm>
          <a:prstGeom prst="line">
            <a:avLst/>
          </a:prstGeom>
          <a:ln w="19050" cap="flat" cmpd="sng">
            <a:solidFill>
              <a:schemeClr val="tx1"/>
            </a:solidFill>
            <a:prstDash val="solid"/>
            <a:headEnd type="none" w="med" len="med"/>
            <a:tailEnd type="triangle" w="lg" len="med"/>
          </a:ln>
        </p:spPr>
      </p:sp>
      <p:sp>
        <p:nvSpPr>
          <p:cNvPr id="34842" name="Line 27"/>
          <p:cNvSpPr>
            <a:spLocks noChangeAspect="1"/>
          </p:cNvSpPr>
          <p:nvPr/>
        </p:nvSpPr>
        <p:spPr>
          <a:xfrm flipV="1">
            <a:off x="1854200" y="3760788"/>
            <a:ext cx="1222375" cy="1054100"/>
          </a:xfrm>
          <a:prstGeom prst="line">
            <a:avLst/>
          </a:prstGeom>
          <a:ln w="19050" cap="flat" cmpd="sng">
            <a:solidFill>
              <a:schemeClr val="tx1"/>
            </a:solidFill>
            <a:prstDash val="solid"/>
            <a:headEnd type="none" w="med" len="med"/>
            <a:tailEnd type="triangle" w="lg" len="med"/>
          </a:ln>
        </p:spPr>
      </p:sp>
      <p:sp>
        <p:nvSpPr>
          <p:cNvPr id="34843" name="Line 29"/>
          <p:cNvSpPr>
            <a:spLocks noChangeAspect="1"/>
          </p:cNvSpPr>
          <p:nvPr/>
        </p:nvSpPr>
        <p:spPr>
          <a:xfrm>
            <a:off x="1854200" y="2913063"/>
            <a:ext cx="1227138" cy="360362"/>
          </a:xfrm>
          <a:prstGeom prst="line">
            <a:avLst/>
          </a:prstGeom>
          <a:ln w="19050" cap="flat" cmpd="sng">
            <a:solidFill>
              <a:schemeClr val="tx1"/>
            </a:solidFill>
            <a:prstDash val="solid"/>
            <a:headEnd type="none" w="med" len="med"/>
            <a:tailEnd type="triangle" w="lg" len="med"/>
          </a:ln>
        </p:spPr>
      </p:sp>
      <p:sp>
        <p:nvSpPr>
          <p:cNvPr id="34844" name="Rectangle 30"/>
          <p:cNvSpPr>
            <a:spLocks noChangeAspect="1"/>
          </p:cNvSpPr>
          <p:nvPr/>
        </p:nvSpPr>
        <p:spPr>
          <a:xfrm rot="2460000">
            <a:off x="1844675" y="2252663"/>
            <a:ext cx="1258888" cy="182562"/>
          </a:xfrm>
          <a:prstGeom prst="rect">
            <a:avLst/>
          </a:prstGeom>
          <a:noFill/>
          <a:ln w="9525">
            <a:noFill/>
          </a:ln>
        </p:spPr>
        <p:txBody>
          <a:bodyPr wrap="none" lIns="0" tIns="0" rIns="0" bIns="0">
            <a:spAutoFit/>
          </a:bodyPr>
          <a:p>
            <a:pPr algn="r"/>
            <a:r>
              <a:rPr lang="en-US" altLang="en-US" sz="1200" dirty="0">
                <a:latin typeface="Comic Sans MS" panose="030F0702030302020204" pitchFamily="66" charset="0"/>
              </a:rPr>
              <a:t>Tested component</a:t>
            </a:r>
            <a:endParaRPr lang="en-US" altLang="en-US" sz="1200" dirty="0">
              <a:latin typeface="Comic Sans MS" panose="030F0702030302020204" pitchFamily="66" charset="0"/>
            </a:endParaRPr>
          </a:p>
        </p:txBody>
      </p:sp>
      <p:sp>
        <p:nvSpPr>
          <p:cNvPr id="34845" name="Line 31"/>
          <p:cNvSpPr>
            <a:spLocks noChangeAspect="1"/>
          </p:cNvSpPr>
          <p:nvPr/>
        </p:nvSpPr>
        <p:spPr>
          <a:xfrm>
            <a:off x="4259263" y="3454400"/>
            <a:ext cx="903287" cy="0"/>
          </a:xfrm>
          <a:prstGeom prst="line">
            <a:avLst/>
          </a:prstGeom>
          <a:ln w="19050" cap="flat" cmpd="sng">
            <a:solidFill>
              <a:schemeClr val="tx1"/>
            </a:solidFill>
            <a:prstDash val="solid"/>
            <a:headEnd type="none" w="med" len="med"/>
            <a:tailEnd type="triangle" w="lg" len="med"/>
          </a:ln>
        </p:spPr>
      </p:sp>
      <p:sp>
        <p:nvSpPr>
          <p:cNvPr id="34846" name="Rectangle 32"/>
          <p:cNvSpPr>
            <a:spLocks noChangeAspect="1"/>
          </p:cNvSpPr>
          <p:nvPr/>
        </p:nvSpPr>
        <p:spPr>
          <a:xfrm>
            <a:off x="4360863" y="2984500"/>
            <a:ext cx="703262" cy="365125"/>
          </a:xfrm>
          <a:prstGeom prst="rect">
            <a:avLst/>
          </a:prstGeom>
          <a:noFill/>
          <a:ln w="9525">
            <a:noFill/>
          </a:ln>
        </p:spPr>
        <p:txBody>
          <a:bodyPr lIns="0" tIns="0" rIns="0" bIns="0">
            <a:spAutoFit/>
          </a:bodyPr>
          <a:p>
            <a:pPr algn="ctr"/>
            <a:r>
              <a:rPr lang="en-US" altLang="en-US" sz="1200" dirty="0">
                <a:latin typeface="Comic Sans MS" panose="030F0702030302020204" pitchFamily="66" charset="0"/>
              </a:rPr>
              <a:t>Integrated modules</a:t>
            </a:r>
            <a:endParaRPr lang="en-US" altLang="en-US" sz="1200" dirty="0">
              <a:latin typeface="Comic Sans MS" panose="030F0702030302020204" pitchFamily="66" charset="0"/>
            </a:endParaRPr>
          </a:p>
        </p:txBody>
      </p:sp>
      <p:sp>
        <p:nvSpPr>
          <p:cNvPr id="34847" name="Rectangle 14"/>
          <p:cNvSpPr/>
          <p:nvPr/>
        </p:nvSpPr>
        <p:spPr>
          <a:xfrm>
            <a:off x="3983038" y="4973638"/>
            <a:ext cx="822325" cy="846137"/>
          </a:xfrm>
          <a:prstGeom prst="rect">
            <a:avLst/>
          </a:prstGeom>
          <a:solidFill>
            <a:schemeClr val="bg1"/>
          </a:solidFill>
          <a:ln w="9525" cap="flat" cmpd="sng">
            <a:solidFill>
              <a:schemeClr val="tx1"/>
            </a:solidFill>
            <a:prstDash val="solid"/>
            <a:miter/>
            <a:headEnd type="none" w="med" len="med"/>
            <a:tailEnd type="none" w="med" len="med"/>
          </a:ln>
        </p:spPr>
        <p:txBody>
          <a:bodyPr lIns="45720" rIns="45720" anchor="ctr" anchorCtr="0"/>
          <a:p>
            <a:pPr algn="ctr"/>
            <a:r>
              <a:rPr lang="en-US" altLang="en-US" sz="1400" dirty="0">
                <a:latin typeface="Comic Sans MS" panose="030F0702030302020204" pitchFamily="66" charset="0"/>
              </a:rPr>
              <a:t>Function test</a:t>
            </a:r>
            <a:endParaRPr lang="en-US" altLang="en-US" sz="1400" dirty="0">
              <a:latin typeface="Comic Sans MS" panose="030F0702030302020204" pitchFamily="66" charset="0"/>
            </a:endParaRPr>
          </a:p>
        </p:txBody>
      </p:sp>
      <p:sp>
        <p:nvSpPr>
          <p:cNvPr id="34848" name="Rectangle 15"/>
          <p:cNvSpPr/>
          <p:nvPr/>
        </p:nvSpPr>
        <p:spPr>
          <a:xfrm>
            <a:off x="5200650" y="4973638"/>
            <a:ext cx="795338" cy="846137"/>
          </a:xfrm>
          <a:prstGeom prst="rect">
            <a:avLst/>
          </a:prstGeom>
          <a:solidFill>
            <a:schemeClr val="bg1"/>
          </a:solidFill>
          <a:ln w="9525" cap="flat" cmpd="sng">
            <a:solidFill>
              <a:schemeClr val="tx1"/>
            </a:solidFill>
            <a:prstDash val="solid"/>
            <a:miter/>
            <a:headEnd type="none" w="med" len="med"/>
            <a:tailEnd type="none" w="med" len="med"/>
          </a:ln>
        </p:spPr>
        <p:txBody>
          <a:bodyPr anchor="ctr" anchorCtr="0"/>
          <a:p>
            <a:pPr algn="ctr"/>
            <a:r>
              <a:rPr lang="en-US" altLang="en-US" sz="1400" dirty="0">
                <a:latin typeface="Comic Sans MS" panose="030F0702030302020204" pitchFamily="66" charset="0"/>
              </a:rPr>
              <a:t>Quality test</a:t>
            </a:r>
            <a:endParaRPr lang="en-US" altLang="en-US" sz="1400" dirty="0">
              <a:latin typeface="Comic Sans MS" panose="030F0702030302020204" pitchFamily="66" charset="0"/>
            </a:endParaRPr>
          </a:p>
        </p:txBody>
      </p:sp>
      <p:sp>
        <p:nvSpPr>
          <p:cNvPr id="34849" name="Rectangle 16"/>
          <p:cNvSpPr/>
          <p:nvPr/>
        </p:nvSpPr>
        <p:spPr>
          <a:xfrm>
            <a:off x="6392863" y="4973638"/>
            <a:ext cx="941387" cy="846137"/>
          </a:xfrm>
          <a:prstGeom prst="rect">
            <a:avLst/>
          </a:prstGeom>
          <a:solidFill>
            <a:schemeClr val="bg1"/>
          </a:solidFill>
          <a:ln w="9525" cap="flat" cmpd="sng">
            <a:solidFill>
              <a:schemeClr val="tx1"/>
            </a:solidFill>
            <a:prstDash val="solid"/>
            <a:miter/>
            <a:headEnd type="none" w="med" len="med"/>
            <a:tailEnd type="none" w="med" len="med"/>
          </a:ln>
        </p:spPr>
        <p:txBody>
          <a:bodyPr lIns="0" rIns="0" anchor="ctr" anchorCtr="0"/>
          <a:p>
            <a:pPr algn="ctr"/>
            <a:r>
              <a:rPr lang="en-US" altLang="en-US" sz="1400" dirty="0">
                <a:latin typeface="Comic Sans MS" panose="030F0702030302020204" pitchFamily="66" charset="0"/>
              </a:rPr>
              <a:t>Acceptance test</a:t>
            </a:r>
            <a:endParaRPr lang="en-US" altLang="en-US" sz="1400" dirty="0">
              <a:latin typeface="Comic Sans MS" panose="030F0702030302020204" pitchFamily="66" charset="0"/>
            </a:endParaRPr>
          </a:p>
        </p:txBody>
      </p:sp>
      <p:sp>
        <p:nvSpPr>
          <p:cNvPr id="34850" name="Rectangle 39"/>
          <p:cNvSpPr/>
          <p:nvPr/>
        </p:nvSpPr>
        <p:spPr>
          <a:xfrm>
            <a:off x="7729538" y="4973638"/>
            <a:ext cx="887412" cy="846137"/>
          </a:xfrm>
          <a:prstGeom prst="rect">
            <a:avLst/>
          </a:prstGeom>
          <a:solidFill>
            <a:schemeClr val="bg1"/>
          </a:solidFill>
          <a:ln w="9525" cap="flat" cmpd="sng">
            <a:solidFill>
              <a:schemeClr val="tx1"/>
            </a:solidFill>
            <a:prstDash val="solid"/>
            <a:miter/>
            <a:headEnd type="none" w="med" len="med"/>
            <a:tailEnd type="none" w="med" len="med"/>
          </a:ln>
        </p:spPr>
        <p:txBody>
          <a:bodyPr lIns="0" rIns="0" anchor="ctr" anchorCtr="0"/>
          <a:p>
            <a:pPr algn="ctr"/>
            <a:r>
              <a:rPr lang="en-US" altLang="en-US" sz="1400" dirty="0">
                <a:latin typeface="Comic Sans MS" panose="030F0702030302020204" pitchFamily="66" charset="0"/>
              </a:rPr>
              <a:t>Installation test</a:t>
            </a:r>
            <a:endParaRPr lang="en-US" altLang="en-US" sz="1400" dirty="0">
              <a:latin typeface="Comic Sans MS" panose="030F0702030302020204" pitchFamily="66" charset="0"/>
            </a:endParaRPr>
          </a:p>
        </p:txBody>
      </p:sp>
      <p:sp>
        <p:nvSpPr>
          <p:cNvPr id="34851" name="Rectangle 13"/>
          <p:cNvSpPr>
            <a:spLocks noChangeAspect="1"/>
          </p:cNvSpPr>
          <p:nvPr/>
        </p:nvSpPr>
        <p:spPr>
          <a:xfrm>
            <a:off x="5222875" y="2890838"/>
            <a:ext cx="1127125" cy="1127125"/>
          </a:xfrm>
          <a:prstGeom prst="rect">
            <a:avLst/>
          </a:prstGeom>
          <a:solidFill>
            <a:schemeClr val="bg1"/>
          </a:solidFill>
          <a:ln w="9525" cap="flat" cmpd="sng">
            <a:solidFill>
              <a:schemeClr val="tx1"/>
            </a:solidFill>
            <a:prstDash val="solid"/>
            <a:miter/>
            <a:headEnd type="none" w="med" len="med"/>
            <a:tailEnd type="none" w="med" len="med"/>
          </a:ln>
        </p:spPr>
        <p:txBody>
          <a:bodyPr lIns="182880" rIns="182880" anchor="ctr" anchorCtr="0"/>
          <a:p>
            <a:pPr algn="ctr"/>
            <a:r>
              <a:rPr lang="en-US" altLang="en-US" sz="1400" dirty="0">
                <a:latin typeface="Comic Sans MS" panose="030F0702030302020204" pitchFamily="66" charset="0"/>
              </a:rPr>
              <a:t>System test</a:t>
            </a:r>
            <a:endParaRPr lang="en-US" altLang="en-US" sz="1400" dirty="0">
              <a:latin typeface="Comic Sans MS" panose="030F0702030302020204" pitchFamily="66" charset="0"/>
            </a:endParaRPr>
          </a:p>
        </p:txBody>
      </p:sp>
      <p:sp>
        <p:nvSpPr>
          <p:cNvPr id="34852" name="Line 42"/>
          <p:cNvSpPr>
            <a:spLocks noChangeAspect="1"/>
          </p:cNvSpPr>
          <p:nvPr/>
        </p:nvSpPr>
        <p:spPr>
          <a:xfrm flipH="1" flipV="1">
            <a:off x="8183563" y="4078288"/>
            <a:ext cx="0" cy="563562"/>
          </a:xfrm>
          <a:prstGeom prst="line">
            <a:avLst/>
          </a:prstGeom>
          <a:ln w="19050" cap="flat" cmpd="sng">
            <a:solidFill>
              <a:schemeClr val="tx1"/>
            </a:solidFill>
            <a:prstDash val="solid"/>
            <a:headEnd type="none" w="med" len="med"/>
            <a:tailEnd type="triangle" w="lg" len="med"/>
          </a:ln>
        </p:spPr>
      </p:sp>
      <p:sp>
        <p:nvSpPr>
          <p:cNvPr id="34853" name="Rectangle 43"/>
          <p:cNvSpPr>
            <a:spLocks noChangeAspect="1"/>
          </p:cNvSpPr>
          <p:nvPr/>
        </p:nvSpPr>
        <p:spPr>
          <a:xfrm>
            <a:off x="7824788" y="3587750"/>
            <a:ext cx="688975" cy="425450"/>
          </a:xfrm>
          <a:prstGeom prst="rect">
            <a:avLst/>
          </a:prstGeom>
          <a:noFill/>
          <a:ln w="9525">
            <a:noFill/>
          </a:ln>
        </p:spPr>
        <p:txBody>
          <a:bodyPr lIns="0" tIns="0" rIns="0" bIns="0">
            <a:spAutoFit/>
          </a:bodyPr>
          <a:p>
            <a:pPr algn="ctr"/>
            <a:r>
              <a:rPr lang="en-US" altLang="en-US" sz="1400" dirty="0">
                <a:latin typeface="Comic Sans MS" panose="030F0702030302020204" pitchFamily="66" charset="0"/>
              </a:rPr>
              <a:t>System in use</a:t>
            </a:r>
            <a:endParaRPr lang="en-US" altLang="en-US" sz="1400" dirty="0">
              <a:latin typeface="Comic Sans MS" panose="030F0702030302020204" pitchFamily="66" charset="0"/>
            </a:endParaRPr>
          </a:p>
        </p:txBody>
      </p:sp>
      <p:sp>
        <p:nvSpPr>
          <p:cNvPr id="34854" name="Rectangle 44"/>
          <p:cNvSpPr>
            <a:spLocks noChangeAspect="1"/>
          </p:cNvSpPr>
          <p:nvPr/>
        </p:nvSpPr>
        <p:spPr>
          <a:xfrm>
            <a:off x="957263" y="5264150"/>
            <a:ext cx="1217612" cy="547688"/>
          </a:xfrm>
          <a:prstGeom prst="rect">
            <a:avLst/>
          </a:prstGeom>
          <a:noFill/>
          <a:ln w="9525">
            <a:noFill/>
          </a:ln>
        </p:spPr>
        <p:txBody>
          <a:bodyPr lIns="0" tIns="0" rIns="0" bIns="0">
            <a:spAutoFit/>
          </a:bodyPr>
          <a:p>
            <a:r>
              <a:rPr lang="en-US" altLang="en-US" sz="1200" i="1" dirty="0">
                <a:latin typeface="Comic Sans MS" panose="030F0702030302020204" pitchFamily="66" charset="0"/>
              </a:rPr>
              <a:t>Ensure that each component works as specified</a:t>
            </a:r>
            <a:endParaRPr lang="en-US" altLang="en-US" sz="1200" i="1" dirty="0">
              <a:latin typeface="Comic Sans MS" panose="030F0702030302020204" pitchFamily="66" charset="0"/>
            </a:endParaRPr>
          </a:p>
        </p:txBody>
      </p:sp>
      <p:sp>
        <p:nvSpPr>
          <p:cNvPr id="34855" name="Rectangle 45"/>
          <p:cNvSpPr>
            <a:spLocks noChangeAspect="1"/>
          </p:cNvSpPr>
          <p:nvPr/>
        </p:nvSpPr>
        <p:spPr>
          <a:xfrm>
            <a:off x="3057525" y="4141788"/>
            <a:ext cx="1147763" cy="547687"/>
          </a:xfrm>
          <a:prstGeom prst="rect">
            <a:avLst/>
          </a:prstGeom>
          <a:noFill/>
          <a:ln w="9525">
            <a:noFill/>
          </a:ln>
        </p:spPr>
        <p:txBody>
          <a:bodyPr lIns="0" tIns="0" rIns="0" bIns="0">
            <a:spAutoFit/>
          </a:bodyPr>
          <a:p>
            <a:r>
              <a:rPr lang="en-US" altLang="en-US" sz="1200" i="1" dirty="0">
                <a:latin typeface="Comic Sans MS" panose="030F0702030302020204" pitchFamily="66" charset="0"/>
              </a:rPr>
              <a:t>Ensures that all components work together</a:t>
            </a:r>
            <a:endParaRPr lang="en-US" altLang="en-US" sz="1200" i="1" dirty="0">
              <a:latin typeface="Comic Sans MS" panose="030F0702030302020204" pitchFamily="66" charset="0"/>
            </a:endParaRPr>
          </a:p>
        </p:txBody>
      </p:sp>
      <p:sp>
        <p:nvSpPr>
          <p:cNvPr id="34856" name="Rectangle 46"/>
          <p:cNvSpPr>
            <a:spLocks noChangeAspect="1"/>
          </p:cNvSpPr>
          <p:nvPr/>
        </p:nvSpPr>
        <p:spPr>
          <a:xfrm>
            <a:off x="3384550" y="5940425"/>
            <a:ext cx="1525588" cy="547688"/>
          </a:xfrm>
          <a:prstGeom prst="rect">
            <a:avLst/>
          </a:prstGeom>
          <a:noFill/>
          <a:ln w="9525">
            <a:noFill/>
          </a:ln>
        </p:spPr>
        <p:txBody>
          <a:bodyPr lIns="0" tIns="0" rIns="0" bIns="0">
            <a:spAutoFit/>
          </a:bodyPr>
          <a:p>
            <a:r>
              <a:rPr lang="en-US" altLang="en-US" sz="1200" i="1" dirty="0">
                <a:latin typeface="Comic Sans MS" panose="030F0702030302020204" pitchFamily="66" charset="0"/>
              </a:rPr>
              <a:t>Verifies that functional requirements are satisfied</a:t>
            </a:r>
            <a:endParaRPr lang="en-US" altLang="en-US" sz="1200" i="1" dirty="0">
              <a:latin typeface="Comic Sans MS" panose="030F0702030302020204" pitchFamily="66" charset="0"/>
            </a:endParaRPr>
          </a:p>
        </p:txBody>
      </p:sp>
      <p:sp>
        <p:nvSpPr>
          <p:cNvPr id="34857" name="Rectangle 47"/>
          <p:cNvSpPr>
            <a:spLocks noChangeAspect="1"/>
          </p:cNvSpPr>
          <p:nvPr/>
        </p:nvSpPr>
        <p:spPr>
          <a:xfrm>
            <a:off x="5165725" y="5940425"/>
            <a:ext cx="1169988" cy="547688"/>
          </a:xfrm>
          <a:prstGeom prst="rect">
            <a:avLst/>
          </a:prstGeom>
          <a:noFill/>
          <a:ln w="9525">
            <a:noFill/>
          </a:ln>
        </p:spPr>
        <p:txBody>
          <a:bodyPr lIns="0" tIns="0" rIns="0" bIns="0">
            <a:spAutoFit/>
          </a:bodyPr>
          <a:p>
            <a:r>
              <a:rPr lang="en-US" altLang="en-US" sz="1200" i="1" dirty="0">
                <a:latin typeface="Comic Sans MS" panose="030F0702030302020204" pitchFamily="66" charset="0"/>
              </a:rPr>
              <a:t>Verifies non-functional requirements</a:t>
            </a:r>
            <a:endParaRPr lang="en-US" altLang="en-US" sz="1200" i="1" dirty="0">
              <a:latin typeface="Comic Sans MS" panose="030F0702030302020204" pitchFamily="66" charset="0"/>
            </a:endParaRPr>
          </a:p>
        </p:txBody>
      </p:sp>
      <p:sp>
        <p:nvSpPr>
          <p:cNvPr id="34858" name="Rectangle 48"/>
          <p:cNvSpPr>
            <a:spLocks noChangeAspect="1"/>
          </p:cNvSpPr>
          <p:nvPr/>
        </p:nvSpPr>
        <p:spPr>
          <a:xfrm>
            <a:off x="6559550" y="5940425"/>
            <a:ext cx="903288" cy="547688"/>
          </a:xfrm>
          <a:prstGeom prst="rect">
            <a:avLst/>
          </a:prstGeom>
          <a:noFill/>
          <a:ln w="9525">
            <a:noFill/>
          </a:ln>
        </p:spPr>
        <p:txBody>
          <a:bodyPr lIns="0" tIns="0" rIns="0" bIns="0">
            <a:spAutoFit/>
          </a:bodyPr>
          <a:p>
            <a:r>
              <a:rPr lang="en-US" altLang="en-US" sz="1200" i="1" dirty="0">
                <a:latin typeface="Comic Sans MS" panose="030F0702030302020204" pitchFamily="66" charset="0"/>
              </a:rPr>
              <a:t>Customer verifies all requirements</a:t>
            </a:r>
            <a:endParaRPr lang="en-US" altLang="en-US" sz="1200" i="1" dirty="0">
              <a:latin typeface="Comic Sans MS" panose="030F0702030302020204" pitchFamily="66" charset="0"/>
            </a:endParaRPr>
          </a:p>
        </p:txBody>
      </p:sp>
      <p:sp>
        <p:nvSpPr>
          <p:cNvPr id="34859" name="Rectangle 49"/>
          <p:cNvSpPr>
            <a:spLocks noChangeAspect="1"/>
          </p:cNvSpPr>
          <p:nvPr/>
        </p:nvSpPr>
        <p:spPr>
          <a:xfrm>
            <a:off x="7747000" y="5940425"/>
            <a:ext cx="874713" cy="738188"/>
          </a:xfrm>
          <a:prstGeom prst="rect">
            <a:avLst/>
          </a:prstGeom>
          <a:noFill/>
          <a:ln w="9525">
            <a:noFill/>
          </a:ln>
        </p:spPr>
        <p:txBody>
          <a:bodyPr lIns="0" tIns="0" rIns="0" bIns="0">
            <a:spAutoFit/>
          </a:bodyPr>
          <a:p>
            <a:pPr algn="r"/>
            <a:r>
              <a:rPr lang="en-US" altLang="en-US" sz="1200" i="1" dirty="0">
                <a:latin typeface="Comic Sans MS" panose="030F0702030302020204" pitchFamily="66" charset="0"/>
              </a:rPr>
              <a:t>Testing in user environment (“platform”)</a:t>
            </a:r>
            <a:endParaRPr lang="en-US" altLang="en-US" sz="1200" i="1" dirty="0">
              <a:latin typeface="Comic Sans MS" panose="030F0702030302020204" pitchFamily="66" charset="0"/>
            </a:endParaRPr>
          </a:p>
        </p:txBody>
      </p:sp>
      <p:sp>
        <p:nvSpPr>
          <p:cNvPr id="34860" name="Rectangle 58"/>
          <p:cNvSpPr>
            <a:spLocks noChangeAspect="1"/>
          </p:cNvSpPr>
          <p:nvPr/>
        </p:nvSpPr>
        <p:spPr>
          <a:xfrm>
            <a:off x="511175" y="1087438"/>
            <a:ext cx="8594725" cy="246062"/>
          </a:xfrm>
          <a:prstGeom prst="rect">
            <a:avLst/>
          </a:prstGeom>
          <a:noFill/>
          <a:ln w="9525">
            <a:noFill/>
          </a:ln>
        </p:spPr>
        <p:txBody>
          <a:bodyPr lIns="0" tIns="0" rIns="0" bIns="0">
            <a:spAutoFit/>
          </a:bodyPr>
          <a:p>
            <a:pPr algn="r"/>
            <a:r>
              <a:rPr lang="en-US" altLang="en-US" sz="1600" dirty="0">
                <a:latin typeface="Comic Sans MS" panose="030F0702030302020204" pitchFamily="66" charset="0"/>
              </a:rPr>
              <a:t>( Usually not done in a linear step-by-step order and completed when the last step is reached! )</a:t>
            </a:r>
            <a:endParaRPr lang="en-US" altLang="en-US" sz="1600" dirty="0">
              <a:latin typeface="Comic Sans MS" panose="030F0702030302020204" pitchFamily="66" charset="0"/>
            </a:endParaRPr>
          </a:p>
        </p:txBody>
      </p:sp>
      <p:cxnSp>
        <p:nvCxnSpPr>
          <p:cNvPr id="4" name="Straight Connector 3"/>
          <p:cNvCxnSpPr/>
          <p:nvPr/>
        </p:nvCxnSpPr>
        <p:spPr bwMode="auto">
          <a:xfrm>
            <a:off x="6194425" y="2293938"/>
            <a:ext cx="0" cy="4114800"/>
          </a:xfrm>
          <a:prstGeom prst="line">
            <a:avLst/>
          </a:prstGeom>
          <a:solidFill>
            <a:schemeClr val="accent1"/>
          </a:solidFill>
          <a:ln w="38100" cap="flat" cmpd="sng" algn="ctr">
            <a:solidFill>
              <a:schemeClr val="tx1">
                <a:lumMod val="50000"/>
                <a:lumOff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862" name="Rectangle 43"/>
          <p:cNvSpPr>
            <a:spLocks noChangeAspect="1"/>
          </p:cNvSpPr>
          <p:nvPr/>
        </p:nvSpPr>
        <p:spPr>
          <a:xfrm>
            <a:off x="6413500" y="1933575"/>
            <a:ext cx="1354138" cy="431800"/>
          </a:xfrm>
          <a:prstGeom prst="rect">
            <a:avLst/>
          </a:prstGeom>
          <a:solidFill>
            <a:srgbClr val="FFFFE0"/>
          </a:solidFill>
          <a:ln w="9525">
            <a:noFill/>
          </a:ln>
        </p:spPr>
        <p:txBody>
          <a:bodyPr wrap="none" lIns="0" tIns="0" rIns="0" bIns="0">
            <a:spAutoFit/>
          </a:bodyPr>
          <a:p>
            <a:pPr algn="ctr"/>
            <a:r>
              <a:rPr lang="en-US" altLang="en-US" sz="1400" dirty="0">
                <a:latin typeface="Comic Sans MS" panose="030F0702030302020204" pitchFamily="66" charset="0"/>
              </a:rPr>
              <a:t>Black box testing</a:t>
            </a:r>
            <a:endParaRPr lang="en-US" altLang="en-US" sz="1400" dirty="0">
              <a:latin typeface="Comic Sans MS" panose="030F0702030302020204" pitchFamily="66" charset="0"/>
            </a:endParaRPr>
          </a:p>
          <a:p>
            <a:pPr algn="ctr"/>
            <a:r>
              <a:rPr lang="en-US" altLang="en-US" sz="1400" dirty="0">
                <a:latin typeface="Comic Sans MS" panose="030F0702030302020204" pitchFamily="66" charset="0"/>
              </a:rPr>
              <a:t>(by customer)</a:t>
            </a:r>
            <a:endParaRPr lang="en-US" altLang="en-US" sz="1400" dirty="0">
              <a:latin typeface="Comic Sans MS" panose="030F0702030302020204" pitchFamily="66" charset="0"/>
            </a:endParaRPr>
          </a:p>
        </p:txBody>
      </p:sp>
      <p:sp>
        <p:nvSpPr>
          <p:cNvPr id="8" name="Freeform 7"/>
          <p:cNvSpPr/>
          <p:nvPr/>
        </p:nvSpPr>
        <p:spPr bwMode="auto">
          <a:xfrm>
            <a:off x="6592888" y="2406650"/>
            <a:ext cx="352425" cy="390525"/>
          </a:xfrm>
          <a:custGeom>
            <a:avLst/>
            <a:gdLst>
              <a:gd name="connsiteX0" fmla="*/ 0 w 352425"/>
              <a:gd name="connsiteY0" fmla="*/ 97631 h 395287"/>
              <a:gd name="connsiteX1" fmla="*/ 107157 w 352425"/>
              <a:gd name="connsiteY1" fmla="*/ 97631 h 395287"/>
              <a:gd name="connsiteX2" fmla="*/ 104775 w 352425"/>
              <a:gd name="connsiteY2" fmla="*/ 0 h 395287"/>
              <a:gd name="connsiteX3" fmla="*/ 352425 w 352425"/>
              <a:gd name="connsiteY3" fmla="*/ 195262 h 395287"/>
              <a:gd name="connsiteX4" fmla="*/ 104775 w 352425"/>
              <a:gd name="connsiteY4" fmla="*/ 395287 h 395287"/>
              <a:gd name="connsiteX5" fmla="*/ 107157 w 352425"/>
              <a:gd name="connsiteY5" fmla="*/ 292893 h 395287"/>
              <a:gd name="connsiteX6" fmla="*/ 0 w 352425"/>
              <a:gd name="connsiteY6" fmla="*/ 295275 h 395287"/>
              <a:gd name="connsiteX7" fmla="*/ 0 w 352425"/>
              <a:gd name="connsiteY7" fmla="*/ 295275 h 395287"/>
              <a:gd name="connsiteX0-1" fmla="*/ 5829 w 358254"/>
              <a:gd name="connsiteY0-2" fmla="*/ 97631 h 400050"/>
              <a:gd name="connsiteX1-3" fmla="*/ 112986 w 358254"/>
              <a:gd name="connsiteY1-4" fmla="*/ 97631 h 400050"/>
              <a:gd name="connsiteX2-5" fmla="*/ 110604 w 358254"/>
              <a:gd name="connsiteY2-6" fmla="*/ 0 h 400050"/>
              <a:gd name="connsiteX3-7" fmla="*/ 358254 w 358254"/>
              <a:gd name="connsiteY3-8" fmla="*/ 195262 h 400050"/>
              <a:gd name="connsiteX4-9" fmla="*/ 110604 w 358254"/>
              <a:gd name="connsiteY4-10" fmla="*/ 395287 h 400050"/>
              <a:gd name="connsiteX5-11" fmla="*/ 112986 w 358254"/>
              <a:gd name="connsiteY5-12" fmla="*/ 292893 h 400050"/>
              <a:gd name="connsiteX6-13" fmla="*/ 5829 w 358254"/>
              <a:gd name="connsiteY6-14" fmla="*/ 295275 h 400050"/>
              <a:gd name="connsiteX7-15" fmla="*/ 15354 w 358254"/>
              <a:gd name="connsiteY7-16" fmla="*/ 400050 h 400050"/>
              <a:gd name="connsiteX0-17" fmla="*/ 0 w 352425"/>
              <a:gd name="connsiteY0-18" fmla="*/ 97631 h 400050"/>
              <a:gd name="connsiteX1-19" fmla="*/ 107157 w 352425"/>
              <a:gd name="connsiteY1-20" fmla="*/ 97631 h 400050"/>
              <a:gd name="connsiteX2-21" fmla="*/ 104775 w 352425"/>
              <a:gd name="connsiteY2-22" fmla="*/ 0 h 400050"/>
              <a:gd name="connsiteX3-23" fmla="*/ 352425 w 352425"/>
              <a:gd name="connsiteY3-24" fmla="*/ 195262 h 400050"/>
              <a:gd name="connsiteX4-25" fmla="*/ 104775 w 352425"/>
              <a:gd name="connsiteY4-26" fmla="*/ 395287 h 400050"/>
              <a:gd name="connsiteX5-27" fmla="*/ 107157 w 352425"/>
              <a:gd name="connsiteY5-28" fmla="*/ 292893 h 400050"/>
              <a:gd name="connsiteX6-29" fmla="*/ 9525 w 352425"/>
              <a:gd name="connsiteY6-30" fmla="*/ 400050 h 400050"/>
              <a:gd name="connsiteX0-31" fmla="*/ 0 w 352425"/>
              <a:gd name="connsiteY0-32" fmla="*/ 97631 h 395287"/>
              <a:gd name="connsiteX1-33" fmla="*/ 107157 w 352425"/>
              <a:gd name="connsiteY1-34" fmla="*/ 97631 h 395287"/>
              <a:gd name="connsiteX2-35" fmla="*/ 104775 w 352425"/>
              <a:gd name="connsiteY2-36" fmla="*/ 0 h 395287"/>
              <a:gd name="connsiteX3-37" fmla="*/ 352425 w 352425"/>
              <a:gd name="connsiteY3-38" fmla="*/ 195262 h 395287"/>
              <a:gd name="connsiteX4-39" fmla="*/ 104775 w 352425"/>
              <a:gd name="connsiteY4-40" fmla="*/ 395287 h 395287"/>
              <a:gd name="connsiteX5-41" fmla="*/ 107157 w 352425"/>
              <a:gd name="connsiteY5-42" fmla="*/ 292893 h 395287"/>
              <a:gd name="connsiteX6-43" fmla="*/ 4762 w 352425"/>
              <a:gd name="connsiteY6-44" fmla="*/ 292894 h 395287"/>
              <a:gd name="connsiteX0-45" fmla="*/ 0 w 352425"/>
              <a:gd name="connsiteY0-46" fmla="*/ 97631 h 395287"/>
              <a:gd name="connsiteX1-47" fmla="*/ 107157 w 352425"/>
              <a:gd name="connsiteY1-48" fmla="*/ 97631 h 395287"/>
              <a:gd name="connsiteX2-49" fmla="*/ 104775 w 352425"/>
              <a:gd name="connsiteY2-50" fmla="*/ 0 h 395287"/>
              <a:gd name="connsiteX3-51" fmla="*/ 352425 w 352425"/>
              <a:gd name="connsiteY3-52" fmla="*/ 195262 h 395287"/>
              <a:gd name="connsiteX4-53" fmla="*/ 104775 w 352425"/>
              <a:gd name="connsiteY4-54" fmla="*/ 395287 h 395287"/>
              <a:gd name="connsiteX5-55" fmla="*/ 107157 w 352425"/>
              <a:gd name="connsiteY5-56" fmla="*/ 292893 h 395287"/>
              <a:gd name="connsiteX6-57" fmla="*/ 4762 w 352425"/>
              <a:gd name="connsiteY6-58" fmla="*/ 292894 h 395287"/>
              <a:gd name="connsiteX0-59" fmla="*/ 0 w 352425"/>
              <a:gd name="connsiteY0-60" fmla="*/ 97631 h 400050"/>
              <a:gd name="connsiteX1-61" fmla="*/ 107157 w 352425"/>
              <a:gd name="connsiteY1-62" fmla="*/ 97631 h 400050"/>
              <a:gd name="connsiteX2-63" fmla="*/ 104775 w 352425"/>
              <a:gd name="connsiteY2-64" fmla="*/ 0 h 400050"/>
              <a:gd name="connsiteX3-65" fmla="*/ 352425 w 352425"/>
              <a:gd name="connsiteY3-66" fmla="*/ 195262 h 400050"/>
              <a:gd name="connsiteX4-67" fmla="*/ 102393 w 352425"/>
              <a:gd name="connsiteY4-68" fmla="*/ 400050 h 400050"/>
              <a:gd name="connsiteX5-69" fmla="*/ 107157 w 352425"/>
              <a:gd name="connsiteY5-70" fmla="*/ 292893 h 400050"/>
              <a:gd name="connsiteX6-71" fmla="*/ 4762 w 352425"/>
              <a:gd name="connsiteY6-72" fmla="*/ 292894 h 400050"/>
              <a:gd name="connsiteX0-73" fmla="*/ 0 w 352425"/>
              <a:gd name="connsiteY0-74" fmla="*/ 97631 h 397669"/>
              <a:gd name="connsiteX1-75" fmla="*/ 107157 w 352425"/>
              <a:gd name="connsiteY1-76" fmla="*/ 97631 h 397669"/>
              <a:gd name="connsiteX2-77" fmla="*/ 104775 w 352425"/>
              <a:gd name="connsiteY2-78" fmla="*/ 0 h 397669"/>
              <a:gd name="connsiteX3-79" fmla="*/ 352425 w 352425"/>
              <a:gd name="connsiteY3-80" fmla="*/ 195262 h 397669"/>
              <a:gd name="connsiteX4-81" fmla="*/ 102393 w 352425"/>
              <a:gd name="connsiteY4-82" fmla="*/ 397669 h 397669"/>
              <a:gd name="connsiteX5-83" fmla="*/ 107157 w 352425"/>
              <a:gd name="connsiteY5-84" fmla="*/ 292893 h 397669"/>
              <a:gd name="connsiteX6-85" fmla="*/ 4762 w 352425"/>
              <a:gd name="connsiteY6-86" fmla="*/ 292894 h 397669"/>
              <a:gd name="connsiteX0-87" fmla="*/ 0 w 352425"/>
              <a:gd name="connsiteY0-88" fmla="*/ 97631 h 397669"/>
              <a:gd name="connsiteX1-89" fmla="*/ 107157 w 352425"/>
              <a:gd name="connsiteY1-90" fmla="*/ 97631 h 397669"/>
              <a:gd name="connsiteX2-91" fmla="*/ 104775 w 352425"/>
              <a:gd name="connsiteY2-92" fmla="*/ 0 h 397669"/>
              <a:gd name="connsiteX3-93" fmla="*/ 352425 w 352425"/>
              <a:gd name="connsiteY3-94" fmla="*/ 195262 h 397669"/>
              <a:gd name="connsiteX4-95" fmla="*/ 102393 w 352425"/>
              <a:gd name="connsiteY4-96" fmla="*/ 397669 h 397669"/>
              <a:gd name="connsiteX5-97" fmla="*/ 76200 w 352425"/>
              <a:gd name="connsiteY5-98" fmla="*/ 316706 h 397669"/>
              <a:gd name="connsiteX6-99" fmla="*/ 4762 w 352425"/>
              <a:gd name="connsiteY6-100" fmla="*/ 292894 h 397669"/>
              <a:gd name="connsiteX0-101" fmla="*/ 0 w 352425"/>
              <a:gd name="connsiteY0-102" fmla="*/ 97631 h 397669"/>
              <a:gd name="connsiteX1-103" fmla="*/ 107157 w 352425"/>
              <a:gd name="connsiteY1-104" fmla="*/ 97631 h 397669"/>
              <a:gd name="connsiteX2-105" fmla="*/ 104775 w 352425"/>
              <a:gd name="connsiteY2-106" fmla="*/ 0 h 397669"/>
              <a:gd name="connsiteX3-107" fmla="*/ 352425 w 352425"/>
              <a:gd name="connsiteY3-108" fmla="*/ 195262 h 397669"/>
              <a:gd name="connsiteX4-109" fmla="*/ 102393 w 352425"/>
              <a:gd name="connsiteY4-110" fmla="*/ 397669 h 397669"/>
              <a:gd name="connsiteX5-111" fmla="*/ 107157 w 352425"/>
              <a:gd name="connsiteY5-112" fmla="*/ 292893 h 397669"/>
              <a:gd name="connsiteX6-113" fmla="*/ 4762 w 352425"/>
              <a:gd name="connsiteY6-114" fmla="*/ 292894 h 397669"/>
              <a:gd name="connsiteX0-115" fmla="*/ 0 w 352425"/>
              <a:gd name="connsiteY0-116" fmla="*/ 97631 h 397669"/>
              <a:gd name="connsiteX1-117" fmla="*/ 107157 w 352425"/>
              <a:gd name="connsiteY1-118" fmla="*/ 97631 h 397669"/>
              <a:gd name="connsiteX2-119" fmla="*/ 104775 w 352425"/>
              <a:gd name="connsiteY2-120" fmla="*/ 0 h 397669"/>
              <a:gd name="connsiteX3-121" fmla="*/ 352425 w 352425"/>
              <a:gd name="connsiteY3-122" fmla="*/ 195262 h 397669"/>
              <a:gd name="connsiteX4-123" fmla="*/ 102393 w 352425"/>
              <a:gd name="connsiteY4-124" fmla="*/ 397669 h 397669"/>
              <a:gd name="connsiteX5-125" fmla="*/ 104776 w 352425"/>
              <a:gd name="connsiteY5-126" fmla="*/ 292893 h 397669"/>
              <a:gd name="connsiteX6-127" fmla="*/ 4762 w 352425"/>
              <a:gd name="connsiteY6-128" fmla="*/ 292894 h 397669"/>
              <a:gd name="connsiteX0-129" fmla="*/ 0 w 352425"/>
              <a:gd name="connsiteY0-130" fmla="*/ 97631 h 392907"/>
              <a:gd name="connsiteX1-131" fmla="*/ 107157 w 352425"/>
              <a:gd name="connsiteY1-132" fmla="*/ 97631 h 392907"/>
              <a:gd name="connsiteX2-133" fmla="*/ 104775 w 352425"/>
              <a:gd name="connsiteY2-134" fmla="*/ 0 h 392907"/>
              <a:gd name="connsiteX3-135" fmla="*/ 352425 w 352425"/>
              <a:gd name="connsiteY3-136" fmla="*/ 195262 h 392907"/>
              <a:gd name="connsiteX4-137" fmla="*/ 104775 w 352425"/>
              <a:gd name="connsiteY4-138" fmla="*/ 392907 h 392907"/>
              <a:gd name="connsiteX5-139" fmla="*/ 104776 w 352425"/>
              <a:gd name="connsiteY5-140" fmla="*/ 292893 h 392907"/>
              <a:gd name="connsiteX6-141" fmla="*/ 4762 w 352425"/>
              <a:gd name="connsiteY6-142" fmla="*/ 292894 h 392907"/>
              <a:gd name="connsiteX0-143" fmla="*/ 0 w 352425"/>
              <a:gd name="connsiteY0-144" fmla="*/ 97631 h 390526"/>
              <a:gd name="connsiteX1-145" fmla="*/ 107157 w 352425"/>
              <a:gd name="connsiteY1-146" fmla="*/ 97631 h 390526"/>
              <a:gd name="connsiteX2-147" fmla="*/ 104775 w 352425"/>
              <a:gd name="connsiteY2-148" fmla="*/ 0 h 390526"/>
              <a:gd name="connsiteX3-149" fmla="*/ 352425 w 352425"/>
              <a:gd name="connsiteY3-150" fmla="*/ 195262 h 390526"/>
              <a:gd name="connsiteX4-151" fmla="*/ 102394 w 352425"/>
              <a:gd name="connsiteY4-152" fmla="*/ 390526 h 390526"/>
              <a:gd name="connsiteX5-153" fmla="*/ 104776 w 352425"/>
              <a:gd name="connsiteY5-154" fmla="*/ 292893 h 390526"/>
              <a:gd name="connsiteX6-155" fmla="*/ 4762 w 352425"/>
              <a:gd name="connsiteY6-156" fmla="*/ 292894 h 390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52425" h="390526">
                <a:moveTo>
                  <a:pt x="0" y="97631"/>
                </a:moveTo>
                <a:lnTo>
                  <a:pt x="107157" y="97631"/>
                </a:lnTo>
                <a:lnTo>
                  <a:pt x="104775" y="0"/>
                </a:lnTo>
                <a:lnTo>
                  <a:pt x="352425" y="195262"/>
                </a:lnTo>
                <a:lnTo>
                  <a:pt x="102394" y="390526"/>
                </a:lnTo>
                <a:cubicBezTo>
                  <a:pt x="103188" y="355601"/>
                  <a:pt x="103982" y="327818"/>
                  <a:pt x="104776" y="292893"/>
                </a:cubicBezTo>
                <a:lnTo>
                  <a:pt x="4762" y="292894"/>
                </a:lnTo>
              </a:path>
            </a:pathLst>
          </a:custGeom>
          <a:gradFill flip="none" rotWithShape="1">
            <a:gsLst>
              <a:gs pos="0">
                <a:schemeClr val="tx1">
                  <a:tint val="66000"/>
                  <a:satMod val="160000"/>
                </a:schemeClr>
              </a:gs>
              <a:gs pos="32000">
                <a:schemeClr val="tx1">
                  <a:tint val="44500"/>
                  <a:satMod val="160000"/>
                </a:schemeClr>
              </a:gs>
              <a:gs pos="100000">
                <a:schemeClr val="bg1"/>
              </a:gs>
            </a:gsLst>
            <a:lin ang="10800000" scaled="1"/>
            <a:tileRect/>
          </a:gradFill>
          <a:ln w="317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endParaRPr>
          </a:p>
        </p:txBody>
      </p:sp>
      <p:sp>
        <p:nvSpPr>
          <p:cNvPr id="34864" name="Rectangle 43"/>
          <p:cNvSpPr>
            <a:spLocks noChangeAspect="1"/>
          </p:cNvSpPr>
          <p:nvPr/>
        </p:nvSpPr>
        <p:spPr>
          <a:xfrm>
            <a:off x="4605338" y="1933575"/>
            <a:ext cx="1373187" cy="431800"/>
          </a:xfrm>
          <a:prstGeom prst="rect">
            <a:avLst/>
          </a:prstGeom>
          <a:solidFill>
            <a:srgbClr val="FFFFE0"/>
          </a:solidFill>
          <a:ln w="9525">
            <a:noFill/>
          </a:ln>
        </p:spPr>
        <p:txBody>
          <a:bodyPr wrap="none" lIns="0" tIns="0" rIns="0" bIns="0">
            <a:spAutoFit/>
          </a:bodyPr>
          <a:p>
            <a:pPr algn="ctr"/>
            <a:r>
              <a:rPr lang="en-US" altLang="en-US" sz="1400" dirty="0">
                <a:latin typeface="Comic Sans MS" panose="030F0702030302020204" pitchFamily="66" charset="0"/>
              </a:rPr>
              <a:t>White box testing</a:t>
            </a:r>
            <a:endParaRPr lang="en-US" altLang="en-US" sz="1400" dirty="0">
              <a:latin typeface="Comic Sans MS" panose="030F0702030302020204" pitchFamily="66" charset="0"/>
            </a:endParaRPr>
          </a:p>
          <a:p>
            <a:pPr algn="ctr"/>
            <a:r>
              <a:rPr lang="en-US" altLang="en-US" sz="1400" dirty="0">
                <a:latin typeface="Comic Sans MS" panose="030F0702030302020204" pitchFamily="66" charset="0"/>
              </a:rPr>
              <a:t>(by developer)</a:t>
            </a:r>
            <a:endParaRPr lang="en-US" altLang="en-US" sz="1400" dirty="0">
              <a:latin typeface="Comic Sans MS" panose="030F0702030302020204" pitchFamily="66" charset="0"/>
            </a:endParaRPr>
          </a:p>
        </p:txBody>
      </p:sp>
      <p:sp>
        <p:nvSpPr>
          <p:cNvPr id="54" name="Freeform 53"/>
          <p:cNvSpPr/>
          <p:nvPr/>
        </p:nvSpPr>
        <p:spPr bwMode="auto">
          <a:xfrm flipH="1">
            <a:off x="5494338" y="2406650"/>
            <a:ext cx="352425" cy="390525"/>
          </a:xfrm>
          <a:custGeom>
            <a:avLst/>
            <a:gdLst>
              <a:gd name="connsiteX0" fmla="*/ 0 w 352425"/>
              <a:gd name="connsiteY0" fmla="*/ 97631 h 395287"/>
              <a:gd name="connsiteX1" fmla="*/ 107157 w 352425"/>
              <a:gd name="connsiteY1" fmla="*/ 97631 h 395287"/>
              <a:gd name="connsiteX2" fmla="*/ 104775 w 352425"/>
              <a:gd name="connsiteY2" fmla="*/ 0 h 395287"/>
              <a:gd name="connsiteX3" fmla="*/ 352425 w 352425"/>
              <a:gd name="connsiteY3" fmla="*/ 195262 h 395287"/>
              <a:gd name="connsiteX4" fmla="*/ 104775 w 352425"/>
              <a:gd name="connsiteY4" fmla="*/ 395287 h 395287"/>
              <a:gd name="connsiteX5" fmla="*/ 107157 w 352425"/>
              <a:gd name="connsiteY5" fmla="*/ 292893 h 395287"/>
              <a:gd name="connsiteX6" fmla="*/ 0 w 352425"/>
              <a:gd name="connsiteY6" fmla="*/ 295275 h 395287"/>
              <a:gd name="connsiteX7" fmla="*/ 0 w 352425"/>
              <a:gd name="connsiteY7" fmla="*/ 295275 h 395287"/>
              <a:gd name="connsiteX0-1" fmla="*/ 5829 w 358254"/>
              <a:gd name="connsiteY0-2" fmla="*/ 97631 h 400050"/>
              <a:gd name="connsiteX1-3" fmla="*/ 112986 w 358254"/>
              <a:gd name="connsiteY1-4" fmla="*/ 97631 h 400050"/>
              <a:gd name="connsiteX2-5" fmla="*/ 110604 w 358254"/>
              <a:gd name="connsiteY2-6" fmla="*/ 0 h 400050"/>
              <a:gd name="connsiteX3-7" fmla="*/ 358254 w 358254"/>
              <a:gd name="connsiteY3-8" fmla="*/ 195262 h 400050"/>
              <a:gd name="connsiteX4-9" fmla="*/ 110604 w 358254"/>
              <a:gd name="connsiteY4-10" fmla="*/ 395287 h 400050"/>
              <a:gd name="connsiteX5-11" fmla="*/ 112986 w 358254"/>
              <a:gd name="connsiteY5-12" fmla="*/ 292893 h 400050"/>
              <a:gd name="connsiteX6-13" fmla="*/ 5829 w 358254"/>
              <a:gd name="connsiteY6-14" fmla="*/ 295275 h 400050"/>
              <a:gd name="connsiteX7-15" fmla="*/ 15354 w 358254"/>
              <a:gd name="connsiteY7-16" fmla="*/ 400050 h 400050"/>
              <a:gd name="connsiteX0-17" fmla="*/ 0 w 352425"/>
              <a:gd name="connsiteY0-18" fmla="*/ 97631 h 400050"/>
              <a:gd name="connsiteX1-19" fmla="*/ 107157 w 352425"/>
              <a:gd name="connsiteY1-20" fmla="*/ 97631 h 400050"/>
              <a:gd name="connsiteX2-21" fmla="*/ 104775 w 352425"/>
              <a:gd name="connsiteY2-22" fmla="*/ 0 h 400050"/>
              <a:gd name="connsiteX3-23" fmla="*/ 352425 w 352425"/>
              <a:gd name="connsiteY3-24" fmla="*/ 195262 h 400050"/>
              <a:gd name="connsiteX4-25" fmla="*/ 104775 w 352425"/>
              <a:gd name="connsiteY4-26" fmla="*/ 395287 h 400050"/>
              <a:gd name="connsiteX5-27" fmla="*/ 107157 w 352425"/>
              <a:gd name="connsiteY5-28" fmla="*/ 292893 h 400050"/>
              <a:gd name="connsiteX6-29" fmla="*/ 9525 w 352425"/>
              <a:gd name="connsiteY6-30" fmla="*/ 400050 h 400050"/>
              <a:gd name="connsiteX0-31" fmla="*/ 0 w 352425"/>
              <a:gd name="connsiteY0-32" fmla="*/ 97631 h 395287"/>
              <a:gd name="connsiteX1-33" fmla="*/ 107157 w 352425"/>
              <a:gd name="connsiteY1-34" fmla="*/ 97631 h 395287"/>
              <a:gd name="connsiteX2-35" fmla="*/ 104775 w 352425"/>
              <a:gd name="connsiteY2-36" fmla="*/ 0 h 395287"/>
              <a:gd name="connsiteX3-37" fmla="*/ 352425 w 352425"/>
              <a:gd name="connsiteY3-38" fmla="*/ 195262 h 395287"/>
              <a:gd name="connsiteX4-39" fmla="*/ 104775 w 352425"/>
              <a:gd name="connsiteY4-40" fmla="*/ 395287 h 395287"/>
              <a:gd name="connsiteX5-41" fmla="*/ 107157 w 352425"/>
              <a:gd name="connsiteY5-42" fmla="*/ 292893 h 395287"/>
              <a:gd name="connsiteX6-43" fmla="*/ 4762 w 352425"/>
              <a:gd name="connsiteY6-44" fmla="*/ 292894 h 395287"/>
              <a:gd name="connsiteX0-45" fmla="*/ 0 w 352425"/>
              <a:gd name="connsiteY0-46" fmla="*/ 97631 h 395287"/>
              <a:gd name="connsiteX1-47" fmla="*/ 107157 w 352425"/>
              <a:gd name="connsiteY1-48" fmla="*/ 97631 h 395287"/>
              <a:gd name="connsiteX2-49" fmla="*/ 104775 w 352425"/>
              <a:gd name="connsiteY2-50" fmla="*/ 0 h 395287"/>
              <a:gd name="connsiteX3-51" fmla="*/ 352425 w 352425"/>
              <a:gd name="connsiteY3-52" fmla="*/ 195262 h 395287"/>
              <a:gd name="connsiteX4-53" fmla="*/ 104775 w 352425"/>
              <a:gd name="connsiteY4-54" fmla="*/ 395287 h 395287"/>
              <a:gd name="connsiteX5-55" fmla="*/ 107157 w 352425"/>
              <a:gd name="connsiteY5-56" fmla="*/ 292893 h 395287"/>
              <a:gd name="connsiteX6-57" fmla="*/ 4762 w 352425"/>
              <a:gd name="connsiteY6-58" fmla="*/ 292894 h 395287"/>
              <a:gd name="connsiteX0-59" fmla="*/ 0 w 352425"/>
              <a:gd name="connsiteY0-60" fmla="*/ 97631 h 400050"/>
              <a:gd name="connsiteX1-61" fmla="*/ 107157 w 352425"/>
              <a:gd name="connsiteY1-62" fmla="*/ 97631 h 400050"/>
              <a:gd name="connsiteX2-63" fmla="*/ 104775 w 352425"/>
              <a:gd name="connsiteY2-64" fmla="*/ 0 h 400050"/>
              <a:gd name="connsiteX3-65" fmla="*/ 352425 w 352425"/>
              <a:gd name="connsiteY3-66" fmla="*/ 195262 h 400050"/>
              <a:gd name="connsiteX4-67" fmla="*/ 102393 w 352425"/>
              <a:gd name="connsiteY4-68" fmla="*/ 400050 h 400050"/>
              <a:gd name="connsiteX5-69" fmla="*/ 107157 w 352425"/>
              <a:gd name="connsiteY5-70" fmla="*/ 292893 h 400050"/>
              <a:gd name="connsiteX6-71" fmla="*/ 4762 w 352425"/>
              <a:gd name="connsiteY6-72" fmla="*/ 292894 h 400050"/>
              <a:gd name="connsiteX0-73" fmla="*/ 0 w 352425"/>
              <a:gd name="connsiteY0-74" fmla="*/ 97631 h 397669"/>
              <a:gd name="connsiteX1-75" fmla="*/ 107157 w 352425"/>
              <a:gd name="connsiteY1-76" fmla="*/ 97631 h 397669"/>
              <a:gd name="connsiteX2-77" fmla="*/ 104775 w 352425"/>
              <a:gd name="connsiteY2-78" fmla="*/ 0 h 397669"/>
              <a:gd name="connsiteX3-79" fmla="*/ 352425 w 352425"/>
              <a:gd name="connsiteY3-80" fmla="*/ 195262 h 397669"/>
              <a:gd name="connsiteX4-81" fmla="*/ 102393 w 352425"/>
              <a:gd name="connsiteY4-82" fmla="*/ 397669 h 397669"/>
              <a:gd name="connsiteX5-83" fmla="*/ 107157 w 352425"/>
              <a:gd name="connsiteY5-84" fmla="*/ 292893 h 397669"/>
              <a:gd name="connsiteX6-85" fmla="*/ 4762 w 352425"/>
              <a:gd name="connsiteY6-86" fmla="*/ 292894 h 397669"/>
              <a:gd name="connsiteX0-87" fmla="*/ 0 w 352425"/>
              <a:gd name="connsiteY0-88" fmla="*/ 97631 h 397669"/>
              <a:gd name="connsiteX1-89" fmla="*/ 107157 w 352425"/>
              <a:gd name="connsiteY1-90" fmla="*/ 97631 h 397669"/>
              <a:gd name="connsiteX2-91" fmla="*/ 104775 w 352425"/>
              <a:gd name="connsiteY2-92" fmla="*/ 0 h 397669"/>
              <a:gd name="connsiteX3-93" fmla="*/ 352425 w 352425"/>
              <a:gd name="connsiteY3-94" fmla="*/ 195262 h 397669"/>
              <a:gd name="connsiteX4-95" fmla="*/ 102393 w 352425"/>
              <a:gd name="connsiteY4-96" fmla="*/ 397669 h 397669"/>
              <a:gd name="connsiteX5-97" fmla="*/ 76200 w 352425"/>
              <a:gd name="connsiteY5-98" fmla="*/ 316706 h 397669"/>
              <a:gd name="connsiteX6-99" fmla="*/ 4762 w 352425"/>
              <a:gd name="connsiteY6-100" fmla="*/ 292894 h 397669"/>
              <a:gd name="connsiteX0-101" fmla="*/ 0 w 352425"/>
              <a:gd name="connsiteY0-102" fmla="*/ 97631 h 397669"/>
              <a:gd name="connsiteX1-103" fmla="*/ 107157 w 352425"/>
              <a:gd name="connsiteY1-104" fmla="*/ 97631 h 397669"/>
              <a:gd name="connsiteX2-105" fmla="*/ 104775 w 352425"/>
              <a:gd name="connsiteY2-106" fmla="*/ 0 h 397669"/>
              <a:gd name="connsiteX3-107" fmla="*/ 352425 w 352425"/>
              <a:gd name="connsiteY3-108" fmla="*/ 195262 h 397669"/>
              <a:gd name="connsiteX4-109" fmla="*/ 102393 w 352425"/>
              <a:gd name="connsiteY4-110" fmla="*/ 397669 h 397669"/>
              <a:gd name="connsiteX5-111" fmla="*/ 107157 w 352425"/>
              <a:gd name="connsiteY5-112" fmla="*/ 292893 h 397669"/>
              <a:gd name="connsiteX6-113" fmla="*/ 4762 w 352425"/>
              <a:gd name="connsiteY6-114" fmla="*/ 292894 h 397669"/>
              <a:gd name="connsiteX0-115" fmla="*/ 0 w 352425"/>
              <a:gd name="connsiteY0-116" fmla="*/ 97631 h 397669"/>
              <a:gd name="connsiteX1-117" fmla="*/ 107157 w 352425"/>
              <a:gd name="connsiteY1-118" fmla="*/ 97631 h 397669"/>
              <a:gd name="connsiteX2-119" fmla="*/ 104775 w 352425"/>
              <a:gd name="connsiteY2-120" fmla="*/ 0 h 397669"/>
              <a:gd name="connsiteX3-121" fmla="*/ 352425 w 352425"/>
              <a:gd name="connsiteY3-122" fmla="*/ 195262 h 397669"/>
              <a:gd name="connsiteX4-123" fmla="*/ 102393 w 352425"/>
              <a:gd name="connsiteY4-124" fmla="*/ 397669 h 397669"/>
              <a:gd name="connsiteX5-125" fmla="*/ 104776 w 352425"/>
              <a:gd name="connsiteY5-126" fmla="*/ 292893 h 397669"/>
              <a:gd name="connsiteX6-127" fmla="*/ 4762 w 352425"/>
              <a:gd name="connsiteY6-128" fmla="*/ 292894 h 397669"/>
              <a:gd name="connsiteX0-129" fmla="*/ 0 w 352425"/>
              <a:gd name="connsiteY0-130" fmla="*/ 97631 h 392907"/>
              <a:gd name="connsiteX1-131" fmla="*/ 107157 w 352425"/>
              <a:gd name="connsiteY1-132" fmla="*/ 97631 h 392907"/>
              <a:gd name="connsiteX2-133" fmla="*/ 104775 w 352425"/>
              <a:gd name="connsiteY2-134" fmla="*/ 0 h 392907"/>
              <a:gd name="connsiteX3-135" fmla="*/ 352425 w 352425"/>
              <a:gd name="connsiteY3-136" fmla="*/ 195262 h 392907"/>
              <a:gd name="connsiteX4-137" fmla="*/ 104775 w 352425"/>
              <a:gd name="connsiteY4-138" fmla="*/ 392907 h 392907"/>
              <a:gd name="connsiteX5-139" fmla="*/ 104776 w 352425"/>
              <a:gd name="connsiteY5-140" fmla="*/ 292893 h 392907"/>
              <a:gd name="connsiteX6-141" fmla="*/ 4762 w 352425"/>
              <a:gd name="connsiteY6-142" fmla="*/ 292894 h 392907"/>
              <a:gd name="connsiteX0-143" fmla="*/ 0 w 352425"/>
              <a:gd name="connsiteY0-144" fmla="*/ 97631 h 390526"/>
              <a:gd name="connsiteX1-145" fmla="*/ 107157 w 352425"/>
              <a:gd name="connsiteY1-146" fmla="*/ 97631 h 390526"/>
              <a:gd name="connsiteX2-147" fmla="*/ 104775 w 352425"/>
              <a:gd name="connsiteY2-148" fmla="*/ 0 h 390526"/>
              <a:gd name="connsiteX3-149" fmla="*/ 352425 w 352425"/>
              <a:gd name="connsiteY3-150" fmla="*/ 195262 h 390526"/>
              <a:gd name="connsiteX4-151" fmla="*/ 102394 w 352425"/>
              <a:gd name="connsiteY4-152" fmla="*/ 390526 h 390526"/>
              <a:gd name="connsiteX5-153" fmla="*/ 104776 w 352425"/>
              <a:gd name="connsiteY5-154" fmla="*/ 292893 h 390526"/>
              <a:gd name="connsiteX6-155" fmla="*/ 4762 w 352425"/>
              <a:gd name="connsiteY6-156" fmla="*/ 292894 h 39052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52425" h="390526">
                <a:moveTo>
                  <a:pt x="0" y="97631"/>
                </a:moveTo>
                <a:lnTo>
                  <a:pt x="107157" y="97631"/>
                </a:lnTo>
                <a:lnTo>
                  <a:pt x="104775" y="0"/>
                </a:lnTo>
                <a:lnTo>
                  <a:pt x="352425" y="195262"/>
                </a:lnTo>
                <a:lnTo>
                  <a:pt x="102394" y="390526"/>
                </a:lnTo>
                <a:cubicBezTo>
                  <a:pt x="103188" y="355601"/>
                  <a:pt x="103982" y="327818"/>
                  <a:pt x="104776" y="292893"/>
                </a:cubicBezTo>
                <a:lnTo>
                  <a:pt x="4762" y="292894"/>
                </a:lnTo>
              </a:path>
            </a:pathLst>
          </a:custGeom>
          <a:gradFill flip="none" rotWithShape="1">
            <a:gsLst>
              <a:gs pos="0">
                <a:schemeClr val="tx1">
                  <a:tint val="66000"/>
                  <a:satMod val="160000"/>
                </a:schemeClr>
              </a:gs>
              <a:gs pos="32000">
                <a:schemeClr val="tx1">
                  <a:tint val="44500"/>
                  <a:satMod val="160000"/>
                </a:schemeClr>
              </a:gs>
              <a:gs pos="100000">
                <a:schemeClr val="bg1"/>
              </a:gs>
            </a:gsLst>
            <a:lin ang="10800000" scaled="1"/>
            <a:tileRect/>
          </a:gradFill>
          <a:ln w="317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Comic Sans MS" panose="030F0702030302020204" pitchFamily="66" charset="0"/>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0" y="2438400"/>
            <a:ext cx="8229600" cy="1143000"/>
          </a:xfrm>
        </p:spPr>
        <p:txBody>
          <a:bodyPr vert="horz" wrap="square" lIns="91440" tIns="45720" rIns="91440" bIns="45720" anchor="ctr" anchorCtr="0"/>
          <a:p>
            <a:pPr eaLnBrk="1" hangingPunct="1"/>
            <a:r>
              <a:rPr b="1" dirty="0"/>
              <a:t>Thank You</a:t>
            </a:r>
            <a:endParaRPr b="1" dirty="0"/>
          </a:p>
        </p:txBody>
      </p:sp>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381000" y="152400"/>
            <a:ext cx="8153400" cy="838200"/>
          </a:xfrm>
        </p:spPr>
        <p:txBody>
          <a:bodyPr vert="horz" wrap="square" lIns="91440" tIns="45720" rIns="91440" bIns="45720" anchor="ctr" anchorCtr="0"/>
          <a:p>
            <a:pPr eaLnBrk="1" hangingPunct="1"/>
            <a:r>
              <a:rPr sz="4000" dirty="0">
                <a:latin typeface="Comic Sans MS" panose="030F0702030302020204" pitchFamily="66" charset="0"/>
              </a:rPr>
              <a:t> </a:t>
            </a:r>
            <a:r>
              <a:rPr sz="3200" b="1" u="sng" dirty="0">
                <a:latin typeface="Times New Roman" panose="02020603050405020304" pitchFamily="18" charset="0"/>
                <a:cs typeface="Times New Roman" panose="02020603050405020304" pitchFamily="18" charset="0"/>
              </a:rPr>
              <a:t>Software Testing Principles</a:t>
            </a:r>
            <a:endParaRPr sz="3200" b="1" u="sng" dirty="0">
              <a:latin typeface="Times New Roman" panose="02020603050405020304" pitchFamily="18" charset="0"/>
              <a:ea typeface="Times New Roman" panose="02020603050405020304" pitchFamily="18" charset="0"/>
            </a:endParaRPr>
          </a:p>
        </p:txBody>
      </p:sp>
      <p:sp>
        <p:nvSpPr>
          <p:cNvPr id="6147" name="Rectangle 3"/>
          <p:cNvSpPr>
            <a:spLocks noGrp="1" noChangeArrowheads="1"/>
          </p:cNvSpPr>
          <p:nvPr>
            <p:ph idx="1"/>
          </p:nvPr>
        </p:nvSpPr>
        <p:spPr>
          <a:xfrm>
            <a:off x="457200" y="1295400"/>
            <a:ext cx="8229600" cy="4648200"/>
          </a:xfrm>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(07) seven principles of testing</a:t>
            </a:r>
            <a:endPar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Testing shows the presence of defects, not their absence</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Exhaustive testing is impossible</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Early testing saves time and money.</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Defects cluster together.</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Beware of the pesticide paradox</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Testing is context dependent.</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514350" marR="0" lvl="0" indent="-514350" algn="l" defTabSz="914400" rtl="0" eaLnBrk="1" fontAlgn="auto" latinLnBrk="0" hangingPunct="1">
              <a:lnSpc>
                <a:spcPct val="100000"/>
              </a:lnSpc>
              <a:spcBef>
                <a:spcPct val="20000"/>
              </a:spcBef>
              <a:spcAft>
                <a:spcPts val="0"/>
              </a:spcAft>
              <a:buClrTx/>
              <a:buSzTx/>
              <a:buFont typeface="+mj-lt"/>
              <a:buAutoNum type="arabicPeriod"/>
              <a:defRP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Absence-of-errors is a fallacy.</a:t>
            </a: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xfrm>
            <a:off x="457200" y="152400"/>
            <a:ext cx="7793038" cy="762000"/>
          </a:xfrm>
        </p:spPr>
        <p:txBody>
          <a:bodyPr vert="horz" wrap="square" lIns="91440" tIns="45720" rIns="91440" bIns="45720" anchor="ctr" anchorCtr="0"/>
          <a:p>
            <a:pPr eaLnBrk="1" hangingPunct="1"/>
            <a:r>
              <a:rPr sz="3600" b="1" dirty="0">
                <a:latin typeface="Times New Roman" panose="02020603050405020304" pitchFamily="18" charset="0"/>
                <a:cs typeface="Times New Roman" panose="02020603050405020304" pitchFamily="18" charset="0"/>
              </a:rPr>
              <a:t>Types of Software Tests</a:t>
            </a:r>
            <a:endParaRPr sz="3600" b="1" dirty="0"/>
          </a:p>
        </p:txBody>
      </p:sp>
      <p:pic>
        <p:nvPicPr>
          <p:cNvPr id="6147" name="Picture 2"/>
          <p:cNvPicPr>
            <a:picLocks noChangeAspect="1"/>
          </p:cNvPicPr>
          <p:nvPr/>
        </p:nvPicPr>
        <p:blipFill>
          <a:blip r:embed="rId1"/>
          <a:stretch>
            <a:fillRect/>
          </a:stretch>
        </p:blipFill>
        <p:spPr>
          <a:xfrm>
            <a:off x="228600" y="1143000"/>
            <a:ext cx="8731250" cy="5410200"/>
          </a:xfrm>
          <a:prstGeom prst="rect">
            <a:avLst/>
          </a:prstGeom>
          <a:noFill/>
          <a:ln w="9525">
            <a:noFill/>
          </a:ln>
        </p:spPr>
      </p:pic>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762000" y="152400"/>
            <a:ext cx="7793038" cy="60960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List of Software Tests</a:t>
            </a:r>
            <a:endParaRPr kumimoji="0" lang="en-US" sz="40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7171" name="Rectangle 3"/>
          <p:cNvSpPr>
            <a:spLocks noGrp="1" noChangeArrowheads="1"/>
          </p:cNvSpPr>
          <p:nvPr>
            <p:ph idx="1"/>
          </p:nvPr>
        </p:nvSpPr>
        <p:spPr>
          <a:xfrm>
            <a:off x="685800" y="762000"/>
            <a:ext cx="7772400" cy="5943600"/>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Functional testing</a:t>
            </a:r>
            <a:endParaRPr kumimoji="0" lang="en-US" sz="2800" b="1"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Unit Testing (White Box)</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Integration Testing</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Function Testing (Black Box)</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Regression Testing</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System Test</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Acceptance and Installation Tests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400" b="1"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Non-Functional testing: </a:t>
            </a:r>
            <a:endParaRPr kumimoji="0" lang="en-US" sz="2400" b="1" i="0" u="sng"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Security testing</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Performance testing</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Usability testing</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Compatibility testing</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381000"/>
            <a:ext cx="8001000" cy="45720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600" b="1" i="0" u="sng"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Unit Testing (White Box)</a:t>
            </a:r>
            <a:br>
              <a:rPr kumimoji="0" lang="en-US" sz="4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b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8195" name="Content Placeholder 2"/>
          <p:cNvSpPr>
            <a:spLocks noGrp="1"/>
          </p:cNvSpPr>
          <p:nvPr>
            <p:ph idx="1"/>
          </p:nvPr>
        </p:nvSpPr>
        <p:spPr>
          <a:xfrm>
            <a:off x="393700" y="762000"/>
            <a:ext cx="8229600" cy="5791200"/>
          </a:xfrm>
        </p:spPr>
        <p:txBody>
          <a:bodyPr vert="horz" wrap="square" lIns="91440" tIns="45720" rIns="91440" bIns="45720" anchor="t" anchorCtr="0"/>
          <a:p>
            <a:pPr algn="just" eaLnBrk="1" hangingPunct="1"/>
            <a:r>
              <a:rPr sz="2000" dirty="0"/>
              <a:t>White box testing is an approach that allows testers to inspect and verify the inner workings of a software system—its code, infrastructure, and integrations with external systems.</a:t>
            </a:r>
            <a:endParaRPr sz="2000" dirty="0"/>
          </a:p>
          <a:p>
            <a:pPr eaLnBrk="1" hangingPunct="1"/>
            <a:r>
              <a:rPr sz="2000" dirty="0">
                <a:latin typeface="Times New Roman" panose="02020603050405020304" pitchFamily="18" charset="0"/>
                <a:cs typeface="Times New Roman" panose="02020603050405020304" pitchFamily="18" charset="0"/>
              </a:rPr>
              <a:t>Individual components are tested.</a:t>
            </a:r>
            <a:endParaRPr sz="2000" dirty="0">
              <a:latin typeface="Times New Roman" panose="02020603050405020304" pitchFamily="18" charset="0"/>
              <a:cs typeface="Times New Roman" panose="02020603050405020304" pitchFamily="18" charset="0"/>
            </a:endParaRPr>
          </a:p>
          <a:p>
            <a:pPr eaLnBrk="1" hangingPunct="1"/>
            <a:r>
              <a:rPr sz="2000" dirty="0">
                <a:latin typeface="Times New Roman" panose="02020603050405020304" pitchFamily="18" charset="0"/>
                <a:cs typeface="Times New Roman" panose="02020603050405020304" pitchFamily="18" charset="0"/>
              </a:rPr>
              <a:t>It is a path test.</a:t>
            </a:r>
            <a:endParaRPr sz="2000" dirty="0">
              <a:latin typeface="Times New Roman" panose="02020603050405020304" pitchFamily="18" charset="0"/>
              <a:cs typeface="Times New Roman" panose="02020603050405020304" pitchFamily="18" charset="0"/>
            </a:endParaRPr>
          </a:p>
          <a:p>
            <a:pPr eaLnBrk="1" hangingPunct="1"/>
            <a:r>
              <a:rPr sz="2000" dirty="0">
                <a:latin typeface="Times New Roman" panose="02020603050405020304" pitchFamily="18" charset="0"/>
                <a:cs typeface="Times New Roman" panose="02020603050405020304" pitchFamily="18" charset="0"/>
              </a:rPr>
              <a:t>To focus on a relatively small segment of code and aim to exercise a high percentage of the internal path</a:t>
            </a:r>
            <a:endParaRPr sz="2000" dirty="0">
              <a:latin typeface="Times New Roman" panose="02020603050405020304" pitchFamily="18" charset="0"/>
              <a:cs typeface="Times New Roman" panose="02020603050405020304" pitchFamily="18" charset="0"/>
            </a:endParaRPr>
          </a:p>
          <a:p>
            <a:pPr algn="just" eaLnBrk="1" hangingPunct="1"/>
            <a:endParaRPr sz="2400" dirty="0"/>
          </a:p>
        </p:txBody>
      </p:sp>
      <p:pic>
        <p:nvPicPr>
          <p:cNvPr id="8196" name="Picture 2"/>
          <p:cNvPicPr>
            <a:picLocks noChangeAspect="1"/>
          </p:cNvPicPr>
          <p:nvPr/>
        </p:nvPicPr>
        <p:blipFill>
          <a:blip r:embed="rId1"/>
          <a:stretch>
            <a:fillRect/>
          </a:stretch>
        </p:blipFill>
        <p:spPr>
          <a:xfrm>
            <a:off x="1092200" y="3429000"/>
            <a:ext cx="6832600" cy="3429000"/>
          </a:xfrm>
          <a:prstGeom prst="rect">
            <a:avLst/>
          </a:prstGeom>
          <a:noFill/>
          <a:ln w="9525">
            <a:noFill/>
          </a:ln>
        </p:spPr>
      </p:pic>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a:xfrm>
            <a:off x="457200" y="274638"/>
            <a:ext cx="8229600" cy="7159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Unit Testing (White Box)</a:t>
            </a:r>
            <a:endParaRPr kumimoji="0" lang="en-US" sz="4400" b="0"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195" name="Rectangle 3"/>
          <p:cNvSpPr>
            <a:spLocks noGrp="1" noChangeArrowheads="1"/>
          </p:cNvSpPr>
          <p:nvPr>
            <p:ph idx="1"/>
          </p:nvPr>
        </p:nvSpPr>
        <p:spPr>
          <a:xfrm>
            <a:off x="457200" y="1600200"/>
            <a:ext cx="8229600" cy="4038600"/>
          </a:xfrm>
        </p:spPr>
        <p:txBody>
          <a:bodyPr vert="horz" wrap="square" lIns="91440" tIns="45720" rIns="91440" bIns="45720" numCol="1" rtlCol="0" anchor="t" anchorCtr="0" compatLnSpc="1">
            <a:normAutofit/>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Benefits of Unit Testing</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Improve Quality and Performance. Unit testing can improve the quality of your codebase, making it more maintainable and less error-prone.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Allows for Documentation.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Find Bugs.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Makes Debugging Easier.</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Reduces Software Complexity.</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Footer Placeholder 1"/>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3" name="Slide Number Placeholder 2"/>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74638"/>
            <a:ext cx="8229600" cy="715962"/>
          </a:xfrm>
        </p:spPr>
        <p:txBody>
          <a:bodyPr vert="horz" wrap="square" lIns="91440" tIns="45720" rIns="91440" bIns="45720" anchor="ctr" anchorCtr="0"/>
          <a:p>
            <a:pPr eaLnBrk="1" hangingPunct="1"/>
            <a:r>
              <a:rPr sz="2800" dirty="0">
                <a:latin typeface="Times New Roman" panose="02020603050405020304" pitchFamily="18" charset="0"/>
                <a:cs typeface="Times New Roman" panose="02020603050405020304" pitchFamily="18" charset="0"/>
              </a:rPr>
              <a:t>Unit Testing (White Box)</a:t>
            </a:r>
            <a:endParaRPr sz="2800" dirty="0"/>
          </a:p>
        </p:txBody>
      </p:sp>
      <p:sp>
        <p:nvSpPr>
          <p:cNvPr id="3" name="Content Placeholder 2"/>
          <p:cNvSpPr>
            <a:spLocks noGrp="1"/>
          </p:cNvSpPr>
          <p:nvPr>
            <p:ph idx="1"/>
          </p:nvPr>
        </p:nvSpPr>
        <p:spPr>
          <a:xfrm>
            <a:off x="228600" y="990600"/>
            <a:ext cx="8839200" cy="5791200"/>
          </a:xfrm>
        </p:spPr>
        <p:txBody>
          <a:bodyPr vert="horz" wrap="square" lIns="91440" tIns="45720" rIns="91440" bIns="45720" numCol="1" rtlCol="0" anchor="t" anchorCtr="0" compatLnSpc="1">
            <a:normAutofit fontScale="25000" lnSpcReduction="20000"/>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59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Disadvantages of Unit Testing</a:t>
            </a:r>
            <a:endParaRPr kumimoji="0" lang="en-US" sz="59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80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With UT, you have to increase the amount of code that needs to be written. You usually have to write one or more unit tests depending on how complex things are. </a:t>
            </a:r>
            <a:endPar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Unit tests are problematic when testing your user interface (UI). They are good for when you need to test business logic implementation but not great for UI.</a:t>
            </a:r>
            <a:b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br>
            <a:endPar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comparison to those who say UT improves code, others say it makes it worse and ends up adding indirection that is pointless. Changing code and adding new code can mean navigational issues and more time spent before integration testing is even started.</a:t>
            </a:r>
            <a:b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br>
            <a:endPar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UT cannot and will not catch all errors in a program. There is no way it can  test every execution path or find integration errors and full system issues.</a:t>
            </a:r>
            <a:b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br>
            <a:endPar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Unit tests have to be realistic. You want the unit you’re testing to act as it will as part of the full system. If this doesn’t happen, the test value and accuracy are compromised.</a:t>
            </a:r>
            <a:endPar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8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5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5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5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5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5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5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en-US" sz="50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br>
              <a:rPr kumimoji="0" lang="en-US" sz="3200" b="1" i="0" u="none" strike="noStrike" kern="1200" cap="none" spc="0" normalizeH="0" baseline="0" noProof="0" dirty="0" smtClean="0">
                <a:ln>
                  <a:noFill/>
                </a:ln>
                <a:solidFill>
                  <a:schemeClr val="tx1"/>
                </a:solidFill>
                <a:effectLst/>
                <a:uLnTx/>
                <a:uFillTx/>
                <a:latin typeface="+mn-lt"/>
                <a:ea typeface="+mn-ea"/>
                <a:cs typeface="+mn-cs"/>
              </a:rPr>
            </a:b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rPr>
              <a:t>1</a:t>
            </a:r>
            <a:endParaRPr kumimoji="0" lang="en-US" sz="1200" b="0" i="0" u="none" strike="noStrike" kern="1200" cap="none" spc="0" normalizeH="0" baseline="0" noProof="0">
              <a:ln>
                <a:noFill/>
              </a:ln>
              <a:solidFill>
                <a:schemeClr val="tx1">
                  <a:tint val="75000"/>
                </a:schemeClr>
              </a:solidFill>
              <a:effectLst/>
              <a:uLnTx/>
              <a:uFillTx/>
              <a:latin typeface="Comic Sans MS" panose="030F0702030302020204" pitchFamily="66" charset="0"/>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stStyle>
          <a:p>
            <a:pPr lvl="0" algn="r" eaLnBrk="1" hangingPunct="1">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10179</Words>
  <Application>WPS Presentation</Application>
  <PresentationFormat>On-screen Show (4:3)</PresentationFormat>
  <Paragraphs>496</Paragraphs>
  <Slides>34</Slides>
  <Notes>27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34</vt:i4>
      </vt:variant>
    </vt:vector>
  </HeadingPairs>
  <TitlesOfParts>
    <vt:vector size="49" baseType="lpstr">
      <vt:lpstr>Arial</vt:lpstr>
      <vt:lpstr>SimSun</vt:lpstr>
      <vt:lpstr>Wingdings</vt:lpstr>
      <vt:lpstr>Comic Sans MS</vt:lpstr>
      <vt:lpstr>Calibri</vt:lpstr>
      <vt:lpstr>Times New Roman</vt:lpstr>
      <vt:lpstr>Microsoft YaHei</vt:lpstr>
      <vt:lpstr>Arial Unicode MS</vt:lpstr>
      <vt:lpstr>timS</vt:lpstr>
      <vt:lpstr>AMGDT</vt:lpstr>
      <vt:lpstr>Romantic</vt:lpstr>
      <vt:lpstr>RomanD</vt:lpstr>
      <vt:lpstr>RomanS</vt:lpstr>
      <vt:lpstr>Eras Demi ITC</vt:lpstr>
      <vt:lpstr>Office Theme</vt:lpstr>
      <vt:lpstr> Introduction and Review of Software Testing</vt:lpstr>
      <vt:lpstr>Objective</vt:lpstr>
      <vt:lpstr>How to define Software Testing Principles</vt:lpstr>
      <vt:lpstr> Software Testing Principles</vt:lpstr>
      <vt:lpstr>Types of Software Tests</vt:lpstr>
      <vt:lpstr>List of Software Tests</vt:lpstr>
      <vt:lpstr>Unit Testing (White Box) </vt:lpstr>
      <vt:lpstr>Unit Testing (White Box)</vt:lpstr>
      <vt:lpstr>Unit Testing (White Box)</vt:lpstr>
      <vt:lpstr>Integration Testing</vt:lpstr>
      <vt:lpstr>Integration Testing</vt:lpstr>
      <vt:lpstr>Integration Testing</vt:lpstr>
      <vt:lpstr>PowerPoint 演示文稿</vt:lpstr>
      <vt:lpstr> Integration Testing </vt:lpstr>
      <vt:lpstr>PowerPoint 演示文稿</vt:lpstr>
      <vt:lpstr> Big-bang integration testing </vt:lpstr>
      <vt:lpstr> Big-bang integration testing </vt:lpstr>
      <vt:lpstr>System/Function Testing (Black Box)</vt:lpstr>
      <vt:lpstr>System/Function Testing (Black Box)</vt:lpstr>
      <vt:lpstr>Regression Testing</vt:lpstr>
      <vt:lpstr>Acceptance  Testing</vt:lpstr>
      <vt:lpstr>Acceptance  Testing</vt:lpstr>
      <vt:lpstr>Security Testing</vt:lpstr>
      <vt:lpstr>Security Testing</vt:lpstr>
      <vt:lpstr>Performance Testing</vt:lpstr>
      <vt:lpstr>Performance Testing</vt:lpstr>
      <vt:lpstr>What is Test Planning?</vt:lpstr>
      <vt:lpstr>Test Planning</vt:lpstr>
      <vt:lpstr>Test Execution &amp; Reporting</vt:lpstr>
      <vt:lpstr>Test Execution &amp; Reporting</vt:lpstr>
      <vt:lpstr>Real-Time Testing</vt:lpstr>
      <vt:lpstr>Real-Time Testing</vt:lpstr>
      <vt:lpstr>Logical Organization of Testing</vt:lpstr>
      <vt:lpstr>Thank You</vt:lpstr>
    </vt:vector>
  </TitlesOfParts>
  <Company>student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Laurence</dc:creator>
  <cp:lastModifiedBy>Shaid Ibna Sobhan</cp:lastModifiedBy>
  <cp:revision>101</cp:revision>
  <cp:lastPrinted>1999-12-03T20:42:00Z</cp:lastPrinted>
  <dcterms:created xsi:type="dcterms:W3CDTF">1999-10-30T18:55:00Z</dcterms:created>
  <dcterms:modified xsi:type="dcterms:W3CDTF">2024-09-27T04:48:44Z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7C18A4DA196F48FEB5BF66C02E62604C_13</vt:lpwstr>
  </property>
  <property fmtid="{D5CDD505-2E9C-101B-9397-08002B2CF9AE}" pid="3" name="KSOProductBuildVer">
    <vt:lpwstr>1033-12.2.0.18283</vt:lpwstr>
  </property>
</Properties>
</file>