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1" r:id="rId3"/>
    <p:sldId id="299" r:id="rId4"/>
    <p:sldId id="278" r:id="rId5"/>
    <p:sldId id="322" r:id="rId6"/>
    <p:sldId id="317" r:id="rId7"/>
    <p:sldId id="331" r:id="rId8"/>
    <p:sldId id="301" r:id="rId9"/>
    <p:sldId id="319" r:id="rId10"/>
    <p:sldId id="333" r:id="rId11"/>
    <p:sldId id="303" r:id="rId12"/>
    <p:sldId id="330" r:id="rId13"/>
    <p:sldId id="320" r:id="rId14"/>
    <p:sldId id="304" r:id="rId15"/>
    <p:sldId id="334" r:id="rId16"/>
    <p:sldId id="305" r:id="rId17"/>
    <p:sldId id="306" r:id="rId18"/>
    <p:sldId id="324" r:id="rId19"/>
    <p:sldId id="326" r:id="rId20"/>
    <p:sldId id="327" r:id="rId21"/>
    <p:sldId id="309" r:id="rId22"/>
    <p:sldId id="307" r:id="rId23"/>
    <p:sldId id="310" r:id="rId24"/>
    <p:sldId id="274" r:id="rId25"/>
    <p:sldId id="260" r:id="rId26"/>
    <p:sldId id="261" r:id="rId27"/>
    <p:sldId id="31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28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howGuides="1">
      <p:cViewPr varScale="1">
        <p:scale>
          <a:sx n="111" d="100"/>
          <a:sy n="111" d="100"/>
        </p:scale>
        <p:origin x="1392" y="96"/>
      </p:cViewPr>
      <p:guideLst>
        <p:guide orient="horz" pos="2169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92"/>
        <p:guide pos="2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6AE24-9027-4BAA-9656-20846E1FFE8D}" type="datetimeFigureOut">
              <a:rPr lang="es-ES" smtClean="0"/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57939-4576-41F1-A4FC-42CBB096F49F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E8090-3CAA-4C12-9373-CB194816607A}" type="datetimeFigureOut">
              <a:rPr lang="es-ES" smtClean="0"/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C02F-85D4-45CF-BB53-2122D19EEA09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Fission Reactions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572000" cy="44348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Fission may be defined as the process of splitting an atomic nucleus into fission fragments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The fission fragments are generally in the form of smaller atomic nuclei and neutrons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Large amounts of energy are produced by the fission process</a:t>
            </a:r>
            <a:endParaRPr lang="es-ES" dirty="0"/>
          </a:p>
          <a:p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 bwMode="auto">
          <a:xfrm>
            <a:off x="5519737" y="2277269"/>
            <a:ext cx="21050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72312"/>
          </a:xfrm>
        </p:spPr>
        <p:txBody>
          <a:bodyPr>
            <a:normAutofit fontScale="90000"/>
          </a:bodyPr>
          <a:lstStyle/>
          <a:p>
            <a:r>
              <a:rPr lang="en-US" sz="1600" b="1" dirty="0"/>
              <a:t>                                              </a:t>
            </a:r>
            <a:r>
              <a:rPr lang="en-US" sz="3200" b="1" dirty="0"/>
              <a:t>Number of Emitted Neutrons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                        </a:t>
            </a:r>
            <a:r>
              <a:rPr lang="en-US" sz="2700" dirty="0"/>
              <a:t>Delayed Neutron Emission from</a:t>
            </a:r>
            <a:r>
              <a:rPr lang="en-US" sz="2700" b="1" dirty="0"/>
              <a:t> </a:t>
            </a:r>
            <a:r>
              <a:rPr lang="en-US" sz="2700" baseline="30000" dirty="0"/>
              <a:t>93</a:t>
            </a:r>
            <a:r>
              <a:rPr lang="en-US" sz="2700" dirty="0"/>
              <a:t>Rb(Rubidium)</a:t>
            </a:r>
            <a:endParaRPr lang="es-ES" sz="27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71688" y="1295400"/>
            <a:ext cx="7938912" cy="530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72312"/>
          </a:xfrm>
        </p:spPr>
        <p:txBody>
          <a:bodyPr>
            <a:normAutofit fontScale="90000"/>
          </a:bodyPr>
          <a:lstStyle/>
          <a:p>
            <a:r>
              <a:rPr lang="en-US" sz="1600" b="1" dirty="0"/>
              <a:t>                                              </a:t>
            </a:r>
            <a:r>
              <a:rPr lang="en-US" sz="3200" b="1" dirty="0"/>
              <a:t>Number of Emitted Neutrons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dirty="0"/>
              <a:t>                        </a:t>
            </a:r>
            <a:r>
              <a:rPr lang="en-US" sz="2700" dirty="0"/>
              <a:t>Delayed Neutron Emission from</a:t>
            </a:r>
            <a:r>
              <a:rPr lang="en-US" sz="2700" b="1" dirty="0"/>
              <a:t> </a:t>
            </a:r>
            <a:r>
              <a:rPr lang="en-US" sz="2700" baseline="30000" dirty="0"/>
              <a:t>93</a:t>
            </a:r>
            <a:r>
              <a:rPr lang="en-US" sz="2700" dirty="0"/>
              <a:t>Rb(Rubidium)</a:t>
            </a:r>
            <a:endParaRPr lang="es-E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8305800" cy="443484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Delayed Neutron Emission from </a:t>
            </a:r>
            <a:r>
              <a:rPr lang="en-US" sz="2400" baseline="30000" dirty="0"/>
              <a:t>93</a:t>
            </a:r>
            <a:r>
              <a:rPr lang="en-US" sz="2400" dirty="0"/>
              <a:t>Rb.</a:t>
            </a:r>
            <a:endParaRPr lang="en-US" sz="24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After the original β decay, the excited state of </a:t>
            </a:r>
            <a:r>
              <a:rPr lang="en-US" sz="2400" baseline="30000" dirty="0"/>
              <a:t>93</a:t>
            </a:r>
            <a:r>
              <a:rPr lang="en-US" sz="2400" dirty="0"/>
              <a:t>Sr has enough</a:t>
            </a:r>
            <a:endParaRPr lang="en-US" sz="2400" dirty="0"/>
          </a:p>
          <a:p>
            <a:pPr algn="just">
              <a:lnSpc>
                <a:spcPct val="200000"/>
              </a:lnSpc>
              <a:buNone/>
            </a:pPr>
            <a:r>
              <a:rPr lang="en-US" sz="2400" dirty="0"/>
              <a:t> energy to decay by neutron emission to </a:t>
            </a:r>
            <a:r>
              <a:rPr lang="en-US" sz="2400" baseline="30000" dirty="0"/>
              <a:t>92</a:t>
            </a:r>
            <a:r>
              <a:rPr lang="en-US" sz="2400" dirty="0"/>
              <a:t>Sr(</a:t>
            </a:r>
            <a:r>
              <a:rPr lang="es-ES" sz="2400" dirty="0"/>
              <a:t>Strontium</a:t>
            </a:r>
            <a:r>
              <a:rPr lang="en-US" sz="2400" dirty="0"/>
              <a:t>). </a:t>
            </a:r>
            <a:endParaRPr lang="en-US" sz="24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The neutrons are delayed relative to the prompt fission neutrons by a time characteristic of the mean lifetime of </a:t>
            </a:r>
            <a:r>
              <a:rPr lang="en-US" sz="2400" baseline="30000" dirty="0"/>
              <a:t>93</a:t>
            </a:r>
            <a:r>
              <a:rPr lang="en-US" sz="2400" dirty="0"/>
              <a:t>Rb</a:t>
            </a:r>
            <a:endParaRPr lang="es-E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Radioactive Decay Processes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200" dirty="0"/>
              <a:t>The initial fission products are highly radioactive and decay toward stable isobars by emitting many β and γ radiations(which contribute ultimately to the total energy release in fission).</a:t>
            </a: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/>
              <a:t>These radioactive products are the waste products of nuclear reactors.</a:t>
            </a:r>
            <a:endParaRPr lang="es-ES" sz="22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 bwMode="auto">
          <a:xfrm>
            <a:off x="4733925" y="3529806"/>
            <a:ext cx="36766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Fission Cross-section</a:t>
            </a:r>
            <a:endParaRPr lang="es-ES" sz="32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81000" y="457200"/>
            <a:ext cx="8534400" cy="6049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Fission Cross-section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8763000" cy="467852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aseline="30000" dirty="0"/>
              <a:t>235</a:t>
            </a:r>
            <a:r>
              <a:rPr lang="en-US" sz="2000" dirty="0"/>
              <a:t>U will fission (</a:t>
            </a:r>
            <a:r>
              <a:rPr lang="en-US" sz="2000" dirty="0" err="1"/>
              <a:t>n,f</a:t>
            </a:r>
            <a:r>
              <a:rPr lang="en-US" sz="2000" dirty="0"/>
              <a:t>) at all energies of the absorbed neutron.</a:t>
            </a:r>
            <a:endParaRPr lang="en-US" sz="20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aseline="30000" dirty="0"/>
              <a:t>235</a:t>
            </a:r>
            <a:r>
              <a:rPr lang="en-US" sz="2000" dirty="0"/>
              <a:t>U fission cross section can grow Very large, to 500 barns sat thermal energies</a:t>
            </a:r>
            <a:endParaRPr lang="en-US" sz="20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aseline="30000" dirty="0"/>
              <a:t>238</a:t>
            </a:r>
            <a:r>
              <a:rPr lang="en-US" sz="2000" dirty="0"/>
              <a:t>U has a threshold for fission (n, f) at a neutron energy of 1 MeV</a:t>
            </a:r>
            <a:endParaRPr lang="en-US" sz="20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There is very strong resonant capture of neutrons (n, γ) for energies in the range 10-100 eV - particularly in the case of 238U where the cross-section reaches very high values.</a:t>
            </a:r>
            <a:endParaRPr lang="es-ES" sz="20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s-E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Energy in Fission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343400" cy="44348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excitation energy is </a:t>
            </a:r>
            <a:endParaRPr lang="es-ES" dirty="0"/>
          </a:p>
          <a:p>
            <a:pPr>
              <a:buNone/>
            </a:pPr>
            <a:r>
              <a:rPr lang="es-ES" dirty="0">
                <a:solidFill>
                  <a:schemeClr val="tx1"/>
                </a:solidFill>
              </a:rPr>
              <a:t>E</a:t>
            </a:r>
            <a:r>
              <a:rPr lang="es-ES" baseline="-25000" dirty="0">
                <a:solidFill>
                  <a:schemeClr val="tx1"/>
                </a:solidFill>
              </a:rPr>
              <a:t>ex </a:t>
            </a:r>
            <a:r>
              <a:rPr lang="es-ES" dirty="0">
                <a:solidFill>
                  <a:schemeClr val="tx1"/>
                </a:solidFill>
              </a:rPr>
              <a:t>= [m (</a:t>
            </a:r>
            <a:r>
              <a:rPr lang="es-ES" baseline="30000" dirty="0">
                <a:solidFill>
                  <a:schemeClr val="tx1"/>
                </a:solidFill>
              </a:rPr>
              <a:t>236</a:t>
            </a:r>
            <a:r>
              <a:rPr lang="es-ES" dirty="0">
                <a:solidFill>
                  <a:schemeClr val="tx1"/>
                </a:solidFill>
              </a:rPr>
              <a:t>U*) –m (</a:t>
            </a:r>
            <a:r>
              <a:rPr lang="es-ES" baseline="30000" dirty="0">
                <a:solidFill>
                  <a:schemeClr val="tx1"/>
                </a:solidFill>
              </a:rPr>
              <a:t>236</a:t>
            </a:r>
            <a:r>
              <a:rPr lang="es-ES" dirty="0">
                <a:solidFill>
                  <a:schemeClr val="tx1"/>
                </a:solidFill>
              </a:rPr>
              <a:t>U)] c</a:t>
            </a:r>
            <a:r>
              <a:rPr lang="es-ES" baseline="30000" dirty="0">
                <a:solidFill>
                  <a:schemeClr val="tx1"/>
                </a:solidFill>
              </a:rPr>
              <a:t>2</a:t>
            </a:r>
            <a:r>
              <a:rPr lang="es-ES" dirty="0">
                <a:solidFill>
                  <a:schemeClr val="tx1"/>
                </a:solidFill>
              </a:rPr>
              <a:t> = 931.50 MeV/u = 6.5 MeV</a:t>
            </a:r>
            <a:endParaRPr lang="es-ES" dirty="0">
              <a:solidFill>
                <a:schemeClr val="tx1"/>
              </a:solidFill>
            </a:endParaRPr>
          </a:p>
          <a:p>
            <a:pPr>
              <a:buNone/>
            </a:pP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activation energy =6.2 MeV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s-E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29200" y="2590800"/>
            <a:ext cx="3886200" cy="2525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                                                 </a:t>
            </a:r>
            <a:r>
              <a:rPr lang="en-US" sz="3600" b="1" dirty="0"/>
              <a:t>Energy in Fission</a:t>
            </a:r>
            <a:br>
              <a:rPr lang="en-US" sz="2400" b="1" dirty="0"/>
            </a:br>
            <a:endParaRPr lang="es-E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Binding energy for a nucleus </a:t>
            </a:r>
            <a:r>
              <a:rPr lang="en-US" baseline="30000" dirty="0"/>
              <a:t>A</a:t>
            </a:r>
            <a:r>
              <a:rPr lang="en-US" baseline="-25000" dirty="0"/>
              <a:t>Z</a:t>
            </a:r>
            <a:r>
              <a:rPr lang="en-US" dirty="0"/>
              <a:t>X is                                  Q (Z,N)=[Zm</a:t>
            </a:r>
            <a:r>
              <a:rPr lang="en-US" baseline="-25000" dirty="0"/>
              <a:t>p</a:t>
            </a:r>
            <a:r>
              <a:rPr lang="en-US" dirty="0"/>
              <a:t> +Nm</a:t>
            </a:r>
            <a:r>
              <a:rPr lang="en-US" baseline="-25000" dirty="0"/>
              <a:t>n</a:t>
            </a:r>
            <a:r>
              <a:rPr lang="en-US" dirty="0"/>
              <a:t> − m(</a:t>
            </a:r>
            <a:r>
              <a:rPr lang="en-US" baseline="30000" dirty="0"/>
              <a:t>A</a:t>
            </a:r>
            <a:r>
              <a:rPr lang="en-US" baseline="-25000" dirty="0"/>
              <a:t>Z</a:t>
            </a:r>
            <a:r>
              <a:rPr lang="en-US" dirty="0"/>
              <a:t>X)]c</a:t>
            </a:r>
            <a:r>
              <a:rPr lang="en-US" baseline="30000" dirty="0"/>
              <a:t>2</a:t>
            </a:r>
            <a:endParaRPr lang="en-US" baseline="30000" dirty="0"/>
          </a:p>
          <a:p>
            <a:pPr algn="just">
              <a:buNone/>
            </a:pPr>
            <a:endParaRPr lang="en-US" baseline="30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s-ES" dirty="0"/>
              <a:t> Typical Fission events  Release 200 MeV </a:t>
            </a:r>
            <a:endParaRPr lang="es-ES" dirty="0"/>
          </a:p>
          <a:p>
            <a:pPr algn="just">
              <a:buNone/>
            </a:pPr>
            <a:endParaRPr lang="es-E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For </a:t>
            </a:r>
            <a:r>
              <a:rPr lang="en-US" baseline="30000" dirty="0"/>
              <a:t>235</a:t>
            </a:r>
            <a:r>
              <a:rPr lang="en-US" dirty="0"/>
              <a:t>U: ~235 MeV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 bwMode="auto">
          <a:xfrm>
            <a:off x="4629150" y="2573379"/>
            <a:ext cx="3886200" cy="2855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Controlled Fission Reactions</a:t>
            </a:r>
            <a:br>
              <a:rPr lang="en-US" sz="3200" b="1" dirty="0"/>
            </a:br>
            <a:br>
              <a:rPr lang="en-US" sz="2400" b="1" dirty="0"/>
            </a:br>
            <a:r>
              <a:rPr lang="en-US" sz="2400" dirty="0"/>
              <a:t>Neutron Multiplication factor(k)</a:t>
            </a:r>
            <a:endParaRPr lang="es-E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400" dirty="0"/>
              <a:t>The effective neutron multiplication factor, k, is the average number of neutrons from one fission that causes fission:</a:t>
            </a:r>
            <a:endParaRPr lang="es-E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>
                <a:highlight>
                  <a:srgbClr val="00FFFF"/>
                </a:highlight>
              </a:rPr>
              <a:t> k=(Number of Neutrons in one generation)/ (Number of neutrons in preceding generation)</a:t>
            </a:r>
            <a:endParaRPr lang="en-US" dirty="0"/>
          </a:p>
          <a:p>
            <a:endParaRPr lang="es-E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 The remaining neutrons either are absorbed in non-fission reactions or leave the system </a:t>
            </a:r>
            <a:endParaRPr lang="es-ES" dirty="0"/>
          </a:p>
          <a:p>
            <a:pPr algn="just">
              <a:buNone/>
            </a:pPr>
            <a:r>
              <a:rPr lang="en-US" dirty="0"/>
              <a:t>   without being absorbed. 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523865" cy="654685"/>
          </a:xfrm>
        </p:spPr>
        <p:txBody>
          <a:bodyPr>
            <a:noAutofit/>
          </a:bodyPr>
          <a:lstStyle/>
          <a:p>
            <a:pPr algn="ctr"/>
            <a:r>
              <a:rPr lang="en-US" sz="2800" b="1" u="sng" dirty="0"/>
              <a:t>Controlled Fission Reactions</a:t>
            </a:r>
            <a:br>
              <a:rPr lang="en-US" sz="2800" b="1" u="sng" dirty="0"/>
            </a:br>
            <a:r>
              <a:rPr lang="en-US" sz="2800" b="1" u="sng" dirty="0"/>
              <a:t>Neutron Multiplication factor(k)</a:t>
            </a:r>
            <a:endParaRPr lang="en-US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878455"/>
            <a:ext cx="3886200" cy="334772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/>
              <a:t> </a:t>
            </a:r>
            <a:r>
              <a:rPr lang="en-US" sz="2000" dirty="0"/>
              <a:t>The value of k determines how a nuclear chain reaction proceeds.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i="1" dirty="0">
                <a:latin typeface="Times" pitchFamily="18" charset="0"/>
                <a:sym typeface="Symbol" panose="05050102010706020507" pitchFamily="18" charset="2"/>
              </a:rPr>
              <a:t>k</a:t>
            </a:r>
            <a:r>
              <a:rPr lang="en-US" sz="2000" dirty="0">
                <a:sym typeface="Symbol" panose="05050102010706020507" pitchFamily="18" charset="2"/>
              </a:rPr>
              <a:t>  1  </a:t>
            </a:r>
            <a:r>
              <a:rPr lang="en-US" sz="2000" dirty="0">
                <a:solidFill>
                  <a:srgbClr val="FF0000"/>
                </a:solidFill>
                <a:sym typeface="Wingdings 3" panose="05040102010807070707" pitchFamily="18" charset="2"/>
              </a:rPr>
              <a:t> </a:t>
            </a:r>
            <a:r>
              <a:rPr lang="en-US" sz="2000" dirty="0">
                <a:sym typeface="Wingdings 3" panose="05040102010807070707" pitchFamily="18" charset="2"/>
              </a:rPr>
              <a:t>Chain reaction</a:t>
            </a:r>
            <a:endParaRPr lang="en-US" sz="2000" dirty="0">
              <a:sym typeface="Wingdings 3" panose="050401020108070707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i="1" dirty="0">
                <a:latin typeface="Times" pitchFamily="18" charset="0"/>
                <a:sym typeface="Wingdings 3" panose="05040102010807070707" pitchFamily="18" charset="2"/>
              </a:rPr>
              <a:t>k</a:t>
            </a:r>
            <a:r>
              <a:rPr lang="en-US" sz="2000" dirty="0">
                <a:sym typeface="Wingdings 3" panose="05040102010807070707" pitchFamily="18" charset="2"/>
              </a:rPr>
              <a:t> &lt; 1 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 3" panose="05040102010807070707" pitchFamily="18" charset="2"/>
              </a:rPr>
              <a:t></a:t>
            </a:r>
            <a:r>
              <a:rPr lang="en-US" sz="2000" dirty="0">
                <a:sym typeface="Wingdings 3" panose="05040102010807070707" pitchFamily="18" charset="2"/>
              </a:rPr>
              <a:t> subcritical</a:t>
            </a:r>
            <a:endParaRPr lang="en-US" sz="2000" dirty="0">
              <a:sym typeface="Wingdings 3" panose="050401020108070707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i="1" dirty="0">
                <a:latin typeface="Times" pitchFamily="18" charset="0"/>
                <a:sym typeface="Wingdings 3" panose="05040102010807070707" pitchFamily="18" charset="2"/>
              </a:rPr>
              <a:t>k</a:t>
            </a:r>
            <a:r>
              <a:rPr lang="en-US" sz="2000" dirty="0">
                <a:sym typeface="Wingdings 3" panose="05040102010807070707" pitchFamily="18" charset="2"/>
              </a:rPr>
              <a:t> = 1 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 3" panose="05040102010807070707" pitchFamily="18" charset="2"/>
              </a:rPr>
              <a:t></a:t>
            </a:r>
            <a:r>
              <a:rPr lang="en-US" sz="2000" dirty="0">
                <a:sym typeface="Wingdings 3" panose="05040102010807070707" pitchFamily="18" charset="2"/>
              </a:rPr>
              <a:t> critical system</a:t>
            </a:r>
            <a:endParaRPr lang="en-US" sz="2000" dirty="0">
              <a:sym typeface="Wingdings 3" panose="050401020108070707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i="1" dirty="0">
                <a:latin typeface="Times" pitchFamily="18" charset="0"/>
                <a:sym typeface="Wingdings 3" panose="05040102010807070707" pitchFamily="18" charset="2"/>
              </a:rPr>
              <a:t>k</a:t>
            </a:r>
            <a:r>
              <a:rPr lang="en-US" sz="2000" dirty="0">
                <a:sym typeface="Wingdings 3" panose="05040102010807070707" pitchFamily="18" charset="2"/>
              </a:rPr>
              <a:t> &gt; 1 </a:t>
            </a:r>
            <a:r>
              <a:rPr lang="en-US" sz="2000" dirty="0">
                <a:sym typeface="Symbol" panose="05050102010706020507" pitchFamily="18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 3" panose="05040102010807070707" pitchFamily="18" charset="2"/>
              </a:rPr>
              <a:t></a:t>
            </a:r>
            <a:r>
              <a:rPr lang="en-US" sz="2000" dirty="0">
                <a:sym typeface="Wingdings 3" panose="05040102010807070707" pitchFamily="18" charset="2"/>
              </a:rPr>
              <a:t> supercritical</a:t>
            </a:r>
            <a:endParaRPr lang="en-US" sz="2000" dirty="0">
              <a:sym typeface="Wingdings 3" panose="05040102010807070707" pitchFamily="18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ym typeface="Wingdings 3" panose="05040102010807070707" pitchFamily="18" charset="2"/>
              </a:rPr>
              <a:t> For steady release of energy (steady- state operation) we need </a:t>
            </a:r>
            <a:r>
              <a:rPr lang="en-US" sz="2000" i="1" dirty="0">
                <a:latin typeface="Times" pitchFamily="18" charset="0"/>
                <a:sym typeface="Wingdings 3" panose="05040102010807070707" pitchFamily="18" charset="2"/>
              </a:rPr>
              <a:t>k</a:t>
            </a:r>
            <a:r>
              <a:rPr lang="en-US" sz="2000" dirty="0">
                <a:sym typeface="Wingdings 3" panose="05040102010807070707" pitchFamily="18" charset="2"/>
              </a:rPr>
              <a:t> =1</a:t>
            </a:r>
            <a:endParaRPr lang="en-US" sz="2800" dirty="0">
              <a:sym typeface="Wingdings 3" panose="05040102010807070707" pitchFamily="18" charset="2"/>
            </a:endParaRPr>
          </a:p>
        </p:txBody>
      </p:sp>
      <p:pic>
        <p:nvPicPr>
          <p:cNvPr id="5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 bwMode="auto">
          <a:xfrm>
            <a:off x="4724400" y="1096918"/>
            <a:ext cx="3886200" cy="39672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715000" y="2895600"/>
            <a:ext cx="2245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Chain reacting pile</a:t>
            </a:r>
            <a:endParaRPr lang="en-US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Controlled Fission Reactions</a:t>
            </a:r>
            <a:br>
              <a:rPr lang="en-US" sz="3200" b="1" dirty="0"/>
            </a:br>
            <a:r>
              <a:rPr lang="en-US" sz="2400" dirty="0"/>
              <a:t>Four –factors formula</a:t>
            </a:r>
            <a:endParaRPr lang="es-E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Neutron multiplication factor in an infinite medium  k</a:t>
            </a:r>
            <a:r>
              <a:rPr lang="en-US" sz="2400" baseline="-25000" dirty="0"/>
              <a:t>∞</a:t>
            </a:r>
            <a:endParaRPr lang="es-ES" sz="2400" dirty="0"/>
          </a:p>
          <a:p>
            <a:pPr>
              <a:buNone/>
            </a:pPr>
            <a:r>
              <a:rPr lang="en-US" dirty="0"/>
              <a:t>                                           k</a:t>
            </a:r>
            <a:r>
              <a:rPr lang="en-US" baseline="-25000" dirty="0"/>
              <a:t>∞</a:t>
            </a:r>
            <a:r>
              <a:rPr lang="en-US" dirty="0"/>
              <a:t>=ηfpɛ (</a:t>
            </a:r>
            <a:r>
              <a:rPr lang="en-US" sz="2400" dirty="0"/>
              <a:t>Four-factor formula)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/>
              <a:t>η- reproduction factor - the number of fission neutrons produced per absorption in  the fuel </a:t>
            </a:r>
            <a:endParaRPr lang="en-US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/>
              <a:t>f  - the thermal utilization factor - probability that a neutron that gets absorbed does  so in the fuel material </a:t>
            </a:r>
            <a:endParaRPr lang="es-ES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/>
              <a:t>p  - the resonance escape probability - fraction of fission neutrons that manage to  slow down from fission to thermal energies without being absorbed </a:t>
            </a:r>
            <a:endParaRPr lang="es-ES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/>
              <a:t>ɛ- the fast fission factor = (Total Number of fission neutrons)/(Number of fission neutrons from just thermal fission) </a:t>
            </a:r>
            <a:endParaRPr lang="es-ES" sz="2200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675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Fission Reactions</a:t>
            </a:r>
            <a:endParaRPr lang="es-ES" sz="3200" dirty="0"/>
          </a:p>
        </p:txBody>
      </p:sp>
      <p:pic>
        <p:nvPicPr>
          <p:cNvPr id="6" name="Picture1" descr="1403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7243" y="1066800"/>
            <a:ext cx="7847157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4267200"/>
            <a:ext cx="6096000" cy="2304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Fuel Use in the Reactor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30925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/>
              <a:t>    In nature there are only 3 isotopes  - </a:t>
            </a:r>
            <a:r>
              <a:rPr lang="en-US" sz="2000" baseline="30000" dirty="0"/>
              <a:t>235</a:t>
            </a:r>
            <a:r>
              <a:rPr lang="en-US" sz="2000" dirty="0"/>
              <a:t>U, </a:t>
            </a:r>
            <a:r>
              <a:rPr lang="en-US" sz="2000" baseline="30000" dirty="0"/>
              <a:t>238</a:t>
            </a:r>
            <a:r>
              <a:rPr lang="en-US" sz="2000" dirty="0"/>
              <a:t>U and  </a:t>
            </a:r>
            <a:r>
              <a:rPr lang="en-US" sz="2000" baseline="30000" dirty="0"/>
              <a:t>232</a:t>
            </a:r>
            <a:r>
              <a:rPr lang="en-US" sz="2000" dirty="0"/>
              <a:t>Th –which can be used as  nuclear  fuel (</a:t>
            </a:r>
            <a:r>
              <a:rPr lang="en-US" sz="2000" baseline="30000" dirty="0"/>
              <a:t>235</a:t>
            </a:r>
            <a:r>
              <a:rPr lang="en-US" sz="2000" dirty="0"/>
              <a:t>U) or reproduction of fuel (as </a:t>
            </a:r>
            <a:r>
              <a:rPr lang="en-US" sz="2000" baseline="30000" dirty="0"/>
              <a:t>238</a:t>
            </a:r>
            <a:r>
              <a:rPr lang="en-US" sz="2000" dirty="0"/>
              <a:t>U  →239Pu;   </a:t>
            </a:r>
            <a:r>
              <a:rPr lang="en-US" sz="2000" baseline="30000" dirty="0"/>
              <a:t>232</a:t>
            </a:r>
            <a:r>
              <a:rPr lang="en-US" sz="2000" dirty="0"/>
              <a:t>Th  →</a:t>
            </a:r>
            <a:r>
              <a:rPr lang="en-US" sz="2000" baseline="30000" dirty="0"/>
              <a:t>233</a:t>
            </a:r>
            <a:r>
              <a:rPr lang="en-US" sz="2000" dirty="0"/>
              <a:t>U ). Naturally occurring uranium consists 99.3% of </a:t>
            </a:r>
            <a:r>
              <a:rPr lang="en-US" sz="2000" baseline="30000" dirty="0"/>
              <a:t>238</a:t>
            </a:r>
            <a:r>
              <a:rPr lang="en-US" sz="2000" dirty="0"/>
              <a:t>U and only 0.7% of </a:t>
            </a:r>
            <a:r>
              <a:rPr lang="en-US" sz="2000" baseline="30000" dirty="0"/>
              <a:t>235</a:t>
            </a:r>
            <a:r>
              <a:rPr lang="en-US" sz="2000" dirty="0"/>
              <a:t>U i.e. for 1 nucleus of   </a:t>
            </a:r>
            <a:r>
              <a:rPr lang="en-US" sz="2000" baseline="30000" dirty="0"/>
              <a:t>235</a:t>
            </a:r>
            <a:r>
              <a:rPr lang="en-US" sz="2000" dirty="0"/>
              <a:t>U there are 140 nuclei of </a:t>
            </a:r>
            <a:r>
              <a:rPr lang="en-US" sz="2000" baseline="30000" dirty="0"/>
              <a:t>238</a:t>
            </a:r>
            <a:r>
              <a:rPr lang="en-US" sz="2000" dirty="0"/>
              <a:t>U.</a:t>
            </a:r>
            <a:endParaRPr lang="en-US" sz="2000" dirty="0"/>
          </a:p>
          <a:p>
            <a:pPr algn="just">
              <a:buNone/>
            </a:pPr>
            <a:endParaRPr lang="es-ES" sz="20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8200" y="2438400"/>
            <a:ext cx="4343400" cy="3016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5105400"/>
            <a:ext cx="4038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Moderator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0712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           </a:t>
            </a:r>
            <a:endParaRPr lang="es-ES" dirty="0"/>
          </a:p>
          <a:p>
            <a:pPr algn="just">
              <a:buNone/>
            </a:pPr>
            <a:r>
              <a:rPr lang="en-US" sz="3200" dirty="0"/>
              <a:t>    In nuclear reactors there are neutron moderators, which reduce the velocity of fast neutrons, thereby turning them into thermal neutrons.</a:t>
            </a:r>
            <a:endParaRPr lang="es-ES" sz="3200" dirty="0"/>
          </a:p>
          <a:p>
            <a:pPr>
              <a:buNone/>
            </a:pPr>
            <a:r>
              <a:rPr lang="en-US" sz="3200" dirty="0"/>
              <a:t>   The following substances are commonly used as moderators.</a:t>
            </a:r>
            <a:endParaRPr lang="es-ES" sz="3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/>
              <a:t> graphite,</a:t>
            </a:r>
            <a:endParaRPr lang="es-ES" sz="3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/>
              <a:t>   H</a:t>
            </a:r>
            <a:r>
              <a:rPr lang="en-US" sz="3200" baseline="-25000" dirty="0"/>
              <a:t>2</a:t>
            </a:r>
            <a:r>
              <a:rPr lang="en-US" sz="3200" dirty="0"/>
              <a:t>O, D</a:t>
            </a:r>
            <a:r>
              <a:rPr lang="en-US" sz="3200" baseline="-25000" dirty="0"/>
              <a:t>2</a:t>
            </a:r>
            <a:r>
              <a:rPr lang="en-US" sz="3200" dirty="0"/>
              <a:t>O</a:t>
            </a:r>
            <a:endParaRPr lang="es-ES" sz="3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/>
              <a:t>   He</a:t>
            </a:r>
            <a:endParaRPr lang="es-ES" sz="3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/>
              <a:t>Be (high temperature liquid metal).</a:t>
            </a:r>
            <a:endParaRPr lang="es-ES" sz="3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/>
              <a:t>Na (773 to 873 K used in breeder reactor)</a:t>
            </a:r>
            <a:endParaRPr lang="es-ES" sz="32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3200" dirty="0"/>
              <a:t>BeF</a:t>
            </a:r>
            <a:r>
              <a:rPr lang="en-US" sz="3200" baseline="-25000" dirty="0"/>
              <a:t>2</a:t>
            </a:r>
            <a:r>
              <a:rPr lang="en-US" sz="3200" dirty="0"/>
              <a:t> + ZrF</a:t>
            </a:r>
            <a:r>
              <a:rPr lang="en-US" sz="3200" baseline="-25000" dirty="0"/>
              <a:t>4</a:t>
            </a:r>
            <a:r>
              <a:rPr lang="en-US" sz="3200" dirty="0"/>
              <a:t> (for GCR)</a:t>
            </a:r>
            <a:endParaRPr lang="es-ES" sz="3200" dirty="0"/>
          </a:p>
          <a:p>
            <a:endParaRPr lang="es-E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48200" y="2362201"/>
            <a:ext cx="4343400" cy="29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>
            <a:noAutofit/>
          </a:bodyPr>
          <a:lstStyle/>
          <a:p>
            <a:pPr algn="ctr"/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 </a:t>
            </a:r>
            <a:br>
              <a:rPr lang="en-US" sz="3200" b="1" dirty="0"/>
            </a:br>
            <a:br>
              <a:rPr lang="es-ES" sz="3200" dirty="0"/>
            </a:br>
            <a:br>
              <a:rPr lang="es-ES" sz="3200" dirty="0"/>
            </a:br>
            <a:br>
              <a:rPr lang="es-ES" sz="3200" dirty="0"/>
            </a:br>
            <a:br>
              <a:rPr lang="es-ES" sz="3200" dirty="0"/>
            </a:br>
            <a:br>
              <a:rPr lang="es-ES" sz="3200" dirty="0"/>
            </a:br>
            <a:br>
              <a:rPr lang="es-ES" sz="3200" dirty="0"/>
            </a:br>
            <a:br>
              <a:rPr lang="es-ES" sz="3200" dirty="0"/>
            </a:br>
            <a:br>
              <a:rPr lang="es-ES" sz="3200" dirty="0"/>
            </a:br>
            <a:r>
              <a:rPr lang="en-US" sz="3200" b="1" dirty="0"/>
              <a:t>Absorber </a:t>
            </a:r>
            <a:br>
              <a:rPr lang="es-ES" sz="3200" dirty="0"/>
            </a:b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 A control rod is a rod made of chemical elements capable of absorbing many neutrons without fissioning themselves. They are used in nuclear reactors to control the rate of fission of uranium and plutonium.</a:t>
            </a:r>
            <a:endParaRPr lang="en-US" sz="20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/>
              <a:t>Usually, Cadmium, Boron, Carbon, Cobalt, Silver, Hafnium, Gadolinium and Europium are common elements used in   control rods. </a:t>
            </a:r>
            <a:endParaRPr lang="es-ES" sz="2000" dirty="0"/>
          </a:p>
          <a:p>
            <a:pPr algn="just">
              <a:buNone/>
            </a:pPr>
            <a:endParaRPr lang="es-ES" sz="2000" dirty="0"/>
          </a:p>
        </p:txBody>
      </p:sp>
      <p:pic>
        <p:nvPicPr>
          <p:cNvPr id="5" name="Picture 27" descr="P04F03@PILE23 1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486400" y="2438400"/>
            <a:ext cx="2057400" cy="2919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              Types of Nuclear Reactors</a:t>
            </a:r>
            <a:br>
              <a:rPr lang="es-ES" b="1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2730"/>
            <a:ext cx="7886700" cy="4654550"/>
          </a:xfrm>
        </p:spPr>
        <p:txBody>
          <a:bodyPr/>
          <a:lstStyle/>
          <a:p>
            <a:pPr>
              <a:buNone/>
            </a:pPr>
            <a:r>
              <a:rPr lang="en-US" dirty="0"/>
              <a:t>There are very many different types of nuclear reactors with different fuels, coolants, fuel cycles, purposes.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 Pressurized Water Reactor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Boiling Water Reactor</a:t>
            </a: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Sodium Cooled Fast Reactor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Canada Deuterium-Uranium Reactors (CANDU)</a:t>
            </a: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Liquid Fluoride Thorium Reactor</a:t>
            </a: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High Temperature Gas Cooled Reactor</a:t>
            </a:r>
            <a:endParaRPr lang="es-ES" b="1" dirty="0"/>
          </a:p>
          <a:p>
            <a:pPr>
              <a:buNone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pPr>
              <a:buFont typeface="Wingdings" panose="05000000000000000000" pitchFamily="2" charset="2"/>
              <a:buChar char="q"/>
            </a:pPr>
            <a:endParaRPr lang="es-ES" b="1" dirty="0"/>
          </a:p>
          <a:p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Advantages of Nuclear Power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Nuclear electricity is reliable and relatively cheap (with an average generating cost of 2.9 cents per kW/h) once the reactor is in place and operating.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A lot of energy is generated from a single power plant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Nuclear power plants contribute no greenhouse gasses and few atmospheric pollutants</a:t>
            </a:r>
            <a:endParaRPr lang="en-US" dirty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Disadvantages of Nuclear Power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Uranium is ultimately a nonrenewable resource.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Nuclear power plants are extremely costly to build.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The slight possibility that nuclear power plants can have catastrophic failures.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Large environmental impact during the mining and processing stages of uranium are numerous.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Nuclear waste (Spent nuclear fuel) is extremely hazardous and must be stored safely for thousands of years. 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Conclusions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Environmental Impacts</a:t>
            </a:r>
            <a:endParaRPr lang="es-ES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Waste Management’s:</a:t>
            </a:r>
            <a:endParaRPr lang="en-US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s-ES" sz="2800" dirty="0" err="1"/>
              <a:t>Sustainability</a:t>
            </a:r>
            <a:r>
              <a:rPr lang="es-ES" sz="2800" dirty="0"/>
              <a:t> </a:t>
            </a:r>
            <a:endParaRPr lang="es-E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Accidents</a:t>
            </a:r>
            <a:endParaRPr lang="es-ES" dirty="0"/>
          </a:p>
          <a:p>
            <a:pPr>
              <a:buNone/>
            </a:pPr>
            <a:endParaRPr lang="es-E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 cstate="print"/>
          <a:stretch>
            <a:fillRect/>
          </a:stretch>
        </p:blipFill>
        <p:spPr bwMode="auto">
          <a:xfrm>
            <a:off x="4629150" y="3070795"/>
            <a:ext cx="3886200" cy="186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59131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Fission Reactions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3891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dirty="0"/>
              <a:t>        </a:t>
            </a:r>
            <a:r>
              <a:rPr lang="en-US" sz="2800" dirty="0"/>
              <a:t>Some Examples of Fission Reactions</a:t>
            </a:r>
            <a:endParaRPr lang="en-US" sz="2800" dirty="0"/>
          </a:p>
          <a:p>
            <a:pPr algn="just"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  <a:buNone/>
            </a:pPr>
            <a:r>
              <a:rPr lang="en-US" dirty="0"/>
              <a:t>    </a:t>
            </a:r>
            <a:r>
              <a:rPr lang="es-ES" baseline="30000" dirty="0"/>
              <a:t>235</a:t>
            </a:r>
            <a:r>
              <a:rPr lang="es-ES" baseline="-25000" dirty="0"/>
              <a:t>92</a:t>
            </a:r>
            <a:r>
              <a:rPr lang="es-ES" dirty="0"/>
              <a:t>U + </a:t>
            </a:r>
            <a:r>
              <a:rPr lang="es-ES" baseline="30000" dirty="0"/>
              <a:t>1</a:t>
            </a:r>
            <a:r>
              <a:rPr lang="es-ES" baseline="-25000" dirty="0"/>
              <a:t>0</a:t>
            </a:r>
            <a:r>
              <a:rPr lang="es-ES" dirty="0"/>
              <a:t>n →</a:t>
            </a:r>
            <a:r>
              <a:rPr lang="es-ES" baseline="30000" dirty="0"/>
              <a:t>141</a:t>
            </a:r>
            <a:r>
              <a:rPr lang="es-ES" baseline="-25000" dirty="0"/>
              <a:t>56</a:t>
            </a:r>
            <a:r>
              <a:rPr lang="es-ES" dirty="0"/>
              <a:t>Ba + </a:t>
            </a:r>
            <a:r>
              <a:rPr lang="es-ES" baseline="30000" dirty="0"/>
              <a:t>92</a:t>
            </a:r>
            <a:r>
              <a:rPr lang="es-ES" baseline="-25000" dirty="0"/>
              <a:t>36</a:t>
            </a:r>
            <a:r>
              <a:rPr lang="es-ES" dirty="0"/>
              <a:t>Kr + 3 </a:t>
            </a:r>
            <a:r>
              <a:rPr lang="es-ES" baseline="30000" dirty="0"/>
              <a:t>1</a:t>
            </a:r>
            <a:r>
              <a:rPr lang="es-ES" baseline="-25000" dirty="0"/>
              <a:t>0</a:t>
            </a:r>
            <a:r>
              <a:rPr lang="es-ES" dirty="0"/>
              <a:t>n +Energy                </a:t>
            </a:r>
            <a:endParaRPr lang="es-ES" dirty="0"/>
          </a:p>
          <a:p>
            <a:pPr>
              <a:lnSpc>
                <a:spcPct val="150000"/>
              </a:lnSpc>
              <a:buNone/>
            </a:pPr>
            <a:r>
              <a:rPr lang="es-ES" dirty="0"/>
              <a:t>     </a:t>
            </a:r>
            <a:r>
              <a:rPr lang="es-ES" baseline="30000" dirty="0"/>
              <a:t>235</a:t>
            </a:r>
            <a:r>
              <a:rPr lang="es-ES" baseline="-25000" dirty="0"/>
              <a:t>92</a:t>
            </a:r>
            <a:r>
              <a:rPr lang="es-ES" dirty="0"/>
              <a:t>U + </a:t>
            </a:r>
            <a:r>
              <a:rPr lang="es-ES" baseline="30000" dirty="0"/>
              <a:t>1</a:t>
            </a:r>
            <a:r>
              <a:rPr lang="es-ES" baseline="-25000" dirty="0"/>
              <a:t>0</a:t>
            </a:r>
            <a:r>
              <a:rPr lang="es-ES" dirty="0"/>
              <a:t>n →</a:t>
            </a:r>
            <a:r>
              <a:rPr lang="es-ES" baseline="30000" dirty="0"/>
              <a:t>131</a:t>
            </a:r>
            <a:r>
              <a:rPr lang="es-ES" baseline="-25000" dirty="0"/>
              <a:t>50</a:t>
            </a:r>
            <a:r>
              <a:rPr lang="es-ES" dirty="0"/>
              <a:t>Sn + </a:t>
            </a:r>
            <a:r>
              <a:rPr lang="es-ES" baseline="30000" dirty="0"/>
              <a:t>103</a:t>
            </a:r>
            <a:r>
              <a:rPr lang="es-ES" baseline="-25000" dirty="0"/>
              <a:t>42</a:t>
            </a:r>
            <a:r>
              <a:rPr lang="es-ES" dirty="0"/>
              <a:t>Mo + 2 </a:t>
            </a:r>
            <a:r>
              <a:rPr lang="es-ES" baseline="30000" dirty="0"/>
              <a:t>1</a:t>
            </a:r>
            <a:r>
              <a:rPr lang="es-ES" baseline="-25000" dirty="0"/>
              <a:t>0</a:t>
            </a:r>
            <a:r>
              <a:rPr lang="es-ES" dirty="0"/>
              <a:t>n  +Energy                </a:t>
            </a:r>
            <a:r>
              <a:rPr lang="es-ES" baseline="30000" dirty="0"/>
              <a:t>235</a:t>
            </a:r>
            <a:r>
              <a:rPr lang="es-ES" baseline="-25000" dirty="0"/>
              <a:t>92</a:t>
            </a:r>
            <a:r>
              <a:rPr lang="es-ES" dirty="0"/>
              <a:t>U + </a:t>
            </a:r>
            <a:r>
              <a:rPr lang="es-ES" baseline="30000" dirty="0"/>
              <a:t>1</a:t>
            </a:r>
            <a:r>
              <a:rPr lang="es-ES" baseline="-25000" dirty="0"/>
              <a:t>0</a:t>
            </a:r>
            <a:r>
              <a:rPr lang="es-ES" dirty="0"/>
              <a:t>n→ </a:t>
            </a:r>
            <a:r>
              <a:rPr lang="es-ES" baseline="30000" dirty="0"/>
              <a:t>137</a:t>
            </a:r>
            <a:r>
              <a:rPr lang="es-ES" baseline="-25000" dirty="0"/>
              <a:t>52</a:t>
            </a:r>
            <a:r>
              <a:rPr lang="es-ES" dirty="0"/>
              <a:t>Te + </a:t>
            </a:r>
            <a:r>
              <a:rPr lang="es-ES" baseline="30000" dirty="0"/>
              <a:t>97</a:t>
            </a:r>
            <a:r>
              <a:rPr lang="es-ES" baseline="-25000" dirty="0"/>
              <a:t>40</a:t>
            </a:r>
            <a:r>
              <a:rPr lang="es-ES" dirty="0"/>
              <a:t>Zr + 2 </a:t>
            </a:r>
            <a:r>
              <a:rPr lang="es-ES" baseline="30000" dirty="0"/>
              <a:t>1</a:t>
            </a:r>
            <a:r>
              <a:rPr lang="es-ES" baseline="-25000" dirty="0"/>
              <a:t>0</a:t>
            </a:r>
            <a:r>
              <a:rPr lang="es-ES" dirty="0"/>
              <a:t>n +Energy                       </a:t>
            </a:r>
            <a:endParaRPr lang="es-ES" dirty="0"/>
          </a:p>
          <a:p>
            <a:pPr>
              <a:lnSpc>
                <a:spcPct val="150000"/>
              </a:lnSpc>
              <a:buNone/>
            </a:pPr>
            <a:r>
              <a:rPr lang="es-ES" dirty="0"/>
              <a:t>    </a:t>
            </a:r>
            <a:r>
              <a:rPr lang="es-ES" baseline="30000" dirty="0"/>
              <a:t>235</a:t>
            </a:r>
            <a:r>
              <a:rPr lang="es-ES" baseline="-25000" dirty="0"/>
              <a:t>92</a:t>
            </a:r>
            <a:r>
              <a:rPr lang="es-ES" baseline="30000" dirty="0"/>
              <a:t>U</a:t>
            </a:r>
            <a:r>
              <a:rPr lang="es-ES" dirty="0"/>
              <a:t> + </a:t>
            </a:r>
            <a:r>
              <a:rPr lang="es-ES" baseline="30000" dirty="0"/>
              <a:t>1</a:t>
            </a:r>
            <a:r>
              <a:rPr lang="es-ES" baseline="-25000" dirty="0"/>
              <a:t>0</a:t>
            </a:r>
            <a:r>
              <a:rPr lang="es-ES" dirty="0"/>
              <a:t>n →</a:t>
            </a:r>
            <a:r>
              <a:rPr lang="es-ES" baseline="30000" dirty="0"/>
              <a:t>138</a:t>
            </a:r>
            <a:r>
              <a:rPr lang="es-ES" baseline="-25000" dirty="0"/>
              <a:t>54</a:t>
            </a:r>
            <a:r>
              <a:rPr lang="es-ES" dirty="0"/>
              <a:t>Xe + </a:t>
            </a:r>
            <a:r>
              <a:rPr lang="es-ES" baseline="30000" dirty="0"/>
              <a:t>95</a:t>
            </a:r>
            <a:r>
              <a:rPr lang="es-ES" baseline="-25000" dirty="0"/>
              <a:t>38</a:t>
            </a:r>
            <a:r>
              <a:rPr lang="es-ES" dirty="0"/>
              <a:t>Sr + 3 </a:t>
            </a:r>
            <a:r>
              <a:rPr lang="es-ES" baseline="30000" dirty="0"/>
              <a:t>1</a:t>
            </a:r>
            <a:r>
              <a:rPr lang="es-ES" baseline="-25000" dirty="0"/>
              <a:t>0</a:t>
            </a:r>
            <a:r>
              <a:rPr lang="es-ES" dirty="0"/>
              <a:t>n +Energy                </a:t>
            </a:r>
            <a:endParaRPr lang="es-ES" dirty="0"/>
          </a:p>
          <a:p>
            <a:pPr>
              <a:lnSpc>
                <a:spcPct val="150000"/>
              </a:lnSpc>
              <a:buNone/>
            </a:pPr>
            <a:r>
              <a:rPr lang="en-US" baseline="30000" dirty="0"/>
              <a:t>       235</a:t>
            </a:r>
            <a:r>
              <a:rPr lang="en-US" baseline="-25000" dirty="0"/>
              <a:t>92</a:t>
            </a:r>
            <a:r>
              <a:rPr lang="en-US" dirty="0"/>
              <a:t>U + </a:t>
            </a:r>
            <a:r>
              <a:rPr lang="en-US" baseline="30000" dirty="0"/>
              <a:t>1</a:t>
            </a:r>
            <a:r>
              <a:rPr lang="en-US" baseline="-25000" dirty="0"/>
              <a:t>0</a:t>
            </a:r>
            <a:r>
              <a:rPr lang="en-US" dirty="0"/>
              <a:t>n→</a:t>
            </a:r>
            <a:r>
              <a:rPr lang="en-US" baseline="30000" dirty="0"/>
              <a:t>152</a:t>
            </a:r>
            <a:r>
              <a:rPr lang="en-US" baseline="-25000" dirty="0"/>
              <a:t>60</a:t>
            </a:r>
            <a:r>
              <a:rPr lang="en-US" dirty="0"/>
              <a:t>Nd + </a:t>
            </a:r>
            <a:r>
              <a:rPr lang="en-US" baseline="30000" dirty="0"/>
              <a:t>81</a:t>
            </a:r>
            <a:r>
              <a:rPr lang="en-US" baseline="-25000" dirty="0"/>
              <a:t>32</a:t>
            </a:r>
            <a:r>
              <a:rPr lang="en-US" dirty="0"/>
              <a:t>Ge + 3 </a:t>
            </a:r>
            <a:r>
              <a:rPr lang="en-US" baseline="30000" dirty="0"/>
              <a:t>1</a:t>
            </a:r>
            <a:r>
              <a:rPr lang="en-US" baseline="-25000" dirty="0"/>
              <a:t>0</a:t>
            </a:r>
            <a:r>
              <a:rPr lang="en-US" dirty="0"/>
              <a:t>n </a:t>
            </a:r>
            <a:r>
              <a:rPr lang="es-ES" dirty="0"/>
              <a:t>+Energy                </a:t>
            </a:r>
            <a:endParaRPr lang="es-ES" dirty="0"/>
          </a:p>
          <a:p>
            <a:pPr>
              <a:lnSpc>
                <a:spcPct val="150000"/>
              </a:lnSpc>
              <a:buNone/>
            </a:pPr>
            <a:endParaRPr lang="es-ES" dirty="0"/>
          </a:p>
          <a:p>
            <a:pPr>
              <a:lnSpc>
                <a:spcPct val="150000"/>
              </a:lnSpc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Fission Reactions</a:t>
            </a:r>
            <a:r>
              <a:rPr lang="en-GB" sz="2800" dirty="0"/>
              <a:t> </a:t>
            </a:r>
            <a:br>
              <a:rPr lang="en-GB" sz="2800" dirty="0"/>
            </a:br>
            <a:r>
              <a:rPr lang="en-GB" sz="2800" dirty="0"/>
              <a:t>There are two types of fission reaction exist as: </a:t>
            </a:r>
            <a:endParaRPr lang="es-E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GB" sz="2000" b="1" dirty="0"/>
              <a:t>   (</a:t>
            </a:r>
            <a:r>
              <a:rPr lang="en-GB" sz="2000" b="1" dirty="0" err="1"/>
              <a:t>i</a:t>
            </a:r>
            <a:r>
              <a:rPr lang="en-GB" sz="2000" b="1" dirty="0"/>
              <a:t>) Spontaneous Fission</a:t>
            </a:r>
            <a:endParaRPr lang="en-GB" sz="2000" b="1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/>
              <a:t>Spontaneous fission is a naturally occurring nuclear decay event that a few different elements undergo</a:t>
            </a:r>
            <a:endParaRPr lang="en-US" sz="2200" dirty="0"/>
          </a:p>
          <a:p>
            <a:pPr algn="just">
              <a:buNone/>
            </a:pPr>
            <a:endParaRPr lang="en-US" sz="22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200" dirty="0"/>
              <a:t>Uranium and plutonium, which are radioactive, are the most well known of the fissionable elements, and they can do this  in nature </a:t>
            </a:r>
            <a:br>
              <a:rPr lang="en-US" sz="2000" dirty="0"/>
            </a:br>
            <a:endParaRPr lang="es-ES" sz="2000" dirty="0"/>
          </a:p>
          <a:p>
            <a:pPr algn="just">
              <a:buFont typeface="Wingdings" panose="05000000000000000000" pitchFamily="2" charset="2"/>
              <a:buChar char="q"/>
            </a:pPr>
            <a:endParaRPr lang="en-GB" sz="2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400" b="1" dirty="0"/>
              <a:t>  (ii)Induced Fission</a:t>
            </a:r>
            <a:endParaRPr lang="en-GB" sz="2400" b="1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GB" sz="2200" b="1" dirty="0"/>
              <a:t> </a:t>
            </a:r>
            <a:r>
              <a:rPr lang="en-GB" sz="2200" dirty="0"/>
              <a:t>Nuclear fission can be induced </a:t>
            </a:r>
            <a:r>
              <a:rPr lang="en-GB" sz="2200" u="sng" dirty="0"/>
              <a:t>by bombarding atoms with neutrons.</a:t>
            </a:r>
            <a:r>
              <a:rPr lang="en-GB" sz="2200" dirty="0"/>
              <a:t> </a:t>
            </a:r>
            <a:endParaRPr lang="en-GB" sz="2200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GB" sz="2200" dirty="0"/>
              <a:t>The nuclei of the atoms then </a:t>
            </a:r>
            <a:r>
              <a:rPr lang="en-GB" sz="2200" u="sng" dirty="0"/>
              <a:t>split into 2 equal parts. </a:t>
            </a:r>
            <a:endParaRPr lang="en-GB" sz="2200" u="sng" dirty="0"/>
          </a:p>
          <a:p>
            <a:pPr lvl="0" algn="just">
              <a:buFont typeface="Wingdings" panose="05000000000000000000" pitchFamily="2" charset="2"/>
              <a:buChar char="q"/>
            </a:pPr>
            <a:r>
              <a:rPr lang="en-GB" sz="2200" dirty="0"/>
              <a:t>Induced fission </a:t>
            </a:r>
            <a:r>
              <a:rPr lang="en-GB" sz="2200" u="sng" dirty="0"/>
              <a:t>decays are also accompanied by the release of neutrons.</a:t>
            </a:r>
            <a:endParaRPr lang="es-ES" sz="2200" u="sng" dirty="0"/>
          </a:p>
          <a:p>
            <a:pPr>
              <a:buNone/>
            </a:pPr>
            <a:endParaRPr lang="es-ES" sz="24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Important Characteristics of Fission Reactions </a:t>
            </a:r>
            <a:br>
              <a:rPr lang="es-ES" sz="3200" dirty="0"/>
            </a:br>
            <a:r>
              <a:rPr lang="es-ES" sz="3200" dirty="0"/>
              <a:t> </a:t>
            </a:r>
            <a:r>
              <a:rPr lang="en-US" sz="2400" b="1" dirty="0"/>
              <a:t>Mass Distribution of Fragments</a:t>
            </a:r>
            <a:endParaRPr lang="es-ES" sz="2400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1143000"/>
            <a:ext cx="853440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Important Characteristics of Fission Reactions </a:t>
            </a:r>
            <a:br>
              <a:rPr lang="es-ES" sz="3200" dirty="0"/>
            </a:br>
            <a:r>
              <a:rPr lang="es-ES" sz="3200" dirty="0"/>
              <a:t> </a:t>
            </a:r>
            <a:r>
              <a:rPr lang="en-US" sz="2400" b="1" dirty="0"/>
              <a:t>Mass Distribution of Fragments</a:t>
            </a:r>
            <a:endParaRPr lang="es-E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8382000" cy="443484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 Fission fragments have a double bell distribution as a function of A (Mass Number). </a:t>
            </a:r>
            <a:endParaRPr lang="en-US" sz="20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Note that they are unstable, as are neutron rich they decay towards stable nuclei   by a chain of beta decays.  </a:t>
            </a:r>
            <a:endParaRPr lang="en-US" sz="20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This yields the so called “fission products”.</a:t>
            </a:r>
            <a:endParaRPr lang="es-E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2700" b="1" dirty="0"/>
            </a:br>
            <a:br>
              <a:rPr lang="en-US" sz="2700" b="1" dirty="0"/>
            </a:br>
            <a:r>
              <a:rPr lang="en-US" sz="3600" b="1" dirty="0"/>
              <a:t>Number of Emitted Neutrons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088"/>
            <a:ext cx="8229600" cy="4389120"/>
          </a:xfrm>
        </p:spPr>
        <p:txBody>
          <a:bodyPr>
            <a:normAutofit lnSpcReduction="20000"/>
          </a:bodyPr>
          <a:lstStyle/>
          <a:p>
            <a:pPr>
              <a:buNone/>
            </a:pPr>
            <a:r>
              <a:rPr lang="en-US" sz="2800" b="1" dirty="0"/>
              <a:t>(i) Prompt Neutrons: </a:t>
            </a:r>
            <a:r>
              <a:rPr lang="en-US" sz="2400" dirty="0"/>
              <a:t> They are those accompanying the two nuclear fragments as the 2n in </a:t>
            </a:r>
            <a:endParaRPr lang="es-ES" sz="2400" dirty="0"/>
          </a:p>
          <a:p>
            <a:pPr>
              <a:buNone/>
            </a:pPr>
            <a:r>
              <a:rPr lang="en-US" sz="2400" baseline="30000" dirty="0"/>
              <a:t>                       235</a:t>
            </a:r>
            <a:r>
              <a:rPr lang="en-US" sz="2400" dirty="0"/>
              <a:t>U+n→ </a:t>
            </a:r>
            <a:r>
              <a:rPr lang="en-US" sz="2400" baseline="30000" dirty="0"/>
              <a:t>93</a:t>
            </a:r>
            <a:r>
              <a:rPr lang="en-US" sz="2400" dirty="0"/>
              <a:t>Rb + </a:t>
            </a:r>
            <a:r>
              <a:rPr lang="en-US" sz="2400" baseline="30000" dirty="0"/>
              <a:t>141</a:t>
            </a:r>
            <a:r>
              <a:rPr lang="en-US" sz="2400" dirty="0"/>
              <a:t>Cs+2n </a:t>
            </a:r>
            <a:endParaRPr lang="es-ES" sz="2400" dirty="0"/>
          </a:p>
          <a:p>
            <a:pPr>
              <a:buNone/>
            </a:pPr>
            <a:r>
              <a:rPr lang="en-US" sz="2400" dirty="0"/>
              <a:t> In the case of </a:t>
            </a:r>
            <a:r>
              <a:rPr lang="en-US" sz="2400" dirty="0"/>
              <a:t>235U, there are on the average 2.42 prompt neutrons </a:t>
            </a:r>
            <a:endParaRPr lang="en-US" sz="2400" dirty="0"/>
          </a:p>
          <a:p>
            <a:pPr>
              <a:buNone/>
            </a:pPr>
            <a:endParaRPr lang="en-US" sz="3200" b="1" dirty="0"/>
          </a:p>
          <a:p>
            <a:pPr algn="just">
              <a:buNone/>
            </a:pPr>
            <a:r>
              <a:rPr lang="en-US" sz="2800" b="1" dirty="0"/>
              <a:t>(ii) Delayed Neutrons</a:t>
            </a:r>
            <a:r>
              <a:rPr lang="en-US" sz="2400" b="1" dirty="0"/>
              <a:t>:</a:t>
            </a:r>
            <a:r>
              <a:rPr lang="en-US" sz="2400" dirty="0"/>
              <a:t> These are associated with the beta decay of the fission products. Delayed neutrons are essential for the control of nuclear reactors.</a:t>
            </a:r>
            <a:endParaRPr lang="es-E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Number of Emitted Neutrons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57200" y="914400"/>
            <a:ext cx="8558296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br>
              <a:rPr lang="en-US" sz="3600" b="1" dirty="0"/>
            </a:br>
            <a:r>
              <a:rPr lang="en-US" sz="3600" b="1" dirty="0"/>
              <a:t>Number of Emitted Neutrons</a:t>
            </a:r>
            <a:br>
              <a:rPr lang="es-ES" dirty="0"/>
            </a:br>
            <a:endParaRPr lang="es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76400"/>
            <a:ext cx="8686800" cy="4434840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 Distribution of fission neutrons. </a:t>
            </a:r>
            <a:endParaRPr lang="en-US" sz="24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Even though the average number of neutrons ν changes with the fissioning nucleus.</a:t>
            </a:r>
            <a:endParaRPr lang="en-US" sz="2400" dirty="0"/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The distribution about the average is independent of the original nucleus. </a:t>
            </a:r>
            <a:endParaRPr lang="es-ES" sz="2400" dirty="0"/>
          </a:p>
          <a:p>
            <a:pPr>
              <a:lnSpc>
                <a:spcPct val="200000"/>
              </a:lnSpc>
            </a:pP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7397</Words>
  <Application>WPS Presentation</Application>
  <PresentationFormat>On-screen Show (4:3)</PresentationFormat>
  <Paragraphs>195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Times</vt:lpstr>
      <vt:lpstr>Symbol</vt:lpstr>
      <vt:lpstr>Wingdings 3</vt:lpstr>
      <vt:lpstr>Office Theme</vt:lpstr>
      <vt:lpstr>Fission Reactions</vt:lpstr>
      <vt:lpstr>Fission Reactions</vt:lpstr>
      <vt:lpstr>Fission Reactions</vt:lpstr>
      <vt:lpstr>Fission Reactions  There are two types of fission reaction exist as: </vt:lpstr>
      <vt:lpstr>Important Characteristics of Fission Reactions   Mass Distribution of Fragments</vt:lpstr>
      <vt:lpstr>Important Characteristics of Fission Reactions   Mass Distribution of Fragments</vt:lpstr>
      <vt:lpstr>  Number of Emitted Neutrons </vt:lpstr>
      <vt:lpstr>      Number of Emitted Neutrons </vt:lpstr>
      <vt:lpstr>    Number of Emitted Neutrons </vt:lpstr>
      <vt:lpstr>                                              Number of Emitted Neutrons                          Delayed Neutron Emission from 93Rb(Rubidium)</vt:lpstr>
      <vt:lpstr>                                              Number of Emitted Neutrons                          Delayed Neutron Emission from 93Rb(Rubidium)</vt:lpstr>
      <vt:lpstr>Radioactive Decay Processes</vt:lpstr>
      <vt:lpstr>Fission Cross-section</vt:lpstr>
      <vt:lpstr>Fission Cross-section</vt:lpstr>
      <vt:lpstr>Energy in Fission</vt:lpstr>
      <vt:lpstr>                                                 Energy in Fission </vt:lpstr>
      <vt:lpstr>Controlled Fission Reactions  Neutron Multiplication factor(k)</vt:lpstr>
      <vt:lpstr>                              Controlled Fission Reactions Neutron Multiplication factor(k)</vt:lpstr>
      <vt:lpstr>Controlled Fission Reactions Four –factors formula</vt:lpstr>
      <vt:lpstr>Fuel Use in the Reactor</vt:lpstr>
      <vt:lpstr>Moderator</vt:lpstr>
      <vt:lpstr>                      Absorber  </vt:lpstr>
      <vt:lpstr>              Types of Nuclear Reactors </vt:lpstr>
      <vt:lpstr>Advantages of Nuclear Power</vt:lpstr>
      <vt:lpstr>Disadvantages of Nuclear Power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shaid</cp:lastModifiedBy>
  <cp:revision>120</cp:revision>
  <dcterms:created xsi:type="dcterms:W3CDTF">2006-08-16T00:00:00Z</dcterms:created>
  <dcterms:modified xsi:type="dcterms:W3CDTF">2023-10-14T21:31:51Z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5CB5AB9BA3344E5D8071E85376773B0C_13</vt:lpwstr>
  </property>
  <property fmtid="{D5CDD505-2E9C-101B-9397-08002B2CF9AE}" pid="3" name="KSOProductBuildVer">
    <vt:lpwstr>1033-12.2.0.13266</vt:lpwstr>
  </property>
</Properties>
</file>