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FAA789-1E78-4DEB-A44D-4042E9E756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113059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AA789-1E78-4DEB-A44D-4042E9E756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282481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AA789-1E78-4DEB-A44D-4042E9E756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349763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FAA789-1E78-4DEB-A44D-4042E9E756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322240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FAA789-1E78-4DEB-A44D-4042E9E756B0}"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50625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FAA789-1E78-4DEB-A44D-4042E9E756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144090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FAA789-1E78-4DEB-A44D-4042E9E756B0}"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58313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FAA789-1E78-4DEB-A44D-4042E9E756B0}"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42412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FAA789-1E78-4DEB-A44D-4042E9E756B0}"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209668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FAA789-1E78-4DEB-A44D-4042E9E756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154062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FAA789-1E78-4DEB-A44D-4042E9E756B0}"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D4A49-735D-4BA3-9B1C-26E322C14549}" type="slidenum">
              <a:rPr lang="en-US" smtClean="0"/>
              <a:t>‹#›</a:t>
            </a:fld>
            <a:endParaRPr lang="en-US"/>
          </a:p>
        </p:txBody>
      </p:sp>
    </p:spTree>
    <p:extLst>
      <p:ext uri="{BB962C8B-B14F-4D97-AF65-F5344CB8AC3E}">
        <p14:creationId xmlns:p14="http://schemas.microsoft.com/office/powerpoint/2010/main" val="200684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AA789-1E78-4DEB-A44D-4042E9E756B0}" type="datetimeFigureOut">
              <a:rPr lang="en-US" smtClean="0"/>
              <a:t>4/10/2019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D4A49-735D-4BA3-9B1C-26E322C14549}" type="slidenum">
              <a:rPr lang="en-US" smtClean="0"/>
              <a:t>‹#›</a:t>
            </a:fld>
            <a:endParaRPr lang="en-US"/>
          </a:p>
        </p:txBody>
      </p:sp>
    </p:spTree>
    <p:extLst>
      <p:ext uri="{BB962C8B-B14F-4D97-AF65-F5344CB8AC3E}">
        <p14:creationId xmlns:p14="http://schemas.microsoft.com/office/powerpoint/2010/main" val="1581331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Battle of Neighborhoods	</a:t>
            </a:r>
            <a:r>
              <a:rPr lang="en-US" smtClean="0"/>
              <a:t>- Coursera Capstone </a:t>
            </a:r>
            <a:r>
              <a:rPr lang="en-US" dirty="0" smtClean="0"/>
              <a:t>Project	</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Finding an optimized method for delivering fresh produce in the nearby restaurants/cafe in North York, Toronto</a:t>
            </a:r>
          </a:p>
          <a:p>
            <a:endParaRPr lang="en-US" dirty="0"/>
          </a:p>
          <a:p>
            <a:r>
              <a:rPr lang="en-US" dirty="0" smtClean="0"/>
              <a:t>IBM Course 9 – Applied Capstone Project</a:t>
            </a:r>
          </a:p>
          <a:p>
            <a:r>
              <a:rPr lang="en-US" dirty="0" smtClean="0"/>
              <a:t>By: Shaifali</a:t>
            </a:r>
            <a:endParaRPr lang="en-US" dirty="0"/>
          </a:p>
        </p:txBody>
      </p:sp>
    </p:spTree>
    <p:extLst>
      <p:ext uri="{BB962C8B-B14F-4D97-AF65-F5344CB8AC3E}">
        <p14:creationId xmlns:p14="http://schemas.microsoft.com/office/powerpoint/2010/main" val="51577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Formulation</a:t>
            </a:r>
            <a:endParaRPr lang="en-US" b="1"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A farmer wants to expand its business in the local neighborhood and wants to deliver fresh produce everyday in the local areas of North York, Toronto. There should be timely delivery of fresh produce, veggies, bread, coffee etc. in order to successfully run the business. In order to achieve that, there should be some optimal method to deliver in every single restaurant/coffee shops/cafe nearby with no delay at all to any place. There are 10 delivery trucks available to use and all the areas to be covered. The best way would be to divide the potential merchants into segment based on their locations and address the mechanism separately for each segment of merchants. This would allow the farmer to use all the resources in a efficient manner and hence help rum a successful business plan.</a:t>
            </a:r>
            <a:endParaRPr lang="en-US" dirty="0"/>
          </a:p>
        </p:txBody>
      </p:sp>
    </p:spTree>
    <p:extLst>
      <p:ext uri="{BB962C8B-B14F-4D97-AF65-F5344CB8AC3E}">
        <p14:creationId xmlns:p14="http://schemas.microsoft.com/office/powerpoint/2010/main" val="235125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Python Packages and Dependencies	</a:t>
            </a:r>
            <a:endParaRPr lang="en-US" b="1" dirty="0"/>
          </a:p>
        </p:txBody>
      </p:sp>
      <p:sp>
        <p:nvSpPr>
          <p:cNvPr id="3" name="Content Placeholder 2"/>
          <p:cNvSpPr>
            <a:spLocks noGrp="1"/>
          </p:cNvSpPr>
          <p:nvPr>
            <p:ph idx="1"/>
          </p:nvPr>
        </p:nvSpPr>
        <p:spPr/>
        <p:txBody>
          <a:bodyPr/>
          <a:lstStyle/>
          <a:p>
            <a:r>
              <a:rPr lang="en-US" dirty="0" smtClean="0"/>
              <a:t>Pandas - Data Analysis Library</a:t>
            </a:r>
          </a:p>
          <a:p>
            <a:r>
              <a:rPr lang="en-US" dirty="0" err="1" smtClean="0"/>
              <a:t>NumPy</a:t>
            </a:r>
            <a:r>
              <a:rPr lang="en-US" dirty="0" smtClean="0"/>
              <a:t> – Library to handle data as a </a:t>
            </a:r>
            <a:r>
              <a:rPr lang="en-US" dirty="0" err="1" smtClean="0"/>
              <a:t>DataFrame</a:t>
            </a:r>
            <a:endParaRPr lang="en-US" dirty="0" smtClean="0"/>
          </a:p>
          <a:p>
            <a:r>
              <a:rPr lang="en-US" dirty="0" smtClean="0"/>
              <a:t>JSON – Library to handle JSON files</a:t>
            </a:r>
          </a:p>
          <a:p>
            <a:r>
              <a:rPr lang="en-US" dirty="0" err="1" smtClean="0"/>
              <a:t>Geopy</a:t>
            </a:r>
            <a:r>
              <a:rPr lang="en-US" dirty="0" smtClean="0"/>
              <a:t> – Used to find geospatial coordinates</a:t>
            </a:r>
          </a:p>
          <a:p>
            <a:r>
              <a:rPr lang="en-US" dirty="0" smtClean="0"/>
              <a:t>Requests – Library to handle https requests</a:t>
            </a:r>
          </a:p>
          <a:p>
            <a:r>
              <a:rPr lang="en-US" dirty="0" err="1" smtClean="0"/>
              <a:t>Matplotlib</a:t>
            </a:r>
            <a:r>
              <a:rPr lang="en-US" dirty="0" smtClean="0"/>
              <a:t> – Used to generate plots in python</a:t>
            </a:r>
          </a:p>
          <a:p>
            <a:r>
              <a:rPr lang="en-US" dirty="0" err="1" smtClean="0"/>
              <a:t>Sklearn</a:t>
            </a:r>
            <a:r>
              <a:rPr lang="en-US" dirty="0" smtClean="0"/>
              <a:t> – Library to implement Machine Learning techniques</a:t>
            </a:r>
          </a:p>
          <a:p>
            <a:r>
              <a:rPr lang="en-US" dirty="0" smtClean="0"/>
              <a:t>Folium – Map rendering library </a:t>
            </a:r>
            <a:endParaRPr lang="en-US" dirty="0"/>
          </a:p>
        </p:txBody>
      </p:sp>
    </p:spTree>
    <p:extLst>
      <p:ext uri="{BB962C8B-B14F-4D97-AF65-F5344CB8AC3E}">
        <p14:creationId xmlns:p14="http://schemas.microsoft.com/office/powerpoint/2010/main" val="318943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of Data for the neighborhood North York, Toronto</a:t>
            </a:r>
            <a:endParaRPr lang="en-US" b="1" dirty="0"/>
          </a:p>
        </p:txBody>
      </p:sp>
      <p:pic>
        <p:nvPicPr>
          <p:cNvPr id="5" name="Picture 4"/>
          <p:cNvPicPr>
            <a:picLocks noChangeAspect="1"/>
          </p:cNvPicPr>
          <p:nvPr/>
        </p:nvPicPr>
        <p:blipFill>
          <a:blip r:embed="rId2"/>
          <a:stretch>
            <a:fillRect/>
          </a:stretch>
        </p:blipFill>
        <p:spPr>
          <a:xfrm>
            <a:off x="2701283" y="2511599"/>
            <a:ext cx="6993471" cy="2711754"/>
          </a:xfrm>
          <a:prstGeom prst="rect">
            <a:avLst/>
          </a:prstGeom>
        </p:spPr>
      </p:pic>
    </p:spTree>
    <p:extLst>
      <p:ext uri="{BB962C8B-B14F-4D97-AF65-F5344CB8AC3E}">
        <p14:creationId xmlns:p14="http://schemas.microsoft.com/office/powerpoint/2010/main" val="250377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Neighborhood</a:t>
            </a:r>
            <a:r>
              <a:rPr lang="en-US" dirty="0" smtClean="0"/>
              <a:t> </a:t>
            </a:r>
            <a:r>
              <a:rPr lang="en-US" b="1" dirty="0" smtClean="0"/>
              <a:t>Distribution</a:t>
            </a:r>
            <a:endParaRPr lang="en-US" b="1" dirty="0"/>
          </a:p>
        </p:txBody>
      </p:sp>
      <p:pic>
        <p:nvPicPr>
          <p:cNvPr id="4" name="Picture 3"/>
          <p:cNvPicPr>
            <a:picLocks noChangeAspect="1"/>
          </p:cNvPicPr>
          <p:nvPr/>
        </p:nvPicPr>
        <p:blipFill>
          <a:blip r:embed="rId2"/>
          <a:stretch>
            <a:fillRect/>
          </a:stretch>
        </p:blipFill>
        <p:spPr>
          <a:xfrm>
            <a:off x="1773616" y="1488901"/>
            <a:ext cx="8644767" cy="5225050"/>
          </a:xfrm>
          <a:prstGeom prst="rect">
            <a:avLst/>
          </a:prstGeom>
        </p:spPr>
      </p:pic>
    </p:spTree>
    <p:extLst>
      <p:ext uri="{BB962C8B-B14F-4D97-AF65-F5344CB8AC3E}">
        <p14:creationId xmlns:p14="http://schemas.microsoft.com/office/powerpoint/2010/main" val="302526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Venue Distribution</a:t>
            </a:r>
            <a:endParaRPr lang="en-US" b="1" dirty="0"/>
          </a:p>
        </p:txBody>
      </p:sp>
      <p:pic>
        <p:nvPicPr>
          <p:cNvPr id="4" name="Content Placeholder 3"/>
          <p:cNvPicPr>
            <a:picLocks noGrp="1" noChangeAspect="1"/>
          </p:cNvPicPr>
          <p:nvPr>
            <p:ph idx="1"/>
          </p:nvPr>
        </p:nvPicPr>
        <p:blipFill>
          <a:blip r:embed="rId2"/>
          <a:stretch>
            <a:fillRect/>
          </a:stretch>
        </p:blipFill>
        <p:spPr>
          <a:xfrm>
            <a:off x="2342367" y="1412266"/>
            <a:ext cx="8244044" cy="4946426"/>
          </a:xfrm>
          <a:prstGeom prst="rect">
            <a:avLst/>
          </a:prstGeom>
        </p:spPr>
      </p:pic>
    </p:spTree>
    <p:extLst>
      <p:ext uri="{BB962C8B-B14F-4D97-AF65-F5344CB8AC3E}">
        <p14:creationId xmlns:p14="http://schemas.microsoft.com/office/powerpoint/2010/main" val="241404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 based on K value and Silhouette Coefficient</a:t>
            </a:r>
            <a:endParaRPr lang="en-US" b="1" dirty="0"/>
          </a:p>
        </p:txBody>
      </p:sp>
      <p:pic>
        <p:nvPicPr>
          <p:cNvPr id="4" name="Content Placeholder 3"/>
          <p:cNvPicPr>
            <a:picLocks noGrp="1" noChangeAspect="1"/>
          </p:cNvPicPr>
          <p:nvPr>
            <p:ph idx="1"/>
          </p:nvPr>
        </p:nvPicPr>
        <p:blipFill>
          <a:blip r:embed="rId2"/>
          <a:stretch>
            <a:fillRect/>
          </a:stretch>
        </p:blipFill>
        <p:spPr>
          <a:xfrm>
            <a:off x="2091845" y="2096881"/>
            <a:ext cx="7565721" cy="4597109"/>
          </a:xfrm>
          <a:prstGeom prst="rect">
            <a:avLst/>
          </a:prstGeom>
        </p:spPr>
      </p:pic>
    </p:spTree>
    <p:extLst>
      <p:ext uri="{BB962C8B-B14F-4D97-AF65-F5344CB8AC3E}">
        <p14:creationId xmlns:p14="http://schemas.microsoft.com/office/powerpoint/2010/main" val="263089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 Clustering (K = 4)</a:t>
            </a:r>
            <a:endParaRPr lang="en-US" b="1" dirty="0"/>
          </a:p>
        </p:txBody>
      </p:sp>
      <p:pic>
        <p:nvPicPr>
          <p:cNvPr id="4" name="Content Placeholder 3"/>
          <p:cNvPicPr>
            <a:picLocks noGrp="1" noChangeAspect="1"/>
          </p:cNvPicPr>
          <p:nvPr>
            <p:ph idx="1"/>
          </p:nvPr>
        </p:nvPicPr>
        <p:blipFill>
          <a:blip r:embed="rId2"/>
          <a:stretch>
            <a:fillRect/>
          </a:stretch>
        </p:blipFill>
        <p:spPr>
          <a:xfrm>
            <a:off x="1340284" y="1825625"/>
            <a:ext cx="9645041" cy="4351338"/>
          </a:xfrm>
          <a:prstGeom prst="rect">
            <a:avLst/>
          </a:prstGeom>
        </p:spPr>
      </p:pic>
    </p:spTree>
    <p:extLst>
      <p:ext uri="{BB962C8B-B14F-4D97-AF65-F5344CB8AC3E}">
        <p14:creationId xmlns:p14="http://schemas.microsoft.com/office/powerpoint/2010/main" val="301080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 and Conclusion</a:t>
            </a:r>
            <a:endParaRPr lang="en-US" b="1" dirty="0"/>
          </a:p>
        </p:txBody>
      </p:sp>
      <p:sp>
        <p:nvSpPr>
          <p:cNvPr id="3" name="Content Placeholder 2"/>
          <p:cNvSpPr>
            <a:spLocks noGrp="1"/>
          </p:cNvSpPr>
          <p:nvPr>
            <p:ph idx="1"/>
          </p:nvPr>
        </p:nvSpPr>
        <p:spPr/>
        <p:txBody>
          <a:bodyPr/>
          <a:lstStyle/>
          <a:p>
            <a:pPr marL="0" indent="0" algn="just">
              <a:buNone/>
            </a:pPr>
            <a:r>
              <a:rPr lang="en-US" dirty="0" smtClean="0"/>
              <a:t>The techniques and analysis used in the project shows that the optimal way for the farmer to use the delivery trucks in order to cover every interested venue and deliver the produce efficiently can be performed using the clustering method. The efficient number of clusters lies between K = 4 to K = 6. Here, we have suggested K = 4 as the cluster number in order to perform the task in an optimal way which means there will be 4 delivery trucks in total to be used for delivery.</a:t>
            </a:r>
            <a:endParaRPr lang="en-US" dirty="0"/>
          </a:p>
        </p:txBody>
      </p:sp>
    </p:spTree>
    <p:extLst>
      <p:ext uri="{BB962C8B-B14F-4D97-AF65-F5344CB8AC3E}">
        <p14:creationId xmlns:p14="http://schemas.microsoft.com/office/powerpoint/2010/main" val="674244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367</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Battle of Neighborhoods - Coursera Capstone Project </vt:lpstr>
      <vt:lpstr>Problem Formulation</vt:lpstr>
      <vt:lpstr>Python Packages and Dependencies </vt:lpstr>
      <vt:lpstr>Sample of Data for the neighborhood North York, Toronto</vt:lpstr>
      <vt:lpstr>Neighborhood Distribution</vt:lpstr>
      <vt:lpstr>Venue Distribution</vt:lpstr>
      <vt:lpstr>Results – based on K value and Silhouette Coefficient</vt:lpstr>
      <vt:lpstr>K-means Clustering (K = 4)</vt:lpstr>
      <vt:lpstr>Discussion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 Capstone Project</dc:title>
  <dc:creator>Shaifali Pande</dc:creator>
  <cp:lastModifiedBy>Shaifali Pande</cp:lastModifiedBy>
  <cp:revision>2</cp:revision>
  <dcterms:created xsi:type="dcterms:W3CDTF">2019-04-10T18:08:42Z</dcterms:created>
  <dcterms:modified xsi:type="dcterms:W3CDTF">2019-04-10T18:15:37Z</dcterms:modified>
</cp:coreProperties>
</file>