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8" r:id="rId4"/>
    <p:sldId id="279" r:id="rId5"/>
    <p:sldId id="335" r:id="rId6"/>
    <p:sldId id="336" r:id="rId7"/>
    <p:sldId id="338" r:id="rId8"/>
    <p:sldId id="337" r:id="rId9"/>
    <p:sldId id="334" r:id="rId10"/>
    <p:sldId id="339" r:id="rId11"/>
    <p:sldId id="340" r:id="rId12"/>
    <p:sldId id="342" r:id="rId13"/>
    <p:sldId id="282" r:id="rId14"/>
    <p:sldId id="344" r:id="rId15"/>
    <p:sldId id="343" r:id="rId16"/>
    <p:sldId id="283" r:id="rId17"/>
    <p:sldId id="341" r:id="rId18"/>
    <p:sldId id="347" r:id="rId19"/>
    <p:sldId id="287" r:id="rId20"/>
    <p:sldId id="348" r:id="rId2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6357" autoAdjust="0"/>
  </p:normalViewPr>
  <p:slideViewPr>
    <p:cSldViewPr snapToGrid="0">
      <p:cViewPr>
        <p:scale>
          <a:sx n="80" d="100"/>
          <a:sy n="80" d="100"/>
        </p:scale>
        <p:origin x="164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D11B-7A0C-4F4E-BEE1-E3B9E87A2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69901-446D-401B-9FF0-C33954A1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E8BD-2797-4CAD-B12C-FDB4C1F8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997-724D-4402-B3F5-5D7A22257654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C364-8268-407B-A6B9-CD829A9F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1530-328C-41E4-99FE-D44562CA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09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4EB1-1362-4827-A302-81428735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1065E-BA0A-44D2-9539-7607C6D26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C7A0B-503B-4B1F-A846-607C173E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997-724D-4402-B3F5-5D7A22257654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E6FC-1D3E-4D04-A926-EDE79098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389A-E381-4530-9933-0560758A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79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CEFA7-4A62-41CC-AE36-DB2E74425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3A88D-DA5B-47B9-AE42-1FB47FF74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AC6F-965A-4823-85F7-95AE9B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997-724D-4402-B3F5-5D7A22257654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542C-8671-4564-BB6B-8900A261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41FCA-404D-47D5-B9A7-5DE1AD1F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1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7A9A-6811-483C-B777-1D74BD43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17BB-A817-43C5-A889-FCDF799A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EF0C-1ED7-4EBD-805E-FFC655E7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997-724D-4402-B3F5-5D7A22257654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D97C-E8B7-4E0B-BD62-18C23159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0DED-F74A-4893-8F82-E974AE93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065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B257-CC6F-4BC6-A0FD-0A495B6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2A0DF-C77A-4F2D-BE5E-5417B0BB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043A-BB10-4FBB-ABB4-F1DB57B0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997-724D-4402-B3F5-5D7A22257654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5408-CD96-4669-9CD7-DA19A29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D666-7DEF-463A-B2CB-42AFDBF5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634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5537-943F-4A08-A748-AD12F870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19540-534D-4B61-A053-01A479A6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CBA69-57B6-4C47-99F7-C3D2C06BA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DE3E3-758D-4594-A80F-307DF98F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997-724D-4402-B3F5-5D7A22257654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CDCA6-07FF-4BB4-889B-0A002FD2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DF7CE-D8B3-4A55-8212-EEF3A82E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75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4468-E9E2-4974-BF44-BDB49B97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9A83-8535-4087-B6E0-9E0A41BC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D6F07-0A19-4192-B185-C64202B54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CD1B0-5EBF-4A2A-977E-72697E618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209CB-5BDE-4173-8400-08F44B6D3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9E4C8-4AF5-4294-A644-A18094F8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997-724D-4402-B3F5-5D7A22257654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BC07B-404B-4482-9421-7E78C108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7DCD2-EE05-438F-9EFC-14B58B3F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29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1F9D-2C0B-4314-B975-356C63D5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D1BBA-0850-4865-A564-26446A35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997-724D-4402-B3F5-5D7A22257654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D17E-0E5A-4A77-95B4-371A4C91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246B6-46D1-414F-B6E7-9AD82B7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6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37C59-FEB4-4289-BB21-65909DA8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997-724D-4402-B3F5-5D7A22257654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8A2A9-26F8-441E-8C50-C020F97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41F9F-FEDC-4D7D-B485-319383E5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822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2B11-74C6-4820-8C9F-AF9C06BF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0A2B-9000-472C-82E0-68AC2662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A3859-A103-4573-BC2E-D4399F0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8B382-9EB9-42A6-B0E7-00841F7C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997-724D-4402-B3F5-5D7A22257654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3FF62-3DF8-4E4D-962D-168FE2CA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7EA9F-A66A-40F7-905C-14134B5F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787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1D2D-8524-4222-AFED-6CC2A093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DE26A-AA71-40B9-B2CB-B8A32DE6E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4F73C-440A-4465-8B1B-347D36CFF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895D3-F704-4A34-AE9E-543FEA2B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997-724D-4402-B3F5-5D7A22257654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36926-E45B-4F47-B74B-DD31437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D222-D41B-4C12-B878-3E654DE8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61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173B6-B8C5-4B3D-912E-7C1B4EC9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E9535-883E-420B-9B6D-1D889F0E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680E-C26F-4419-B4A2-E571D57B4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FE997-724D-4402-B3F5-5D7A22257654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99CF4-2128-4D7A-9B76-574A19DC9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6C9D-2FC9-4152-B018-099F9212B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40097-ED78-47A7-9691-525A8A933A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78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amaerenay/spotify-dataset-19212020-160k-track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4D0A-2B59-4689-B5BB-0BEDEBB20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Spotify Regression Project</a:t>
            </a:r>
            <a:endParaRPr lang="he-IL" sz="5400" b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CE469-F227-4832-A200-EABF29695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8" r="2402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B49C33-BAA1-4F97-A999-6521E242C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614" y="4813884"/>
            <a:ext cx="13049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27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Categorical Feature Correlation</a:t>
            </a:r>
            <a:endParaRPr lang="he-IL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70E4D-C440-4439-AF8B-19CF6A97D933}"/>
              </a:ext>
            </a:extLst>
          </p:cNvPr>
          <p:cNvSpPr txBox="1"/>
          <p:nvPr/>
        </p:nvSpPr>
        <p:spPr>
          <a:xfrm>
            <a:off x="909189" y="1474801"/>
            <a:ext cx="10664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</a:lstStyle>
          <a:p>
            <a:r>
              <a:rPr lang="en-US" dirty="0"/>
              <a:t>Used one hot encoding (added 58 dummy variables) to examine correlation of categorical features with popularity using Pearson correlation visualizer. Dummies were then dropped and not used for regression.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D1A527-04C7-4F13-9B1F-06B70BD33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082" y="2165433"/>
            <a:ext cx="3769239" cy="2237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1D57A4-4D24-4B4C-9885-32AF9D257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237" y="2258439"/>
            <a:ext cx="3239764" cy="19113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5F69ED-DE23-4248-8A99-D76CC04EE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017" y="4362450"/>
            <a:ext cx="3467100" cy="2495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407A1C-6D14-4405-A034-D8C86D091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47720"/>
            <a:ext cx="3684704" cy="23563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78D276-D689-4278-8353-5F593F686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002" y="2252814"/>
            <a:ext cx="3521154" cy="192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3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Pre-processing (1/2) 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F3577-B5FC-453A-950C-1AA9665D9C29}"/>
              </a:ext>
            </a:extLst>
          </p:cNvPr>
          <p:cNvSpPr txBox="1"/>
          <p:nvPr/>
        </p:nvSpPr>
        <p:spPr>
          <a:xfrm>
            <a:off x="838200" y="1527101"/>
            <a:ext cx="6590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Applied </a:t>
            </a:r>
            <a:r>
              <a:rPr lang="en-US" sz="1800" b="1" dirty="0"/>
              <a:t>target encoding </a:t>
            </a:r>
            <a:r>
              <a:rPr lang="en-US" sz="1800" dirty="0"/>
              <a:t>to transform 8 categorical features using means from the train</a:t>
            </a:r>
            <a:r>
              <a:rPr lang="en-US" dirty="0"/>
              <a:t>ing set data.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13BDE-1A0F-46FC-B1C3-2CAC40A6F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381" y="1640286"/>
            <a:ext cx="4162425" cy="2305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DAD09F-32AB-4BD2-A415-13BDE3C39946}"/>
              </a:ext>
            </a:extLst>
          </p:cNvPr>
          <p:cNvSpPr txBox="1"/>
          <p:nvPr/>
        </p:nvSpPr>
        <p:spPr>
          <a:xfrm>
            <a:off x="838200" y="2105331"/>
            <a:ext cx="5963194" cy="264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Season means (popularity) will replace season categories.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Month means (popularity) will replace month categories.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Modality means (popularity) will replace mode categories.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Explicitness means (popularity) will explicitness categories.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Key means (popularity) will replace key categories.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Modality means (popularity) will replace mode categories.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Scale means (popularity) will replace scale categories.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Instrumental groups (popularity) will replace </a:t>
            </a:r>
            <a:r>
              <a:rPr lang="en-US" sz="1400" dirty="0" err="1"/>
              <a:t>instrumentalness</a:t>
            </a:r>
            <a:r>
              <a:rPr lang="en-US" sz="1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D51A1-4A45-47B0-A36F-A2DB17C3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" y="4881560"/>
            <a:ext cx="1476375" cy="80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D90674-6CC0-408F-A4D8-08744C5D4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539" y="4881560"/>
            <a:ext cx="1276350" cy="1990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7E8C0F-8BEB-4733-AA42-258F63313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487" y="4848366"/>
            <a:ext cx="1362075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E754E3-02F4-4048-83F3-83A807C40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717" y="4893037"/>
            <a:ext cx="1171575" cy="198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D13CDE-0DE4-4AF2-89C4-42C546DE0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757" y="4856236"/>
            <a:ext cx="1666875" cy="1838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11C7AC-7DBE-43A6-8A7C-9092312915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0376" y="4842304"/>
            <a:ext cx="1905000" cy="68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8AC2A1-3246-4EB8-A47E-C0C337DE66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4122" y="4893037"/>
            <a:ext cx="2819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8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Pre-processing (2/2) </a:t>
            </a:r>
            <a:endParaRPr lang="he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AD09F-32AB-4BD2-A415-13BDE3C39946}"/>
              </a:ext>
            </a:extLst>
          </p:cNvPr>
          <p:cNvSpPr txBox="1"/>
          <p:nvPr/>
        </p:nvSpPr>
        <p:spPr>
          <a:xfrm>
            <a:off x="838200" y="1752338"/>
            <a:ext cx="5963194" cy="264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en-US" sz="1400" dirty="0"/>
              <a:t>Artists *</a:t>
            </a:r>
          </a:p>
          <a:p>
            <a:pPr marL="714375" lvl="1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Initially thought to drop this along with the name of the song.</a:t>
            </a:r>
          </a:p>
          <a:p>
            <a:pPr marL="714375" lvl="1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Artist means (popularity) will replace artist name when there are 3 or more rows from the same artist in the training set. </a:t>
            </a:r>
          </a:p>
          <a:p>
            <a:pPr marL="714375" lvl="1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Otherwise, will replace the artist's name with the overall popularity mean of the training set.</a:t>
            </a:r>
          </a:p>
          <a:p>
            <a:pPr marL="714375" lvl="1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In the testing set, an unknown artist will be replaced with the overall popularity mean of the training set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57CFE6-8595-41B9-9316-38675D32FA9B}"/>
              </a:ext>
            </a:extLst>
          </p:cNvPr>
          <p:cNvSpPr txBox="1"/>
          <p:nvPr/>
        </p:nvSpPr>
        <p:spPr>
          <a:xfrm>
            <a:off x="7975381" y="2073682"/>
            <a:ext cx="369014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i="1" dirty="0"/>
              <a:t>* This solution has 2 unsolved problems :</a:t>
            </a:r>
          </a:p>
          <a:p>
            <a:pPr marL="630238" indent="-342900">
              <a:buFont typeface="+mj-lt"/>
              <a:buAutoNum type="alphaLcPeriod"/>
            </a:pPr>
            <a:r>
              <a:rPr lang="en-US" sz="1200" i="1" dirty="0"/>
              <a:t>Does not handle multiple artists on the same track (i.e. song by Bruno Mars and Beyonce). A combination is treated as a separate artist.</a:t>
            </a:r>
          </a:p>
          <a:p>
            <a:pPr marL="630238" indent="-342900">
              <a:buFont typeface="+mj-lt"/>
              <a:buAutoNum type="alphaLcPeriod"/>
            </a:pPr>
            <a:r>
              <a:rPr lang="en-US" sz="1200" i="1" dirty="0"/>
              <a:t>Does not take time into account (the popularity of a track from a specific artist should only be influenced by the popularity of the artist’s previous tracks).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02361E-8BB5-443E-800C-5A262674A9FC}"/>
              </a:ext>
            </a:extLst>
          </p:cNvPr>
          <p:cNvGrpSpPr/>
          <p:nvPr/>
        </p:nvGrpSpPr>
        <p:grpSpPr>
          <a:xfrm>
            <a:off x="941098" y="5126154"/>
            <a:ext cx="6701774" cy="1085850"/>
            <a:chOff x="1273607" y="4562736"/>
            <a:chExt cx="6701774" cy="10858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57E99C-06B9-4D9A-8023-3AE6A6C0F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3607" y="4562736"/>
              <a:ext cx="5857875" cy="10858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B3BEC7-878D-46BC-9CBC-793B50FAC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3381" y="4562736"/>
              <a:ext cx="762000" cy="1057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98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  <a:endParaRPr lang="he-IL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D002DC-3DEA-4C0A-A384-94F4CF91B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53" y="1690688"/>
            <a:ext cx="3286125" cy="828675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B65A77F-660D-4451-A8EB-FC3831349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670356"/>
              </p:ext>
            </p:extLst>
          </p:nvPr>
        </p:nvGraphicFramePr>
        <p:xfrm>
          <a:off x="5666773" y="1592263"/>
          <a:ext cx="5487274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55304">
                  <a:extLst>
                    <a:ext uri="{9D8B030D-6E8A-4147-A177-3AD203B41FA5}">
                      <a16:colId xmlns:a16="http://schemas.microsoft.com/office/drawing/2014/main" val="3235587584"/>
                    </a:ext>
                  </a:extLst>
                </a:gridCol>
                <a:gridCol w="1465985">
                  <a:extLst>
                    <a:ext uri="{9D8B030D-6E8A-4147-A177-3AD203B41FA5}">
                      <a16:colId xmlns:a16="http://schemas.microsoft.com/office/drawing/2014/main" val="1197595327"/>
                    </a:ext>
                  </a:extLst>
                </a:gridCol>
                <a:gridCol w="1465985">
                  <a:extLst>
                    <a:ext uri="{9D8B030D-6E8A-4147-A177-3AD203B41FA5}">
                      <a16:colId xmlns:a16="http://schemas.microsoft.com/office/drawing/2014/main" val="316086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Train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Test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1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Mean Absolute Error </a:t>
                      </a:r>
                      <a:r>
                        <a:rPr lang="he-IL" sz="1400" dirty="0"/>
                        <a:t>)</a:t>
                      </a:r>
                      <a:r>
                        <a:rPr lang="en-US" sz="1400" dirty="0"/>
                        <a:t>MAE)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0.076439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0.077052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60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Mean Squared Error (MSE)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0.013383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0.013103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3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Root Mean Square Error (</a:t>
                      </a:r>
                      <a:r>
                        <a:rPr lang="en-US" sz="1400" b="1" dirty="0"/>
                        <a:t>RMSE)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he-IL" altLang="he-IL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0.115688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b="0" dirty="0"/>
                        <a:t>0.114470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0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R2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0.384753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0.341499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705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8FB1029-33A3-4098-89FA-85CCDBC3ED6D}"/>
              </a:ext>
            </a:extLst>
          </p:cNvPr>
          <p:cNvSpPr txBox="1"/>
          <p:nvPr/>
        </p:nvSpPr>
        <p:spPr>
          <a:xfrm>
            <a:off x="5666773" y="3664451"/>
            <a:ext cx="4491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Fo</a:t>
            </a:r>
            <a:r>
              <a:rPr lang="en-US" dirty="0"/>
              <a:t>r popularity (unscaled) multiply RMSE X 100 </a:t>
            </a:r>
            <a:br>
              <a:rPr lang="en-US" dirty="0"/>
            </a:br>
            <a:r>
              <a:rPr lang="en-US" dirty="0"/>
              <a:t>(i.e. 11.5688 out of 100)</a:t>
            </a:r>
          </a:p>
          <a:p>
            <a:endParaRPr lang="he-I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D5C92BB-6EAB-47A8-8D78-0F195F224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98" y="4918074"/>
            <a:ext cx="7820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Regression Tree</a:t>
            </a:r>
            <a:endParaRPr lang="he-IL" b="1" dirty="0"/>
          </a:p>
        </p:txBody>
      </p:sp>
      <p:graphicFrame>
        <p:nvGraphicFramePr>
          <p:cNvPr id="19" name="Table 10">
            <a:extLst>
              <a:ext uri="{FF2B5EF4-FFF2-40B4-BE49-F238E27FC236}">
                <a16:creationId xmlns:a16="http://schemas.microsoft.com/office/drawing/2014/main" id="{B7344F14-1335-43EA-9019-4EE0DF017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393424"/>
              </p:ext>
            </p:extLst>
          </p:nvPr>
        </p:nvGraphicFramePr>
        <p:xfrm>
          <a:off x="434216" y="2683412"/>
          <a:ext cx="4775201" cy="1407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3707">
                  <a:extLst>
                    <a:ext uri="{9D8B030D-6E8A-4147-A177-3AD203B41FA5}">
                      <a16:colId xmlns:a16="http://schemas.microsoft.com/office/drawing/2014/main" val="3235587584"/>
                    </a:ext>
                  </a:extLst>
                </a:gridCol>
                <a:gridCol w="1275747">
                  <a:extLst>
                    <a:ext uri="{9D8B030D-6E8A-4147-A177-3AD203B41FA5}">
                      <a16:colId xmlns:a16="http://schemas.microsoft.com/office/drawing/2014/main" val="1197595327"/>
                    </a:ext>
                  </a:extLst>
                </a:gridCol>
                <a:gridCol w="1275747">
                  <a:extLst>
                    <a:ext uri="{9D8B030D-6E8A-4147-A177-3AD203B41FA5}">
                      <a16:colId xmlns:a16="http://schemas.microsoft.com/office/drawing/2014/main" val="316086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Train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Test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1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dirty="0"/>
                        <a:t>Root Mean Square Error (RMSE)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0.096005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0.104603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0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R2</a:t>
                      </a:r>
                      <a:br>
                        <a:rPr lang="en-US" sz="1400" dirty="0"/>
                      </a:b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0.576377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0.450477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7053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D22709A-B307-429A-B5A2-D342A1FEED42}"/>
              </a:ext>
            </a:extLst>
          </p:cNvPr>
          <p:cNvSpPr txBox="1"/>
          <p:nvPr/>
        </p:nvSpPr>
        <p:spPr>
          <a:xfrm>
            <a:off x="11211399" y="609771"/>
            <a:ext cx="8789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A3151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Train</a:t>
            </a:r>
            <a:endParaRPr lang="en-US" sz="1100" b="0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557EA4-9021-4576-8F29-5FD14A2DC7E7}"/>
              </a:ext>
            </a:extLst>
          </p:cNvPr>
          <p:cNvSpPr txBox="1"/>
          <p:nvPr/>
        </p:nvSpPr>
        <p:spPr>
          <a:xfrm>
            <a:off x="11217459" y="2661183"/>
            <a:ext cx="8789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4472C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4E3B4-05F2-4930-A9FA-C86F619039A3}"/>
              </a:ext>
            </a:extLst>
          </p:cNvPr>
          <p:cNvSpPr txBox="1"/>
          <p:nvPr/>
        </p:nvSpPr>
        <p:spPr>
          <a:xfrm>
            <a:off x="11242952" y="3768960"/>
            <a:ext cx="8789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4472C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F85B4E-67A8-4927-A3A8-47BFDE73D4C5}"/>
              </a:ext>
            </a:extLst>
          </p:cNvPr>
          <p:cNvSpPr txBox="1"/>
          <p:nvPr/>
        </p:nvSpPr>
        <p:spPr>
          <a:xfrm>
            <a:off x="11211399" y="5803453"/>
            <a:ext cx="8789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A3151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Train</a:t>
            </a:r>
            <a:endParaRPr lang="en-US" sz="1100" b="0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FBC583-5A9F-4F4F-9DF2-E2D38C67C469}"/>
              </a:ext>
            </a:extLst>
          </p:cNvPr>
          <p:cNvGrpSpPr/>
          <p:nvPr/>
        </p:nvGrpSpPr>
        <p:grpSpPr>
          <a:xfrm>
            <a:off x="5464939" y="519075"/>
            <a:ext cx="6325184" cy="2585255"/>
            <a:chOff x="5474175" y="694393"/>
            <a:chExt cx="6325184" cy="258525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DFA94938-472A-4512-8018-9A0F6D287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175" y="694393"/>
              <a:ext cx="6325184" cy="2585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788B9C-ED42-405B-A90D-A0FB5E3E0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0649" y="847715"/>
              <a:ext cx="0" cy="225051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F96740-D8DC-4BA4-ADC8-9BDA299EA2B3}"/>
              </a:ext>
            </a:extLst>
          </p:cNvPr>
          <p:cNvGrpSpPr/>
          <p:nvPr/>
        </p:nvGrpSpPr>
        <p:grpSpPr>
          <a:xfrm>
            <a:off x="5464938" y="3855320"/>
            <a:ext cx="6325185" cy="2572900"/>
            <a:chOff x="5464938" y="3855320"/>
            <a:chExt cx="6325185" cy="2572900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2FF041F8-E39B-474D-BF18-EE5D990FF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4938" y="3855320"/>
              <a:ext cx="6325185" cy="257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87C4EC-CF83-459A-A6AC-94BA9543B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0649" y="3899766"/>
              <a:ext cx="0" cy="235325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B994F19-5912-4343-AC32-8D196FD55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589" y="6499993"/>
            <a:ext cx="5133975" cy="342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2DAB291-DB82-49D7-8E34-E766127BB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930" y="3106044"/>
            <a:ext cx="4267200" cy="2952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81F89DB-F117-44CC-BD85-4AB7AD3C32C9}"/>
              </a:ext>
            </a:extLst>
          </p:cNvPr>
          <p:cNvSpPr txBox="1"/>
          <p:nvPr/>
        </p:nvSpPr>
        <p:spPr>
          <a:xfrm>
            <a:off x="7350820" y="246611"/>
            <a:ext cx="25534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sz="11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vs. Max Depth of Tree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81153F-78F6-485A-8442-A0EC1D9DCBB4}"/>
              </a:ext>
            </a:extLst>
          </p:cNvPr>
          <p:cNvSpPr txBox="1"/>
          <p:nvPr/>
        </p:nvSpPr>
        <p:spPr>
          <a:xfrm>
            <a:off x="7350820" y="3537390"/>
            <a:ext cx="25534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RMSE vs. Max Depth of Tree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B8EF21-C941-4B1E-A8FF-769D7CAA21E3}"/>
              </a:ext>
            </a:extLst>
          </p:cNvPr>
          <p:cNvSpPr txBox="1"/>
          <p:nvPr/>
        </p:nvSpPr>
        <p:spPr>
          <a:xfrm>
            <a:off x="1173018" y="2276754"/>
            <a:ext cx="3398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Results for Regression Tree (max depth = 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88E06D-B9C2-4B53-902A-3AA0B933A5CD}"/>
              </a:ext>
            </a:extLst>
          </p:cNvPr>
          <p:cNvSpPr txBox="1"/>
          <p:nvPr/>
        </p:nvSpPr>
        <p:spPr>
          <a:xfrm>
            <a:off x="1242290" y="4285663"/>
            <a:ext cx="3398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# of Leaves = 140</a:t>
            </a:r>
          </a:p>
        </p:txBody>
      </p:sp>
    </p:spTree>
    <p:extLst>
      <p:ext uri="{BB962C8B-B14F-4D97-AF65-F5344CB8AC3E}">
        <p14:creationId xmlns:p14="http://schemas.microsoft.com/office/powerpoint/2010/main" val="56978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043E12E2-B0E9-42D2-9D33-F198E9E6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532" y="241641"/>
            <a:ext cx="1444364" cy="6492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Regression Tree</a:t>
            </a:r>
            <a:endParaRPr lang="he-IL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B27AFB-A8D7-46C0-8096-17D3A1C7141E}"/>
              </a:ext>
            </a:extLst>
          </p:cNvPr>
          <p:cNvSpPr txBox="1"/>
          <p:nvPr/>
        </p:nvSpPr>
        <p:spPr>
          <a:xfrm>
            <a:off x="10509560" y="-7321"/>
            <a:ext cx="1682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Full Tree</a:t>
            </a:r>
          </a:p>
        </p:txBody>
      </p:sp>
      <p:grpSp>
        <p:nvGrpSpPr>
          <p:cNvPr id="4113" name="Group 4112">
            <a:extLst>
              <a:ext uri="{FF2B5EF4-FFF2-40B4-BE49-F238E27FC236}">
                <a16:creationId xmlns:a16="http://schemas.microsoft.com/office/drawing/2014/main" id="{09B254E3-7119-43EE-9CFD-9D35AA85C5D1}"/>
              </a:ext>
            </a:extLst>
          </p:cNvPr>
          <p:cNvGrpSpPr/>
          <p:nvPr/>
        </p:nvGrpSpPr>
        <p:grpSpPr>
          <a:xfrm>
            <a:off x="5257801" y="37202"/>
            <a:ext cx="4152660" cy="6657731"/>
            <a:chOff x="-15368" y="1467844"/>
            <a:chExt cx="2975911" cy="4771114"/>
          </a:xfrm>
        </p:grpSpPr>
        <p:pic>
          <p:nvPicPr>
            <p:cNvPr id="4096" name="Picture 4095">
              <a:extLst>
                <a:ext uri="{FF2B5EF4-FFF2-40B4-BE49-F238E27FC236}">
                  <a16:creationId xmlns:a16="http://schemas.microsoft.com/office/drawing/2014/main" id="{8A7E419D-6D64-4B97-BDF9-6DF63578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58" y="3171607"/>
              <a:ext cx="1028700" cy="10001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B60F620-E864-469F-B0B9-56D3B4641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540" y="2712944"/>
              <a:ext cx="1057275" cy="71437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0B7681B-A1B5-4311-8EDC-155DDDD65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5368" y="3933388"/>
              <a:ext cx="1428750" cy="8858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2CE2C79-5BFA-46A2-8DC3-327584940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0818" y="4142996"/>
              <a:ext cx="1609725" cy="6572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6EB9D5F-74A5-4D02-A418-CE73D9479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4968" y="4677801"/>
              <a:ext cx="1085850" cy="8382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34AE28B-822D-464B-883F-8F5AF5464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59738" y="2748122"/>
              <a:ext cx="1104900" cy="62865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398FF45-3AAC-4CEE-8266-4140F148A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1106" y="2073525"/>
              <a:ext cx="1076325" cy="733425"/>
            </a:xfrm>
            <a:prstGeom prst="rect">
              <a:avLst/>
            </a:prstGeom>
          </p:spPr>
        </p:pic>
        <p:pic>
          <p:nvPicPr>
            <p:cNvPr id="4101" name="Picture 4100">
              <a:extLst>
                <a:ext uri="{FF2B5EF4-FFF2-40B4-BE49-F238E27FC236}">
                  <a16:creationId xmlns:a16="http://schemas.microsoft.com/office/drawing/2014/main" id="{55FF845D-F31D-4535-812E-DFD1956F9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4950" y="1467844"/>
              <a:ext cx="1514475" cy="666750"/>
            </a:xfrm>
            <a:prstGeom prst="rect">
              <a:avLst/>
            </a:prstGeom>
          </p:spPr>
        </p:pic>
        <p:pic>
          <p:nvPicPr>
            <p:cNvPr id="4103" name="Picture 4102">
              <a:extLst>
                <a:ext uri="{FF2B5EF4-FFF2-40B4-BE49-F238E27FC236}">
                  <a16:creationId xmlns:a16="http://schemas.microsoft.com/office/drawing/2014/main" id="{568F5E98-9994-4CAB-A51B-6C9403587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10239" y="2045572"/>
              <a:ext cx="1200150" cy="714375"/>
            </a:xfrm>
            <a:prstGeom prst="rect">
              <a:avLst/>
            </a:prstGeom>
          </p:spPr>
        </p:pic>
        <p:pic>
          <p:nvPicPr>
            <p:cNvPr id="4105" name="Picture 4104">
              <a:extLst>
                <a:ext uri="{FF2B5EF4-FFF2-40B4-BE49-F238E27FC236}">
                  <a16:creationId xmlns:a16="http://schemas.microsoft.com/office/drawing/2014/main" id="{9E66C73A-C648-443F-A5C1-F4A210328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18455" y="4846988"/>
              <a:ext cx="1381125" cy="571500"/>
            </a:xfrm>
            <a:prstGeom prst="rect">
              <a:avLst/>
            </a:prstGeom>
          </p:spPr>
        </p:pic>
        <p:pic>
          <p:nvPicPr>
            <p:cNvPr id="4107" name="Picture 4106">
              <a:extLst>
                <a:ext uri="{FF2B5EF4-FFF2-40B4-BE49-F238E27FC236}">
                  <a16:creationId xmlns:a16="http://schemas.microsoft.com/office/drawing/2014/main" id="{4F4BCDD1-FCEC-4E9B-85DD-C355B9500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43875" y="5446263"/>
              <a:ext cx="1038225" cy="742950"/>
            </a:xfrm>
            <a:prstGeom prst="rect">
              <a:avLst/>
            </a:prstGeom>
          </p:spPr>
        </p:pic>
        <p:pic>
          <p:nvPicPr>
            <p:cNvPr id="4111" name="Picture 4110">
              <a:extLst>
                <a:ext uri="{FF2B5EF4-FFF2-40B4-BE49-F238E27FC236}">
                  <a16:creationId xmlns:a16="http://schemas.microsoft.com/office/drawing/2014/main" id="{B1052823-7591-4311-8E74-AEBFA54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72126" y="5543633"/>
              <a:ext cx="1476375" cy="695325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8C5B4CC-A0D0-4637-8CC6-7B611096DB43}"/>
              </a:ext>
            </a:extLst>
          </p:cNvPr>
          <p:cNvSpPr txBox="1"/>
          <p:nvPr/>
        </p:nvSpPr>
        <p:spPr>
          <a:xfrm>
            <a:off x="5068909" y="49744"/>
            <a:ext cx="1682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Top Nodes</a:t>
            </a:r>
          </a:p>
        </p:txBody>
      </p:sp>
      <p:graphicFrame>
        <p:nvGraphicFramePr>
          <p:cNvPr id="56" name="Table 10">
            <a:extLst>
              <a:ext uri="{FF2B5EF4-FFF2-40B4-BE49-F238E27FC236}">
                <a16:creationId xmlns:a16="http://schemas.microsoft.com/office/drawing/2014/main" id="{16D64A2C-7835-4CBE-BD34-AB3EB7412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13114"/>
              </p:ext>
            </p:extLst>
          </p:nvPr>
        </p:nvGraphicFramePr>
        <p:xfrm>
          <a:off x="434216" y="2683412"/>
          <a:ext cx="4775201" cy="1407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3707">
                  <a:extLst>
                    <a:ext uri="{9D8B030D-6E8A-4147-A177-3AD203B41FA5}">
                      <a16:colId xmlns:a16="http://schemas.microsoft.com/office/drawing/2014/main" val="3235587584"/>
                    </a:ext>
                  </a:extLst>
                </a:gridCol>
                <a:gridCol w="1275747">
                  <a:extLst>
                    <a:ext uri="{9D8B030D-6E8A-4147-A177-3AD203B41FA5}">
                      <a16:colId xmlns:a16="http://schemas.microsoft.com/office/drawing/2014/main" val="1197595327"/>
                    </a:ext>
                  </a:extLst>
                </a:gridCol>
                <a:gridCol w="1275747">
                  <a:extLst>
                    <a:ext uri="{9D8B030D-6E8A-4147-A177-3AD203B41FA5}">
                      <a16:colId xmlns:a16="http://schemas.microsoft.com/office/drawing/2014/main" val="316086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Train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Test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1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dirty="0"/>
                        <a:t>Root Mean Square Error (RMSE)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0.096005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0.104603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0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R2</a:t>
                      </a:r>
                      <a:br>
                        <a:rPr lang="en-US" sz="1400" dirty="0"/>
                      </a:b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0.576377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b="0" dirty="0"/>
                        <a:t>0.450477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70536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23383D2E-2C85-4C96-B6FA-465966C36D99}"/>
              </a:ext>
            </a:extLst>
          </p:cNvPr>
          <p:cNvSpPr txBox="1"/>
          <p:nvPr/>
        </p:nvSpPr>
        <p:spPr>
          <a:xfrm>
            <a:off x="1173018" y="2276754"/>
            <a:ext cx="3398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Results for Regression Tree (max depth = 8)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3B4197-2B96-41CE-92F5-261803DC7150}"/>
              </a:ext>
            </a:extLst>
          </p:cNvPr>
          <p:cNvSpPr txBox="1"/>
          <p:nvPr/>
        </p:nvSpPr>
        <p:spPr>
          <a:xfrm>
            <a:off x="1242290" y="4285663"/>
            <a:ext cx="3398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# of Leaves = 140</a:t>
            </a:r>
          </a:p>
        </p:txBody>
      </p:sp>
    </p:spTree>
    <p:extLst>
      <p:ext uri="{BB962C8B-B14F-4D97-AF65-F5344CB8AC3E}">
        <p14:creationId xmlns:p14="http://schemas.microsoft.com/office/powerpoint/2010/main" val="394456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 Nearest Neighbors</a:t>
            </a:r>
            <a:endParaRPr lang="he-IL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7984FA-7B25-4754-843B-A8BD831FF172}"/>
              </a:ext>
            </a:extLst>
          </p:cNvPr>
          <p:cNvGrpSpPr/>
          <p:nvPr/>
        </p:nvGrpSpPr>
        <p:grpSpPr>
          <a:xfrm>
            <a:off x="570392" y="2269734"/>
            <a:ext cx="4574262" cy="2172958"/>
            <a:chOff x="533447" y="1872569"/>
            <a:chExt cx="4935126" cy="2599113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AFDFD62-57F4-4F07-89BF-F49C67431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47" y="1872569"/>
              <a:ext cx="4935126" cy="2599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7A1A0A3-FDA1-411E-9A34-E974864A3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8319" y="1923646"/>
              <a:ext cx="0" cy="218929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A03F0AE2-E6D2-42FC-B738-7C1941A3C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018350"/>
              </p:ext>
            </p:extLst>
          </p:nvPr>
        </p:nvGraphicFramePr>
        <p:xfrm>
          <a:off x="5459337" y="2312436"/>
          <a:ext cx="6557172" cy="200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1116">
                  <a:extLst>
                    <a:ext uri="{9D8B030D-6E8A-4147-A177-3AD203B41FA5}">
                      <a16:colId xmlns:a16="http://schemas.microsoft.com/office/drawing/2014/main" val="3235587584"/>
                    </a:ext>
                  </a:extLst>
                </a:gridCol>
                <a:gridCol w="1005874">
                  <a:extLst>
                    <a:ext uri="{9D8B030D-6E8A-4147-A177-3AD203B41FA5}">
                      <a16:colId xmlns:a16="http://schemas.microsoft.com/office/drawing/2014/main" val="1197595327"/>
                    </a:ext>
                  </a:extLst>
                </a:gridCol>
                <a:gridCol w="942110">
                  <a:extLst>
                    <a:ext uri="{9D8B030D-6E8A-4147-A177-3AD203B41FA5}">
                      <a16:colId xmlns:a16="http://schemas.microsoft.com/office/drawing/2014/main" val="31608613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5360419"/>
                    </a:ext>
                  </a:extLst>
                </a:gridCol>
                <a:gridCol w="1136072">
                  <a:extLst>
                    <a:ext uri="{9D8B030D-6E8A-4147-A177-3AD203B41FA5}">
                      <a16:colId xmlns:a16="http://schemas.microsoft.com/office/drawing/2014/main" val="29545063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6994817"/>
                    </a:ext>
                  </a:extLst>
                </a:gridCol>
              </a:tblGrid>
              <a:tr h="117497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K (# of nearest neighbors)</a:t>
                      </a:r>
                      <a:endParaRPr lang="he-IL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Root Mean Square Error (</a:t>
                      </a:r>
                      <a:r>
                        <a:rPr lang="en-US" sz="1400" b="1" dirty="0"/>
                        <a:t>RMSE)</a:t>
                      </a:r>
                      <a:endParaRPr lang="he-IL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/>
                      <a:endParaRPr lang="he-IL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Accuracy Score</a:t>
                      </a:r>
                      <a:endParaRPr lang="he-I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Train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Test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Train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Train (CV=5)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Test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1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5 (default)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200" dirty="0"/>
                        <a:t>0.094228</a:t>
                      </a:r>
                      <a:endParaRPr lang="he-I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200" dirty="0"/>
                        <a:t>0.112206</a:t>
                      </a:r>
                      <a:endParaRPr lang="he-I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200" dirty="0"/>
                        <a:t>0.591915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200" dirty="0"/>
                        <a:t>0.376604</a:t>
                      </a:r>
                      <a:endParaRPr lang="he-I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200" dirty="0"/>
                        <a:t>0.367696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0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11 (</a:t>
                      </a:r>
                      <a:r>
                        <a:rPr lang="en-US" sz="1400" dirty="0" err="1"/>
                        <a:t>GridSearch</a:t>
                      </a:r>
                      <a:r>
                        <a:rPr lang="en-US" sz="1400" dirty="0"/>
                        <a:t>)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200" dirty="0"/>
                        <a:t>0.103885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200" dirty="0"/>
                        <a:t>0.107961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200" dirty="0"/>
                        <a:t>0.512561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200" dirty="0"/>
                        <a:t>0.402489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200" dirty="0"/>
                        <a:t>0.414629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7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dirty="0"/>
                        <a:t>19 (Loop)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200" b="0" dirty="0"/>
                        <a:t>0.107525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200" b="1" dirty="0"/>
                        <a:t>0.107156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200" b="0" dirty="0"/>
                        <a:t>0.468614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200" b="0" dirty="0"/>
                        <a:t>0.396945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200" b="0" dirty="0"/>
                        <a:t>0.423332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65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55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Removing Outliers from Target</a:t>
            </a:r>
            <a:endParaRPr lang="he-IL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DB48BD9-F529-40BD-9797-DF7CBC4B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68" y="2186604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896298-9B44-4AFF-88BA-1D6294DF6E86}"/>
              </a:ext>
            </a:extLst>
          </p:cNvPr>
          <p:cNvSpPr txBox="1"/>
          <p:nvPr/>
        </p:nvSpPr>
        <p:spPr>
          <a:xfrm>
            <a:off x="933994" y="15789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Remove outliers (3 </a:t>
            </a:r>
            <a:r>
              <a:rPr lang="en-US" sz="1800" dirty="0" err="1"/>
              <a:t>stdev</a:t>
            </a:r>
            <a:r>
              <a:rPr lang="en-US" sz="1800" dirty="0"/>
              <a:t>) from target?</a:t>
            </a:r>
            <a:endParaRPr lang="he-IL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EED6DCC-CA49-4021-A4B0-3B3FA8D09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57" y="2176055"/>
            <a:ext cx="3705225" cy="265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906884D-247D-4FEC-B1EB-5DAAEE58BCFE}"/>
              </a:ext>
            </a:extLst>
          </p:cNvPr>
          <p:cNvSpPr/>
          <p:nvPr/>
        </p:nvSpPr>
        <p:spPr>
          <a:xfrm>
            <a:off x="5094446" y="3248296"/>
            <a:ext cx="1175657" cy="47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239A7-E039-42A5-BE04-9BB4EFA3C35A}"/>
              </a:ext>
            </a:extLst>
          </p:cNvPr>
          <p:cNvSpPr txBox="1"/>
          <p:nvPr/>
        </p:nvSpPr>
        <p:spPr>
          <a:xfrm>
            <a:off x="5503817" y="2878964"/>
            <a:ext cx="522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?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3FDBD-5086-4298-9F06-7B12A4F26E3E}"/>
              </a:ext>
            </a:extLst>
          </p:cNvPr>
          <p:cNvSpPr txBox="1"/>
          <p:nvPr/>
        </p:nvSpPr>
        <p:spPr>
          <a:xfrm>
            <a:off x="1186543" y="509439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 sure </a:t>
            </a:r>
            <a:r>
              <a:rPr lang="en-US" dirty="0"/>
              <a:t>we can allow a </a:t>
            </a:r>
            <a:r>
              <a:rPr lang="en-US" sz="1800" dirty="0"/>
              <a:t>track to have a popularity of zero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Could be an error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Track could be new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Track may not have enough clicks for a score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Other reasons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62959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  <a:endParaRPr lang="he-IL" b="1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B65A77F-660D-4451-A8EB-FC3831349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745291"/>
              </p:ext>
            </p:extLst>
          </p:nvPr>
        </p:nvGraphicFramePr>
        <p:xfrm>
          <a:off x="469131" y="2001337"/>
          <a:ext cx="548727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55304">
                  <a:extLst>
                    <a:ext uri="{9D8B030D-6E8A-4147-A177-3AD203B41FA5}">
                      <a16:colId xmlns:a16="http://schemas.microsoft.com/office/drawing/2014/main" val="3235587584"/>
                    </a:ext>
                  </a:extLst>
                </a:gridCol>
                <a:gridCol w="1465985">
                  <a:extLst>
                    <a:ext uri="{9D8B030D-6E8A-4147-A177-3AD203B41FA5}">
                      <a16:colId xmlns:a16="http://schemas.microsoft.com/office/drawing/2014/main" val="1197595327"/>
                    </a:ext>
                  </a:extLst>
                </a:gridCol>
                <a:gridCol w="1465985">
                  <a:extLst>
                    <a:ext uri="{9D8B030D-6E8A-4147-A177-3AD203B41FA5}">
                      <a16:colId xmlns:a16="http://schemas.microsoft.com/office/drawing/2014/main" val="316086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Train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Test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1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Root Mean Square Error (</a:t>
                      </a:r>
                      <a:r>
                        <a:rPr lang="en-US" sz="1400" b="1" dirty="0"/>
                        <a:t>RMSE)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he-IL" altLang="he-IL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0.115688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b="0" dirty="0"/>
                        <a:t>0.114470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0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R2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0.384753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0.341499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70536"/>
                  </a:ext>
                </a:extLst>
              </a:tr>
            </a:tbl>
          </a:graphicData>
        </a:graphic>
      </p:graphicFrame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69D10B42-1CFA-482B-B07D-47C7012BD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05930"/>
              </p:ext>
            </p:extLst>
          </p:nvPr>
        </p:nvGraphicFramePr>
        <p:xfrm>
          <a:off x="6235595" y="2001337"/>
          <a:ext cx="548727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55304">
                  <a:extLst>
                    <a:ext uri="{9D8B030D-6E8A-4147-A177-3AD203B41FA5}">
                      <a16:colId xmlns:a16="http://schemas.microsoft.com/office/drawing/2014/main" val="3235587584"/>
                    </a:ext>
                  </a:extLst>
                </a:gridCol>
                <a:gridCol w="1465985">
                  <a:extLst>
                    <a:ext uri="{9D8B030D-6E8A-4147-A177-3AD203B41FA5}">
                      <a16:colId xmlns:a16="http://schemas.microsoft.com/office/drawing/2014/main" val="1197595327"/>
                    </a:ext>
                  </a:extLst>
                </a:gridCol>
                <a:gridCol w="1465985">
                  <a:extLst>
                    <a:ext uri="{9D8B030D-6E8A-4147-A177-3AD203B41FA5}">
                      <a16:colId xmlns:a16="http://schemas.microsoft.com/office/drawing/2014/main" val="316086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Train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Test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1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Root Mean Square Error (</a:t>
                      </a:r>
                      <a:r>
                        <a:rPr lang="en-US" sz="1400" b="1" dirty="0"/>
                        <a:t>RMSE)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0.071141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0.073387</a:t>
                      </a:r>
                      <a:endParaRPr lang="he-IL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0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R2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0.433742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0.381877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705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C4F955-FDD4-4617-97F8-9BC7E55F5B61}"/>
              </a:ext>
            </a:extLst>
          </p:cNvPr>
          <p:cNvSpPr txBox="1"/>
          <p:nvPr/>
        </p:nvSpPr>
        <p:spPr>
          <a:xfrm>
            <a:off x="469132" y="1578939"/>
            <a:ext cx="5487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With Popularity Outliers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1EFF8-D758-409E-8CA0-C058B803EBA1}"/>
              </a:ext>
            </a:extLst>
          </p:cNvPr>
          <p:cNvSpPr txBox="1"/>
          <p:nvPr/>
        </p:nvSpPr>
        <p:spPr>
          <a:xfrm>
            <a:off x="6235595" y="4483097"/>
            <a:ext cx="5487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Without Popularity Outliers</a:t>
            </a:r>
            <a:endParaRPr lang="he-IL" dirty="0"/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CE8DDEFF-1167-4E2C-AC16-3CE5EF6E8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37997"/>
              </p:ext>
            </p:extLst>
          </p:nvPr>
        </p:nvGraphicFramePr>
        <p:xfrm>
          <a:off x="469131" y="4945103"/>
          <a:ext cx="548727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55304">
                  <a:extLst>
                    <a:ext uri="{9D8B030D-6E8A-4147-A177-3AD203B41FA5}">
                      <a16:colId xmlns:a16="http://schemas.microsoft.com/office/drawing/2014/main" val="3235587584"/>
                    </a:ext>
                  </a:extLst>
                </a:gridCol>
                <a:gridCol w="1465985">
                  <a:extLst>
                    <a:ext uri="{9D8B030D-6E8A-4147-A177-3AD203B41FA5}">
                      <a16:colId xmlns:a16="http://schemas.microsoft.com/office/drawing/2014/main" val="1197595327"/>
                    </a:ext>
                  </a:extLst>
                </a:gridCol>
                <a:gridCol w="1465985">
                  <a:extLst>
                    <a:ext uri="{9D8B030D-6E8A-4147-A177-3AD203B41FA5}">
                      <a16:colId xmlns:a16="http://schemas.microsoft.com/office/drawing/2014/main" val="316086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Train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Test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1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dirty="0"/>
                        <a:t>Root Mean Square Error (RMSE)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0.096005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0.104603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0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R2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0.576377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b="0" dirty="0"/>
                        <a:t>0.450477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70536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1735D375-F09B-4CE6-8889-5A292731DF02}"/>
              </a:ext>
            </a:extLst>
          </p:cNvPr>
          <p:cNvSpPr txBox="1">
            <a:spLocks/>
          </p:cNvSpPr>
          <p:nvPr/>
        </p:nvSpPr>
        <p:spPr>
          <a:xfrm>
            <a:off x="838200" y="32935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Regression Tree</a:t>
            </a:r>
            <a:endParaRPr lang="he-IL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21500-7AE6-437B-BD18-060111AE2CBD}"/>
              </a:ext>
            </a:extLst>
          </p:cNvPr>
          <p:cNvSpPr txBox="1"/>
          <p:nvPr/>
        </p:nvSpPr>
        <p:spPr>
          <a:xfrm>
            <a:off x="379252" y="4483097"/>
            <a:ext cx="5487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With Popularity Outliers</a:t>
            </a:r>
            <a:endParaRPr lang="he-IL" dirty="0"/>
          </a:p>
        </p:txBody>
      </p: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43C9F352-7CF9-4EBE-B87F-11B84B97E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52676"/>
              </p:ext>
            </p:extLst>
          </p:nvPr>
        </p:nvGraphicFramePr>
        <p:xfrm>
          <a:off x="6235595" y="4941217"/>
          <a:ext cx="548727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55304">
                  <a:extLst>
                    <a:ext uri="{9D8B030D-6E8A-4147-A177-3AD203B41FA5}">
                      <a16:colId xmlns:a16="http://schemas.microsoft.com/office/drawing/2014/main" val="3235587584"/>
                    </a:ext>
                  </a:extLst>
                </a:gridCol>
                <a:gridCol w="1465985">
                  <a:extLst>
                    <a:ext uri="{9D8B030D-6E8A-4147-A177-3AD203B41FA5}">
                      <a16:colId xmlns:a16="http://schemas.microsoft.com/office/drawing/2014/main" val="1197595327"/>
                    </a:ext>
                  </a:extLst>
                </a:gridCol>
                <a:gridCol w="1465985">
                  <a:extLst>
                    <a:ext uri="{9D8B030D-6E8A-4147-A177-3AD203B41FA5}">
                      <a16:colId xmlns:a16="http://schemas.microsoft.com/office/drawing/2014/main" val="316086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Train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Test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1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dirty="0"/>
                        <a:t>Root Mean Square Error (RMSE)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0.062652</a:t>
                      </a:r>
                      <a:endParaRPr lang="he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0.073387</a:t>
                      </a:r>
                      <a:endParaRPr lang="he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0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R2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0.560811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400" dirty="0"/>
                        <a:t>0.401364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7053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9069AEA-EB31-4EC3-8797-5189CCFF9208}"/>
              </a:ext>
            </a:extLst>
          </p:cNvPr>
          <p:cNvSpPr txBox="1"/>
          <p:nvPr/>
        </p:nvSpPr>
        <p:spPr>
          <a:xfrm>
            <a:off x="379252" y="6123543"/>
            <a:ext cx="5487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Depth=8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2F441C-3987-4A37-89EF-FEFAE391D46C}"/>
              </a:ext>
            </a:extLst>
          </p:cNvPr>
          <p:cNvSpPr txBox="1"/>
          <p:nvPr/>
        </p:nvSpPr>
        <p:spPr>
          <a:xfrm>
            <a:off x="6325474" y="6123543"/>
            <a:ext cx="5487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Depth=4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6F3FCE-3ABD-45FF-8F1A-BD0793E5E34E}"/>
              </a:ext>
            </a:extLst>
          </p:cNvPr>
          <p:cNvSpPr txBox="1"/>
          <p:nvPr/>
        </p:nvSpPr>
        <p:spPr>
          <a:xfrm>
            <a:off x="5956405" y="1575828"/>
            <a:ext cx="5487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Without Popularity Outliers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908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Thoughts and Future Directions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810"/>
            <a:ext cx="10515600" cy="3498578"/>
          </a:xfrm>
        </p:spPr>
        <p:txBody>
          <a:bodyPr>
            <a:normAutofit lnSpcReduction="10000"/>
          </a:bodyPr>
          <a:lstStyle/>
          <a:p>
            <a:pPr marL="357188" indent="-357188">
              <a:buFont typeface="Wingdings" panose="05000000000000000000" pitchFamily="2" charset="2"/>
              <a:buChar char="§"/>
            </a:pPr>
            <a:r>
              <a:rPr lang="en-US" sz="2000" dirty="0"/>
              <a:t>Does the musical genre influence popularity? Are heavy metal songs more popular than hip-hop songs? (Spoiler: NO! )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en-US" sz="2000" dirty="0"/>
              <a:t>Different musical genres may have different regressions on the various features (i.e. “</a:t>
            </a:r>
            <a:r>
              <a:rPr lang="en-US" sz="2000" dirty="0" err="1"/>
              <a:t>speechiness</a:t>
            </a:r>
            <a:r>
              <a:rPr lang="en-US" sz="2000" dirty="0"/>
              <a:t>” will have a greater correlation to popularity of songs from the genres “rap” and “hip-hop”).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en-US" sz="2000" dirty="0"/>
              <a:t>Many features are highly correlated (loudness and energy, etc.) – is it better practice to reduce the number of features (using factor analysis).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en-US" sz="2000" dirty="0"/>
              <a:t>“Popularity” in Spotify is a score from 0 to 100 – but what makes a track a “hit”? Is there a popularity score threshold (i.e. score over 75?). This can be a classification exercise.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en-US" sz="2000" dirty="0"/>
              <a:t>Will be interesting to predict song success on an external contest (not Spotify) – for example predict a song’s popularity on the “Billboard Hot 100” based on the Spotify song features.</a:t>
            </a:r>
          </a:p>
        </p:txBody>
      </p:sp>
    </p:spTree>
    <p:extLst>
      <p:ext uri="{BB962C8B-B14F-4D97-AF65-F5344CB8AC3E}">
        <p14:creationId xmlns:p14="http://schemas.microsoft.com/office/powerpoint/2010/main" val="106622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FD58-BEAA-4090-B318-3A89DFB7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F528-0B52-4ABB-9F35-B551F8AF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355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Dataset and 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EDA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Preprocessing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Feature Engineering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Regression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34873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1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93637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8CF9-377D-4E82-90F2-3BAA1A5E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and Objective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AD89D-00D2-4811-9A18-CE81568C504E}"/>
              </a:ext>
            </a:extLst>
          </p:cNvPr>
          <p:cNvSpPr txBox="1"/>
          <p:nvPr/>
        </p:nvSpPr>
        <p:spPr>
          <a:xfrm>
            <a:off x="5663742" y="2421764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>
              <a:buFont typeface="+mj-lt"/>
              <a:buAutoNum type="arabicPeriod" startAt="11"/>
            </a:pPr>
            <a:r>
              <a:rPr lang="en-US" sz="1600" dirty="0"/>
              <a:t>Key (Key encoding 0 to 11 - C = 0, C# = 1, etc.)</a:t>
            </a:r>
          </a:p>
          <a:p>
            <a:pPr marL="444500" indent="-444500">
              <a:buFont typeface="+mj-lt"/>
              <a:buAutoNum type="arabicPeriod" startAt="11"/>
            </a:pPr>
            <a:r>
              <a:rPr lang="en-US" sz="1600" dirty="0"/>
              <a:t>Liveness (Float ranging 0 to 100)</a:t>
            </a:r>
          </a:p>
          <a:p>
            <a:pPr marL="444500" indent="-444500">
              <a:buFont typeface="+mj-lt"/>
              <a:buAutoNum type="arabicPeriod" startAt="11"/>
            </a:pPr>
            <a:r>
              <a:rPr lang="en-US" sz="1600" dirty="0"/>
              <a:t>Loudness (Float typically ranging from -60 to 0)</a:t>
            </a:r>
          </a:p>
          <a:p>
            <a:pPr marL="444500" indent="-444500">
              <a:buFont typeface="+mj-lt"/>
              <a:buAutoNum type="arabicPeriod" startAt="11"/>
            </a:pPr>
            <a:r>
              <a:rPr lang="en-US" sz="1600" dirty="0"/>
              <a:t>Mode (0: Minor / 1: Major)</a:t>
            </a:r>
          </a:p>
          <a:p>
            <a:pPr marL="444500" indent="-444500">
              <a:buFont typeface="+mj-lt"/>
              <a:buAutoNum type="arabicPeriod" startAt="11"/>
            </a:pPr>
            <a:r>
              <a:rPr lang="en-US" sz="1600" dirty="0"/>
              <a:t>Name (Name of the song)</a:t>
            </a:r>
          </a:p>
          <a:p>
            <a:pPr marL="444500" indent="-444500">
              <a:buFont typeface="+mj-lt"/>
              <a:buAutoNum type="arabicPeriod" startAt="11"/>
            </a:pPr>
            <a:r>
              <a:rPr lang="en-US" sz="1600" b="1" dirty="0"/>
              <a:t>Popularity (Float ranging 0 to 100)</a:t>
            </a:r>
          </a:p>
          <a:p>
            <a:pPr marL="444500" indent="-444500">
              <a:buFont typeface="+mj-lt"/>
              <a:buAutoNum type="arabicPeriod" startAt="11"/>
            </a:pPr>
            <a:r>
              <a:rPr lang="en-US" sz="1600" dirty="0" err="1"/>
              <a:t>Release_date</a:t>
            </a:r>
            <a:r>
              <a:rPr lang="en-US" sz="1600" dirty="0"/>
              <a:t> </a:t>
            </a:r>
          </a:p>
          <a:p>
            <a:pPr marL="444500" indent="-444500">
              <a:buFont typeface="+mj-lt"/>
              <a:buAutoNum type="arabicPeriod" startAt="11"/>
            </a:pPr>
            <a:r>
              <a:rPr lang="en-US" sz="1600" dirty="0" err="1"/>
              <a:t>Speechiness</a:t>
            </a:r>
            <a:r>
              <a:rPr lang="en-US" sz="1600" dirty="0"/>
              <a:t> (Float ranging 0 to 100)</a:t>
            </a:r>
          </a:p>
          <a:p>
            <a:pPr marL="444500" indent="-444500">
              <a:buFont typeface="+mj-lt"/>
              <a:buAutoNum type="arabicPeriod" startAt="11"/>
            </a:pPr>
            <a:r>
              <a:rPr lang="en-US" sz="1600" dirty="0"/>
              <a:t>Tempo (Float typically ranging from 50 to 150)</a:t>
            </a:r>
          </a:p>
          <a:p>
            <a:pPr marL="444500" indent="-444500">
              <a:buFont typeface="+mj-lt"/>
              <a:buAutoNum type="arabicPeriod" startAt="11"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2CB40-39D8-40E4-8397-9416AB4DF48C}"/>
              </a:ext>
            </a:extLst>
          </p:cNvPr>
          <p:cNvSpPr txBox="1"/>
          <p:nvPr/>
        </p:nvSpPr>
        <p:spPr>
          <a:xfrm>
            <a:off x="838200" y="1417813"/>
            <a:ext cx="103436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sz="1800" dirty="0"/>
              <a:t> dataset chosen for this project has 170,653 rows, each representing one music track on Spotify originally released between 1921 to Nov. 2020. </a:t>
            </a:r>
          </a:p>
          <a:p>
            <a:r>
              <a:rPr lang="en-US" dirty="0"/>
              <a:t>The 19 columns of the dataset contain various features of the tracks: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5A1F5E-2C1A-4795-AA86-6AE47E0AB632}"/>
              </a:ext>
            </a:extLst>
          </p:cNvPr>
          <p:cNvSpPr txBox="1"/>
          <p:nvPr/>
        </p:nvSpPr>
        <p:spPr>
          <a:xfrm>
            <a:off x="899160" y="2413856"/>
            <a:ext cx="504325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>
              <a:buFont typeface="+mj-lt"/>
              <a:buAutoNum type="arabicPeriod"/>
            </a:pPr>
            <a:r>
              <a:rPr lang="en-US" sz="1600" dirty="0"/>
              <a:t>Valence (Float ranging 0 to 1)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dirty="0"/>
              <a:t>Year (Release year)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dirty="0" err="1"/>
              <a:t>Acousticness</a:t>
            </a:r>
            <a:r>
              <a:rPr lang="en-US" sz="1600" dirty="0"/>
              <a:t> (Float ranging 0 to 1)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dirty="0"/>
              <a:t>Artists (List of artists)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dirty="0"/>
              <a:t>Danceability (Float ranging 0 to 1)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dirty="0" err="1"/>
              <a:t>Duration_ms</a:t>
            </a:r>
            <a:r>
              <a:rPr lang="en-US" sz="1600" dirty="0"/>
              <a:t> (Integer)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dirty="0"/>
              <a:t>Energy (Float ranging 0 to 1) 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dirty="0"/>
              <a:t>Explicit (0 /1)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dirty="0"/>
              <a:t>id (Unique string track generated by Spotify)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dirty="0" err="1"/>
              <a:t>Instrumentalness</a:t>
            </a:r>
            <a:r>
              <a:rPr lang="en-US" sz="1600" dirty="0"/>
              <a:t> (Float ranging 0 to 1)</a:t>
            </a:r>
          </a:p>
          <a:p>
            <a:pPr marL="444500" indent="-4445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0E8E4A-23D6-4595-8B29-D7583D16B861}"/>
              </a:ext>
            </a:extLst>
          </p:cNvPr>
          <p:cNvSpPr txBox="1"/>
          <p:nvPr/>
        </p:nvSpPr>
        <p:spPr>
          <a:xfrm>
            <a:off x="838200" y="6363661"/>
            <a:ext cx="5614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Data is originally from Spotify (available through API) and was taken from Kaggle.</a:t>
            </a:r>
          </a:p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https://www.kaggle.com/yamaerenay/spotify-dataset-19212020-160k-tracks</a:t>
            </a:r>
            <a:r>
              <a:rPr lang="en-US" sz="12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EAE24-CA66-40BE-BAF8-F1C40536EEB6}"/>
              </a:ext>
            </a:extLst>
          </p:cNvPr>
          <p:cNvSpPr txBox="1"/>
          <p:nvPr/>
        </p:nvSpPr>
        <p:spPr>
          <a:xfrm>
            <a:off x="971408" y="5193854"/>
            <a:ext cx="1021039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u="sng" dirty="0"/>
              <a:t>Objective</a:t>
            </a:r>
          </a:p>
          <a:p>
            <a:pPr marL="0" indent="0">
              <a:buNone/>
            </a:pPr>
            <a:r>
              <a:rPr lang="en-US" dirty="0"/>
              <a:t>Attempt to predict the popularity of a </a:t>
            </a:r>
            <a:r>
              <a:rPr lang="en-US" u="sng" dirty="0"/>
              <a:t>contemporary</a:t>
            </a:r>
            <a:r>
              <a:rPr lang="en-US" dirty="0"/>
              <a:t> track (song) on Spotify based on the track’s features.</a:t>
            </a:r>
          </a:p>
        </p:txBody>
      </p:sp>
    </p:spTree>
    <p:extLst>
      <p:ext uri="{BB962C8B-B14F-4D97-AF65-F5344CB8AC3E}">
        <p14:creationId xmlns:p14="http://schemas.microsoft.com/office/powerpoint/2010/main" val="36537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 (1/5)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31" y="1604464"/>
            <a:ext cx="677309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Original data set has 170,653 rows, each representing one track originally released between 1921 to Nov. 2020.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Since we are trying to predict the popularity of a contemporary or new song, tracks released before 2011 were dropped – leaving us with </a:t>
            </a:r>
            <a:r>
              <a:rPr lang="en-US" sz="1800" b="1" dirty="0"/>
              <a:t>19,788 tracks </a:t>
            </a:r>
            <a:r>
              <a:rPr lang="en-US" sz="1800" dirty="0"/>
              <a:t>released in the last decade.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Initial analysis: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No missing values.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No duplicates found.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However, after dropping the unique “id” feature, 39 duplicate rows were found and removed, resulting in 19,749 rows.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Preliminary transformations: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/>
              <a:t>Converted duration from milliseconds to minutes.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/>
              <a:t>Added textual values of modality (minor, major) for graphs and easier analysis.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/>
              <a:t>Added textual values of keys (</a:t>
            </a:r>
            <a:r>
              <a:rPr lang="en-US" sz="1400" dirty="0" err="1"/>
              <a:t>C,D,E,etc</a:t>
            </a:r>
            <a:r>
              <a:rPr lang="en-US" sz="1400" dirty="0"/>
              <a:t>.) for graphs and easier analysis.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/>
              <a:t>Added textual explanation of explicitness (“Explicit”, “Not explicit or unknown”).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791C7-C584-4C1F-9989-31E1714D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322" y="1650683"/>
            <a:ext cx="3987369" cy="42188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812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328807-8820-48EE-8756-2864F0D7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0" y="707572"/>
            <a:ext cx="8244840" cy="6015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DDDBAE-2D9B-4A67-9DB6-28038F9144AC}"/>
              </a:ext>
            </a:extLst>
          </p:cNvPr>
          <p:cNvSpPr txBox="1"/>
          <p:nvPr/>
        </p:nvSpPr>
        <p:spPr>
          <a:xfrm>
            <a:off x="853848" y="1587965"/>
            <a:ext cx="301098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numerical features are on a 0-1 scale</a:t>
            </a:r>
          </a:p>
          <a:p>
            <a:endParaRPr lang="en-US" sz="1800" dirty="0"/>
          </a:p>
          <a:p>
            <a:r>
              <a:rPr lang="en-US" sz="1800" dirty="0"/>
              <a:t>Potential </a:t>
            </a:r>
            <a:r>
              <a:rPr lang="en-US" dirty="0"/>
              <a:t>outliers: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Duration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Tempo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Rescale to 0 to 1?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Duration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Tempo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Loudness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Popularity</a:t>
            </a:r>
            <a:endParaRPr lang="en-US" sz="1800" dirty="0"/>
          </a:p>
          <a:p>
            <a:endParaRPr lang="en-US" sz="1800" dirty="0"/>
          </a:p>
          <a:p>
            <a:r>
              <a:rPr lang="en-US" dirty="0"/>
              <a:t>What the f%$#?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Instrumentalness</a:t>
            </a:r>
            <a:endParaRPr lang="en-US" dirty="0"/>
          </a:p>
          <a:p>
            <a:endParaRPr lang="en-US" dirty="0"/>
          </a:p>
          <a:p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D55C978-FCEF-4B89-8BCE-633EB86E30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EDA (2/5)</a:t>
            </a:r>
            <a:endParaRPr lang="he-IL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11E908-12E9-499C-8501-0457DABF3681}"/>
              </a:ext>
            </a:extLst>
          </p:cNvPr>
          <p:cNvSpPr/>
          <p:nvPr/>
        </p:nvSpPr>
        <p:spPr>
          <a:xfrm>
            <a:off x="3782514" y="4458789"/>
            <a:ext cx="2508068" cy="2399211"/>
          </a:xfrm>
          <a:prstGeom prst="ellipse">
            <a:avLst/>
          </a:prstGeom>
          <a:solidFill>
            <a:srgbClr val="4472C4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D27F3D-9114-445F-AC7F-9183E0EB91D3}"/>
              </a:ext>
            </a:extLst>
          </p:cNvPr>
          <p:cNvSpPr/>
          <p:nvPr/>
        </p:nvSpPr>
        <p:spPr>
          <a:xfrm rot="445513">
            <a:off x="3011017" y="5437538"/>
            <a:ext cx="674643" cy="2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19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D55C978-FCEF-4B89-8BCE-633EB86E30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EDA (3/5)</a:t>
            </a:r>
            <a:endParaRPr lang="he-IL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79B7C8-FCA8-4C37-82A4-A5E47CF4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397" y="1923769"/>
            <a:ext cx="2628166" cy="18100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104EA54-BDC7-431C-BE26-616AF8058989}"/>
              </a:ext>
            </a:extLst>
          </p:cNvPr>
          <p:cNvSpPr txBox="1"/>
          <p:nvPr/>
        </p:nvSpPr>
        <p:spPr>
          <a:xfrm>
            <a:off x="9773424" y="5190934"/>
            <a:ext cx="19811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Decision: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Drop outliers using 3 </a:t>
            </a:r>
            <a:r>
              <a:rPr lang="en-US" sz="1050" dirty="0" err="1"/>
              <a:t>stdev</a:t>
            </a:r>
            <a:r>
              <a:rPr lang="en-US" sz="1050" dirty="0"/>
              <a:t> (265 tracks)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Rescale to 0-1 using </a:t>
            </a:r>
            <a:r>
              <a:rPr lang="en-US" sz="1050" dirty="0" err="1"/>
              <a:t>MinMax</a:t>
            </a:r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5D7D8E-A0C0-4D00-83D2-D8E646C1B177}"/>
              </a:ext>
            </a:extLst>
          </p:cNvPr>
          <p:cNvSpPr txBox="1"/>
          <p:nvPr/>
        </p:nvSpPr>
        <p:spPr>
          <a:xfrm>
            <a:off x="9998799" y="1439229"/>
            <a:ext cx="1162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Duration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28AE8B-0812-4DDE-940F-C92995EE58BB}"/>
              </a:ext>
            </a:extLst>
          </p:cNvPr>
          <p:cNvSpPr txBox="1"/>
          <p:nvPr/>
        </p:nvSpPr>
        <p:spPr>
          <a:xfrm>
            <a:off x="7237005" y="1445125"/>
            <a:ext cx="1162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Tempo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2C6B4-6F52-4195-AF52-928D3AB9A2E5}"/>
              </a:ext>
            </a:extLst>
          </p:cNvPr>
          <p:cNvSpPr txBox="1"/>
          <p:nvPr/>
        </p:nvSpPr>
        <p:spPr>
          <a:xfrm>
            <a:off x="4151819" y="1440023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Loudness</a:t>
            </a:r>
            <a:endParaRPr lang="he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32EBA9-2E74-4FC0-BCA9-9473DB9D117F}"/>
              </a:ext>
            </a:extLst>
          </p:cNvPr>
          <p:cNvSpPr txBox="1"/>
          <p:nvPr/>
        </p:nvSpPr>
        <p:spPr>
          <a:xfrm>
            <a:off x="3934492" y="6308209"/>
            <a:ext cx="125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Popularity 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8F707B-1833-4D79-9925-52837AE8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518" y="1921227"/>
            <a:ext cx="2571435" cy="178728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C7FC7B7-E0CE-4DE1-8FFF-21F76436023B}"/>
              </a:ext>
            </a:extLst>
          </p:cNvPr>
          <p:cNvSpPr txBox="1"/>
          <p:nvPr/>
        </p:nvSpPr>
        <p:spPr>
          <a:xfrm>
            <a:off x="6624973" y="5190934"/>
            <a:ext cx="21380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Decision: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Drop tracks with tempo=0 (68 tracks)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Rescale to 0-1 using </a:t>
            </a:r>
            <a:r>
              <a:rPr lang="en-US" sz="1050" dirty="0" err="1"/>
              <a:t>MinMax</a:t>
            </a:r>
            <a:endParaRPr lang="en-US" sz="105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8F60E67-551D-47B9-B6CE-97D10041B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179" y="1915008"/>
            <a:ext cx="2387065" cy="17205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9802B1A-634D-4E86-8379-EC3DCAE26256}"/>
              </a:ext>
            </a:extLst>
          </p:cNvPr>
          <p:cNvSpPr txBox="1"/>
          <p:nvPr/>
        </p:nvSpPr>
        <p:spPr>
          <a:xfrm>
            <a:off x="3604131" y="5230561"/>
            <a:ext cx="223837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Decision: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Rescale to 0-1 using </a:t>
            </a:r>
            <a:r>
              <a:rPr lang="en-US" sz="1050" dirty="0" err="1"/>
              <a:t>MinMax</a:t>
            </a:r>
            <a:endParaRPr 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C917D4-DA1B-42B7-A2E4-D43294B4509C}"/>
              </a:ext>
            </a:extLst>
          </p:cNvPr>
          <p:cNvSpPr txBox="1"/>
          <p:nvPr/>
        </p:nvSpPr>
        <p:spPr>
          <a:xfrm>
            <a:off x="5360247" y="6285126"/>
            <a:ext cx="223837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Decision:</a:t>
            </a:r>
          </a:p>
          <a:p>
            <a:r>
              <a:rPr lang="en-US" sz="1050" dirty="0"/>
              <a:t>Divide by 100 to rescale to 0-1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6098CE-AA4B-4583-8B63-82F1BBD2F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330" y="3842151"/>
            <a:ext cx="1762125" cy="124777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32C875D-EFF5-4E75-A1BE-B098922B3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5893" y="3842151"/>
            <a:ext cx="1714500" cy="12192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18645E5-A7DC-4FB7-A735-214138B59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3424" y="3844908"/>
            <a:ext cx="1724025" cy="1257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9B4817-4606-4CBD-B5D5-9936653C1ECD}"/>
              </a:ext>
            </a:extLst>
          </p:cNvPr>
          <p:cNvSpPr txBox="1"/>
          <p:nvPr/>
        </p:nvSpPr>
        <p:spPr>
          <a:xfrm>
            <a:off x="888090" y="1463510"/>
            <a:ext cx="193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Instrumentalness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C69C9-6D61-4FEE-9CF7-6BC0B81E4E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331" y="1969152"/>
            <a:ext cx="2752296" cy="17192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58E090-EDBB-47B5-8964-AE62A9244252}"/>
              </a:ext>
            </a:extLst>
          </p:cNvPr>
          <p:cNvSpPr txBox="1"/>
          <p:nvPr/>
        </p:nvSpPr>
        <p:spPr>
          <a:xfrm>
            <a:off x="735689" y="5190934"/>
            <a:ext cx="2238375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Decision:</a:t>
            </a:r>
          </a:p>
          <a:p>
            <a:r>
              <a:rPr lang="en-US" sz="1050" dirty="0"/>
              <a:t>Split to 3 categories: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under 0.2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between 0.2 and 0.8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over 0.8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D396452-9AFF-44F0-A361-B58E667802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891" y="3844907"/>
            <a:ext cx="1781175" cy="126682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8B11390-D492-4F63-B5E3-AC273764755F}"/>
              </a:ext>
            </a:extLst>
          </p:cNvPr>
          <p:cNvSpPr txBox="1"/>
          <p:nvPr/>
        </p:nvSpPr>
        <p:spPr>
          <a:xfrm>
            <a:off x="8763001" y="6331292"/>
            <a:ext cx="3293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Result: loss of 333 rows   (1.7%)</a:t>
            </a:r>
          </a:p>
        </p:txBody>
      </p:sp>
    </p:spTree>
    <p:extLst>
      <p:ext uri="{BB962C8B-B14F-4D97-AF65-F5344CB8AC3E}">
        <p14:creationId xmlns:p14="http://schemas.microsoft.com/office/powerpoint/2010/main" val="370266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Enrichment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10782300" cy="15081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Added new feature ”scale” – combination of “key” (C) and “mode” (major) - i.e. C# major, Bb minor,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Added  ”days since release” – computed # of days between release date and database date (scaled to 0-1)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Added ”release month” – extracted from “release date”  - i.e. Jan, Feb, Mar,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Added  new feature ”release season” – combination of  months - i.e. Dec, Jan, Feb -&gt; “Winter”, etc.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CC72B-2377-4B50-8FAA-CFCCC341D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19" y="3546470"/>
            <a:ext cx="2754866" cy="195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4EA64E-AD82-45F1-95E1-B8629279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285" y="3586159"/>
            <a:ext cx="2876367" cy="1952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AA3171-4DAA-42B6-8DE6-BA7396C2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652" y="3586160"/>
            <a:ext cx="3070599" cy="1952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79BC0A-8301-4A77-B388-9D34AD748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77" y="3529010"/>
            <a:ext cx="3041589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0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03CFC1-4004-4F1E-8189-C970994C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1425575"/>
            <a:ext cx="6971613" cy="50673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Feature Selection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F3577-B5FC-453A-950C-1AA9665D9C29}"/>
              </a:ext>
            </a:extLst>
          </p:cNvPr>
          <p:cNvSpPr txBox="1"/>
          <p:nvPr/>
        </p:nvSpPr>
        <p:spPr>
          <a:xfrm>
            <a:off x="838200" y="1591753"/>
            <a:ext cx="4229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With plotting it is difficult to see correlations with popularity</a:t>
            </a:r>
          </a:p>
          <a:p>
            <a:endParaRPr lang="en-US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01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A0CE8-A4B9-4787-8332-84A56F69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690" y="1534603"/>
            <a:ext cx="8458133" cy="50530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84BBCA5-3367-490E-946F-1CF97F18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Correlation Matrix</a:t>
            </a:r>
            <a:endParaRPr lang="he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63103-80A9-441E-8222-A85A1725D459}"/>
              </a:ext>
            </a:extLst>
          </p:cNvPr>
          <p:cNvSpPr txBox="1"/>
          <p:nvPr/>
        </p:nvSpPr>
        <p:spPr>
          <a:xfrm>
            <a:off x="838200" y="1599301"/>
            <a:ext cx="3010989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High correlations between features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Energy &amp; loudness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Valence &amp; danceability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Valence &amp; energy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Valence &amp; loudness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Energy &amp; </a:t>
            </a:r>
            <a:r>
              <a:rPr lang="en-US" sz="1600" dirty="0" err="1"/>
              <a:t>acousticness</a:t>
            </a:r>
            <a:r>
              <a:rPr lang="en-US" sz="1600" dirty="0"/>
              <a:t> (neg)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Loudness &amp; </a:t>
            </a:r>
            <a:r>
              <a:rPr lang="en-US" sz="1600" dirty="0" err="1"/>
              <a:t>acousticness</a:t>
            </a:r>
            <a:r>
              <a:rPr lang="en-US" sz="1600" dirty="0"/>
              <a:t> (neg)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sz="1800" dirty="0"/>
              <a:t>High correlations with popularity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Duration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Days since release (neg)</a:t>
            </a:r>
          </a:p>
          <a:p>
            <a:endParaRPr lang="en-US" dirty="0"/>
          </a:p>
          <a:p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542A55-35B5-4F90-9638-3C88FB3FB2EB}"/>
              </a:ext>
            </a:extLst>
          </p:cNvPr>
          <p:cNvSpPr txBox="1"/>
          <p:nvPr/>
        </p:nvSpPr>
        <p:spPr>
          <a:xfrm>
            <a:off x="838200" y="5540007"/>
            <a:ext cx="3735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Matrix only shows numerical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1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8067</TotalTime>
  <Words>1487</Words>
  <Application>Microsoft Office PowerPoint</Application>
  <PresentationFormat>Widescreen</PresentationFormat>
  <Paragraphs>261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Spotify Regression Project</vt:lpstr>
      <vt:lpstr>Overview</vt:lpstr>
      <vt:lpstr>Data and Objective</vt:lpstr>
      <vt:lpstr>EDA (1/5)</vt:lpstr>
      <vt:lpstr>PowerPoint Presentation</vt:lpstr>
      <vt:lpstr>PowerPoint Presentation</vt:lpstr>
      <vt:lpstr>Data Enrichment</vt:lpstr>
      <vt:lpstr>Feature Selection</vt:lpstr>
      <vt:lpstr>Correlation Matrix</vt:lpstr>
      <vt:lpstr>Categorical Feature Correlation</vt:lpstr>
      <vt:lpstr>Pre-processing (1/2) </vt:lpstr>
      <vt:lpstr>Pre-processing (2/2) </vt:lpstr>
      <vt:lpstr>Linear Regression</vt:lpstr>
      <vt:lpstr>Regression Tree</vt:lpstr>
      <vt:lpstr>Regression Tree</vt:lpstr>
      <vt:lpstr>K Nearest Neighbors</vt:lpstr>
      <vt:lpstr>Removing Outliers from Target</vt:lpstr>
      <vt:lpstr>Linear Regression</vt:lpstr>
      <vt:lpstr>Thoughts and Future Directions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Finger, Shai</dc:creator>
  <cp:lastModifiedBy>Finger, Shai</cp:lastModifiedBy>
  <cp:revision>173</cp:revision>
  <dcterms:created xsi:type="dcterms:W3CDTF">2021-08-06T06:11:03Z</dcterms:created>
  <dcterms:modified xsi:type="dcterms:W3CDTF">2021-08-19T12:30:32Z</dcterms:modified>
</cp:coreProperties>
</file>