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5" r:id="rId3"/>
    <p:sldId id="259" r:id="rId4"/>
    <p:sldId id="260" r:id="rId5"/>
    <p:sldId id="269" r:id="rId6"/>
    <p:sldId id="261" r:id="rId7"/>
    <p:sldId id="283" r:id="rId8"/>
    <p:sldId id="270" r:id="rId9"/>
    <p:sldId id="271" r:id="rId10"/>
    <p:sldId id="284" r:id="rId11"/>
    <p:sldId id="273" r:id="rId12"/>
    <p:sldId id="274" r:id="rId13"/>
    <p:sldId id="268" r:id="rId14"/>
    <p:sldId id="275" r:id="rId15"/>
    <p:sldId id="262" r:id="rId16"/>
    <p:sldId id="263" r:id="rId17"/>
    <p:sldId id="278" r:id="rId18"/>
    <p:sldId id="279" r:id="rId19"/>
    <p:sldId id="280" r:id="rId20"/>
    <p:sldId id="286" r:id="rId21"/>
    <p:sldId id="281" r:id="rId22"/>
    <p:sldId id="28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. Halevi" initials="SH" lastIdx="1" clrIdx="0">
    <p:extLst>
      <p:ext uri="{19B8F6BF-5375-455C-9EA6-DF929625EA0E}">
        <p15:presenceInfo xmlns:p15="http://schemas.microsoft.com/office/powerpoint/2012/main" userId="19976fd218e7274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33870"/>
            <a:ext cx="9601200" cy="9853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1778" y="1512711"/>
            <a:ext cx="10871200" cy="47752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eprint.iacr.org/2020/4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40.png"/><Relationship Id="rId7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41.png"/><Relationship Id="rId4" Type="http://schemas.openxmlformats.org/officeDocument/2006/relationships/image" Target="../media/image160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hyperlink" Target="http://teacher-blogdeaula.blogspot.com/2010/11/classroom-activitiesfile-1lesson-2.html" TargetMode="External"/><Relationship Id="rId12" Type="http://schemas.openxmlformats.org/officeDocument/2006/relationships/image" Target="../media/image9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NULL"/><Relationship Id="rId5" Type="http://schemas.openxmlformats.org/officeDocument/2006/relationships/image" Target="../media/image7.png"/><Relationship Id="rId10" Type="http://schemas.openxmlformats.org/officeDocument/2006/relationships/image" Target="NULL"/><Relationship Id="rId4" Type="http://schemas.openxmlformats.org/officeDocument/2006/relationships/hyperlink" Target="https://creativecommons.org/licenses/by-nc-nd/3.0/" TargetMode="External"/><Relationship Id="rId9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5" Type="http://schemas.openxmlformats.org/officeDocument/2006/relationships/image" Target="../media/image26.png"/><Relationship Id="rId10" Type="http://schemas.openxmlformats.org/officeDocument/2006/relationships/image" Target="../media/image27.png"/><Relationship Id="rId4" Type="http://schemas.openxmlformats.org/officeDocument/2006/relationships/image" Target="../media/image25.png"/><Relationship Id="rId9" Type="http://schemas.openxmlformats.org/officeDocument/2006/relationships/image" Target="../media/image2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.png"/><Relationship Id="rId7" Type="http://schemas.openxmlformats.org/officeDocument/2006/relationships/image" Target="../media/image240.png"/><Relationship Id="rId12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9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9485-D95B-42B4-8C80-CFEF64F1B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Can a Blockchain Keep a Secret?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504B8-5D58-4A54-8B33-C996C4CEE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7" y="4009442"/>
            <a:ext cx="8361229" cy="1505533"/>
          </a:xfrm>
        </p:spPr>
        <p:txBody>
          <a:bodyPr>
            <a:normAutofit/>
          </a:bodyPr>
          <a:lstStyle/>
          <a:p>
            <a:r>
              <a:rPr lang="en-US" dirty="0"/>
              <a:t>Fabrice Benhamouda</a:t>
            </a:r>
            <a:r>
              <a:rPr lang="en-US" baseline="30000" dirty="0"/>
              <a:t>1</a:t>
            </a:r>
            <a:r>
              <a:rPr lang="en-US" dirty="0"/>
              <a:t>, Craig Gentry</a:t>
            </a:r>
            <a:r>
              <a:rPr lang="en-US" baseline="30000" dirty="0"/>
              <a:t>1</a:t>
            </a:r>
            <a:r>
              <a:rPr lang="en-US" dirty="0"/>
              <a:t>, Sergey Gorbunov</a:t>
            </a:r>
            <a:r>
              <a:rPr lang="en-US" baseline="30000" dirty="0"/>
              <a:t>2</a:t>
            </a:r>
            <a:r>
              <a:rPr lang="en-US" dirty="0"/>
              <a:t>,</a:t>
            </a:r>
            <a:br>
              <a:rPr lang="en-US" dirty="0"/>
            </a:br>
            <a:r>
              <a:rPr lang="en-US" u="sng" dirty="0"/>
              <a:t>Shai Halevi</a:t>
            </a:r>
            <a:r>
              <a:rPr lang="en-US" baseline="30000" dirty="0"/>
              <a:t>1</a:t>
            </a:r>
            <a:r>
              <a:rPr lang="en-US" dirty="0"/>
              <a:t>, Hugo Krawczyk</a:t>
            </a:r>
            <a:r>
              <a:rPr lang="en-US" baseline="30000" dirty="0"/>
              <a:t>1</a:t>
            </a:r>
            <a:r>
              <a:rPr lang="en-US" dirty="0"/>
              <a:t>, Chengyu Lin</a:t>
            </a:r>
            <a:r>
              <a:rPr lang="en-US" baseline="30000" dirty="0"/>
              <a:t>3</a:t>
            </a:r>
            <a:r>
              <a:rPr lang="en-US" dirty="0"/>
              <a:t>, Tal Rabin</a:t>
            </a:r>
            <a:r>
              <a:rPr lang="en-US" baseline="30000" dirty="0"/>
              <a:t>1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Leonid Reyzin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8B19B01-916C-4046-9569-659928BAA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6114" y="646403"/>
            <a:ext cx="2349953" cy="5538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ECFB0B5A-C691-419C-BE92-45588DF41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976" y="571817"/>
            <a:ext cx="2349954" cy="702978"/>
          </a:xfrm>
          <a:prstGeom prst="rect">
            <a:avLst/>
          </a:prstGeom>
        </p:spPr>
      </p:pic>
      <p:pic>
        <p:nvPicPr>
          <p:cNvPr id="11" name="Picture 10" descr="A picture containing food, shirt&#10;&#10;Description automatically generated">
            <a:extLst>
              <a:ext uri="{FF2B5EF4-FFF2-40B4-BE49-F238E27FC236}">
                <a16:creationId xmlns:a16="http://schemas.microsoft.com/office/drawing/2014/main" id="{F9ABDC48-2850-4180-8D7D-662B4F7C3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6251" y="265945"/>
            <a:ext cx="1314722" cy="13147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2C1CA7-9F30-4C6F-859A-2261A10A9621}"/>
              </a:ext>
            </a:extLst>
          </p:cNvPr>
          <p:cNvSpPr txBox="1"/>
          <p:nvPr/>
        </p:nvSpPr>
        <p:spPr>
          <a:xfrm>
            <a:off x="3341511" y="5655734"/>
            <a:ext cx="343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https://eprint.iacr.org/2020/464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2A0DD-9E35-4358-80DF-42774CE86D88}"/>
              </a:ext>
            </a:extLst>
          </p:cNvPr>
          <p:cNvSpPr txBox="1"/>
          <p:nvPr/>
        </p:nvSpPr>
        <p:spPr>
          <a:xfrm>
            <a:off x="4228552" y="5003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AFDB5-F474-4F43-81DD-D89A23FB7EC1}"/>
              </a:ext>
            </a:extLst>
          </p:cNvPr>
          <p:cNvSpPr txBox="1"/>
          <p:nvPr/>
        </p:nvSpPr>
        <p:spPr>
          <a:xfrm>
            <a:off x="6947505" y="50564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A86E0B-A344-40EA-A22B-9A385A2572F7}"/>
              </a:ext>
            </a:extLst>
          </p:cNvPr>
          <p:cNvSpPr txBox="1"/>
          <p:nvPr/>
        </p:nvSpPr>
        <p:spPr>
          <a:xfrm>
            <a:off x="9824055" y="500378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9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r>
                  <a:rPr lang="en-US" dirty="0"/>
                  <a:t>Anyone can send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</a:t>
                </a:r>
                <a:r>
                  <a:rPr lang="en-US" dirty="0" err="1"/>
                  <a:t>th</a:t>
                </a:r>
                <a:r>
                  <a:rPr lang="en-US" dirty="0"/>
                  <a:t> input port, not knowing who will receive the message</a:t>
                </a:r>
              </a:p>
              <a:p>
                <a:r>
                  <a:rPr lang="en-US" dirty="0"/>
                  <a:t>Current committee can re-share the secret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ports</a:t>
                </a:r>
              </a:p>
              <a:p>
                <a:pPr lvl="1"/>
                <a:r>
                  <a:rPr lang="en-US" dirty="0"/>
                  <a:t>Shares sent to a new random committee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1F1C453-5E5A-48FE-90DE-D9FDE93A9396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A525B9-9103-4131-A774-BA802363B9C6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169256C-0447-43E0-B970-6FB9882AE32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4E64C0-A82E-4512-8080-0D4890754EE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D3B8-D36D-4133-A9FE-6E3126CFCEF9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4F68CFC-A665-4BD6-829D-8D9F2682460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36AFE9-F492-41D2-894B-95C11CB246D1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18B3C7-658C-465D-9463-B1CDFAF78349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A9CCBC4-66C7-45FD-9216-764F1CCB3A65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E5C000-73AC-4A82-9C0D-C4155D8BF4D9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EA627-C281-47F0-BFB1-A974D997996E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5F9346-8F70-45B7-AA1B-5ABFAB856C59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A58BE1-9D56-4240-8D22-4819F738E65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CE958AF-65D1-49E3-B84E-D15476B582A0}"/>
              </a:ext>
            </a:extLst>
          </p:cNvPr>
          <p:cNvGrpSpPr/>
          <p:nvPr/>
        </p:nvGrpSpPr>
        <p:grpSpPr>
          <a:xfrm>
            <a:off x="9233600" y="1704620"/>
            <a:ext cx="2564347" cy="4349749"/>
            <a:chOff x="6700534" y="1564730"/>
            <a:chExt cx="2564347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FF94231-A816-4316-B908-D2A6054CA459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4C819B-BA58-4049-9FEA-EA3B964BFF1E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4FB7347-3692-4836-8C9F-6B3A0FAE72D3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6A3AC01-CA8C-4DE5-9A2C-6D8069628C68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F22DC0D-FC8A-4568-B8F6-BBF25DFB507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EC017A3-1B0F-4AE8-9F86-CB14492EAC15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21CB6A-432B-42D6-9DEF-A7012317779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045F28-3934-4348-BBCA-D29ABCA9AE41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8D89B-D0F9-44C4-AD05-7E325D6B9F2C}"/>
                </a:ext>
              </a:extLst>
            </p:cNvPr>
            <p:cNvSpPr txBox="1"/>
            <p:nvPr/>
          </p:nvSpPr>
          <p:spPr>
            <a:xfrm rot="5400000">
              <a:off x="6957411" y="3645240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782EBD0-A4A0-4A64-92CD-2EBD66A4BC8A}"/>
              </a:ext>
            </a:extLst>
          </p:cNvPr>
          <p:cNvSpPr/>
          <p:nvPr/>
        </p:nvSpPr>
        <p:spPr>
          <a:xfrm rot="1123548" flipV="1">
            <a:off x="9695210" y="2319187"/>
            <a:ext cx="1154681" cy="680852"/>
          </a:xfrm>
          <a:custGeom>
            <a:avLst/>
            <a:gdLst>
              <a:gd name="connsiteX0" fmla="*/ 0 w 1038225"/>
              <a:gd name="connsiteY0" fmla="*/ 0 h 511177"/>
              <a:gd name="connsiteX1" fmla="*/ 390525 w 1038225"/>
              <a:gd name="connsiteY1" fmla="*/ 504825 h 511177"/>
              <a:gd name="connsiteX2" fmla="*/ 1038225 w 1038225"/>
              <a:gd name="connsiteY2" fmla="*/ 238125 h 51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511177">
                <a:moveTo>
                  <a:pt x="0" y="0"/>
                </a:moveTo>
                <a:cubicBezTo>
                  <a:pt x="108744" y="232569"/>
                  <a:pt x="217488" y="465138"/>
                  <a:pt x="390525" y="504825"/>
                </a:cubicBezTo>
                <a:cubicBezTo>
                  <a:pt x="563563" y="544513"/>
                  <a:pt x="800894" y="391319"/>
                  <a:pt x="1038225" y="238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97AFD42-C19B-4186-9468-B8261ED31237}"/>
              </a:ext>
            </a:extLst>
          </p:cNvPr>
          <p:cNvSpPr/>
          <p:nvPr/>
        </p:nvSpPr>
        <p:spPr>
          <a:xfrm>
            <a:off x="9621302" y="3074890"/>
            <a:ext cx="1162220" cy="2598477"/>
          </a:xfrm>
          <a:custGeom>
            <a:avLst/>
            <a:gdLst>
              <a:gd name="connsiteX0" fmla="*/ 0 w 1162050"/>
              <a:gd name="connsiteY0" fmla="*/ 98908 h 2537308"/>
              <a:gd name="connsiteX1" fmla="*/ 542925 w 1162050"/>
              <a:gd name="connsiteY1" fmla="*/ 289408 h 2537308"/>
              <a:gd name="connsiteX2" fmla="*/ 1162050 w 1162050"/>
              <a:gd name="connsiteY2" fmla="*/ 2537308 h 25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2537308">
                <a:moveTo>
                  <a:pt x="0" y="98908"/>
                </a:moveTo>
                <a:cubicBezTo>
                  <a:pt x="174625" y="-9042"/>
                  <a:pt x="349250" y="-116992"/>
                  <a:pt x="542925" y="289408"/>
                </a:cubicBezTo>
                <a:cubicBezTo>
                  <a:pt x="736600" y="695808"/>
                  <a:pt x="949325" y="1616558"/>
                  <a:pt x="1162050" y="25373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C80330-DFAB-4B6D-ADC1-8A227CB93FA0}"/>
              </a:ext>
            </a:extLst>
          </p:cNvPr>
          <p:cNvCxnSpPr>
            <a:cxnSpLocks/>
          </p:cNvCxnSpPr>
          <p:nvPr/>
        </p:nvCxnSpPr>
        <p:spPr>
          <a:xfrm flipV="1">
            <a:off x="9693516" y="1929544"/>
            <a:ext cx="1090005" cy="176528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F44222F-FD2E-4347-94E4-1FC7FD7B9E1D}"/>
              </a:ext>
            </a:extLst>
          </p:cNvPr>
          <p:cNvSpPr/>
          <p:nvPr/>
        </p:nvSpPr>
        <p:spPr>
          <a:xfrm>
            <a:off x="9693517" y="3857625"/>
            <a:ext cx="1165258" cy="1270661"/>
          </a:xfrm>
          <a:custGeom>
            <a:avLst/>
            <a:gdLst>
              <a:gd name="connsiteX0" fmla="*/ 0 w 1038225"/>
              <a:gd name="connsiteY0" fmla="*/ 1247775 h 1247775"/>
              <a:gd name="connsiteX1" fmla="*/ 285750 w 1038225"/>
              <a:gd name="connsiteY1" fmla="*/ 342900 h 1247775"/>
              <a:gd name="connsiteX2" fmla="*/ 1038225 w 1038225"/>
              <a:gd name="connsiteY2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1247775">
                <a:moveTo>
                  <a:pt x="0" y="1247775"/>
                </a:moveTo>
                <a:cubicBezTo>
                  <a:pt x="56356" y="899318"/>
                  <a:pt x="112713" y="550862"/>
                  <a:pt x="285750" y="342900"/>
                </a:cubicBezTo>
                <a:cubicBezTo>
                  <a:pt x="458787" y="134938"/>
                  <a:pt x="748506" y="67469"/>
                  <a:pt x="103822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Wave 41">
            <a:extLst>
              <a:ext uri="{FF2B5EF4-FFF2-40B4-BE49-F238E27FC236}">
                <a16:creationId xmlns:a16="http://schemas.microsoft.com/office/drawing/2014/main" id="{765BD26E-05FB-43C4-8EAD-CBC417765207}"/>
              </a:ext>
            </a:extLst>
          </p:cNvPr>
          <p:cNvSpPr/>
          <p:nvPr/>
        </p:nvSpPr>
        <p:spPr>
          <a:xfrm>
            <a:off x="1621230" y="3527070"/>
            <a:ext cx="6654855" cy="2727032"/>
          </a:xfrm>
          <a:prstGeom prst="wav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Doesn’t solve everything,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but helps a lot</a:t>
            </a:r>
          </a:p>
        </p:txBody>
      </p:sp>
    </p:spTree>
    <p:extLst>
      <p:ext uri="{BB962C8B-B14F-4D97-AF65-F5344CB8AC3E}">
        <p14:creationId xmlns:p14="http://schemas.microsoft.com/office/powerpoint/2010/main" val="411890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1DF-2770-43E3-87C4-D06425A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Cryptographic sortition (using verifiable random functions)</a:t>
                </a:r>
              </a:p>
              <a:p>
                <a:pPr lvl="1"/>
                <a:r>
                  <a:rPr lang="en-US" dirty="0"/>
                  <a:t>Allows a committee to self-selects</a:t>
                </a:r>
              </a:p>
              <a:p>
                <a:pPr lvl="1"/>
                <a:r>
                  <a:rPr lang="en-US" dirty="0"/>
                  <a:t>Members can prove that they were selected</a:t>
                </a:r>
              </a:p>
              <a:p>
                <a:r>
                  <a:rPr lang="en-US" dirty="0"/>
                  <a:t>PKI and a broadcast channel</a:t>
                </a:r>
              </a:p>
              <a:p>
                <a:pPr lvl="1"/>
                <a:r>
                  <a:rPr lang="en-US" dirty="0"/>
                  <a:t>Both provided by the blockchain</a:t>
                </a:r>
              </a:p>
              <a:p>
                <a:r>
                  <a:rPr lang="en-US" dirty="0"/>
                  <a:t>Anonymous public-key encryption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𝐩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𝐜𝐭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, </a:t>
                </a:r>
                <a:r>
                  <a:rPr lang="en-US" dirty="0"/>
                  <a:t>hard to tell under which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 was encrypted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325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61DF-2770-43E3-87C4-D06425AF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Approximating Target-Anonymous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176598"/>
                <a:ext cx="10871200" cy="554119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-member “nominating committee” self-selects</a:t>
                </a:r>
              </a:p>
              <a:p>
                <a:r>
                  <a:rPr lang="en-US" dirty="0"/>
                  <a:t>Each nominator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Chooses a nominee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among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parties</a:t>
                </a:r>
              </a:p>
              <a:p>
                <a:pPr lvl="2"/>
                <a:r>
                  <a:rPr lang="en-US" dirty="0"/>
                  <a:t>At random if the nominator is honest</a:t>
                </a:r>
              </a:p>
              <a:p>
                <a:pPr lvl="1"/>
                <a:r>
                  <a:rPr lang="en-US" dirty="0"/>
                  <a:t>Draws a new key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$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Encrypts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under the public key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tx1"/>
                    </a:solidFill>
                  </a:rPr>
                  <a:t>Using </a:t>
                </a:r>
                <a:r>
                  <a:rPr lang="en-US" b="1" dirty="0">
                    <a:solidFill>
                      <a:srgbClr val="7030A0"/>
                    </a:solidFill>
                  </a:rPr>
                  <a:t>anonymous PKE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betray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Broadcasts the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Everyone can encrypt/broadcast messages under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recover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then decrypt</a:t>
                </a:r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10DE3E-7572-46E6-BD8E-599401902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176598"/>
                <a:ext cx="10871200" cy="5541193"/>
              </a:xfrm>
              <a:blipFill>
                <a:blip r:embed="rId2"/>
                <a:stretch>
                  <a:fillRect l="-1346" t="-1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51AB225-C706-44C9-9592-E8F58F43F5A4}"/>
              </a:ext>
            </a:extLst>
          </p:cNvPr>
          <p:cNvGrpSpPr/>
          <p:nvPr/>
        </p:nvGrpSpPr>
        <p:grpSpPr>
          <a:xfrm rot="1075469">
            <a:off x="9914547" y="2826598"/>
            <a:ext cx="925286" cy="925286"/>
            <a:chOff x="2906485" y="740229"/>
            <a:chExt cx="925286" cy="925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CB9FEC-3D23-4F8F-9E9F-6690A4825BFB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A091FDD-C117-4BDF-A528-3677548D59C5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B0DDCB-C540-4993-840A-BFE64E7DA563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57832A-D773-4D20-8C04-1875E9B108BA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68C2A43-1A60-453A-A50A-30C5D6D33439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7661980-086A-4C4F-8136-E86E6D2C7977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F533C-B7B7-40CA-88D4-2CADEEF816F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CA051BE-19BB-4D6C-B881-3FC60C9DBDDE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92B0E03-AB01-4ECB-9B36-745B4C64346C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89C50DF-C9FA-4303-A836-9F4E90E6842F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80243D8-009A-466E-8E38-098C57FA4889}"/>
              </a:ext>
            </a:extLst>
          </p:cNvPr>
          <p:cNvGrpSpPr/>
          <p:nvPr/>
        </p:nvGrpSpPr>
        <p:grpSpPr>
          <a:xfrm>
            <a:off x="10800967" y="882024"/>
            <a:ext cx="925286" cy="925286"/>
            <a:chOff x="10800967" y="882024"/>
            <a:chExt cx="925286" cy="925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5BD7E68-EE3C-4448-9B85-2E76A89B2A65}"/>
                </a:ext>
              </a:extLst>
            </p:cNvPr>
            <p:cNvSpPr/>
            <p:nvPr/>
          </p:nvSpPr>
          <p:spPr>
            <a:xfrm rot="1075469">
              <a:off x="10800967" y="882024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9A2BF20-C1F5-4655-96CF-6D83D1E7CF72}"/>
                </a:ext>
              </a:extLst>
            </p:cNvPr>
            <p:cNvSpPr/>
            <p:nvPr/>
          </p:nvSpPr>
          <p:spPr>
            <a:xfrm rot="1075469">
              <a:off x="11108647" y="975602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37D90CF-3CC1-4DC4-9677-6DDCEBCBA98D}"/>
                </a:ext>
              </a:extLst>
            </p:cNvPr>
            <p:cNvSpPr/>
            <p:nvPr/>
          </p:nvSpPr>
          <p:spPr>
            <a:xfrm rot="1075469">
              <a:off x="11206747" y="1167508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1A773A3-AC3E-402C-B7F7-46FF7D5A1AFA}"/>
                </a:ext>
              </a:extLst>
            </p:cNvPr>
            <p:cNvSpPr/>
            <p:nvPr/>
          </p:nvSpPr>
          <p:spPr>
            <a:xfrm rot="1075469">
              <a:off x="10921632" y="120006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557213-3BD5-46B2-B164-3629AB2EBC07}"/>
                </a:ext>
              </a:extLst>
            </p:cNvPr>
            <p:cNvSpPr/>
            <p:nvPr/>
          </p:nvSpPr>
          <p:spPr>
            <a:xfrm rot="1075469">
              <a:off x="11086587" y="139750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4DC782F-4C62-413D-98F0-04245F7FA7AE}"/>
                </a:ext>
              </a:extLst>
            </p:cNvPr>
            <p:cNvSpPr/>
            <p:nvPr/>
          </p:nvSpPr>
          <p:spPr>
            <a:xfrm rot="1075469">
              <a:off x="11184687" y="1589411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6F97205-B702-4B39-98B4-1FD0C6B20E8F}"/>
                </a:ext>
              </a:extLst>
            </p:cNvPr>
            <p:cNvSpPr/>
            <p:nvPr/>
          </p:nvSpPr>
          <p:spPr>
            <a:xfrm rot="1075469">
              <a:off x="11347641" y="1333214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E22CC-FFF1-4904-A695-448008985D5D}"/>
                </a:ext>
              </a:extLst>
            </p:cNvPr>
            <p:cNvSpPr/>
            <p:nvPr/>
          </p:nvSpPr>
          <p:spPr>
            <a:xfrm rot="1075469">
              <a:off x="11510316" y="1431597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B210EC-172C-477F-BC1E-AAA2B9A80DB3}"/>
                </a:ext>
              </a:extLst>
            </p:cNvPr>
            <p:cNvSpPr/>
            <p:nvPr/>
          </p:nvSpPr>
          <p:spPr>
            <a:xfrm rot="1075469">
              <a:off x="11286396" y="102737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2E6C633-46F0-431D-A617-6A9DD64061B3}"/>
              </a:ext>
            </a:extLst>
          </p:cNvPr>
          <p:cNvGrpSpPr/>
          <p:nvPr/>
        </p:nvGrpSpPr>
        <p:grpSpPr>
          <a:xfrm>
            <a:off x="10391111" y="933551"/>
            <a:ext cx="1246758" cy="2681687"/>
            <a:chOff x="10391111" y="933551"/>
            <a:chExt cx="1246758" cy="268168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2DA5681-76C1-4154-9C86-2B311DDFB9AA}"/>
                </a:ext>
              </a:extLst>
            </p:cNvPr>
            <p:cNvCxnSpPr>
              <a:cxnSpLocks/>
              <a:stCxn id="21" idx="2"/>
              <a:endCxn id="14" idx="0"/>
            </p:cNvCxnSpPr>
            <p:nvPr/>
          </p:nvCxnSpPr>
          <p:spPr>
            <a:xfrm rot="1075469" flipH="1">
              <a:off x="10696887" y="1556202"/>
              <a:ext cx="266701" cy="1496048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0D9643B-939A-4EFC-8109-E42C45B173E8}"/>
                </a:ext>
              </a:extLst>
            </p:cNvPr>
            <p:cNvCxnSpPr>
              <a:cxnSpLocks/>
              <a:stCxn id="22" idx="4"/>
              <a:endCxn id="12" idx="1"/>
            </p:cNvCxnSpPr>
            <p:nvPr/>
          </p:nvCxnSpPr>
          <p:spPr>
            <a:xfrm rot="1075469" flipH="1">
              <a:off x="10796100" y="1359427"/>
              <a:ext cx="283415" cy="201905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B4C7517-AD0D-4E32-AD42-A566D9F301FA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rot="1075469" flipH="1">
              <a:off x="10580418" y="1342066"/>
              <a:ext cx="715154" cy="1762706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692E819-4F18-4963-B5B6-7D0C447F2A1B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rot="1075469" flipH="1">
              <a:off x="10391111" y="1354861"/>
              <a:ext cx="438344" cy="190645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605CE08-D075-44E4-A11A-611E5616598D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rot="1075469" flipH="1">
              <a:off x="10652650" y="1209925"/>
              <a:ext cx="16520" cy="1960353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EEA7DFB-FBAD-4B0C-B506-FE2F6D99206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1075469" flipH="1">
              <a:off x="10612349" y="933551"/>
              <a:ext cx="164840" cy="250271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F768415-97F5-4E32-88CC-84C0E25F7B96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1075469">
              <a:off x="10979960" y="1088599"/>
              <a:ext cx="78341" cy="2335142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30251D1-606E-4825-8915-20D79EBEEAC0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rot="1075469" flipH="1">
              <a:off x="10739420" y="1203627"/>
              <a:ext cx="128484" cy="2411611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CFE9ACC-BC06-4DD3-94D0-327A74C015AA}"/>
                </a:ext>
              </a:extLst>
            </p:cNvPr>
            <p:cNvSpPr/>
            <p:nvPr/>
          </p:nvSpPr>
          <p:spPr>
            <a:xfrm rot="1075469">
              <a:off x="11529012" y="119249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26C29FD-6E5C-4214-A8B0-F6D9FACB26ED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rot="1075469" flipH="1">
              <a:off x="10979610" y="1210380"/>
              <a:ext cx="254352" cy="1961090"/>
            </a:xfrm>
            <a:prstGeom prst="straightConnector1">
              <a:avLst/>
            </a:prstGeom>
            <a:ln w="127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124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9F5-C1AE-4987-820E-32515A4CE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Nominators Need Not Prove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438E3-F22C-4C0B-8905-232F2BECF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Corrupted nominators can (e.g.) nominate their friends</a:t>
            </a:r>
          </a:p>
          <a:p>
            <a:r>
              <a:rPr lang="en-US" dirty="0"/>
              <a:t>Proofs wouldn’t have worked anyways:</a:t>
            </a:r>
          </a:p>
          <a:p>
            <a:pPr lvl="1"/>
            <a:r>
              <a:rPr lang="en-US" dirty="0"/>
              <a:t>Even if forced to behave honestly, a corrupted nominator</a:t>
            </a:r>
            <a:br>
              <a:rPr lang="en-US" dirty="0"/>
            </a:br>
            <a:r>
              <a:rPr lang="en-US" dirty="0"/>
              <a:t>could turn around and corrupt its randomly-chosen nominee</a:t>
            </a:r>
          </a:p>
          <a:p>
            <a:r>
              <a:rPr lang="en-US" dirty="0"/>
              <a:t>Also: such proofs have “long statements”</a:t>
            </a:r>
          </a:p>
          <a:p>
            <a:pPr lvl="1"/>
            <a:r>
              <a:rPr lang="en-US" dirty="0"/>
              <a:t>Statements that include everyone’s public keys</a:t>
            </a:r>
          </a:p>
          <a:p>
            <a:pPr lvl="1"/>
            <a:r>
              <a:rPr lang="en-US" dirty="0"/>
              <a:t>So producing the proof is not scalable</a:t>
            </a:r>
          </a:p>
        </p:txBody>
      </p:sp>
    </p:spTree>
    <p:extLst>
      <p:ext uri="{BB962C8B-B14F-4D97-AF65-F5344CB8AC3E}">
        <p14:creationId xmlns:p14="http://schemas.microsoft.com/office/powerpoint/2010/main" val="3725539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16AD2-6D98-4C5E-AE00-BBF45952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33870"/>
            <a:ext cx="10247745" cy="985330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Resilience of Our Target-Anonymous Channels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3D00-6C0E-446B-8176-06C64E31E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adversary controls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the stake/parties</a:t>
                </a:r>
              </a:p>
              <a:p>
                <a:pPr lvl="1"/>
                <a:r>
                  <a:rPr lang="en-US" dirty="0"/>
                  <a:t>Then it controls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the nominators</a:t>
                </a:r>
              </a:p>
              <a:p>
                <a:pPr lvl="1"/>
                <a:r>
                  <a:rPr lang="en-US" dirty="0"/>
                  <a:t>Corrupted nominators choose corrupted nominees</a:t>
                </a:r>
              </a:p>
              <a:p>
                <a:pPr lvl="1"/>
                <a:r>
                  <a:rPr lang="en-US" dirty="0"/>
                  <a:t>Honest nominators choose corrupted nominees </a:t>
                </a:r>
                <a:r>
                  <a:rPr lang="en-US" dirty="0" err="1"/>
                  <a:t>w.p.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Chosen committee will have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corruptions</a:t>
                </a:r>
              </a:p>
              <a:p>
                <a:r>
                  <a:rPr lang="en-US" dirty="0"/>
                  <a:t>To ensure honest majority of the chosen committee,</a:t>
                </a:r>
                <a:br>
                  <a:rPr lang="en-US" dirty="0"/>
                </a:br>
                <a:r>
                  <a:rPr lang="en-US" dirty="0"/>
                  <a:t>we need to assume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D03D00-6C0E-446B-8176-06C64E31E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90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63D30-701F-466D-991F-CB986B119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Overall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4729F-3871-4A78-A7F9-66298744E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3865108"/>
            <a:ext cx="10871200" cy="26454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Re-sharing requires NIZK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Only for short statements with short witnesses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Depends only on the committee size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Hence solution is scalable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546732E-F0FD-42F8-81B0-611F7D178FF1}"/>
              </a:ext>
            </a:extLst>
          </p:cNvPr>
          <p:cNvGrpSpPr/>
          <p:nvPr/>
        </p:nvGrpSpPr>
        <p:grpSpPr>
          <a:xfrm>
            <a:off x="2349727" y="983724"/>
            <a:ext cx="6020030" cy="2454042"/>
            <a:chOff x="1631920" y="2107732"/>
            <a:chExt cx="6404721" cy="249386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B075D9-8F62-4239-BC00-DF4F9F442147}"/>
                </a:ext>
              </a:extLst>
            </p:cNvPr>
            <p:cNvGrpSpPr/>
            <p:nvPr/>
          </p:nvGrpSpPr>
          <p:grpSpPr>
            <a:xfrm>
              <a:off x="1631920" y="2461963"/>
              <a:ext cx="1029623" cy="925286"/>
              <a:chOff x="2906485" y="740229"/>
              <a:chExt cx="925286" cy="925286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E11103D-DE77-43E5-924B-6A12D350BE91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4C7820C-8D10-4395-B230-7527F36D25EF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951EA6F-D402-43B8-B382-8A03C80D7AB3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FCED2E-1226-4757-879C-FE08447CF025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581199B-64E3-41CF-8F99-C90F5994120D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539711E-FA94-4C73-9129-2BDCC3AB060D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A564BB-9BAB-41F9-A46E-120A7F71F813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4AB744E-BF06-4231-837D-F603DBFE3952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9AA7769-481F-48BC-AFF4-EAA168FD011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F65977F-3CB9-4A73-9D3F-72F8EC22E0F1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2E6B3F-0639-4934-B697-E990A6C54BEA}"/>
                </a:ext>
              </a:extLst>
            </p:cNvPr>
            <p:cNvGrpSpPr/>
            <p:nvPr/>
          </p:nvGrpSpPr>
          <p:grpSpPr>
            <a:xfrm>
              <a:off x="2938206" y="2461963"/>
              <a:ext cx="1029623" cy="925286"/>
              <a:chOff x="2906485" y="740229"/>
              <a:chExt cx="925286" cy="92528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9543464-5C46-41D8-9861-BF356D3CCFCC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0D18D9A-C4F8-483A-B453-9025A4A7AB0B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C57250E-C84E-40F2-B10C-76912CF9AAD4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99D5955-709C-41EB-8E5B-184830DE8E33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93BA7A8-BB91-4BDC-B517-8EAEEAE3BDD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6C4E850-B2E1-47E7-B47C-1FA6958CB639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E125989-0D02-4D1B-A68C-A764CFBC99CC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EDC0457-686A-49B3-BF12-2A0C5E374A1A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7BCD248-FA45-4FA2-B848-D02A2F2CC6C5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10A0CB-0C5E-4C6D-8B59-FBF60C9C2891}"/>
                </a:ext>
              </a:extLst>
            </p:cNvPr>
            <p:cNvGrpSpPr/>
            <p:nvPr/>
          </p:nvGrpSpPr>
          <p:grpSpPr>
            <a:xfrm>
              <a:off x="5550777" y="2461963"/>
              <a:ext cx="1029623" cy="925286"/>
              <a:chOff x="2906485" y="740229"/>
              <a:chExt cx="925286" cy="92528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B8EAB6B-1169-4741-B10A-E3455C92F63F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AE415AD-1FCE-4C7B-9C74-9D6784738CFC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03BB6E8C-5F25-444D-9A20-3BFC25D5D1F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78CCE93-F4A9-4262-BA46-4096BE40FA8C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AED8104-34C5-4763-879C-DD09739CC693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CA3992B3-5CFC-4796-AE04-F630DDA5E740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8C487D0-39CF-4A67-8CAB-89B102BF09B9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3CC4A6-1957-473C-9E35-17A8D62B175D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4470300-716F-4F5A-B63B-C45587B15940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B1CA6D5-4DBE-4505-BE6E-B851EE4A3D9E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77BF068-3624-44BD-B974-543074C8A48B}"/>
                </a:ext>
              </a:extLst>
            </p:cNvPr>
            <p:cNvGrpSpPr/>
            <p:nvPr/>
          </p:nvGrpSpPr>
          <p:grpSpPr>
            <a:xfrm>
              <a:off x="4244492" y="2461963"/>
              <a:ext cx="1029623" cy="925286"/>
              <a:chOff x="5497287" y="757925"/>
              <a:chExt cx="925286" cy="925286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453DFDA-1B78-4965-90C4-B2F99E6BD94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7CB815A-6336-4377-B75B-8101CED64CBF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84DB597-DA17-4E4D-A6F2-47E1FC011546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5A85A59-7576-4DBF-8889-89747A3EBD90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34138D36-9A37-4AAF-BC90-AAA2D989AE3E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3B4FE253-761B-4F19-8F23-D93B2EC3D032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88A0ADF7-68A6-47A3-B494-29013CC3D31F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2F04361-FBF6-4BB1-8655-E7385549B5CE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74C8F3E1-492C-4407-A2E8-8FF2732AF3D5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185F0C4-5074-4119-B0E4-396A478676B6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767B75D-10F9-4A91-8291-8807AF3ED578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7C7B07C-0DBF-4AD5-9CA4-BF93F528A244}"/>
                </a:ext>
              </a:extLst>
            </p:cNvPr>
            <p:cNvGrpSpPr/>
            <p:nvPr/>
          </p:nvGrpSpPr>
          <p:grpSpPr>
            <a:xfrm>
              <a:off x="2544527" y="3676309"/>
              <a:ext cx="1029623" cy="925286"/>
              <a:chOff x="2906485" y="740229"/>
              <a:chExt cx="925286" cy="925286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709830BC-F1A8-4B99-B6FD-BE44C209B7E3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0EFB4448-5EFF-42BD-9B22-DD64A3C4B3BE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5785A9B-3826-4041-885B-8A9C25F85CB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B1D69F7-E6EF-44CC-B71B-278F9088A776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1CEEB8E-47D6-4438-B3E8-EB28D3119437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A62D4E4-C92F-4510-991D-33D5960C1CE5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58EDEE2-9585-4148-8499-F8FE162B4C8F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1532916-985C-4DA8-9BBE-2AC6F1F64D19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CC7FE00-8813-421F-85EE-CC793962F847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3A0ADF5-6E23-4D5E-BCCE-785445008B92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4072B3F-AACA-4369-AC65-EBE4776CEC75}"/>
                </a:ext>
              </a:extLst>
            </p:cNvPr>
            <p:cNvGrpSpPr/>
            <p:nvPr/>
          </p:nvGrpSpPr>
          <p:grpSpPr>
            <a:xfrm>
              <a:off x="3850813" y="3676309"/>
              <a:ext cx="1029623" cy="925286"/>
              <a:chOff x="2906485" y="740229"/>
              <a:chExt cx="925286" cy="925286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363B97B-E8CF-404F-B6D7-79AF084E43C6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F25AA78-D84C-47FD-BFA4-75F8375630E2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9C7698E-3C65-422B-833A-D3CEDF39DEE9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5F5716FE-C56E-496C-8909-8DECB409B151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213C1820-078F-47C8-8565-D08DB87BB234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E47E2D9B-D3BF-41F3-8365-91C8BD264CC8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5C37EFCC-81B4-4C8A-8AD0-C5FC09467EE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3D46B957-A022-4EA1-BA18-1746CB7E35C8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6D7788EB-9602-4807-9436-75E084A0046C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453D001-ADF2-4DDB-B8C1-E828EE202268}"/>
                </a:ext>
              </a:extLst>
            </p:cNvPr>
            <p:cNvGrpSpPr/>
            <p:nvPr/>
          </p:nvGrpSpPr>
          <p:grpSpPr>
            <a:xfrm>
              <a:off x="6463384" y="3676309"/>
              <a:ext cx="1029623" cy="925286"/>
              <a:chOff x="2906485" y="740229"/>
              <a:chExt cx="925286" cy="925286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C6F8420-B7AA-4E4A-9085-C1F1973FDB5E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2B55C794-2511-4CC5-9173-71B083B6E7F6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2A1C10-F345-4441-99EB-7B17FCD42B3A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3DEC8A3-71E1-44FF-BE76-5470380F8FAA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EFE4A25-0263-4DDC-B099-119B4D8571AF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7F4DD40-68D9-484B-9714-D97D923EED21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32ADBC67-5E7E-422E-A926-614231F618C1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7460B1A-B685-4A23-890D-1196F6DC899E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247B796-189C-4F60-B985-F53F1772FE02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8EAEBDE-2F0C-4762-B866-FDF6E75A9AE3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6F06BA0-1E9A-4DE0-B495-015770CA482C}"/>
                </a:ext>
              </a:extLst>
            </p:cNvPr>
            <p:cNvGrpSpPr/>
            <p:nvPr/>
          </p:nvGrpSpPr>
          <p:grpSpPr>
            <a:xfrm>
              <a:off x="5157099" y="3676309"/>
              <a:ext cx="1029623" cy="925286"/>
              <a:chOff x="5497287" y="757925"/>
              <a:chExt cx="925286" cy="925286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FEB4CED-AE8D-4485-82B4-5106039FBE85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8A0B7D9-E569-486A-986F-D8CB39951080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79F2991-F133-4099-8591-AB580C6EF82A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6BF077A-8A05-4D79-A29C-78583762AB85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9A0778B-A499-47EC-8776-83E2115DAE44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FC3FC500-E46E-4D42-BA6A-9A4902A9770D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E4748B0-0D1E-427A-957B-630868958830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7E9B783-43A8-4AB8-A174-93227271DF12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5E374926-BDAE-41F4-B5D2-18383864A088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32BC209-EF0F-4CFD-AF6B-29E50A2ED935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E80DE5-FA60-4948-B6BE-674924B9F953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EC9FD37-0427-47A6-976B-DE8A4BE9708E}"/>
                </a:ext>
              </a:extLst>
            </p:cNvPr>
            <p:cNvCxnSpPr>
              <a:cxnSpLocks/>
              <a:stCxn id="5" idx="5"/>
              <a:endCxn id="49" idx="0"/>
            </p:cNvCxnSpPr>
            <p:nvPr/>
          </p:nvCxnSpPr>
          <p:spPr>
            <a:xfrm>
              <a:off x="2510758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6D060C3-32C1-4F90-A6CE-51B47D3F7A4B}"/>
                </a:ext>
              </a:extLst>
            </p:cNvPr>
            <p:cNvCxnSpPr>
              <a:cxnSpLocks/>
              <a:stCxn id="16" idx="5"/>
              <a:endCxn id="60" idx="0"/>
            </p:cNvCxnSpPr>
            <p:nvPr/>
          </p:nvCxnSpPr>
          <p:spPr>
            <a:xfrm>
              <a:off x="3817044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040CCB-7D4C-488C-B1F2-3592D9C151D7}"/>
                </a:ext>
              </a:extLst>
            </p:cNvPr>
            <p:cNvCxnSpPr>
              <a:cxnSpLocks/>
              <a:stCxn id="37" idx="5"/>
              <a:endCxn id="81" idx="0"/>
            </p:cNvCxnSpPr>
            <p:nvPr/>
          </p:nvCxnSpPr>
          <p:spPr>
            <a:xfrm>
              <a:off x="5123330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913ED526-793A-4D12-9BE7-D4F3955099FE}"/>
                </a:ext>
              </a:extLst>
            </p:cNvPr>
            <p:cNvCxnSpPr>
              <a:cxnSpLocks/>
              <a:stCxn id="26" idx="5"/>
              <a:endCxn id="70" idx="0"/>
            </p:cNvCxnSpPr>
            <p:nvPr/>
          </p:nvCxnSpPr>
          <p:spPr>
            <a:xfrm>
              <a:off x="6429615" y="3251744"/>
              <a:ext cx="548581" cy="4245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/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C686BE7-FD0C-469D-8285-2618C7ED2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3957" y="2107732"/>
                  <a:ext cx="503160" cy="371167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C6A44DB-B55C-4281-9BF3-B5586D293873}"/>
                </a:ext>
              </a:extLst>
            </p:cNvPr>
            <p:cNvSpPr txBox="1"/>
            <p:nvPr/>
          </p:nvSpPr>
          <p:spPr>
            <a:xfrm>
              <a:off x="6954116" y="2807445"/>
              <a:ext cx="54839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…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CA56AB-FCBF-45E2-8179-DFE8EB1DBD82}"/>
                </a:ext>
              </a:extLst>
            </p:cNvPr>
            <p:cNvSpPr/>
            <p:nvPr/>
          </p:nvSpPr>
          <p:spPr>
            <a:xfrm>
              <a:off x="3273872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60B5841-8C06-4E16-BA68-BC841F6A1F12}"/>
                </a:ext>
              </a:extLst>
            </p:cNvPr>
            <p:cNvSpPr/>
            <p:nvPr/>
          </p:nvSpPr>
          <p:spPr>
            <a:xfrm>
              <a:off x="4580158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822263E-F53E-4F49-B2BE-3B0E8649FB1F}"/>
                </a:ext>
              </a:extLst>
            </p:cNvPr>
            <p:cNvSpPr/>
            <p:nvPr/>
          </p:nvSpPr>
          <p:spPr>
            <a:xfrm>
              <a:off x="5886444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E7A3B36-C675-468C-AD1C-21AED661D60B}"/>
                </a:ext>
              </a:extLst>
            </p:cNvPr>
            <p:cNvSpPr/>
            <p:nvPr/>
          </p:nvSpPr>
          <p:spPr>
            <a:xfrm>
              <a:off x="7192730" y="3545295"/>
              <a:ext cx="835811" cy="22881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CC58B7FA-970F-442D-B869-A138EE18FB0C}"/>
                </a:ext>
              </a:extLst>
            </p:cNvPr>
            <p:cNvSpPr txBox="1"/>
            <p:nvPr/>
          </p:nvSpPr>
          <p:spPr>
            <a:xfrm>
              <a:off x="329563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AFBBB23-B90E-4BED-94E5-9CE2EA9D226F}"/>
                </a:ext>
              </a:extLst>
            </p:cNvPr>
            <p:cNvSpPr txBox="1"/>
            <p:nvPr/>
          </p:nvSpPr>
          <p:spPr>
            <a:xfrm>
              <a:off x="4608026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5A1E8DEB-9A9B-4356-8FAB-733223397D1C}"/>
                </a:ext>
              </a:extLst>
            </p:cNvPr>
            <p:cNvSpPr txBox="1"/>
            <p:nvPr/>
          </p:nvSpPr>
          <p:spPr>
            <a:xfrm>
              <a:off x="5931299" y="3544313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D021675-7D16-488C-B97A-10913DFA95B7}"/>
                </a:ext>
              </a:extLst>
            </p:cNvPr>
            <p:cNvSpPr txBox="1"/>
            <p:nvPr/>
          </p:nvSpPr>
          <p:spPr>
            <a:xfrm>
              <a:off x="7217466" y="3522420"/>
              <a:ext cx="8191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/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C33EF8-B324-463B-B64D-C523F00CC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450" y="2107732"/>
                  <a:ext cx="503160" cy="371167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/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6394448-1C85-4D04-A48E-8F00A1FF8E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4943" y="2107732"/>
                  <a:ext cx="503160" cy="371167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/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55ECFB5B-5EDF-4F05-B605-2CC1C82FE4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5436" y="2107732"/>
                  <a:ext cx="503160" cy="371167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/>
              <p:nvPr/>
            </p:nvSpPr>
            <p:spPr>
              <a:xfrm>
                <a:off x="3244292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D03AC04-904E-48D4-96B7-F4094C8CC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292" y="3341227"/>
                <a:ext cx="503160" cy="3711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/>
              <p:nvPr/>
            </p:nvSpPr>
            <p:spPr>
              <a:xfrm>
                <a:off x="4550578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DF230D22-8D60-4540-9B2E-C4A26E0647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8" y="3341227"/>
                <a:ext cx="503160" cy="3711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/>
              <p:nvPr/>
            </p:nvSpPr>
            <p:spPr>
              <a:xfrm>
                <a:off x="5856864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B874172-6709-4CC5-9805-FBCC65E6A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864" y="3341227"/>
                <a:ext cx="503160" cy="3711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/>
              <p:nvPr/>
            </p:nvSpPr>
            <p:spPr>
              <a:xfrm>
                <a:off x="7163149" y="3341227"/>
                <a:ext cx="503160" cy="37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52D02AE-20BD-4C80-B076-9F22E164C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149" y="3341227"/>
                <a:ext cx="503160" cy="3711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Speech Bubble: Oval 120">
            <a:extLst>
              <a:ext uri="{FF2B5EF4-FFF2-40B4-BE49-F238E27FC236}">
                <a16:creationId xmlns:a16="http://schemas.microsoft.com/office/drawing/2014/main" id="{2D14524F-BFDD-4C58-8993-346D700AE7AB}"/>
              </a:ext>
            </a:extLst>
          </p:cNvPr>
          <p:cNvSpPr/>
          <p:nvPr/>
        </p:nvSpPr>
        <p:spPr>
          <a:xfrm>
            <a:off x="8143059" y="1176196"/>
            <a:ext cx="2933027" cy="683155"/>
          </a:xfrm>
          <a:prstGeom prst="wedgeEllipseCallout">
            <a:avLst>
              <a:gd name="adj1" fmla="val -85634"/>
              <a:gd name="adj2" fmla="val 1041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Nominating committees</a:t>
            </a:r>
          </a:p>
        </p:txBody>
      </p:sp>
      <p:sp>
        <p:nvSpPr>
          <p:cNvPr id="122" name="Speech Bubble: Oval 121">
            <a:extLst>
              <a:ext uri="{FF2B5EF4-FFF2-40B4-BE49-F238E27FC236}">
                <a16:creationId xmlns:a16="http://schemas.microsoft.com/office/drawing/2014/main" id="{8364F495-E7A0-420F-815C-90053DD1F3D0}"/>
              </a:ext>
            </a:extLst>
          </p:cNvPr>
          <p:cNvSpPr/>
          <p:nvPr/>
        </p:nvSpPr>
        <p:spPr>
          <a:xfrm>
            <a:off x="8602214" y="2745845"/>
            <a:ext cx="2933027" cy="683155"/>
          </a:xfrm>
          <a:prstGeom prst="wedgeEllipseCallout">
            <a:avLst>
              <a:gd name="adj1" fmla="val -72578"/>
              <a:gd name="adj2" fmla="val -108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Secret-sharing committees</a:t>
            </a:r>
          </a:p>
        </p:txBody>
      </p:sp>
    </p:spTree>
    <p:extLst>
      <p:ext uri="{BB962C8B-B14F-4D97-AF65-F5344CB8AC3E}">
        <p14:creationId xmlns:p14="http://schemas.microsoft.com/office/powerpoint/2010/main" val="161428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8635-DE90-42F2-8AD5-B04590A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BA74B-E902-47A5-ACE5-13BA11E8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219200"/>
            <a:ext cx="10871200" cy="5391462"/>
          </a:xfrm>
        </p:spPr>
        <p:txBody>
          <a:bodyPr>
            <a:normAutofit/>
          </a:bodyPr>
          <a:lstStyle/>
          <a:p>
            <a:r>
              <a:rPr lang="en-US" dirty="0"/>
              <a:t>A scalable proactive secret-sharing protocol</a:t>
            </a:r>
          </a:p>
          <a:p>
            <a:pPr lvl="1"/>
            <a:r>
              <a:rPr lang="en-US" dirty="0"/>
              <a:t>With “player replaceability”</a:t>
            </a:r>
          </a:p>
          <a:p>
            <a:r>
              <a:rPr lang="en-US" dirty="0"/>
              <a:t>Assuming that the adversary controls &lt; ¼ of the stake</a:t>
            </a:r>
          </a:p>
          <a:p>
            <a:pPr lvl="1"/>
            <a:r>
              <a:rPr lang="en-US" dirty="0"/>
              <a:t>Room for improvement here</a:t>
            </a:r>
          </a:p>
          <a:p>
            <a:r>
              <a:rPr lang="en-US" dirty="0"/>
              <a:t>Can be implemented under DDH, DCR, LWE, …</a:t>
            </a:r>
          </a:p>
          <a:p>
            <a:pPr lvl="1"/>
            <a:r>
              <a:rPr lang="en-US" dirty="0"/>
              <a:t>Requires anonymous encryption under selective opening attacks</a:t>
            </a:r>
          </a:p>
          <a:p>
            <a:pPr lvl="1"/>
            <a:r>
              <a:rPr lang="en-US" dirty="0"/>
              <a:t>An open problem, see following slides</a:t>
            </a:r>
          </a:p>
          <a:p>
            <a:r>
              <a:rPr lang="en-US" dirty="0"/>
              <a:t>Can conceivably be made practical</a:t>
            </a:r>
          </a:p>
        </p:txBody>
      </p:sp>
    </p:spTree>
    <p:extLst>
      <p:ext uri="{BB962C8B-B14F-4D97-AF65-F5344CB8AC3E}">
        <p14:creationId xmlns:p14="http://schemas.microsoft.com/office/powerpoint/2010/main" val="647981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83D0-6833-4256-9BEA-33BC3419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Anonymous PKE Under Selective Opening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C29CA-6EE1-405F-9D04-6C214AF79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5322" y="1379444"/>
                <a:ext cx="10871200" cy="4775200"/>
              </a:xfrm>
            </p:spPr>
            <p:txBody>
              <a:bodyPr/>
              <a:lstStyle/>
              <a:p>
                <a:r>
                  <a:rPr lang="en-US" dirty="0"/>
                  <a:t>Our solution broadcasts encryptions under anonymous PKE</a:t>
                </a:r>
              </a:p>
              <a:p>
                <a:r>
                  <a:rPr lang="en-US" dirty="0"/>
                  <a:t>Adversary sees pks, </a:t>
                </a:r>
                <a:r>
                  <a:rPr lang="en-US" dirty="0" err="1"/>
                  <a:t>ctxts</a:t>
                </a:r>
                <a:r>
                  <a:rPr lang="en-US" dirty="0"/>
                  <a:t>, then decides who to corrupt</a:t>
                </a:r>
              </a:p>
              <a:p>
                <a:r>
                  <a:rPr lang="en-US" dirty="0"/>
                  <a:t>Can an adversary that only corrupts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keys, nonetheless manage to read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fraction of the </a:t>
                </a:r>
                <a:r>
                  <a:rPr lang="en-US" dirty="0" err="1"/>
                  <a:t>ctxts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C29CA-6EE1-405F-9D04-6C214AF79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322" y="1379444"/>
                <a:ext cx="10871200" cy="4775200"/>
              </a:xfrm>
              <a:blipFill>
                <a:blip r:embed="rId2"/>
                <a:stretch>
                  <a:fillRect l="-1290" t="-2168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BF8DF85-8136-4B80-A4D8-4A7433034FD1}"/>
              </a:ext>
            </a:extLst>
          </p:cNvPr>
          <p:cNvGrpSpPr/>
          <p:nvPr/>
        </p:nvGrpSpPr>
        <p:grpSpPr>
          <a:xfrm>
            <a:off x="7429653" y="3694416"/>
            <a:ext cx="4340352" cy="2653340"/>
            <a:chOff x="6867257" y="4088836"/>
            <a:chExt cx="4340352" cy="2653340"/>
          </a:xfrm>
        </p:grpSpPr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1A7CA2C4-917E-417F-8728-2B88CF847D53}"/>
                </a:ext>
              </a:extLst>
            </p:cNvPr>
            <p:cNvSpPr/>
            <p:nvPr/>
          </p:nvSpPr>
          <p:spPr>
            <a:xfrm>
              <a:off x="6867257" y="4088836"/>
              <a:ext cx="4340352" cy="26533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FCA35E-7063-4031-9776-97A47A9169A9}"/>
                </a:ext>
              </a:extLst>
            </p:cNvPr>
            <p:cNvSpPr/>
            <p:nvPr/>
          </p:nvSpPr>
          <p:spPr>
            <a:xfrm>
              <a:off x="8139740" y="44378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92E0C3E3-DDE6-4339-BCCB-D30045F51300}"/>
                </a:ext>
              </a:extLst>
            </p:cNvPr>
            <p:cNvSpPr/>
            <p:nvPr/>
          </p:nvSpPr>
          <p:spPr>
            <a:xfrm>
              <a:off x="7835447" y="494487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06A4A31-6D52-4105-A560-ACE09E328692}"/>
                </a:ext>
              </a:extLst>
            </p:cNvPr>
            <p:cNvSpPr/>
            <p:nvPr/>
          </p:nvSpPr>
          <p:spPr>
            <a:xfrm>
              <a:off x="8415640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D3E1C16-3E52-4126-B245-1340D500E488}"/>
                </a:ext>
              </a:extLst>
            </p:cNvPr>
            <p:cNvSpPr/>
            <p:nvPr/>
          </p:nvSpPr>
          <p:spPr>
            <a:xfrm>
              <a:off x="8511596" y="4604060"/>
              <a:ext cx="170688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517C0E31-CD0D-4119-90C2-D0B95AC6B0A0}"/>
                </a:ext>
              </a:extLst>
            </p:cNvPr>
            <p:cNvSpPr/>
            <p:nvPr/>
          </p:nvSpPr>
          <p:spPr>
            <a:xfrm>
              <a:off x="8244952" y="469550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E5547C9-E37F-46C0-8621-A2D19558EFF4}"/>
                </a:ext>
              </a:extLst>
            </p:cNvPr>
            <p:cNvSpPr/>
            <p:nvPr/>
          </p:nvSpPr>
          <p:spPr>
            <a:xfrm>
              <a:off x="8711408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23DBAE5F-85B0-48F4-91B2-8EDD9102BE3D}"/>
                </a:ext>
              </a:extLst>
            </p:cNvPr>
            <p:cNvSpPr/>
            <p:nvPr/>
          </p:nvSpPr>
          <p:spPr>
            <a:xfrm>
              <a:off x="8074264" y="491427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68125E7-D202-4339-83E5-4273ACA4C132}"/>
                </a:ext>
              </a:extLst>
            </p:cNvPr>
            <p:cNvSpPr/>
            <p:nvPr/>
          </p:nvSpPr>
          <p:spPr>
            <a:xfrm>
              <a:off x="8415640" y="49226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5D05BAF-FB1A-445F-9710-7A4891578185}"/>
                </a:ext>
              </a:extLst>
            </p:cNvPr>
            <p:cNvSpPr/>
            <p:nvPr/>
          </p:nvSpPr>
          <p:spPr>
            <a:xfrm>
              <a:off x="8682284" y="482283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08A5633-48B6-42AB-BAA4-9F76C9A33BD1}"/>
                </a:ext>
              </a:extLst>
            </p:cNvPr>
            <p:cNvSpPr/>
            <p:nvPr/>
          </p:nvSpPr>
          <p:spPr>
            <a:xfrm>
              <a:off x="8781399" y="46040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B963C6B2-8097-41E0-ADE3-AA59E6D30F46}"/>
                </a:ext>
              </a:extLst>
            </p:cNvPr>
            <p:cNvSpPr/>
            <p:nvPr/>
          </p:nvSpPr>
          <p:spPr>
            <a:xfrm>
              <a:off x="8586328" y="418027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5E668016-511D-4517-B14E-9D5FC0C7D3A6}"/>
                </a:ext>
              </a:extLst>
            </p:cNvPr>
            <p:cNvSpPr/>
            <p:nvPr/>
          </p:nvSpPr>
          <p:spPr>
            <a:xfrm>
              <a:off x="8921832" y="419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BB824F6-3961-4AAD-89B0-38E0B7845719}"/>
                </a:ext>
              </a:extLst>
            </p:cNvPr>
            <p:cNvSpPr/>
            <p:nvPr/>
          </p:nvSpPr>
          <p:spPr>
            <a:xfrm>
              <a:off x="8981211" y="442118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81B2E105-D35A-4FB1-AC85-60D566A70527}"/>
                </a:ext>
              </a:extLst>
            </p:cNvPr>
            <p:cNvSpPr/>
            <p:nvPr/>
          </p:nvSpPr>
          <p:spPr>
            <a:xfrm>
              <a:off x="7577329" y="5490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F7F8D71C-3607-4F61-9A4A-CCA8CAE0904E}"/>
                </a:ext>
              </a:extLst>
            </p:cNvPr>
            <p:cNvSpPr/>
            <p:nvPr/>
          </p:nvSpPr>
          <p:spPr>
            <a:xfrm>
              <a:off x="7358663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9BFF639-E7BF-4829-A0EC-10669034CEBB}"/>
                </a:ext>
              </a:extLst>
            </p:cNvPr>
            <p:cNvSpPr/>
            <p:nvPr/>
          </p:nvSpPr>
          <p:spPr>
            <a:xfrm>
              <a:off x="7853229" y="5399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14A6006F-6CD3-417E-9A23-415E91CD277A}"/>
                </a:ext>
              </a:extLst>
            </p:cNvPr>
            <p:cNvSpPr/>
            <p:nvPr/>
          </p:nvSpPr>
          <p:spPr>
            <a:xfrm>
              <a:off x="7949185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CBE92D4C-CFD4-46B0-AB8F-E9715D9E71D8}"/>
                </a:ext>
              </a:extLst>
            </p:cNvPr>
            <p:cNvSpPr/>
            <p:nvPr/>
          </p:nvSpPr>
          <p:spPr>
            <a:xfrm>
              <a:off x="7682541" y="5748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87D78CB-29BF-434D-ADA7-AC3198011B04}"/>
                </a:ext>
              </a:extLst>
            </p:cNvPr>
            <p:cNvSpPr/>
            <p:nvPr/>
          </p:nvSpPr>
          <p:spPr>
            <a:xfrm>
              <a:off x="8148997" y="5399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571AAC8-406D-42D4-8003-04EAF891F0A0}"/>
                </a:ext>
              </a:extLst>
            </p:cNvPr>
            <p:cNvSpPr/>
            <p:nvPr/>
          </p:nvSpPr>
          <p:spPr>
            <a:xfrm>
              <a:off x="7511853" y="596685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A4BA613-7064-4AD2-8453-9A37B41C30C7}"/>
                </a:ext>
              </a:extLst>
            </p:cNvPr>
            <p:cNvSpPr/>
            <p:nvPr/>
          </p:nvSpPr>
          <p:spPr>
            <a:xfrm>
              <a:off x="7853229" y="597520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944A64AA-B63B-465F-89B5-E9B6B6CCB67D}"/>
                </a:ext>
              </a:extLst>
            </p:cNvPr>
            <p:cNvSpPr/>
            <p:nvPr/>
          </p:nvSpPr>
          <p:spPr>
            <a:xfrm>
              <a:off x="8119873" y="587541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F5142F96-24BA-490A-AB3D-C666711255D1}"/>
                </a:ext>
              </a:extLst>
            </p:cNvPr>
            <p:cNvSpPr/>
            <p:nvPr/>
          </p:nvSpPr>
          <p:spPr>
            <a:xfrm>
              <a:off x="8218988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425D3A5-3BB7-4B7C-AE1D-55EAB007109E}"/>
                </a:ext>
              </a:extLst>
            </p:cNvPr>
            <p:cNvSpPr/>
            <p:nvPr/>
          </p:nvSpPr>
          <p:spPr>
            <a:xfrm>
              <a:off x="8023917" y="523285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CBA38A74-F3A7-4526-9666-1381F40530C5}"/>
                </a:ext>
              </a:extLst>
            </p:cNvPr>
            <p:cNvSpPr/>
            <p:nvPr/>
          </p:nvSpPr>
          <p:spPr>
            <a:xfrm>
              <a:off x="8359421" y="525113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E047178A-3177-401D-B111-C525C32AE779}"/>
                </a:ext>
              </a:extLst>
            </p:cNvPr>
            <p:cNvSpPr/>
            <p:nvPr/>
          </p:nvSpPr>
          <p:spPr>
            <a:xfrm>
              <a:off x="8418800" y="54737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43DB6940-08FF-4321-8AF2-D94BD85236FF}"/>
                </a:ext>
              </a:extLst>
            </p:cNvPr>
            <p:cNvSpPr/>
            <p:nvPr/>
          </p:nvSpPr>
          <p:spPr>
            <a:xfrm>
              <a:off x="9247126" y="46040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83FEA1E-2A4E-4031-AF28-B49CA1D661F5}"/>
                </a:ext>
              </a:extLst>
            </p:cNvPr>
            <p:cNvSpPr/>
            <p:nvPr/>
          </p:nvSpPr>
          <p:spPr>
            <a:xfrm>
              <a:off x="9028460" y="47702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388E2EE8-B279-41F6-9CF1-E35CCC687285}"/>
                </a:ext>
              </a:extLst>
            </p:cNvPr>
            <p:cNvSpPr/>
            <p:nvPr/>
          </p:nvSpPr>
          <p:spPr>
            <a:xfrm>
              <a:off x="9523026" y="45126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A4BFEDE-08A3-424E-846B-84FE032643B9}"/>
                </a:ext>
              </a:extLst>
            </p:cNvPr>
            <p:cNvSpPr/>
            <p:nvPr/>
          </p:nvSpPr>
          <p:spPr>
            <a:xfrm>
              <a:off x="9618982" y="4770232"/>
              <a:ext cx="170688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5664A65B-D595-4540-B280-6737E57D9552}"/>
                </a:ext>
              </a:extLst>
            </p:cNvPr>
            <p:cNvSpPr/>
            <p:nvPr/>
          </p:nvSpPr>
          <p:spPr>
            <a:xfrm>
              <a:off x="9352338" y="486167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8A98CD0-17A6-4E60-A7C1-33CC7AF975C8}"/>
                </a:ext>
              </a:extLst>
            </p:cNvPr>
            <p:cNvSpPr/>
            <p:nvPr/>
          </p:nvSpPr>
          <p:spPr>
            <a:xfrm>
              <a:off x="9818794" y="45126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3DB241E-04AD-46B4-B3FA-5E9EAAC296E5}"/>
                </a:ext>
              </a:extLst>
            </p:cNvPr>
            <p:cNvSpPr/>
            <p:nvPr/>
          </p:nvSpPr>
          <p:spPr>
            <a:xfrm>
              <a:off x="9181650" y="508045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3168766-8D6A-41A8-8558-149B0017DF11}"/>
                </a:ext>
              </a:extLst>
            </p:cNvPr>
            <p:cNvSpPr/>
            <p:nvPr/>
          </p:nvSpPr>
          <p:spPr>
            <a:xfrm>
              <a:off x="9523026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69048622-B120-4B8C-8FF0-A31A447DDF1A}"/>
                </a:ext>
              </a:extLst>
            </p:cNvPr>
            <p:cNvSpPr/>
            <p:nvPr/>
          </p:nvSpPr>
          <p:spPr>
            <a:xfrm>
              <a:off x="9789670" y="498901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8B027747-90C8-47FA-8B54-F1C75B495581}"/>
                </a:ext>
              </a:extLst>
            </p:cNvPr>
            <p:cNvSpPr/>
            <p:nvPr/>
          </p:nvSpPr>
          <p:spPr>
            <a:xfrm>
              <a:off x="9888785" y="47702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60062FC6-1BFF-442B-918E-406D25339EAF}"/>
                </a:ext>
              </a:extLst>
            </p:cNvPr>
            <p:cNvSpPr/>
            <p:nvPr/>
          </p:nvSpPr>
          <p:spPr>
            <a:xfrm>
              <a:off x="9693714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0F043149-F9EB-4E00-8373-3262BE999E54}"/>
                </a:ext>
              </a:extLst>
            </p:cNvPr>
            <p:cNvSpPr/>
            <p:nvPr/>
          </p:nvSpPr>
          <p:spPr>
            <a:xfrm>
              <a:off x="10029218" y="43647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8E871E9-E55E-48DC-9B70-DAE19FFCA036}"/>
                </a:ext>
              </a:extLst>
            </p:cNvPr>
            <p:cNvSpPr/>
            <p:nvPr/>
          </p:nvSpPr>
          <p:spPr>
            <a:xfrm>
              <a:off x="10088597" y="45873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F651DCF7-1B83-4544-B6F7-EC62C8636AB0}"/>
                </a:ext>
              </a:extLst>
            </p:cNvPr>
            <p:cNvSpPr/>
            <p:nvPr/>
          </p:nvSpPr>
          <p:spPr>
            <a:xfrm>
              <a:off x="10025834" y="518024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F9B99D15-473A-4170-92DA-86F33CB94C59}"/>
                </a:ext>
              </a:extLst>
            </p:cNvPr>
            <p:cNvSpPr/>
            <p:nvPr/>
          </p:nvSpPr>
          <p:spPr>
            <a:xfrm>
              <a:off x="9807168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81A4C40-4E80-40F6-BA10-217F9E7ACB30}"/>
                </a:ext>
              </a:extLst>
            </p:cNvPr>
            <p:cNvSpPr/>
            <p:nvPr/>
          </p:nvSpPr>
          <p:spPr>
            <a:xfrm>
              <a:off x="10301734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359C906D-7233-428D-A4C9-C200FA2571CD}"/>
                </a:ext>
              </a:extLst>
            </p:cNvPr>
            <p:cNvSpPr/>
            <p:nvPr/>
          </p:nvSpPr>
          <p:spPr>
            <a:xfrm>
              <a:off x="10397690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374D02AD-300A-4F7C-B439-CD07C7FD8D9A}"/>
                </a:ext>
              </a:extLst>
            </p:cNvPr>
            <p:cNvSpPr/>
            <p:nvPr/>
          </p:nvSpPr>
          <p:spPr>
            <a:xfrm>
              <a:off x="10131046" y="543785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6CF8301-3DD2-4032-8EF0-14653155EFC5}"/>
                </a:ext>
              </a:extLst>
            </p:cNvPr>
            <p:cNvSpPr/>
            <p:nvPr/>
          </p:nvSpPr>
          <p:spPr>
            <a:xfrm>
              <a:off x="10597502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0B210195-4114-449F-BE9E-17B93B993652}"/>
                </a:ext>
              </a:extLst>
            </p:cNvPr>
            <p:cNvSpPr/>
            <p:nvPr/>
          </p:nvSpPr>
          <p:spPr>
            <a:xfrm>
              <a:off x="9960358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B43CCC7-E54F-4DF5-8838-8EFB96AC020A}"/>
                </a:ext>
              </a:extLst>
            </p:cNvPr>
            <p:cNvSpPr/>
            <p:nvPr/>
          </p:nvSpPr>
          <p:spPr>
            <a:xfrm>
              <a:off x="10301734" y="56649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02284519-AB27-441F-A7C0-A5D84891BE96}"/>
                </a:ext>
              </a:extLst>
            </p:cNvPr>
            <p:cNvSpPr/>
            <p:nvPr/>
          </p:nvSpPr>
          <p:spPr>
            <a:xfrm>
              <a:off x="10568378" y="556519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652B44B3-EF94-4607-A4B3-C65E57DE2C79}"/>
                </a:ext>
              </a:extLst>
            </p:cNvPr>
            <p:cNvSpPr/>
            <p:nvPr/>
          </p:nvSpPr>
          <p:spPr>
            <a:xfrm>
              <a:off x="10667493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4D90A7FA-5B05-4970-A1D9-D6BA504E2A4B}"/>
                </a:ext>
              </a:extLst>
            </p:cNvPr>
            <p:cNvSpPr/>
            <p:nvPr/>
          </p:nvSpPr>
          <p:spPr>
            <a:xfrm>
              <a:off x="10472422" y="49226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B9788F8-1647-487D-9400-4E0A069FC746}"/>
                </a:ext>
              </a:extLst>
            </p:cNvPr>
            <p:cNvSpPr/>
            <p:nvPr/>
          </p:nvSpPr>
          <p:spPr>
            <a:xfrm>
              <a:off x="10807926" y="49409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439FF202-63D9-4204-A183-919B37011562}"/>
                </a:ext>
              </a:extLst>
            </p:cNvPr>
            <p:cNvSpPr/>
            <p:nvPr/>
          </p:nvSpPr>
          <p:spPr>
            <a:xfrm>
              <a:off x="10867305" y="51635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49570977-7BF3-453F-A9C6-55CCD1311321}"/>
                </a:ext>
              </a:extLst>
            </p:cNvPr>
            <p:cNvSpPr/>
            <p:nvPr/>
          </p:nvSpPr>
          <p:spPr>
            <a:xfrm>
              <a:off x="8597449" y="584290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26FAD45B-6904-4784-B0A6-1E513435006D}"/>
                </a:ext>
              </a:extLst>
            </p:cNvPr>
            <p:cNvSpPr/>
            <p:nvPr/>
          </p:nvSpPr>
          <p:spPr>
            <a:xfrm>
              <a:off x="8378783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04DCCABE-FE3F-4D5C-A446-BBE67904497D}"/>
                </a:ext>
              </a:extLst>
            </p:cNvPr>
            <p:cNvSpPr/>
            <p:nvPr/>
          </p:nvSpPr>
          <p:spPr>
            <a:xfrm>
              <a:off x="8873349" y="5751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597053F5-CB8D-4F08-A37E-7EB0012868BB}"/>
                </a:ext>
              </a:extLst>
            </p:cNvPr>
            <p:cNvSpPr/>
            <p:nvPr/>
          </p:nvSpPr>
          <p:spPr>
            <a:xfrm>
              <a:off x="8969305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242240F-D774-4A35-80E4-3C6A59F339A4}"/>
                </a:ext>
              </a:extLst>
            </p:cNvPr>
            <p:cNvSpPr/>
            <p:nvPr/>
          </p:nvSpPr>
          <p:spPr>
            <a:xfrm>
              <a:off x="8702661" y="61005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B94FB9A-ACD2-436C-A691-F3F13751E10F}"/>
                </a:ext>
              </a:extLst>
            </p:cNvPr>
            <p:cNvSpPr/>
            <p:nvPr/>
          </p:nvSpPr>
          <p:spPr>
            <a:xfrm>
              <a:off x="9169117" y="5751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5EC67124-9340-4E94-9CCA-B558350498DC}"/>
                </a:ext>
              </a:extLst>
            </p:cNvPr>
            <p:cNvSpPr/>
            <p:nvPr/>
          </p:nvSpPr>
          <p:spPr>
            <a:xfrm>
              <a:off x="8531973" y="631929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A2599192-683C-44C0-B9D8-47B303D59453}"/>
                </a:ext>
              </a:extLst>
            </p:cNvPr>
            <p:cNvSpPr/>
            <p:nvPr/>
          </p:nvSpPr>
          <p:spPr>
            <a:xfrm>
              <a:off x="8873349" y="632764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BB4837E-74A1-4C7B-B802-832CB25BDC2B}"/>
                </a:ext>
              </a:extLst>
            </p:cNvPr>
            <p:cNvSpPr/>
            <p:nvPr/>
          </p:nvSpPr>
          <p:spPr>
            <a:xfrm>
              <a:off x="9139993" y="622785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E97CD9C-54C7-4FA6-99EE-B2FFE05990EE}"/>
                </a:ext>
              </a:extLst>
            </p:cNvPr>
            <p:cNvSpPr/>
            <p:nvPr/>
          </p:nvSpPr>
          <p:spPr>
            <a:xfrm>
              <a:off x="9239108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F26984A-D484-43BC-B669-2A08F4AB39BC}"/>
                </a:ext>
              </a:extLst>
            </p:cNvPr>
            <p:cNvSpPr/>
            <p:nvPr/>
          </p:nvSpPr>
          <p:spPr>
            <a:xfrm>
              <a:off x="9044037" y="558529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60BAD1BD-742F-4294-8BB3-FAA868B81914}"/>
                </a:ext>
              </a:extLst>
            </p:cNvPr>
            <p:cNvSpPr/>
            <p:nvPr/>
          </p:nvSpPr>
          <p:spPr>
            <a:xfrm>
              <a:off x="9379541" y="560357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D6EA455E-02B8-4DD4-B096-0CB24A1CE307}"/>
                </a:ext>
              </a:extLst>
            </p:cNvPr>
            <p:cNvSpPr/>
            <p:nvPr/>
          </p:nvSpPr>
          <p:spPr>
            <a:xfrm>
              <a:off x="9438920" y="582619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F4AAA1A-86F6-48B8-A4DB-8119D23339D7}"/>
                </a:ext>
              </a:extLst>
            </p:cNvPr>
            <p:cNvSpPr/>
            <p:nvPr/>
          </p:nvSpPr>
          <p:spPr>
            <a:xfrm>
              <a:off x="8412806" y="57347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A11D950C-D2FB-4B6D-87D1-9E58D0CB5180}"/>
                </a:ext>
              </a:extLst>
            </p:cNvPr>
            <p:cNvSpPr/>
            <p:nvPr/>
          </p:nvSpPr>
          <p:spPr>
            <a:xfrm>
              <a:off x="8734863" y="527055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1FE4CEBF-C86E-4DA7-A271-C98AE78748CE}"/>
                </a:ext>
              </a:extLst>
            </p:cNvPr>
            <p:cNvSpPr/>
            <p:nvPr/>
          </p:nvSpPr>
          <p:spPr>
            <a:xfrm>
              <a:off x="8620476" y="554182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DB1BBC6-F11A-4578-B1ED-A31C33691D9A}"/>
                </a:ext>
              </a:extLst>
            </p:cNvPr>
            <p:cNvSpPr/>
            <p:nvPr/>
          </p:nvSpPr>
          <p:spPr>
            <a:xfrm>
              <a:off x="8804854" y="552816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C7C9D0E5-C8FF-4053-824E-ABEB1011AFA6}"/>
                </a:ext>
              </a:extLst>
            </p:cNvPr>
            <p:cNvSpPr/>
            <p:nvPr/>
          </p:nvSpPr>
          <p:spPr>
            <a:xfrm>
              <a:off x="8609783" y="510438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5BC0E5B-66FF-4B12-AF92-F8A7BFF5146D}"/>
                </a:ext>
              </a:extLst>
            </p:cNvPr>
            <p:cNvSpPr/>
            <p:nvPr/>
          </p:nvSpPr>
          <p:spPr>
            <a:xfrm>
              <a:off x="8945287" y="512267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57FFF2A5-728E-4738-B0AF-3C484ABD50CD}"/>
                </a:ext>
              </a:extLst>
            </p:cNvPr>
            <p:cNvSpPr/>
            <p:nvPr/>
          </p:nvSpPr>
          <p:spPr>
            <a:xfrm>
              <a:off x="9004666" y="53452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05B434ED-3341-41A6-B42A-15E776C4546B}"/>
                </a:ext>
              </a:extLst>
            </p:cNvPr>
            <p:cNvSpPr/>
            <p:nvPr/>
          </p:nvSpPr>
          <p:spPr>
            <a:xfrm>
              <a:off x="10240997" y="47397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66C6F160-DBD0-4CA5-8688-4349A01B09C6}"/>
                </a:ext>
              </a:extLst>
            </p:cNvPr>
            <p:cNvSpPr/>
            <p:nvPr/>
          </p:nvSpPr>
          <p:spPr>
            <a:xfrm>
              <a:off x="10052649" y="497704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6DA1076-069E-4C95-BBF3-15B5BBF20E93}"/>
                </a:ext>
              </a:extLst>
            </p:cNvPr>
            <p:cNvSpPr/>
            <p:nvPr/>
          </p:nvSpPr>
          <p:spPr>
            <a:xfrm>
              <a:off x="9325524" y="43733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F5105A19-5CB1-48AB-A5BA-9467CB180AD0}"/>
                </a:ext>
              </a:extLst>
            </p:cNvPr>
            <p:cNvSpPr/>
            <p:nvPr/>
          </p:nvSpPr>
          <p:spPr>
            <a:xfrm>
              <a:off x="9159352" y="42184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84922C85-4531-43FE-96E8-178410AA3273}"/>
                </a:ext>
              </a:extLst>
            </p:cNvPr>
            <p:cNvSpPr/>
            <p:nvPr/>
          </p:nvSpPr>
          <p:spPr>
            <a:xfrm>
              <a:off x="9432601" y="419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E759216C-FF9F-490F-8D45-F72DC5100A16}"/>
                </a:ext>
              </a:extLst>
            </p:cNvPr>
            <p:cNvSpPr/>
            <p:nvPr/>
          </p:nvSpPr>
          <p:spPr>
            <a:xfrm>
              <a:off x="9225337" y="5406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5C148B34-3C9F-4A77-8D92-007A5325CF66}"/>
                </a:ext>
              </a:extLst>
            </p:cNvPr>
            <p:cNvSpPr/>
            <p:nvPr/>
          </p:nvSpPr>
          <p:spPr>
            <a:xfrm>
              <a:off x="9475127" y="536346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E1EFB76-1B8E-49C9-A818-9503568178AB}"/>
                </a:ext>
              </a:extLst>
            </p:cNvPr>
            <p:cNvSpPr/>
            <p:nvPr/>
          </p:nvSpPr>
          <p:spPr>
            <a:xfrm>
              <a:off x="9603289" y="558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9BABDC1-D6D9-49DD-866D-FE887CBDBF2C}"/>
                </a:ext>
              </a:extLst>
            </p:cNvPr>
            <p:cNvSpPr/>
            <p:nvPr/>
          </p:nvSpPr>
          <p:spPr>
            <a:xfrm>
              <a:off x="9731451" y="581366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5BA544C6-E642-4C29-B975-B187512E7B31}"/>
                </a:ext>
              </a:extLst>
            </p:cNvPr>
            <p:cNvSpPr/>
            <p:nvPr/>
          </p:nvSpPr>
          <p:spPr>
            <a:xfrm>
              <a:off x="9859613" y="603876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A3ABBE5-BCBC-45E5-AB13-62610DA1E891}"/>
                </a:ext>
              </a:extLst>
            </p:cNvPr>
            <p:cNvSpPr/>
            <p:nvPr/>
          </p:nvSpPr>
          <p:spPr>
            <a:xfrm>
              <a:off x="9987775" y="626387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231A9A4-5DB6-435B-B6B8-D468E530D7A5}"/>
                </a:ext>
              </a:extLst>
            </p:cNvPr>
            <p:cNvSpPr/>
            <p:nvPr/>
          </p:nvSpPr>
          <p:spPr>
            <a:xfrm>
              <a:off x="9493209" y="608606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4103E8D2-11BE-4A31-9DAE-99F005ACB59F}"/>
                </a:ext>
              </a:extLst>
            </p:cNvPr>
            <p:cNvSpPr/>
            <p:nvPr/>
          </p:nvSpPr>
          <p:spPr>
            <a:xfrm>
              <a:off x="9379541" y="630032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0866BFDE-DF04-4447-880C-9C4FD7640A40}"/>
                </a:ext>
              </a:extLst>
            </p:cNvPr>
            <p:cNvSpPr/>
            <p:nvPr/>
          </p:nvSpPr>
          <p:spPr>
            <a:xfrm>
              <a:off x="9677485" y="623383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2F2D5E5B-37A0-47E0-876E-B250E31DBF22}"/>
                </a:ext>
              </a:extLst>
            </p:cNvPr>
            <p:cNvSpPr/>
            <p:nvPr/>
          </p:nvSpPr>
          <p:spPr>
            <a:xfrm>
              <a:off x="10046775" y="590024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C347335E-D12A-4B8D-850B-AC117D507055}"/>
                </a:ext>
              </a:extLst>
            </p:cNvPr>
            <p:cNvSpPr/>
            <p:nvPr/>
          </p:nvSpPr>
          <p:spPr>
            <a:xfrm>
              <a:off x="10180795" y="612738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6E198424-27CF-4E62-AEAC-A0C2831E5EFC}"/>
                </a:ext>
              </a:extLst>
            </p:cNvPr>
            <p:cNvSpPr/>
            <p:nvPr/>
          </p:nvSpPr>
          <p:spPr>
            <a:xfrm>
              <a:off x="10326341" y="59404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25A901D-8923-4CE6-8A38-677D63F0CFAE}"/>
                </a:ext>
              </a:extLst>
            </p:cNvPr>
            <p:cNvSpPr/>
            <p:nvPr/>
          </p:nvSpPr>
          <p:spPr>
            <a:xfrm>
              <a:off x="10881031" y="5457047"/>
              <a:ext cx="170688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15D9449C-5B0B-4373-B3B3-115C29204D90}"/>
                </a:ext>
              </a:extLst>
            </p:cNvPr>
            <p:cNvSpPr/>
            <p:nvPr/>
          </p:nvSpPr>
          <p:spPr>
            <a:xfrm>
              <a:off x="10620219" y="578939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F87ACC7F-A90E-4CC8-B2CD-99F9D798601C}"/>
                </a:ext>
              </a:extLst>
            </p:cNvPr>
            <p:cNvSpPr/>
            <p:nvPr/>
          </p:nvSpPr>
          <p:spPr>
            <a:xfrm>
              <a:off x="10626625" y="47564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D085370-07A0-4A55-BA18-E85A2FE20667}"/>
                </a:ext>
              </a:extLst>
            </p:cNvPr>
            <p:cNvSpPr/>
            <p:nvPr/>
          </p:nvSpPr>
          <p:spPr>
            <a:xfrm>
              <a:off x="10342513" y="45873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A61262F7-75B1-4C95-B97D-C18600F2B2A9}"/>
                </a:ext>
              </a:extLst>
            </p:cNvPr>
            <p:cNvSpPr/>
            <p:nvPr/>
          </p:nvSpPr>
          <p:spPr>
            <a:xfrm>
              <a:off x="7450497" y="464300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2133BF45-8346-4D91-B08D-9CCFCDDA966E}"/>
                </a:ext>
              </a:extLst>
            </p:cNvPr>
            <p:cNvSpPr/>
            <p:nvPr/>
          </p:nvSpPr>
          <p:spPr>
            <a:xfrm>
              <a:off x="7231831" y="480917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41BC38D7-000E-4BB7-8730-AEE7958F8837}"/>
                </a:ext>
              </a:extLst>
            </p:cNvPr>
            <p:cNvSpPr/>
            <p:nvPr/>
          </p:nvSpPr>
          <p:spPr>
            <a:xfrm>
              <a:off x="7726397" y="455156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CBCF7DC6-BE37-47D8-A504-E1D4713F4913}"/>
                </a:ext>
              </a:extLst>
            </p:cNvPr>
            <p:cNvSpPr/>
            <p:nvPr/>
          </p:nvSpPr>
          <p:spPr>
            <a:xfrm>
              <a:off x="7555709" y="490061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11F023AB-A88B-4D71-8098-D7EDD53E1254}"/>
                </a:ext>
              </a:extLst>
            </p:cNvPr>
            <p:cNvSpPr/>
            <p:nvPr/>
          </p:nvSpPr>
          <p:spPr>
            <a:xfrm>
              <a:off x="7385021" y="511939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8CB2C596-117A-4D99-BB64-52FA00658BAF}"/>
                </a:ext>
              </a:extLst>
            </p:cNvPr>
            <p:cNvSpPr/>
            <p:nvPr/>
          </p:nvSpPr>
          <p:spPr>
            <a:xfrm>
              <a:off x="7726397" y="512775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CC277512-C97E-4EFB-89C1-2B2C09747C98}"/>
                </a:ext>
              </a:extLst>
            </p:cNvPr>
            <p:cNvSpPr/>
            <p:nvPr/>
          </p:nvSpPr>
          <p:spPr>
            <a:xfrm>
              <a:off x="6937833" y="528556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917BCF05-B09F-446A-A191-B4679354558E}"/>
                </a:ext>
              </a:extLst>
            </p:cNvPr>
            <p:cNvSpPr/>
            <p:nvPr/>
          </p:nvSpPr>
          <p:spPr>
            <a:xfrm>
              <a:off x="7261711" y="5377009"/>
              <a:ext cx="170688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7B1FA3-A7DD-4289-84EC-7A4745378E2D}"/>
                </a:ext>
              </a:extLst>
            </p:cNvPr>
            <p:cNvSpPr/>
            <p:nvPr/>
          </p:nvSpPr>
          <p:spPr>
            <a:xfrm>
              <a:off x="7091023" y="55957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C6A2479-B7DA-4EA3-A304-EB3C034A6E89}"/>
                </a:ext>
              </a:extLst>
            </p:cNvPr>
            <p:cNvSpPr/>
            <p:nvPr/>
          </p:nvSpPr>
          <p:spPr>
            <a:xfrm>
              <a:off x="8120796" y="611880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3F568C1A-7D5E-483B-A37E-15A96D2D64B2}"/>
                </a:ext>
              </a:extLst>
            </p:cNvPr>
            <p:cNvSpPr/>
            <p:nvPr/>
          </p:nvSpPr>
          <p:spPr>
            <a:xfrm>
              <a:off x="7950108" y="633758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>
              <a:extLst>
                <a:ext uri="{FF2B5EF4-FFF2-40B4-BE49-F238E27FC236}">
                  <a16:creationId xmlns:a16="http://schemas.microsoft.com/office/drawing/2014/main" id="{38D31512-111E-440A-A6E3-80768F042DB3}"/>
                </a:ext>
              </a:extLst>
            </p:cNvPr>
            <p:cNvSpPr/>
            <p:nvPr/>
          </p:nvSpPr>
          <p:spPr>
            <a:xfrm>
              <a:off x="8291484" y="63459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E5EC8CEE-B19A-4119-9DE6-F8E660982D98}"/>
                </a:ext>
              </a:extLst>
            </p:cNvPr>
            <p:cNvSpPr/>
            <p:nvPr/>
          </p:nvSpPr>
          <p:spPr>
            <a:xfrm>
              <a:off x="7744797" y="47695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7E2430D8-79B2-4D2B-96D5-31D8595AC4BF}"/>
                </a:ext>
              </a:extLst>
            </p:cNvPr>
            <p:cNvSpPr/>
            <p:nvPr/>
          </p:nvSpPr>
          <p:spPr>
            <a:xfrm>
              <a:off x="8006135" y="46916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55E26CFA-2BF2-4E81-AE25-4AD6E35CA260}"/>
                </a:ext>
              </a:extLst>
            </p:cNvPr>
            <p:cNvSpPr/>
            <p:nvPr/>
          </p:nvSpPr>
          <p:spPr>
            <a:xfrm>
              <a:off x="7937697" y="447977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13FE79A4-DD10-435D-BB8E-94AA6F34048A}"/>
                </a:ext>
              </a:extLst>
            </p:cNvPr>
            <p:cNvSpPr/>
            <p:nvPr/>
          </p:nvSpPr>
          <p:spPr>
            <a:xfrm>
              <a:off x="8234508" y="508462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2D47CAA6-60F8-4C2B-A704-700ED7EA8F85}"/>
                </a:ext>
              </a:extLst>
            </p:cNvPr>
            <p:cNvSpPr/>
            <p:nvPr/>
          </p:nvSpPr>
          <p:spPr>
            <a:xfrm>
              <a:off x="8883452" y="4911231"/>
              <a:ext cx="170688" cy="18288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F82E4F1A-C692-4A74-93F9-7B9243678EDD}"/>
                </a:ext>
              </a:extLst>
            </p:cNvPr>
            <p:cNvSpPr/>
            <p:nvPr/>
          </p:nvSpPr>
          <p:spPr>
            <a:xfrm>
              <a:off x="7130966" y="505189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CD6CAD51-288C-41AE-8EBA-1FE1BE4E4B68}"/>
                </a:ext>
              </a:extLst>
            </p:cNvPr>
            <p:cNvSpPr/>
            <p:nvPr/>
          </p:nvSpPr>
          <p:spPr>
            <a:xfrm>
              <a:off x="7218880" y="58395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0" name="Rectangle 239">
            <a:extLst>
              <a:ext uri="{FF2B5EF4-FFF2-40B4-BE49-F238E27FC236}">
                <a16:creationId xmlns:a16="http://schemas.microsoft.com/office/drawing/2014/main" id="{DC9F846B-C351-4334-A40C-3C277612CEC5}"/>
              </a:ext>
            </a:extLst>
          </p:cNvPr>
          <p:cNvSpPr/>
          <p:nvPr/>
        </p:nvSpPr>
        <p:spPr>
          <a:xfrm>
            <a:off x="6823360" y="4760345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7E9575E-082E-44E9-BA62-20379EA779A9}"/>
              </a:ext>
            </a:extLst>
          </p:cNvPr>
          <p:cNvSpPr/>
          <p:nvPr/>
        </p:nvSpPr>
        <p:spPr>
          <a:xfrm>
            <a:off x="6823360" y="4277971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9BF17847-6280-4E96-B985-A85FA53C0EAD}"/>
              </a:ext>
            </a:extLst>
          </p:cNvPr>
          <p:cNvSpPr/>
          <p:nvPr/>
        </p:nvSpPr>
        <p:spPr>
          <a:xfrm>
            <a:off x="6823360" y="5242719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3B95B3FA-EAC5-4C08-8DD8-E3CFA5CD08A3}"/>
              </a:ext>
            </a:extLst>
          </p:cNvPr>
          <p:cNvSpPr/>
          <p:nvPr/>
        </p:nvSpPr>
        <p:spPr>
          <a:xfrm>
            <a:off x="6823360" y="5725093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726E04B4-2AD4-4CC1-A246-AA02E4C0F4A3}"/>
              </a:ext>
            </a:extLst>
          </p:cNvPr>
          <p:cNvSpPr/>
          <p:nvPr/>
        </p:nvSpPr>
        <p:spPr>
          <a:xfrm>
            <a:off x="6823360" y="6207466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ED9F234-6B7A-4B81-9D7E-19CE191E561B}"/>
                  </a:ext>
                </a:extLst>
              </p:cNvPr>
              <p:cNvSpPr txBox="1"/>
              <p:nvPr/>
            </p:nvSpPr>
            <p:spPr>
              <a:xfrm>
                <a:off x="10208211" y="6182375"/>
                <a:ext cx="1926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public keys</a:t>
                </a: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0ED9F234-6B7A-4B81-9D7E-19CE191E5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211" y="6182375"/>
                <a:ext cx="1926168" cy="461665"/>
              </a:xfrm>
              <a:prstGeom prst="rect">
                <a:avLst/>
              </a:prstGeom>
              <a:blipFill>
                <a:blip r:embed="rId3"/>
                <a:stretch>
                  <a:fillRect l="-949" t="-9211" r="-379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32492E-675E-4481-B43A-6BC5FB647BE2}"/>
                  </a:ext>
                </a:extLst>
              </p:cNvPr>
              <p:cNvSpPr txBox="1"/>
              <p:nvPr/>
            </p:nvSpPr>
            <p:spPr>
              <a:xfrm>
                <a:off x="4889519" y="6086336"/>
                <a:ext cx="1952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ciphertexts</a:t>
                </a:r>
              </a:p>
            </p:txBody>
          </p:sp>
        </mc:Choice>
        <mc:Fallback xmlns=""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4B32492E-675E-4481-B43A-6BC5FB647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19" y="6086336"/>
                <a:ext cx="1952907" cy="461665"/>
              </a:xfrm>
              <a:prstGeom prst="rect">
                <a:avLst/>
              </a:prstGeom>
              <a:blipFill>
                <a:blip r:embed="rId4"/>
                <a:stretch>
                  <a:fillRect t="-9211" r="-343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97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animBg="1"/>
      <p:bldP spid="241" grpId="0" animBg="1"/>
      <p:bldP spid="242" grpId="0" animBg="1"/>
      <p:bldP spid="243" grpId="0" animBg="1"/>
      <p:bldP spid="244" grpId="0" animBg="1"/>
      <p:bldP spid="245" grpId="0"/>
      <p:bldP spid="2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83D0-6833-4256-9BEA-33BC3419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Anonymous PKE Under Selective Opening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C29CA-6EE1-405F-9D04-6C214AF792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5322" y="1379444"/>
                <a:ext cx="10871200" cy="4775200"/>
              </a:xfrm>
            </p:spPr>
            <p:txBody>
              <a:bodyPr/>
              <a:lstStyle/>
              <a:p>
                <a:r>
                  <a:rPr lang="en-US" dirty="0"/>
                  <a:t>Our solution broadcasts encryptions under anonymous PKE</a:t>
                </a:r>
              </a:p>
              <a:p>
                <a:r>
                  <a:rPr lang="en-US" dirty="0"/>
                  <a:t>Adversary sees pks, </a:t>
                </a:r>
                <a:r>
                  <a:rPr lang="en-US" dirty="0" err="1"/>
                  <a:t>ctxts</a:t>
                </a:r>
                <a:r>
                  <a:rPr lang="en-US" dirty="0"/>
                  <a:t>, then decides who to corrupt</a:t>
                </a:r>
              </a:p>
              <a:p>
                <a:r>
                  <a:rPr lang="en-US" dirty="0"/>
                  <a:t>Can an adversary that only corrupts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-fraction of keys, nonetheless manage to read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fraction of the </a:t>
                </a:r>
                <a:r>
                  <a:rPr lang="en-US" dirty="0" err="1"/>
                  <a:t>ctxts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9C29CA-6EE1-405F-9D04-6C214AF79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322" y="1379444"/>
                <a:ext cx="10871200" cy="4775200"/>
              </a:xfrm>
              <a:blipFill>
                <a:blip r:embed="rId2"/>
                <a:stretch>
                  <a:fillRect l="-1290" t="-2168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01DEB5A-7590-4568-A86D-A7BC36CECD32}"/>
              </a:ext>
            </a:extLst>
          </p:cNvPr>
          <p:cNvGrpSpPr/>
          <p:nvPr/>
        </p:nvGrpSpPr>
        <p:grpSpPr>
          <a:xfrm>
            <a:off x="7429653" y="3694416"/>
            <a:ext cx="4340352" cy="2653340"/>
            <a:chOff x="6867257" y="4088836"/>
            <a:chExt cx="4340352" cy="26533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C5D1F22-29C4-4522-AA8A-18C0E986EA4A}"/>
                </a:ext>
              </a:extLst>
            </p:cNvPr>
            <p:cNvSpPr/>
            <p:nvPr/>
          </p:nvSpPr>
          <p:spPr>
            <a:xfrm>
              <a:off x="6867257" y="4088836"/>
              <a:ext cx="4340352" cy="265334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7B23E52-EBB3-438D-BCC6-BA66A3DD3981}"/>
                </a:ext>
              </a:extLst>
            </p:cNvPr>
            <p:cNvSpPr/>
            <p:nvPr/>
          </p:nvSpPr>
          <p:spPr>
            <a:xfrm>
              <a:off x="8139740" y="44378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24079C0-1A84-4663-8F62-E8FD1A4C42B1}"/>
                </a:ext>
              </a:extLst>
            </p:cNvPr>
            <p:cNvSpPr/>
            <p:nvPr/>
          </p:nvSpPr>
          <p:spPr>
            <a:xfrm>
              <a:off x="7835447" y="494487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6FA826-C726-4E9E-9033-D90313D280B6}"/>
                </a:ext>
              </a:extLst>
            </p:cNvPr>
            <p:cNvSpPr/>
            <p:nvPr/>
          </p:nvSpPr>
          <p:spPr>
            <a:xfrm>
              <a:off x="8415640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CF7199B-7134-4D65-82FD-11AC22A946B2}"/>
                </a:ext>
              </a:extLst>
            </p:cNvPr>
            <p:cNvSpPr/>
            <p:nvPr/>
          </p:nvSpPr>
          <p:spPr>
            <a:xfrm>
              <a:off x="8511596" y="4604060"/>
              <a:ext cx="170688" cy="182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7603F4-2B57-40F4-9281-4B61132CCFB1}"/>
                </a:ext>
              </a:extLst>
            </p:cNvPr>
            <p:cNvSpPr/>
            <p:nvPr/>
          </p:nvSpPr>
          <p:spPr>
            <a:xfrm>
              <a:off x="8244952" y="469550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F1B0E07-EC5F-46CF-8B38-A5B1B2B73C15}"/>
                </a:ext>
              </a:extLst>
            </p:cNvPr>
            <p:cNvSpPr/>
            <p:nvPr/>
          </p:nvSpPr>
          <p:spPr>
            <a:xfrm>
              <a:off x="8711408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7EE0BF-CE90-49F4-8C76-DB259D559D15}"/>
                </a:ext>
              </a:extLst>
            </p:cNvPr>
            <p:cNvSpPr/>
            <p:nvPr/>
          </p:nvSpPr>
          <p:spPr>
            <a:xfrm>
              <a:off x="8074264" y="491427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0684963-B1D2-400F-957B-E382B70B6D60}"/>
                </a:ext>
              </a:extLst>
            </p:cNvPr>
            <p:cNvSpPr/>
            <p:nvPr/>
          </p:nvSpPr>
          <p:spPr>
            <a:xfrm>
              <a:off x="8415640" y="49226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0BB3D1-E9DD-4ADE-A368-5B7419601946}"/>
                </a:ext>
              </a:extLst>
            </p:cNvPr>
            <p:cNvSpPr/>
            <p:nvPr/>
          </p:nvSpPr>
          <p:spPr>
            <a:xfrm>
              <a:off x="8682284" y="482283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FC088D4-B6B9-4DA1-AEA6-235D59639648}"/>
                </a:ext>
              </a:extLst>
            </p:cNvPr>
            <p:cNvSpPr/>
            <p:nvPr/>
          </p:nvSpPr>
          <p:spPr>
            <a:xfrm>
              <a:off x="8781399" y="46040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FB29D7-4DFF-4CE8-88D8-B7ADF7A4FB20}"/>
                </a:ext>
              </a:extLst>
            </p:cNvPr>
            <p:cNvSpPr/>
            <p:nvPr/>
          </p:nvSpPr>
          <p:spPr>
            <a:xfrm>
              <a:off x="8586328" y="418027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337364-0CE8-4D2D-B44F-0F362D789C76}"/>
                </a:ext>
              </a:extLst>
            </p:cNvPr>
            <p:cNvSpPr/>
            <p:nvPr/>
          </p:nvSpPr>
          <p:spPr>
            <a:xfrm>
              <a:off x="8921832" y="419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4039A5D-C3E3-4203-B37E-F3872F259668}"/>
                </a:ext>
              </a:extLst>
            </p:cNvPr>
            <p:cNvSpPr/>
            <p:nvPr/>
          </p:nvSpPr>
          <p:spPr>
            <a:xfrm>
              <a:off x="8981211" y="442118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9EC663-EC3B-4E21-8D04-3439690B40D8}"/>
                </a:ext>
              </a:extLst>
            </p:cNvPr>
            <p:cNvSpPr/>
            <p:nvPr/>
          </p:nvSpPr>
          <p:spPr>
            <a:xfrm>
              <a:off x="7577329" y="5490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1FEF3CF-9209-4BF3-BA0F-D50B22702EF2}"/>
                </a:ext>
              </a:extLst>
            </p:cNvPr>
            <p:cNvSpPr/>
            <p:nvPr/>
          </p:nvSpPr>
          <p:spPr>
            <a:xfrm>
              <a:off x="7358663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2090A72-C49F-4391-95F9-2C6F35E9C8A6}"/>
                </a:ext>
              </a:extLst>
            </p:cNvPr>
            <p:cNvSpPr/>
            <p:nvPr/>
          </p:nvSpPr>
          <p:spPr>
            <a:xfrm>
              <a:off x="7853229" y="5399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B3DE1A-BFFA-4464-A0D3-65495723AF22}"/>
                </a:ext>
              </a:extLst>
            </p:cNvPr>
            <p:cNvSpPr/>
            <p:nvPr/>
          </p:nvSpPr>
          <p:spPr>
            <a:xfrm>
              <a:off x="7949185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64D980B-88C4-463F-BCA3-36DCB8A3FFB5}"/>
                </a:ext>
              </a:extLst>
            </p:cNvPr>
            <p:cNvSpPr/>
            <p:nvPr/>
          </p:nvSpPr>
          <p:spPr>
            <a:xfrm>
              <a:off x="7682541" y="5748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E45311-1C78-485F-85C1-FB139ADF00FF}"/>
                </a:ext>
              </a:extLst>
            </p:cNvPr>
            <p:cNvSpPr/>
            <p:nvPr/>
          </p:nvSpPr>
          <p:spPr>
            <a:xfrm>
              <a:off x="8148997" y="5399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90B0FE3-D22E-4C34-8A44-ACD3D1AA41AC}"/>
                </a:ext>
              </a:extLst>
            </p:cNvPr>
            <p:cNvSpPr/>
            <p:nvPr/>
          </p:nvSpPr>
          <p:spPr>
            <a:xfrm>
              <a:off x="7511853" y="596685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C862ADF-C753-4DE5-B0CF-856CB0C6515C}"/>
                </a:ext>
              </a:extLst>
            </p:cNvPr>
            <p:cNvSpPr/>
            <p:nvPr/>
          </p:nvSpPr>
          <p:spPr>
            <a:xfrm>
              <a:off x="7853229" y="597520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4ADD78-DBCA-42D5-80F7-0631195A3B0A}"/>
                </a:ext>
              </a:extLst>
            </p:cNvPr>
            <p:cNvSpPr/>
            <p:nvPr/>
          </p:nvSpPr>
          <p:spPr>
            <a:xfrm>
              <a:off x="8119873" y="587541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1E9452-5D98-4CA1-9D5C-2F9C59EE15ED}"/>
                </a:ext>
              </a:extLst>
            </p:cNvPr>
            <p:cNvSpPr/>
            <p:nvPr/>
          </p:nvSpPr>
          <p:spPr>
            <a:xfrm>
              <a:off x="8218988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4C5D040-01F9-433D-BCDE-F15FCAD6A52B}"/>
                </a:ext>
              </a:extLst>
            </p:cNvPr>
            <p:cNvSpPr/>
            <p:nvPr/>
          </p:nvSpPr>
          <p:spPr>
            <a:xfrm>
              <a:off x="8023917" y="523285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5D4BDD-1E98-48BB-9D34-9EDCACDD6D6F}"/>
                </a:ext>
              </a:extLst>
            </p:cNvPr>
            <p:cNvSpPr/>
            <p:nvPr/>
          </p:nvSpPr>
          <p:spPr>
            <a:xfrm>
              <a:off x="8359421" y="525113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B55E385-9BB6-4313-AED1-2AA0E9C11055}"/>
                </a:ext>
              </a:extLst>
            </p:cNvPr>
            <p:cNvSpPr/>
            <p:nvPr/>
          </p:nvSpPr>
          <p:spPr>
            <a:xfrm>
              <a:off x="8418800" y="54737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4257977-DD56-4974-9CAD-79142765F038}"/>
                </a:ext>
              </a:extLst>
            </p:cNvPr>
            <p:cNvSpPr/>
            <p:nvPr/>
          </p:nvSpPr>
          <p:spPr>
            <a:xfrm>
              <a:off x="9247126" y="46040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E38476A-B108-465D-BFD5-9C309BB4A8C0}"/>
                </a:ext>
              </a:extLst>
            </p:cNvPr>
            <p:cNvSpPr/>
            <p:nvPr/>
          </p:nvSpPr>
          <p:spPr>
            <a:xfrm>
              <a:off x="9028460" y="47702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422946B-87FF-460A-8113-C7E50E610E97}"/>
                </a:ext>
              </a:extLst>
            </p:cNvPr>
            <p:cNvSpPr/>
            <p:nvPr/>
          </p:nvSpPr>
          <p:spPr>
            <a:xfrm>
              <a:off x="9523026" y="45126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79A6FCA-F650-45B4-9F0F-B5C94541EA59}"/>
                </a:ext>
              </a:extLst>
            </p:cNvPr>
            <p:cNvSpPr/>
            <p:nvPr/>
          </p:nvSpPr>
          <p:spPr>
            <a:xfrm>
              <a:off x="9618982" y="4770232"/>
              <a:ext cx="170688" cy="182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53B9B14-7EB9-4994-8BC4-66F77D89E9B0}"/>
                </a:ext>
              </a:extLst>
            </p:cNvPr>
            <p:cNvSpPr/>
            <p:nvPr/>
          </p:nvSpPr>
          <p:spPr>
            <a:xfrm>
              <a:off x="9352338" y="486167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DA8F8F3-C806-4B9B-AA0F-747ECDD3BE8D}"/>
                </a:ext>
              </a:extLst>
            </p:cNvPr>
            <p:cNvSpPr/>
            <p:nvPr/>
          </p:nvSpPr>
          <p:spPr>
            <a:xfrm>
              <a:off x="9818794" y="45126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9AFA333-8DA9-4E38-B4A2-89B9281EFDF8}"/>
                </a:ext>
              </a:extLst>
            </p:cNvPr>
            <p:cNvSpPr/>
            <p:nvPr/>
          </p:nvSpPr>
          <p:spPr>
            <a:xfrm>
              <a:off x="9181650" y="508045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4B74BE4-4DA3-4074-A045-BC667E5AED42}"/>
                </a:ext>
              </a:extLst>
            </p:cNvPr>
            <p:cNvSpPr/>
            <p:nvPr/>
          </p:nvSpPr>
          <p:spPr>
            <a:xfrm>
              <a:off x="9523026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B1F057-45B9-4A82-A89F-B2FFF8671149}"/>
                </a:ext>
              </a:extLst>
            </p:cNvPr>
            <p:cNvSpPr/>
            <p:nvPr/>
          </p:nvSpPr>
          <p:spPr>
            <a:xfrm>
              <a:off x="9789670" y="498901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9A11B57-7C4A-4F4F-8EC8-DDF1D1143287}"/>
                </a:ext>
              </a:extLst>
            </p:cNvPr>
            <p:cNvSpPr/>
            <p:nvPr/>
          </p:nvSpPr>
          <p:spPr>
            <a:xfrm>
              <a:off x="9888785" y="47702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AE83A79-C395-4090-B8BD-D289370DC3F9}"/>
                </a:ext>
              </a:extLst>
            </p:cNvPr>
            <p:cNvSpPr/>
            <p:nvPr/>
          </p:nvSpPr>
          <p:spPr>
            <a:xfrm>
              <a:off x="9693714" y="434644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296D25B-B94B-4416-BF31-5CBB51F4D0B2}"/>
                </a:ext>
              </a:extLst>
            </p:cNvPr>
            <p:cNvSpPr/>
            <p:nvPr/>
          </p:nvSpPr>
          <p:spPr>
            <a:xfrm>
              <a:off x="10029218" y="43647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D4D7D2C-5B1F-4490-9ABA-827FE5A0562B}"/>
                </a:ext>
              </a:extLst>
            </p:cNvPr>
            <p:cNvSpPr/>
            <p:nvPr/>
          </p:nvSpPr>
          <p:spPr>
            <a:xfrm>
              <a:off x="10088597" y="45873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E0C9710-ABA6-459F-9DDD-F3941A01D30C}"/>
                </a:ext>
              </a:extLst>
            </p:cNvPr>
            <p:cNvSpPr/>
            <p:nvPr/>
          </p:nvSpPr>
          <p:spPr>
            <a:xfrm>
              <a:off x="10025834" y="518024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010A92F-302D-4E86-A1B5-BA638B8C9793}"/>
                </a:ext>
              </a:extLst>
            </p:cNvPr>
            <p:cNvSpPr/>
            <p:nvPr/>
          </p:nvSpPr>
          <p:spPr>
            <a:xfrm>
              <a:off x="9807168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821E1D4-2551-44F5-BBEF-1AEFD9D8413E}"/>
                </a:ext>
              </a:extLst>
            </p:cNvPr>
            <p:cNvSpPr/>
            <p:nvPr/>
          </p:nvSpPr>
          <p:spPr>
            <a:xfrm>
              <a:off x="10301734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0AF7960-965C-40E2-BCF6-3AD1078DE78F}"/>
                </a:ext>
              </a:extLst>
            </p:cNvPr>
            <p:cNvSpPr/>
            <p:nvPr/>
          </p:nvSpPr>
          <p:spPr>
            <a:xfrm>
              <a:off x="10397690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BC8D191-BD83-4363-8711-A6544E6BCBDE}"/>
                </a:ext>
              </a:extLst>
            </p:cNvPr>
            <p:cNvSpPr/>
            <p:nvPr/>
          </p:nvSpPr>
          <p:spPr>
            <a:xfrm>
              <a:off x="10131046" y="543785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46A9DC-10AC-4A90-819E-F39D6F61DB51}"/>
                </a:ext>
              </a:extLst>
            </p:cNvPr>
            <p:cNvSpPr/>
            <p:nvPr/>
          </p:nvSpPr>
          <p:spPr>
            <a:xfrm>
              <a:off x="10597502" y="508880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7984872-D194-4931-B0C3-2BDFDA11DE2F}"/>
                </a:ext>
              </a:extLst>
            </p:cNvPr>
            <p:cNvSpPr/>
            <p:nvPr/>
          </p:nvSpPr>
          <p:spPr>
            <a:xfrm>
              <a:off x="9960358" y="56566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C878BFD-1156-4921-88A1-C4414725B570}"/>
                </a:ext>
              </a:extLst>
            </p:cNvPr>
            <p:cNvSpPr/>
            <p:nvPr/>
          </p:nvSpPr>
          <p:spPr>
            <a:xfrm>
              <a:off x="10301734" y="56649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06E1254-0DC3-422D-85B0-73145ED77D3F}"/>
                </a:ext>
              </a:extLst>
            </p:cNvPr>
            <p:cNvSpPr/>
            <p:nvPr/>
          </p:nvSpPr>
          <p:spPr>
            <a:xfrm>
              <a:off x="10568378" y="556519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2EBB339-6DEC-4706-86D4-A279CE39F7F0}"/>
                </a:ext>
              </a:extLst>
            </p:cNvPr>
            <p:cNvSpPr/>
            <p:nvPr/>
          </p:nvSpPr>
          <p:spPr>
            <a:xfrm>
              <a:off x="10667493" y="534641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76113281-8196-4E69-91D7-614B6DABBD90}"/>
                </a:ext>
              </a:extLst>
            </p:cNvPr>
            <p:cNvSpPr/>
            <p:nvPr/>
          </p:nvSpPr>
          <p:spPr>
            <a:xfrm>
              <a:off x="10472422" y="49226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E87900A-109D-41C0-9C82-AF454C8A8B82}"/>
                </a:ext>
              </a:extLst>
            </p:cNvPr>
            <p:cNvSpPr/>
            <p:nvPr/>
          </p:nvSpPr>
          <p:spPr>
            <a:xfrm>
              <a:off x="10807926" y="494092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C252AEC-1AB5-4F91-A9E1-81F8CA3B048B}"/>
                </a:ext>
              </a:extLst>
            </p:cNvPr>
            <p:cNvSpPr/>
            <p:nvPr/>
          </p:nvSpPr>
          <p:spPr>
            <a:xfrm>
              <a:off x="10867305" y="51635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37AD92-EFBF-4859-99C8-73809048AF77}"/>
                </a:ext>
              </a:extLst>
            </p:cNvPr>
            <p:cNvSpPr/>
            <p:nvPr/>
          </p:nvSpPr>
          <p:spPr>
            <a:xfrm>
              <a:off x="8597449" y="584290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9792799-C062-41DA-84CA-9200DC666FD1}"/>
                </a:ext>
              </a:extLst>
            </p:cNvPr>
            <p:cNvSpPr/>
            <p:nvPr/>
          </p:nvSpPr>
          <p:spPr>
            <a:xfrm>
              <a:off x="8378783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B73FF1-37B1-4276-AF6C-0004E6ABDC7A}"/>
                </a:ext>
              </a:extLst>
            </p:cNvPr>
            <p:cNvSpPr/>
            <p:nvPr/>
          </p:nvSpPr>
          <p:spPr>
            <a:xfrm>
              <a:off x="8873349" y="5751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CE00370-B3E9-44FF-89F4-B9656F96FDAA}"/>
                </a:ext>
              </a:extLst>
            </p:cNvPr>
            <p:cNvSpPr/>
            <p:nvPr/>
          </p:nvSpPr>
          <p:spPr>
            <a:xfrm>
              <a:off x="8969305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074145-A104-41C1-9483-9A9FBDE588D9}"/>
                </a:ext>
              </a:extLst>
            </p:cNvPr>
            <p:cNvSpPr/>
            <p:nvPr/>
          </p:nvSpPr>
          <p:spPr>
            <a:xfrm>
              <a:off x="8702661" y="61005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0162179-4167-4D57-8E26-429CC30A54D8}"/>
                </a:ext>
              </a:extLst>
            </p:cNvPr>
            <p:cNvSpPr/>
            <p:nvPr/>
          </p:nvSpPr>
          <p:spPr>
            <a:xfrm>
              <a:off x="9169117" y="57514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A419ABD-439B-4285-9606-D16F00C86237}"/>
                </a:ext>
              </a:extLst>
            </p:cNvPr>
            <p:cNvSpPr/>
            <p:nvPr/>
          </p:nvSpPr>
          <p:spPr>
            <a:xfrm>
              <a:off x="8531973" y="631929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8AA186B-24F9-446C-9A60-FBE3CE01C13F}"/>
                </a:ext>
              </a:extLst>
            </p:cNvPr>
            <p:cNvSpPr/>
            <p:nvPr/>
          </p:nvSpPr>
          <p:spPr>
            <a:xfrm>
              <a:off x="8873349" y="632764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E6D1D8F-ED9C-449A-823D-D416370B4205}"/>
                </a:ext>
              </a:extLst>
            </p:cNvPr>
            <p:cNvSpPr/>
            <p:nvPr/>
          </p:nvSpPr>
          <p:spPr>
            <a:xfrm>
              <a:off x="9139993" y="622785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F66419-401E-4E5B-AB3F-671F530235D4}"/>
                </a:ext>
              </a:extLst>
            </p:cNvPr>
            <p:cNvSpPr/>
            <p:nvPr/>
          </p:nvSpPr>
          <p:spPr>
            <a:xfrm>
              <a:off x="9239108" y="600907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72E127F-06F6-4C9E-B5C9-CC637C809B81}"/>
                </a:ext>
              </a:extLst>
            </p:cNvPr>
            <p:cNvSpPr/>
            <p:nvPr/>
          </p:nvSpPr>
          <p:spPr>
            <a:xfrm>
              <a:off x="9044037" y="558529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BA6F1C-220E-45B8-A3C6-2D31A12B39B1}"/>
                </a:ext>
              </a:extLst>
            </p:cNvPr>
            <p:cNvSpPr/>
            <p:nvPr/>
          </p:nvSpPr>
          <p:spPr>
            <a:xfrm>
              <a:off x="9379541" y="560357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4D323C-EF9C-469B-8C38-1F3BD0B87F3F}"/>
                </a:ext>
              </a:extLst>
            </p:cNvPr>
            <p:cNvSpPr/>
            <p:nvPr/>
          </p:nvSpPr>
          <p:spPr>
            <a:xfrm>
              <a:off x="9438920" y="582619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EE9B2E1-5AB0-48D6-9E0D-6DF53B38E394}"/>
                </a:ext>
              </a:extLst>
            </p:cNvPr>
            <p:cNvSpPr/>
            <p:nvPr/>
          </p:nvSpPr>
          <p:spPr>
            <a:xfrm>
              <a:off x="8412806" y="57347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C163F89-8EF2-4D3C-9D49-8ED31213E27E}"/>
                </a:ext>
              </a:extLst>
            </p:cNvPr>
            <p:cNvSpPr/>
            <p:nvPr/>
          </p:nvSpPr>
          <p:spPr>
            <a:xfrm>
              <a:off x="8734863" y="527055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FFE6D86-15B5-475B-AB8B-6D80D3046312}"/>
                </a:ext>
              </a:extLst>
            </p:cNvPr>
            <p:cNvSpPr/>
            <p:nvPr/>
          </p:nvSpPr>
          <p:spPr>
            <a:xfrm>
              <a:off x="8620476" y="554182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FB23445-99B4-4F0F-B9F9-300A7431B59A}"/>
                </a:ext>
              </a:extLst>
            </p:cNvPr>
            <p:cNvSpPr/>
            <p:nvPr/>
          </p:nvSpPr>
          <p:spPr>
            <a:xfrm>
              <a:off x="8804854" y="552816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7F151B3-208D-418D-B814-D7A9E91DC843}"/>
                </a:ext>
              </a:extLst>
            </p:cNvPr>
            <p:cNvSpPr/>
            <p:nvPr/>
          </p:nvSpPr>
          <p:spPr>
            <a:xfrm>
              <a:off x="8609783" y="510438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080AFF6-8133-40E4-A113-0EBF5531074D}"/>
                </a:ext>
              </a:extLst>
            </p:cNvPr>
            <p:cNvSpPr/>
            <p:nvPr/>
          </p:nvSpPr>
          <p:spPr>
            <a:xfrm>
              <a:off x="8945287" y="512267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CB6EF57-E52E-47EB-8CF5-EE2CBAED3F5C}"/>
                </a:ext>
              </a:extLst>
            </p:cNvPr>
            <p:cNvSpPr/>
            <p:nvPr/>
          </p:nvSpPr>
          <p:spPr>
            <a:xfrm>
              <a:off x="9004666" y="53452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0A02066-319B-4EFD-B612-2295F3C42C92}"/>
                </a:ext>
              </a:extLst>
            </p:cNvPr>
            <p:cNvSpPr/>
            <p:nvPr/>
          </p:nvSpPr>
          <p:spPr>
            <a:xfrm>
              <a:off x="10240997" y="47397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9CBB929-0868-4841-9E3C-AC5AE0F770A5}"/>
                </a:ext>
              </a:extLst>
            </p:cNvPr>
            <p:cNvSpPr/>
            <p:nvPr/>
          </p:nvSpPr>
          <p:spPr>
            <a:xfrm>
              <a:off x="10052649" y="497704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DA2D0B-7299-4AB8-AED8-BBACFB9843E1}"/>
                </a:ext>
              </a:extLst>
            </p:cNvPr>
            <p:cNvSpPr/>
            <p:nvPr/>
          </p:nvSpPr>
          <p:spPr>
            <a:xfrm>
              <a:off x="9325524" y="43733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5AC64FE7-B169-4943-9665-33F7F0B4F452}"/>
                </a:ext>
              </a:extLst>
            </p:cNvPr>
            <p:cNvSpPr/>
            <p:nvPr/>
          </p:nvSpPr>
          <p:spPr>
            <a:xfrm>
              <a:off x="9159352" y="421843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943F97A-23FE-4615-A9A7-AECA7D799FA0}"/>
                </a:ext>
              </a:extLst>
            </p:cNvPr>
            <p:cNvSpPr/>
            <p:nvPr/>
          </p:nvSpPr>
          <p:spPr>
            <a:xfrm>
              <a:off x="9432601" y="419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CCC2E04-E1DE-45B9-A1B9-C77481CDDF48}"/>
                </a:ext>
              </a:extLst>
            </p:cNvPr>
            <p:cNvSpPr/>
            <p:nvPr/>
          </p:nvSpPr>
          <p:spPr>
            <a:xfrm>
              <a:off x="9225337" y="540602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DC75E19-A1C2-4FC4-A14B-CDAE13559F9D}"/>
                </a:ext>
              </a:extLst>
            </p:cNvPr>
            <p:cNvSpPr/>
            <p:nvPr/>
          </p:nvSpPr>
          <p:spPr>
            <a:xfrm>
              <a:off x="9475127" y="536346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7F10B640-0781-4AEA-B0FB-809477A67066}"/>
                </a:ext>
              </a:extLst>
            </p:cNvPr>
            <p:cNvSpPr/>
            <p:nvPr/>
          </p:nvSpPr>
          <p:spPr>
            <a:xfrm>
              <a:off x="9603289" y="5588564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DECB3E9-D504-4485-805B-1C70CA4DCC7D}"/>
                </a:ext>
              </a:extLst>
            </p:cNvPr>
            <p:cNvSpPr/>
            <p:nvPr/>
          </p:nvSpPr>
          <p:spPr>
            <a:xfrm>
              <a:off x="9731451" y="581366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34EA5DF-9AF7-4E2E-A964-D2AC2C7AEB1E}"/>
                </a:ext>
              </a:extLst>
            </p:cNvPr>
            <p:cNvSpPr/>
            <p:nvPr/>
          </p:nvSpPr>
          <p:spPr>
            <a:xfrm>
              <a:off x="9859613" y="603876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1E66F24-749B-4102-B85F-8D20B1237D1B}"/>
                </a:ext>
              </a:extLst>
            </p:cNvPr>
            <p:cNvSpPr/>
            <p:nvPr/>
          </p:nvSpPr>
          <p:spPr>
            <a:xfrm>
              <a:off x="9987775" y="626387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DB963E8-CF2E-426F-82AA-219155D77813}"/>
                </a:ext>
              </a:extLst>
            </p:cNvPr>
            <p:cNvSpPr/>
            <p:nvPr/>
          </p:nvSpPr>
          <p:spPr>
            <a:xfrm>
              <a:off x="9493209" y="608606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C7A5AFA-44A2-4F87-85A6-745826F50C49}"/>
                </a:ext>
              </a:extLst>
            </p:cNvPr>
            <p:cNvSpPr/>
            <p:nvPr/>
          </p:nvSpPr>
          <p:spPr>
            <a:xfrm>
              <a:off x="9379541" y="630032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010FCCF-27D9-4549-B0A9-CA0D8D98248B}"/>
                </a:ext>
              </a:extLst>
            </p:cNvPr>
            <p:cNvSpPr/>
            <p:nvPr/>
          </p:nvSpPr>
          <p:spPr>
            <a:xfrm>
              <a:off x="9677485" y="623383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AFC156-6DBA-4914-9BA7-B50C7053579A}"/>
                </a:ext>
              </a:extLst>
            </p:cNvPr>
            <p:cNvSpPr/>
            <p:nvPr/>
          </p:nvSpPr>
          <p:spPr>
            <a:xfrm>
              <a:off x="10046775" y="590024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4704854-8AF3-4B3A-A436-A11EE336E7B8}"/>
                </a:ext>
              </a:extLst>
            </p:cNvPr>
            <p:cNvSpPr/>
            <p:nvPr/>
          </p:nvSpPr>
          <p:spPr>
            <a:xfrm>
              <a:off x="10180795" y="612738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00FCD0C-A7C6-4F1B-AB99-3103D8F6FE06}"/>
                </a:ext>
              </a:extLst>
            </p:cNvPr>
            <p:cNvSpPr/>
            <p:nvPr/>
          </p:nvSpPr>
          <p:spPr>
            <a:xfrm>
              <a:off x="10326341" y="594043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C98CC36-003E-4453-AAB9-04346082D3BB}"/>
                </a:ext>
              </a:extLst>
            </p:cNvPr>
            <p:cNvSpPr/>
            <p:nvPr/>
          </p:nvSpPr>
          <p:spPr>
            <a:xfrm>
              <a:off x="10881031" y="5457047"/>
              <a:ext cx="170688" cy="182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342B66F-698F-4D9E-858E-2D0BCDD30723}"/>
                </a:ext>
              </a:extLst>
            </p:cNvPr>
            <p:cNvSpPr/>
            <p:nvPr/>
          </p:nvSpPr>
          <p:spPr>
            <a:xfrm>
              <a:off x="10620219" y="578939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BA00996-2672-4315-9D46-80714094B1C9}"/>
                </a:ext>
              </a:extLst>
            </p:cNvPr>
            <p:cNvSpPr/>
            <p:nvPr/>
          </p:nvSpPr>
          <p:spPr>
            <a:xfrm>
              <a:off x="10626625" y="475646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684A394-9919-4C6E-8A99-A67E45668A94}"/>
                </a:ext>
              </a:extLst>
            </p:cNvPr>
            <p:cNvSpPr/>
            <p:nvPr/>
          </p:nvSpPr>
          <p:spPr>
            <a:xfrm>
              <a:off x="10342513" y="458735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49DA4AC-2845-4D80-9146-0D0291271CE4}"/>
                </a:ext>
              </a:extLst>
            </p:cNvPr>
            <p:cNvSpPr/>
            <p:nvPr/>
          </p:nvSpPr>
          <p:spPr>
            <a:xfrm>
              <a:off x="7450497" y="464300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1BBECEC-8BCF-4D07-B503-BFCEDE3C87E5}"/>
                </a:ext>
              </a:extLst>
            </p:cNvPr>
            <p:cNvSpPr/>
            <p:nvPr/>
          </p:nvSpPr>
          <p:spPr>
            <a:xfrm>
              <a:off x="7231831" y="480917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E7D71BF-F0BC-4368-AC71-2B126A17EED9}"/>
                </a:ext>
              </a:extLst>
            </p:cNvPr>
            <p:cNvSpPr/>
            <p:nvPr/>
          </p:nvSpPr>
          <p:spPr>
            <a:xfrm>
              <a:off x="7726397" y="4551566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7A287BD2-94A0-42FA-9008-BA3CA5F72167}"/>
                </a:ext>
              </a:extLst>
            </p:cNvPr>
            <p:cNvSpPr/>
            <p:nvPr/>
          </p:nvSpPr>
          <p:spPr>
            <a:xfrm>
              <a:off x="7555709" y="490061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37EE980-6CC6-45FD-96B2-920A654F0F86}"/>
                </a:ext>
              </a:extLst>
            </p:cNvPr>
            <p:cNvSpPr/>
            <p:nvPr/>
          </p:nvSpPr>
          <p:spPr>
            <a:xfrm>
              <a:off x="7385021" y="511939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F622D5A-835E-4064-9F4A-EEC8ECB5C200}"/>
                </a:ext>
              </a:extLst>
            </p:cNvPr>
            <p:cNvSpPr/>
            <p:nvPr/>
          </p:nvSpPr>
          <p:spPr>
            <a:xfrm>
              <a:off x="7726397" y="512775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8DDF182-CE19-4564-BF1D-89FCE37D40BB}"/>
                </a:ext>
              </a:extLst>
            </p:cNvPr>
            <p:cNvSpPr/>
            <p:nvPr/>
          </p:nvSpPr>
          <p:spPr>
            <a:xfrm>
              <a:off x="6937833" y="5285569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200A93F-7CAB-4934-A10B-0D0D95B8C8A5}"/>
                </a:ext>
              </a:extLst>
            </p:cNvPr>
            <p:cNvSpPr/>
            <p:nvPr/>
          </p:nvSpPr>
          <p:spPr>
            <a:xfrm>
              <a:off x="7261711" y="5377009"/>
              <a:ext cx="170688" cy="182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46C5418E-5718-49E7-A9A5-CA4E52AAA3F4}"/>
                </a:ext>
              </a:extLst>
            </p:cNvPr>
            <p:cNvSpPr/>
            <p:nvPr/>
          </p:nvSpPr>
          <p:spPr>
            <a:xfrm>
              <a:off x="7091023" y="5595788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7A472C4-6F26-4DDE-9186-0014370354FE}"/>
                </a:ext>
              </a:extLst>
            </p:cNvPr>
            <p:cNvSpPr/>
            <p:nvPr/>
          </p:nvSpPr>
          <p:spPr>
            <a:xfrm>
              <a:off x="8120796" y="611880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F807573-6B20-4CD5-B057-1A916E1E9723}"/>
                </a:ext>
              </a:extLst>
            </p:cNvPr>
            <p:cNvSpPr/>
            <p:nvPr/>
          </p:nvSpPr>
          <p:spPr>
            <a:xfrm>
              <a:off x="7950108" y="6337582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6BBC5552-CF26-4A1A-B521-8EDA09C042C0}"/>
                </a:ext>
              </a:extLst>
            </p:cNvPr>
            <p:cNvSpPr/>
            <p:nvPr/>
          </p:nvSpPr>
          <p:spPr>
            <a:xfrm>
              <a:off x="8291484" y="634593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65FA5AF-81DC-4494-889D-57D54A1156F9}"/>
                </a:ext>
              </a:extLst>
            </p:cNvPr>
            <p:cNvSpPr/>
            <p:nvPr/>
          </p:nvSpPr>
          <p:spPr>
            <a:xfrm>
              <a:off x="7744797" y="476955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1D8C6D2-2058-422C-992A-062EDCB8799C}"/>
                </a:ext>
              </a:extLst>
            </p:cNvPr>
            <p:cNvSpPr/>
            <p:nvPr/>
          </p:nvSpPr>
          <p:spPr>
            <a:xfrm>
              <a:off x="8006135" y="4691663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DC53F52-284F-45CB-83A1-62782C30CBE2}"/>
                </a:ext>
              </a:extLst>
            </p:cNvPr>
            <p:cNvSpPr/>
            <p:nvPr/>
          </p:nvSpPr>
          <p:spPr>
            <a:xfrm>
              <a:off x="7937697" y="4479771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9F0DBD8C-9104-4C00-AE7E-CD4878F7576B}"/>
                </a:ext>
              </a:extLst>
            </p:cNvPr>
            <p:cNvSpPr/>
            <p:nvPr/>
          </p:nvSpPr>
          <p:spPr>
            <a:xfrm>
              <a:off x="8234508" y="5084627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0A0F2C8-83DD-40E5-96A1-8B7B6FAFE1EB}"/>
                </a:ext>
              </a:extLst>
            </p:cNvPr>
            <p:cNvSpPr/>
            <p:nvPr/>
          </p:nvSpPr>
          <p:spPr>
            <a:xfrm>
              <a:off x="8883452" y="4911231"/>
              <a:ext cx="170688" cy="18288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3E2D83E-6522-469D-BE43-C87E28788E70}"/>
                </a:ext>
              </a:extLst>
            </p:cNvPr>
            <p:cNvSpPr/>
            <p:nvPr/>
          </p:nvSpPr>
          <p:spPr>
            <a:xfrm>
              <a:off x="7130966" y="5051890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D1BC022-E1B4-44AC-A522-861929860B5B}"/>
                </a:ext>
              </a:extLst>
            </p:cNvPr>
            <p:cNvSpPr/>
            <p:nvPr/>
          </p:nvSpPr>
          <p:spPr>
            <a:xfrm>
              <a:off x="7218880" y="5839515"/>
              <a:ext cx="170688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5EF0538-6A19-456C-A09A-66CBE957AD60}"/>
              </a:ext>
            </a:extLst>
          </p:cNvPr>
          <p:cNvSpPr/>
          <p:nvPr/>
        </p:nvSpPr>
        <p:spPr>
          <a:xfrm>
            <a:off x="6823360" y="4760345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95BFE92-DCBC-45A5-9671-76807B2D49C1}"/>
              </a:ext>
            </a:extLst>
          </p:cNvPr>
          <p:cNvSpPr/>
          <p:nvPr/>
        </p:nvSpPr>
        <p:spPr>
          <a:xfrm>
            <a:off x="6823360" y="4277971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9D510036-B5D4-4A28-9F71-6F796128914D}"/>
              </a:ext>
            </a:extLst>
          </p:cNvPr>
          <p:cNvSpPr/>
          <p:nvPr/>
        </p:nvSpPr>
        <p:spPr>
          <a:xfrm>
            <a:off x="6823360" y="5242719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163D322-FA34-477D-A62C-E088B62B91E3}"/>
              </a:ext>
            </a:extLst>
          </p:cNvPr>
          <p:cNvSpPr/>
          <p:nvPr/>
        </p:nvSpPr>
        <p:spPr>
          <a:xfrm>
            <a:off x="6823360" y="5725093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C55A201-B1EE-4B81-A1F3-5E2AA10C9356}"/>
              </a:ext>
            </a:extLst>
          </p:cNvPr>
          <p:cNvSpPr/>
          <p:nvPr/>
        </p:nvSpPr>
        <p:spPr>
          <a:xfrm>
            <a:off x="6823360" y="6207466"/>
            <a:ext cx="231648" cy="24858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4F259E-0961-44F4-8BAC-40117ACAF463}"/>
                  </a:ext>
                </a:extLst>
              </p:cNvPr>
              <p:cNvSpPr txBox="1"/>
              <p:nvPr/>
            </p:nvSpPr>
            <p:spPr>
              <a:xfrm>
                <a:off x="10208211" y="6182375"/>
                <a:ext cx="19261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public keys</a:t>
                </a: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234F259E-0961-44F4-8BAC-40117ACAF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8211" y="6182375"/>
                <a:ext cx="1926168" cy="461665"/>
              </a:xfrm>
              <a:prstGeom prst="rect">
                <a:avLst/>
              </a:prstGeom>
              <a:blipFill>
                <a:blip r:embed="rId3"/>
                <a:stretch>
                  <a:fillRect l="-949" t="-9211" r="-3797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A6A22F-6A78-4E2E-8CD3-3AE4675F52F1}"/>
                  </a:ext>
                </a:extLst>
              </p:cNvPr>
              <p:cNvSpPr txBox="1"/>
              <p:nvPr/>
            </p:nvSpPr>
            <p:spPr>
              <a:xfrm>
                <a:off x="4889519" y="6086336"/>
                <a:ext cx="19529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ciphertexts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D7A6A22F-6A78-4E2E-8CD3-3AE4675F5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519" y="6086336"/>
                <a:ext cx="1952907" cy="461665"/>
              </a:xfrm>
              <a:prstGeom prst="rect">
                <a:avLst/>
              </a:prstGeom>
              <a:blipFill>
                <a:blip r:embed="rId4"/>
                <a:stretch>
                  <a:fillRect t="-9211" r="-343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6" name="Group 135">
            <a:extLst>
              <a:ext uri="{FF2B5EF4-FFF2-40B4-BE49-F238E27FC236}">
                <a16:creationId xmlns:a16="http://schemas.microsoft.com/office/drawing/2014/main" id="{6E170BA2-D826-4178-B427-1D6685FE9030}"/>
              </a:ext>
            </a:extLst>
          </p:cNvPr>
          <p:cNvGrpSpPr/>
          <p:nvPr/>
        </p:nvGrpSpPr>
        <p:grpSpPr>
          <a:xfrm>
            <a:off x="7055008" y="4365738"/>
            <a:ext cx="4413416" cy="1966019"/>
            <a:chOff x="6497296" y="4365738"/>
            <a:chExt cx="4965353" cy="1966019"/>
          </a:xfrm>
        </p:grpSpPr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4369C1E5-885E-4E6E-B039-A649E4E369AE}"/>
                </a:ext>
              </a:extLst>
            </p:cNvPr>
            <p:cNvCxnSpPr>
              <a:stCxn id="118" idx="3"/>
              <a:endCxn id="8" idx="3"/>
            </p:cNvCxnSpPr>
            <p:nvPr/>
          </p:nvCxnSpPr>
          <p:spPr>
            <a:xfrm flipV="1">
              <a:off x="6497296" y="4365738"/>
              <a:ext cx="2299599" cy="365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F79F510-0EE2-4621-810E-FCD2ADBF15F6}"/>
                </a:ext>
              </a:extLst>
            </p:cNvPr>
            <p:cNvCxnSpPr>
              <a:stCxn id="117" idx="3"/>
              <a:endCxn id="105" idx="2"/>
            </p:cNvCxnSpPr>
            <p:nvPr/>
          </p:nvCxnSpPr>
          <p:spPr>
            <a:xfrm>
              <a:off x="6497296" y="4884636"/>
              <a:ext cx="865282" cy="18939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CD02354-BCEE-4875-A127-D6AF47261E32}"/>
                </a:ext>
              </a:extLst>
            </p:cNvPr>
            <p:cNvCxnSpPr>
              <a:stCxn id="119" idx="3"/>
              <a:endCxn id="114" idx="3"/>
            </p:cNvCxnSpPr>
            <p:nvPr/>
          </p:nvCxnSpPr>
          <p:spPr>
            <a:xfrm flipV="1">
              <a:off x="6497296" y="4672909"/>
              <a:ext cx="2717959" cy="69410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2D7D2563-A8D6-43F9-8726-2998E2C19823}"/>
                </a:ext>
              </a:extLst>
            </p:cNvPr>
            <p:cNvCxnSpPr>
              <a:stCxn id="120" idx="3"/>
              <a:endCxn id="34" idx="3"/>
            </p:cNvCxnSpPr>
            <p:nvPr/>
          </p:nvCxnSpPr>
          <p:spPr>
            <a:xfrm flipV="1">
              <a:off x="6497296" y="4531910"/>
              <a:ext cx="3545474" cy="131747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FEDA021-48A5-468F-B81E-03926F2CA65F}"/>
                </a:ext>
              </a:extLst>
            </p:cNvPr>
            <p:cNvCxnSpPr>
              <a:stCxn id="121" idx="3"/>
              <a:endCxn id="94" idx="3"/>
            </p:cNvCxnSpPr>
            <p:nvPr/>
          </p:nvCxnSpPr>
          <p:spPr>
            <a:xfrm flipV="1">
              <a:off x="6497296" y="5218725"/>
              <a:ext cx="4965353" cy="111303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E123A8E-1AA7-445B-8AE3-D95B8083D99B}"/>
                  </a:ext>
                </a:extLst>
              </p:cNvPr>
              <p:cNvSpPr txBox="1"/>
              <p:nvPr/>
            </p:nvSpPr>
            <p:spPr>
              <a:xfrm>
                <a:off x="1003006" y="4525101"/>
                <a:ext cx="5551328" cy="11387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Can an adversary that corrupts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br>
                  <a:rPr lang="en-US" sz="2400" b="0" dirty="0"/>
                </a:br>
                <a:r>
                  <a:rPr lang="en-US" sz="2400" dirty="0"/>
                  <a:t>keys hit many more than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blue keys?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000" dirty="0"/>
                  <a:t> Even though they are computationally hidden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0E123A8E-1AA7-445B-8AE3-D95B8083D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006" y="4525101"/>
                <a:ext cx="5551328" cy="1138773"/>
              </a:xfrm>
              <a:prstGeom prst="rect">
                <a:avLst/>
              </a:prstGeom>
              <a:blipFill>
                <a:blip r:embed="rId5"/>
                <a:stretch>
                  <a:fillRect l="-1645" t="-3175" r="-548" b="-79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878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B9C-4B67-4800-B2AD-8C655F0E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Anonymous PKE Under Selective Opening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60A6D-A16D-4736-9870-8F9C6206B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adaptive adversary sees keys, ciphertexts, then opens keys one at a time</a:t>
            </a:r>
          </a:p>
          <a:p>
            <a:pPr lvl="1"/>
            <a:r>
              <a:rPr lang="en-US" dirty="0"/>
              <a:t>“Semi adaptive” decides on the set of keys to open at once</a:t>
            </a:r>
          </a:p>
          <a:p>
            <a:pPr lvl="2"/>
            <a:r>
              <a:rPr lang="en-US" dirty="0"/>
              <a:t>Rather than one at a time</a:t>
            </a:r>
          </a:p>
          <a:p>
            <a:r>
              <a:rPr lang="en-US" dirty="0"/>
              <a:t>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secrecy</a:t>
            </a:r>
            <a:r>
              <a:rPr lang="en-US" dirty="0"/>
              <a:t>, it is known that semantic security does not imply secrecy under selective opening</a:t>
            </a:r>
          </a:p>
          <a:p>
            <a:pPr lvl="1"/>
            <a:r>
              <a:rPr lang="en-US" dirty="0"/>
              <a:t>Even for semi-adaptive adversaries</a:t>
            </a:r>
          </a:p>
        </p:txBody>
      </p:sp>
    </p:spTree>
    <p:extLst>
      <p:ext uri="{BB962C8B-B14F-4D97-AF65-F5344CB8AC3E}">
        <p14:creationId xmlns:p14="http://schemas.microsoft.com/office/powerpoint/2010/main" val="37271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EFED-B5E1-4F09-920E-561141A93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a Blockchain be a Trusted Party?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EF115-97E4-49BF-9F42-B8CCF2253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82" y="3879805"/>
            <a:ext cx="9371258" cy="201067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dirty="0"/>
              <a:t>Meh…</a:t>
            </a:r>
          </a:p>
          <a:p>
            <a:pPr lvl="1"/>
            <a:r>
              <a:rPr lang="en-US" dirty="0"/>
              <a:t>Great for integrity/immutability</a:t>
            </a:r>
          </a:p>
          <a:p>
            <a:pPr lvl="1"/>
            <a:r>
              <a:rPr lang="en-US" dirty="0"/>
              <a:t>Not so much for secrecy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BCF6158-9679-40F5-A214-50094E94699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704416" y="1484721"/>
            <a:ext cx="1288895" cy="20106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D54691-ED6E-4BC4-949A-91E8C2315B74}"/>
              </a:ext>
            </a:extLst>
          </p:cNvPr>
          <p:cNvSpPr txBox="1"/>
          <p:nvPr/>
        </p:nvSpPr>
        <p:spPr>
          <a:xfrm rot="5400000">
            <a:off x="-1613989" y="3154979"/>
            <a:ext cx="34588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://teacher-blogdeaula.blogspot.com/2010/11/classroom-activitiesfile-1lesson-2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pic>
        <p:nvPicPr>
          <p:cNvPr id="11" name="Picture 30" descr="Picture 30">
            <a:extLst>
              <a:ext uri="{FF2B5EF4-FFF2-40B4-BE49-F238E27FC236}">
                <a16:creationId xmlns:a16="http://schemas.microsoft.com/office/drawing/2014/main" id="{E4B8A21E-EB31-422B-B025-625316E8C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680" y="2805761"/>
            <a:ext cx="988954" cy="988953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" name="Picture 46" descr="Picture 46">
            <a:extLst>
              <a:ext uri="{FF2B5EF4-FFF2-40B4-BE49-F238E27FC236}">
                <a16:creationId xmlns:a16="http://schemas.microsoft.com/office/drawing/2014/main" id="{70E72C25-1F94-4F30-AF13-C94AA96FD37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5826" y="1553958"/>
            <a:ext cx="593186" cy="64565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0A57B7-EBCD-4D0B-895C-918B981AFF56}"/>
              </a:ext>
            </a:extLst>
          </p:cNvPr>
          <p:cNvCxnSpPr>
            <a:cxnSpLocks/>
          </p:cNvCxnSpPr>
          <p:nvPr/>
        </p:nvCxnSpPr>
        <p:spPr>
          <a:xfrm flipH="1">
            <a:off x="5993311" y="1769347"/>
            <a:ext cx="1481808" cy="279225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D6D1C4-DDE0-4983-BC93-D749021D7795}"/>
              </a:ext>
            </a:extLst>
          </p:cNvPr>
          <p:cNvCxnSpPr>
            <a:cxnSpLocks/>
          </p:cNvCxnSpPr>
          <p:nvPr/>
        </p:nvCxnSpPr>
        <p:spPr>
          <a:xfrm flipH="1">
            <a:off x="5993312" y="2380680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4AA054-A164-438E-8272-941645F9B1AB}"/>
              </a:ext>
            </a:extLst>
          </p:cNvPr>
          <p:cNvCxnSpPr>
            <a:cxnSpLocks/>
          </p:cNvCxnSpPr>
          <p:nvPr/>
        </p:nvCxnSpPr>
        <p:spPr>
          <a:xfrm flipH="1" flipV="1">
            <a:off x="6010958" y="2765089"/>
            <a:ext cx="1464161" cy="339859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CC47B-08CF-4952-A7C8-83C22276DD26}"/>
                  </a:ext>
                </a:extLst>
              </p:cNvPr>
              <p:cNvSpPr txBox="1"/>
              <p:nvPr/>
            </p:nvSpPr>
            <p:spPr>
              <a:xfrm>
                <a:off x="7104077" y="1431933"/>
                <a:ext cx="4655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22CC47B-08CF-4952-A7C8-83C22276D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4077" y="1431933"/>
                <a:ext cx="46557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6B59D-5D33-4AE5-97F5-1D12939B815B}"/>
                  </a:ext>
                </a:extLst>
              </p:cNvPr>
              <p:cNvSpPr txBox="1"/>
              <p:nvPr/>
            </p:nvSpPr>
            <p:spPr>
              <a:xfrm>
                <a:off x="7081307" y="2005653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A36B59D-5D33-4AE5-97F5-1D12939B8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307" y="2005653"/>
                <a:ext cx="47089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97DC9-BD05-4632-B13C-16B68B55B98F}"/>
                  </a:ext>
                </a:extLst>
              </p:cNvPr>
              <p:cNvSpPr txBox="1"/>
              <p:nvPr/>
            </p:nvSpPr>
            <p:spPr>
              <a:xfrm>
                <a:off x="7028385" y="2643394"/>
                <a:ext cx="4708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CB97DC9-BD05-4632-B13C-16B68B55B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85" y="2643394"/>
                <a:ext cx="470898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Picture 35" descr="A close up of a dog&#10;&#10;Description automatically generated">
            <a:extLst>
              <a:ext uri="{FF2B5EF4-FFF2-40B4-BE49-F238E27FC236}">
                <a16:creationId xmlns:a16="http://schemas.microsoft.com/office/drawing/2014/main" id="{0F5AEA27-0D3A-4B41-B13A-79C47B7F04C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88452" y="2059123"/>
            <a:ext cx="922004" cy="92200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987929-1170-48B9-889D-256355D873B5}"/>
              </a:ext>
            </a:extLst>
          </p:cNvPr>
          <p:cNvCxnSpPr>
            <a:cxnSpLocks/>
          </p:cNvCxnSpPr>
          <p:nvPr/>
        </p:nvCxnSpPr>
        <p:spPr>
          <a:xfrm flipH="1">
            <a:off x="3263612" y="2374985"/>
            <a:ext cx="1440804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B6FFF-F0D8-497E-84B1-EA367E0C1E8C}"/>
                  </a:ext>
                </a:extLst>
              </p:cNvPr>
              <p:cNvSpPr txBox="1"/>
              <p:nvPr/>
            </p:nvSpPr>
            <p:spPr>
              <a:xfrm>
                <a:off x="3405677" y="2005653"/>
                <a:ext cx="14214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08B6FFF-F0D8-497E-84B1-EA367E0C1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677" y="2005653"/>
                <a:ext cx="1421478" cy="369332"/>
              </a:xfrm>
              <a:prstGeom prst="rect">
                <a:avLst/>
              </a:prstGeom>
              <a:blipFill>
                <a:blip r:embed="rId1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5053B1-E774-4FDE-B484-F0275FF102CF}"/>
              </a:ext>
            </a:extLst>
          </p:cNvPr>
          <p:cNvGrpSpPr/>
          <p:nvPr/>
        </p:nvGrpSpPr>
        <p:grpSpPr>
          <a:xfrm>
            <a:off x="1882284" y="740722"/>
            <a:ext cx="2013411" cy="799245"/>
            <a:chOff x="1884032" y="636595"/>
            <a:chExt cx="2013411" cy="799245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9953013F-70E7-4B2E-AF4A-AAA90365775D}"/>
                </a:ext>
              </a:extLst>
            </p:cNvPr>
            <p:cNvSpPr/>
            <p:nvPr/>
          </p:nvSpPr>
          <p:spPr>
            <a:xfrm rot="5400000">
              <a:off x="2644405" y="-123778"/>
              <a:ext cx="492665" cy="2013411"/>
            </a:xfrm>
            <a:prstGeom prst="lef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FADADA-6B31-47B4-B590-04BBC6E758EC}"/>
                </a:ext>
              </a:extLst>
            </p:cNvPr>
            <p:cNvSpPr txBox="1"/>
            <p:nvPr/>
          </p:nvSpPr>
          <p:spPr>
            <a:xfrm>
              <a:off x="2001038" y="912620"/>
              <a:ext cx="17793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Public </a:t>
              </a:r>
              <a:r>
                <a:rPr lang="en-US" sz="2800" dirty="0" err="1"/>
                <a:t>PoS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185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FB9C-4B67-4800-B2AD-8C655F0E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Anonymous PKE Under Selective Opening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60A6D-A16D-4736-9870-8F9C6206B5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adaptive adversary sees keys, ciphertexts, then opens keys one at a time</a:t>
                </a:r>
              </a:p>
              <a:p>
                <a:pPr lvl="1"/>
                <a:r>
                  <a:rPr lang="en-US" dirty="0"/>
                  <a:t>“Semi adaptive” decides on the set of keys to open at once</a:t>
                </a:r>
              </a:p>
              <a:p>
                <a:pPr lvl="2"/>
                <a:r>
                  <a:rPr lang="en-US" dirty="0"/>
                  <a:t>Rather than one at a time</a:t>
                </a:r>
              </a:p>
              <a:p>
                <a:r>
                  <a:rPr lang="en-US" dirty="0"/>
                  <a:t>Lemma: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anonymous PKE 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semi-adaptive adversary opening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𝒇𝑵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keys, cannot open much more than</a:t>
                </a:r>
                <a:b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>
                    <a:solidFill>
                      <a:schemeClr val="accent6">
                        <a:lumMod val="75000"/>
                      </a:schemeClr>
                    </a:solidFill>
                  </a:rPr>
                  <a:t> ciphertext-encrypting keys</a:t>
                </a:r>
                <a:endParaRPr lang="en-US" b="1" dirty="0"/>
              </a:p>
              <a:p>
                <a:pPr lvl="1"/>
                <a:r>
                  <a:rPr lang="en-US" dirty="0"/>
                  <a:t>except with negligible probability</a:t>
                </a:r>
              </a:p>
              <a:p>
                <a:r>
                  <a:rPr lang="en-US" dirty="0"/>
                  <a:t>Conjectures: the same holds for fully adaptive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D60A6D-A16D-4736-9870-8F9C6206B5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23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4F6E-AEB0-407B-9073-C1E74175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Open Problems and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34F39-9C37-41D0-AE8C-4355F7B093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Prove the anonymous-PKE/selective-opening conjecture</a:t>
                </a:r>
              </a:p>
              <a:p>
                <a:r>
                  <a:rPr lang="en-US" dirty="0"/>
                  <a:t>Do more with the secret</a:t>
                </a:r>
              </a:p>
              <a:p>
                <a:pPr lvl="1"/>
                <a:r>
                  <a:rPr lang="en-US" dirty="0"/>
                  <a:t>Don’t just keep it, compute on it (in the pipeline)</a:t>
                </a:r>
              </a:p>
              <a:p>
                <a:r>
                  <a:rPr lang="en-US" dirty="0"/>
                  <a:t>Improve resilience of target-anonymous channels</a:t>
                </a:r>
              </a:p>
              <a:p>
                <a:pPr lvl="1"/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, hopefully to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While keeping it “scalable”</a:t>
                </a:r>
              </a:p>
              <a:p>
                <a:r>
                  <a:rPr lang="en-US"/>
                  <a:t>Implement this </a:t>
                </a:r>
                <a:r>
                  <a:rPr lang="en-US" dirty="0"/>
                  <a:t>solution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34F39-9C37-41D0-AE8C-4355F7B093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50768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t's all Folks">
            <a:extLst>
              <a:ext uri="{FF2B5EF4-FFF2-40B4-BE49-F238E27FC236}">
                <a16:creationId xmlns:a16="http://schemas.microsoft.com/office/drawing/2014/main" id="{A1F835CD-C000-48C0-B68A-E7B0D9E86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000125"/>
            <a:ext cx="86391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26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06D6D-C743-41E1-BF98-DC062BCD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Work: A Basic Secrecy Setting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6B94-8908-4EC7-9E84-D8CF7EB9B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client deposits a secret at the blockchain</a:t>
            </a:r>
          </a:p>
          <a:p>
            <a:pPr lvl="1"/>
            <a:r>
              <a:rPr lang="en-US" dirty="0"/>
              <a:t>To be “revealed only when the time is right”</a:t>
            </a:r>
          </a:p>
          <a:p>
            <a:pPr lvl="1"/>
            <a:r>
              <a:rPr lang="en-US" dirty="0"/>
              <a:t>More generally “used only in the prescribed manner”</a:t>
            </a:r>
          </a:p>
          <a:p>
            <a:r>
              <a:rPr lang="en-US" dirty="0"/>
              <a:t>Example: publish a puzzle, deposit a solution</a:t>
            </a:r>
          </a:p>
          <a:p>
            <a:pPr lvl="1"/>
            <a:r>
              <a:rPr lang="en-US" dirty="0"/>
              <a:t>Reveal the solution if not found by next week</a:t>
            </a:r>
          </a:p>
          <a:p>
            <a:r>
              <a:rPr lang="en-US" dirty="0"/>
              <a:t>Can form the basis for many applications</a:t>
            </a:r>
          </a:p>
        </p:txBody>
      </p:sp>
    </p:spTree>
    <p:extLst>
      <p:ext uri="{BB962C8B-B14F-4D97-AF65-F5344CB8AC3E}">
        <p14:creationId xmlns:p14="http://schemas.microsoft.com/office/powerpoint/2010/main" val="337813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71490-B5E7-4844-94B0-C4AE8F4FC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E1BB-C4FD-4C65-A396-372BE5FF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secret must remain a secret</a:t>
            </a:r>
          </a:p>
          <a:p>
            <a:pPr lvl="1"/>
            <a:r>
              <a:rPr lang="en-US" dirty="0"/>
              <a:t>Unknown to the adversary, but still recoverable</a:t>
            </a:r>
          </a:p>
          <a:p>
            <a:pPr lvl="2"/>
            <a:r>
              <a:rPr lang="en-US" dirty="0"/>
              <a:t>As long as we have “honest majority” of stake</a:t>
            </a:r>
          </a:p>
          <a:p>
            <a:pPr lvl="2"/>
            <a:r>
              <a:rPr lang="en-US" dirty="0"/>
              <a:t>Even when the adversary is </a:t>
            </a:r>
            <a:r>
              <a:rPr lang="en-US" dirty="0">
                <a:solidFill>
                  <a:srgbClr val="C00000"/>
                </a:solidFill>
              </a:rPr>
              <a:t>mobile</a:t>
            </a:r>
          </a:p>
          <a:p>
            <a:r>
              <a:rPr lang="en-US" dirty="0"/>
              <a:t>Efficiency: want a </a:t>
            </a:r>
            <a:r>
              <a:rPr lang="en-US" i="1" dirty="0">
                <a:solidFill>
                  <a:srgbClr val="C00000"/>
                </a:solidFill>
              </a:rPr>
              <a:t>scalable</a:t>
            </a:r>
            <a:r>
              <a:rPr lang="en-US" dirty="0"/>
              <a:t> solution</a:t>
            </a:r>
          </a:p>
          <a:p>
            <a:pPr lvl="1"/>
            <a:r>
              <a:rPr lang="en-US" dirty="0"/>
              <a:t>Communication/work does not increase as time go by,</a:t>
            </a:r>
            <a:br>
              <a:rPr lang="en-US" dirty="0"/>
            </a:br>
            <a:r>
              <a:rPr lang="en-US" dirty="0"/>
              <a:t>or as more nodes are joining the network</a:t>
            </a:r>
          </a:p>
          <a:p>
            <a:r>
              <a:rPr lang="en-US" dirty="0"/>
              <a:t>Plausible practicality: No obfuscation/witness-encryption</a:t>
            </a:r>
          </a:p>
          <a:p>
            <a:pPr lvl="1"/>
            <a:r>
              <a:rPr lang="en-US" dirty="0"/>
              <a:t>We seek solutions based on proactive secret-sharing </a:t>
            </a:r>
          </a:p>
        </p:txBody>
      </p:sp>
    </p:spTree>
    <p:extLst>
      <p:ext uri="{BB962C8B-B14F-4D97-AF65-F5344CB8AC3E}">
        <p14:creationId xmlns:p14="http://schemas.microsoft.com/office/powerpoint/2010/main" val="3362436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CAC4-EC81-4D6C-B1D7-A6FEA518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Proactive Secret-Sharing [OY91,CH93,…]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8D10-24C0-4D9D-8F2E-BB0843ED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Periodic runs of a share-refresh protocol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secret remains a secret as long as each committee separately has honest majority</a:t>
            </a:r>
          </a:p>
          <a:p>
            <a:pPr lvl="1"/>
            <a:r>
              <a:rPr lang="en-US" dirty="0"/>
              <a:t>Even if different parties are corrupted in different times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3F9568F-2CCA-48CB-953E-177591BFD9E8}"/>
              </a:ext>
            </a:extLst>
          </p:cNvPr>
          <p:cNvGrpSpPr/>
          <p:nvPr/>
        </p:nvGrpSpPr>
        <p:grpSpPr>
          <a:xfrm>
            <a:off x="2558142" y="2604665"/>
            <a:ext cx="925286" cy="925286"/>
            <a:chOff x="2906485" y="740229"/>
            <a:chExt cx="925286" cy="925286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5EA60C1-AB52-4443-8872-F306E50C574D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9F847A4-AAAC-4DDF-98DD-27D2ACEBC389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8AA308C-0A00-4754-83F2-EF262A68C7B3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5727295-D838-495D-B290-327702937B05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23A419C-2C09-4541-94F4-62D9BDBD1A7D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91D4ACBC-D63C-4708-A49D-EA5858FC9814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7D6449A9-EB48-416D-8B45-B8068D984BA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1058763-E33A-48D4-A11A-DEDEAE161FB9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9650E21-D14C-4B03-B1A2-C9E0CF0AE2AD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B87B91E-30C4-42BA-B9BA-2BE4C76C7C32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8FBCE7-B1A6-4B24-813F-4C2C9A749C33}"/>
              </a:ext>
            </a:extLst>
          </p:cNvPr>
          <p:cNvGrpSpPr/>
          <p:nvPr/>
        </p:nvGrpSpPr>
        <p:grpSpPr>
          <a:xfrm>
            <a:off x="3864428" y="2604665"/>
            <a:ext cx="925286" cy="925286"/>
            <a:chOff x="2906485" y="740229"/>
            <a:chExt cx="925286" cy="925286"/>
          </a:xfrm>
        </p:grpSpPr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850808EC-B73C-44A1-B396-47FC4C47B5DB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043DD8C6-CC16-4A4C-B93D-9D52ADA270A7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78B63BE-4FED-4CF6-9671-EDAE0D38799C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803E5D9C-8DFC-472C-AEF1-F4EF807CDC48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11208413-B5AE-42CA-8B6C-27785E1E6F56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A51C9EF-8744-4EAB-B477-28868FA90997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B2938F5-05A9-4101-8DC7-2C4D11994FFC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3EF33F4-525C-4D63-A741-1765F5478B28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D87FEBC7-B1FE-46FA-A43C-CA4461530955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76DF6599-6194-4AA6-9751-A3B2D6CBB279}"/>
              </a:ext>
            </a:extLst>
          </p:cNvPr>
          <p:cNvGrpSpPr/>
          <p:nvPr/>
        </p:nvGrpSpPr>
        <p:grpSpPr>
          <a:xfrm>
            <a:off x="6476999" y="2604665"/>
            <a:ext cx="925286" cy="925286"/>
            <a:chOff x="2906485" y="740229"/>
            <a:chExt cx="925286" cy="925286"/>
          </a:xfrm>
        </p:grpSpPr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332A8D2-EE34-4F79-A426-47AD15FFA96C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13CD8976-5DE3-4B1B-8D4B-06D899181363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B01ACC5-51CA-4CAF-9F0E-096DDAD32CBF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7B30421-A1AC-4EB9-BE1F-46141B909BAF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CA7C1B6-68C0-4B9E-81DD-4243C1D3A8B4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79B256FF-3101-4E35-AE06-554777A27201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C15202D-EFB5-4A7D-8FDC-BBDDBF61BA26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9376DF71-7D00-4493-93AD-4E4B39659420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19078068-93FC-4F89-A84F-B090D653040E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5486320-8BA0-464C-914E-A4F0CBFE3C01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DB21F6B-439D-4432-AC6E-BFBF695C1294}"/>
              </a:ext>
            </a:extLst>
          </p:cNvPr>
          <p:cNvGrpSpPr/>
          <p:nvPr/>
        </p:nvGrpSpPr>
        <p:grpSpPr>
          <a:xfrm>
            <a:off x="5170714" y="2604665"/>
            <a:ext cx="925286" cy="925286"/>
            <a:chOff x="5497287" y="757925"/>
            <a:chExt cx="925286" cy="925286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AC507FF-5929-48C3-AEB9-C66774316176}"/>
                </a:ext>
              </a:extLst>
            </p:cNvPr>
            <p:cNvSpPr/>
            <p:nvPr/>
          </p:nvSpPr>
          <p:spPr>
            <a:xfrm>
              <a:off x="5497287" y="757925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69CF325-1B9E-4BCC-85F3-884EB4171BBC}"/>
                </a:ext>
              </a:extLst>
            </p:cNvPr>
            <p:cNvSpPr/>
            <p:nvPr/>
          </p:nvSpPr>
          <p:spPr>
            <a:xfrm>
              <a:off x="5715002" y="897402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2525F5B-2389-4C54-A7E4-DC61FF58953E}"/>
                </a:ext>
              </a:extLst>
            </p:cNvPr>
            <p:cNvSpPr/>
            <p:nvPr/>
          </p:nvSpPr>
          <p:spPr>
            <a:xfrm>
              <a:off x="5856516" y="109334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1A079DD-B1D0-4F3D-B5C3-28FA7848D7F5}"/>
                </a:ext>
              </a:extLst>
            </p:cNvPr>
            <p:cNvSpPr/>
            <p:nvPr/>
          </p:nvSpPr>
          <p:spPr>
            <a:xfrm>
              <a:off x="5606145" y="1168526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B60370C4-6352-45EF-8659-D4293B52F33C}"/>
                </a:ext>
              </a:extLst>
            </p:cNvPr>
            <p:cNvSpPr/>
            <p:nvPr/>
          </p:nvSpPr>
          <p:spPr>
            <a:xfrm>
              <a:off x="5823859" y="130561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7436636C-CB9E-443C-9008-8EEB6D780C48}"/>
                </a:ext>
              </a:extLst>
            </p:cNvPr>
            <p:cNvSpPr/>
            <p:nvPr/>
          </p:nvSpPr>
          <p:spPr>
            <a:xfrm>
              <a:off x="5976259" y="145801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4554BCF3-E80E-4672-A642-16299BEFCDAE}"/>
                </a:ext>
              </a:extLst>
            </p:cNvPr>
            <p:cNvSpPr/>
            <p:nvPr/>
          </p:nvSpPr>
          <p:spPr>
            <a:xfrm>
              <a:off x="6096001" y="91373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C9D4885-633B-4192-9D2C-5E7C054EEBF7}"/>
                </a:ext>
              </a:extLst>
            </p:cNvPr>
            <p:cNvSpPr/>
            <p:nvPr/>
          </p:nvSpPr>
          <p:spPr>
            <a:xfrm>
              <a:off x="6052456" y="1164103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E9612EA0-38EB-4C6B-83C3-A0BB8D8AD4CB}"/>
                </a:ext>
              </a:extLst>
            </p:cNvPr>
            <p:cNvSpPr/>
            <p:nvPr/>
          </p:nvSpPr>
          <p:spPr>
            <a:xfrm>
              <a:off x="6237513" y="1207645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86F2E3A-117D-4B52-96B1-9CF9ABE637BA}"/>
                </a:ext>
              </a:extLst>
            </p:cNvPr>
            <p:cNvSpPr/>
            <p:nvPr/>
          </p:nvSpPr>
          <p:spPr>
            <a:xfrm>
              <a:off x="5900057" y="89195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7303F1A1-59D6-49E6-A4EA-DD9825540D7F}"/>
                </a:ext>
              </a:extLst>
            </p:cNvPr>
            <p:cNvSpPr/>
            <p:nvPr/>
          </p:nvSpPr>
          <p:spPr>
            <a:xfrm>
              <a:off x="6172201" y="1360045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Freeform: Shape 153">
            <a:extLst>
              <a:ext uri="{FF2B5EF4-FFF2-40B4-BE49-F238E27FC236}">
                <a16:creationId xmlns:a16="http://schemas.microsoft.com/office/drawing/2014/main" id="{360A5B8C-672E-4F19-B4B3-F7D1268A1316}"/>
              </a:ext>
            </a:extLst>
          </p:cNvPr>
          <p:cNvSpPr/>
          <p:nvPr/>
        </p:nvSpPr>
        <p:spPr>
          <a:xfrm>
            <a:off x="3287487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4F231C84-E645-4E07-8E7B-5EA9F6871B95}"/>
              </a:ext>
            </a:extLst>
          </p:cNvPr>
          <p:cNvSpPr/>
          <p:nvPr/>
        </p:nvSpPr>
        <p:spPr>
          <a:xfrm>
            <a:off x="4593773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0D659F78-08C4-4A05-87D1-385117F46CBB}"/>
              </a:ext>
            </a:extLst>
          </p:cNvPr>
          <p:cNvSpPr/>
          <p:nvPr/>
        </p:nvSpPr>
        <p:spPr>
          <a:xfrm>
            <a:off x="5900059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Freeform: Shape 156">
            <a:extLst>
              <a:ext uri="{FF2B5EF4-FFF2-40B4-BE49-F238E27FC236}">
                <a16:creationId xmlns:a16="http://schemas.microsoft.com/office/drawing/2014/main" id="{0BCF25D7-E360-4BDD-983F-843DA4BFBE93}"/>
              </a:ext>
            </a:extLst>
          </p:cNvPr>
          <p:cNvSpPr/>
          <p:nvPr/>
        </p:nvSpPr>
        <p:spPr>
          <a:xfrm>
            <a:off x="7206345" y="2473651"/>
            <a:ext cx="751114" cy="22881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EA6626C9-1770-4781-A920-1B7DC423AE45}"/>
              </a:ext>
            </a:extLst>
          </p:cNvPr>
          <p:cNvSpPr txBox="1"/>
          <p:nvPr/>
        </p:nvSpPr>
        <p:spPr>
          <a:xfrm>
            <a:off x="3309254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3682884-E81B-4E36-AACD-43C56304D3BA}"/>
              </a:ext>
            </a:extLst>
          </p:cNvPr>
          <p:cNvSpPr txBox="1"/>
          <p:nvPr/>
        </p:nvSpPr>
        <p:spPr>
          <a:xfrm>
            <a:off x="4621641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E5DA5C3C-0612-4C12-B82E-0F72633E80B0}"/>
              </a:ext>
            </a:extLst>
          </p:cNvPr>
          <p:cNvSpPr txBox="1"/>
          <p:nvPr/>
        </p:nvSpPr>
        <p:spPr>
          <a:xfrm>
            <a:off x="5944914" y="2472669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2F5D9B9-461F-4BC5-A851-C3FC67E54175}"/>
              </a:ext>
            </a:extLst>
          </p:cNvPr>
          <p:cNvSpPr txBox="1"/>
          <p:nvPr/>
        </p:nvSpPr>
        <p:spPr>
          <a:xfrm>
            <a:off x="7231081" y="2450776"/>
            <a:ext cx="736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8A38DE-36A4-4A4E-8A70-26C38199E8D6}"/>
                  </a:ext>
                </a:extLst>
              </p:cNvPr>
              <p:cNvSpPr txBox="1"/>
              <p:nvPr/>
            </p:nvSpPr>
            <p:spPr>
              <a:xfrm>
                <a:off x="2823578" y="3450861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C8A38DE-36A4-4A4E-8A70-26C38199E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78" y="3450861"/>
                <a:ext cx="46390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CBF9C64-6A7D-4D10-BAD7-3AF335A4912F}"/>
                  </a:ext>
                </a:extLst>
              </p:cNvPr>
              <p:cNvSpPr txBox="1"/>
              <p:nvPr/>
            </p:nvSpPr>
            <p:spPr>
              <a:xfrm>
                <a:off x="4129864" y="3450861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CBF9C64-6A7D-4D10-BAD7-3AF335A49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864" y="3450861"/>
                <a:ext cx="46923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3D4B1-3205-41F5-A5E8-C60A2CA9C550}"/>
                  </a:ext>
                </a:extLst>
              </p:cNvPr>
              <p:cNvSpPr txBox="1"/>
              <p:nvPr/>
            </p:nvSpPr>
            <p:spPr>
              <a:xfrm>
                <a:off x="5436150" y="3450861"/>
                <a:ext cx="4251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63D4B1-3205-41F5-A5E8-C60A2CA9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150" y="3450861"/>
                <a:ext cx="4251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522CE8-1CD2-4369-B6C6-72AD8093CD40}"/>
                  </a:ext>
                </a:extLst>
              </p:cNvPr>
              <p:cNvSpPr txBox="1"/>
              <p:nvPr/>
            </p:nvSpPr>
            <p:spPr>
              <a:xfrm>
                <a:off x="6742436" y="3450861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70522CE8-1CD2-4369-B6C6-72AD8093C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436" y="3450861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953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28C22-26FB-4DEC-BD27-A3F38A27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 on a Public Blockchain?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FB78E-F91E-455D-8347-BD6F3E822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778" y="1512710"/>
            <a:ext cx="10871200" cy="5192889"/>
          </a:xfrm>
        </p:spPr>
        <p:txBody>
          <a:bodyPr>
            <a:normAutofit/>
          </a:bodyPr>
          <a:lstStyle/>
          <a:p>
            <a:r>
              <a:rPr lang="en-US" dirty="0"/>
              <a:t>For scalability, communication only by a small committee</a:t>
            </a:r>
          </a:p>
          <a:p>
            <a:pPr lvl="1"/>
            <a:r>
              <a:rPr lang="en-US" dirty="0"/>
              <a:t>But then a mobile adversary can corrupt them all</a:t>
            </a:r>
          </a:p>
          <a:p>
            <a:pPr lvl="2"/>
            <a:r>
              <a:rPr lang="en-US" dirty="0"/>
              <a:t>Previous work </a:t>
            </a:r>
            <a:r>
              <a:rPr lang="en-US" b="1" dirty="0"/>
              <a:t>assumed</a:t>
            </a:r>
            <a:r>
              <a:rPr lang="en-US" dirty="0"/>
              <a:t> that committees have honest majority</a:t>
            </a:r>
          </a:p>
          <a:p>
            <a:pPr lvl="2"/>
            <a:r>
              <a:rPr lang="en-US" dirty="0"/>
              <a:t>We provide a mechanism to ensure it</a:t>
            </a:r>
          </a:p>
          <a:p>
            <a:r>
              <a:rPr lang="en-US" dirty="0"/>
              <a:t>Solution: keep committee members anonymous</a:t>
            </a:r>
          </a:p>
          <a:p>
            <a:pPr lvl="1"/>
            <a:r>
              <a:rPr lang="en-US" dirty="0"/>
              <a:t>So adversary cannot target them</a:t>
            </a:r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Player replaceability: </a:t>
            </a:r>
            <a:r>
              <a:rPr lang="en-US" dirty="0"/>
              <a:t>a committee member sends a single message, revealing its identity </a:t>
            </a:r>
            <a:r>
              <a:rPr lang="en-US" b="1" dirty="0"/>
              <a:t>only after completing its job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How to (re)share a secret among an unknown committee?</a:t>
            </a:r>
          </a:p>
        </p:txBody>
      </p:sp>
    </p:spTree>
    <p:extLst>
      <p:ext uri="{BB962C8B-B14F-4D97-AF65-F5344CB8AC3E}">
        <p14:creationId xmlns:p14="http://schemas.microsoft.com/office/powerpoint/2010/main" val="13495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A26A-1FC1-414B-B634-6C8C51AD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Directions that do not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6EF2-3819-41D3-B246-353487C870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secret-sharing committee self-selects (via sortition)</a:t>
                </a:r>
              </a:p>
              <a:p>
                <a:pPr lvl="1"/>
                <a:r>
                  <a:rPr lang="en-US" dirty="0"/>
                  <a:t>Previous committee doesn’t know who to pass the secret to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r>
                  <a:rPr lang="en-US" dirty="0"/>
                  <a:t>Each committee member selects its successor</a:t>
                </a:r>
              </a:p>
              <a:p>
                <a:pPr lvl="1"/>
                <a:r>
                  <a:rPr lang="en-US" dirty="0"/>
                  <a:t>Corrupted members will always corrupt their successors</a:t>
                </a:r>
              </a:p>
              <a:p>
                <a:pPr lvl="1"/>
                <a:r>
                  <a:rPr lang="en-US" dirty="0"/>
                  <a:t>Honest members will choose a corrupted successor w/ prob.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è"/>
                </a:pPr>
                <a:r>
                  <a:rPr lang="en-US" dirty="0">
                    <a:sym typeface="Wingdings" panose="05000000000000000000" pitchFamily="2" charset="2"/>
                  </a:rPr>
                  <a:t>Committee will have a dishonest majority soon enough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496EF2-3819-41D3-B246-353487C870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6" t="-2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45AEC4C-4FDA-45CB-8CE1-2ACF89BB6565}"/>
              </a:ext>
            </a:extLst>
          </p:cNvPr>
          <p:cNvGrpSpPr/>
          <p:nvPr/>
        </p:nvGrpSpPr>
        <p:grpSpPr>
          <a:xfrm>
            <a:off x="3112325" y="2586558"/>
            <a:ext cx="820066" cy="790462"/>
            <a:chOff x="2906485" y="740229"/>
            <a:chExt cx="925286" cy="9252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54DA41-CAD1-4BE4-8B65-0F3F9AFF2893}"/>
                </a:ext>
              </a:extLst>
            </p:cNvPr>
            <p:cNvSpPr/>
            <p:nvPr/>
          </p:nvSpPr>
          <p:spPr>
            <a:xfrm>
              <a:off x="2906485" y="740229"/>
              <a:ext cx="925286" cy="92528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E40D2FB-C5DF-4F7C-9890-1B67FCA0189E}"/>
                </a:ext>
              </a:extLst>
            </p:cNvPr>
            <p:cNvSpPr/>
            <p:nvPr/>
          </p:nvSpPr>
          <p:spPr>
            <a:xfrm>
              <a:off x="3124200" y="8797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B87F081-8F46-4D20-9577-610960A1DB2E}"/>
                </a:ext>
              </a:extLst>
            </p:cNvPr>
            <p:cNvSpPr/>
            <p:nvPr/>
          </p:nvSpPr>
          <p:spPr>
            <a:xfrm>
              <a:off x="3276600" y="1032106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C31399-2AC8-4336-AF21-184AD404FA25}"/>
                </a:ext>
              </a:extLst>
            </p:cNvPr>
            <p:cNvSpPr/>
            <p:nvPr/>
          </p:nvSpPr>
          <p:spPr>
            <a:xfrm>
              <a:off x="3015343" y="115083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340738-7C0D-41FB-8F85-C2C0F738C167}"/>
                </a:ext>
              </a:extLst>
            </p:cNvPr>
            <p:cNvSpPr/>
            <p:nvPr/>
          </p:nvSpPr>
          <p:spPr>
            <a:xfrm>
              <a:off x="3233057" y="12879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4B8754D-2375-4E69-B9DD-93BE90AFD1A5}"/>
                </a:ext>
              </a:extLst>
            </p:cNvPr>
            <p:cNvSpPr/>
            <p:nvPr/>
          </p:nvSpPr>
          <p:spPr>
            <a:xfrm>
              <a:off x="3385457" y="1440320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41A0B44-6145-4D1A-B3D8-358000964F9A}"/>
                </a:ext>
              </a:extLst>
            </p:cNvPr>
            <p:cNvSpPr/>
            <p:nvPr/>
          </p:nvSpPr>
          <p:spPr>
            <a:xfrm>
              <a:off x="3505199" y="896034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E3D88-F695-49DF-8222-53F35BF57DAB}"/>
                </a:ext>
              </a:extLst>
            </p:cNvPr>
            <p:cNvSpPr/>
            <p:nvPr/>
          </p:nvSpPr>
          <p:spPr>
            <a:xfrm>
              <a:off x="3461654" y="1146407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2B3806-5BF6-47DF-B89F-931915220E57}"/>
                </a:ext>
              </a:extLst>
            </p:cNvPr>
            <p:cNvSpPr/>
            <p:nvPr/>
          </p:nvSpPr>
          <p:spPr>
            <a:xfrm>
              <a:off x="3646711" y="1189949"/>
              <a:ext cx="108857" cy="1217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7720BBA-BE90-48A0-AE78-328B9926E819}"/>
                </a:ext>
              </a:extLst>
            </p:cNvPr>
            <p:cNvSpPr/>
            <p:nvPr/>
          </p:nvSpPr>
          <p:spPr>
            <a:xfrm>
              <a:off x="3309255" y="874260"/>
              <a:ext cx="108857" cy="12178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F16BC3F2-0370-481B-9A4D-9CEB9FCD61A4}"/>
              </a:ext>
            </a:extLst>
          </p:cNvPr>
          <p:cNvSpPr/>
          <p:nvPr/>
        </p:nvSpPr>
        <p:spPr>
          <a:xfrm>
            <a:off x="3911781" y="2771350"/>
            <a:ext cx="665701" cy="195471"/>
          </a:xfrm>
          <a:custGeom>
            <a:avLst/>
            <a:gdLst>
              <a:gd name="connsiteX0" fmla="*/ 0 w 751114"/>
              <a:gd name="connsiteY0" fmla="*/ 196154 h 228811"/>
              <a:gd name="connsiteX1" fmla="*/ 435428 w 751114"/>
              <a:gd name="connsiteY1" fmla="*/ 211 h 228811"/>
              <a:gd name="connsiteX2" fmla="*/ 751114 w 751114"/>
              <a:gd name="connsiteY2" fmla="*/ 228811 h 228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1114" h="228811">
                <a:moveTo>
                  <a:pt x="0" y="196154"/>
                </a:moveTo>
                <a:cubicBezTo>
                  <a:pt x="155121" y="95461"/>
                  <a:pt x="310242" y="-5232"/>
                  <a:pt x="435428" y="211"/>
                </a:cubicBezTo>
                <a:cubicBezTo>
                  <a:pt x="560614" y="5654"/>
                  <a:pt x="655864" y="117232"/>
                  <a:pt x="751114" y="228811"/>
                </a:cubicBezTo>
              </a:path>
            </a:pathLst>
          </a:custGeom>
          <a:noFill/>
          <a:ln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B1E2E5-0B50-436B-B1D3-7AE16C30C8FE}"/>
              </a:ext>
            </a:extLst>
          </p:cNvPr>
          <p:cNvSpPr txBox="1"/>
          <p:nvPr/>
        </p:nvSpPr>
        <p:spPr>
          <a:xfrm>
            <a:off x="3931073" y="2770511"/>
            <a:ext cx="652451" cy="262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reshare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DAC13-2AD0-46D0-BFC7-C83EF7F23DD6}"/>
              </a:ext>
            </a:extLst>
          </p:cNvPr>
          <p:cNvGrpSpPr/>
          <p:nvPr/>
        </p:nvGrpSpPr>
        <p:grpSpPr>
          <a:xfrm>
            <a:off x="3112325" y="5675401"/>
            <a:ext cx="5361202" cy="838540"/>
            <a:chOff x="3112325" y="5675401"/>
            <a:chExt cx="5361202" cy="83854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93EA5F-A8FA-4089-8D1D-E2038D7FF5E1}"/>
                </a:ext>
              </a:extLst>
            </p:cNvPr>
            <p:cNvGrpSpPr/>
            <p:nvPr/>
          </p:nvGrpSpPr>
          <p:grpSpPr>
            <a:xfrm>
              <a:off x="3112325" y="5716254"/>
              <a:ext cx="820066" cy="790462"/>
              <a:chOff x="2906485" y="740229"/>
              <a:chExt cx="925286" cy="925286"/>
            </a:xfrm>
          </p:grpSpPr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75C0DAD-F55C-4AA4-8F7F-562E6CFD9ADC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95CA2733-0E12-45D8-9282-C4B90B6DF08D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20D54008-D56F-4569-A487-7B825246C1F3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50AD2044-587A-47CB-8B1E-D58F11C0624D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44950F4-9A47-47DE-99DC-CC69982DC971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5371887-ECF3-46E5-8209-CED24B23A3D5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84F5B0B4-CDCD-490A-A5F6-773668A5C1A5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2B6F044-ABB6-4E1B-AA27-E746E492F935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9D94FAAF-773D-4F9F-B30A-DA1923F44DDC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EF16CF35-B3EE-4087-9572-99DA7ABD163A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804AB23-B7EA-4E6B-A5D1-51816E64B5B1}"/>
                </a:ext>
              </a:extLst>
            </p:cNvPr>
            <p:cNvGrpSpPr/>
            <p:nvPr/>
          </p:nvGrpSpPr>
          <p:grpSpPr>
            <a:xfrm>
              <a:off x="4436902" y="5716254"/>
              <a:ext cx="820066" cy="790462"/>
              <a:chOff x="2906485" y="740229"/>
              <a:chExt cx="925286" cy="925286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98D9E1-F903-4902-A7C6-D4F5E01FA166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E13F1D47-D604-4D84-9501-4F58AEFA8C50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A5F2843-DDDC-4B4E-A990-1A9E5834F25C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7215B272-A24D-4B99-A67C-2ABCA04A45FF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7E72CFA1-A2FE-4793-9F91-BCEC958AAADE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7394B29-C0D6-4F0A-BD61-0812E6195601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89B0853A-6DAF-4537-B37C-D75CF51D717C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01C8E90-5897-4D80-889E-92992EDC8CE7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F5AD6603-E4C9-4D0A-A8F7-85C526246317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FF2303D-AC1B-4B20-9ECE-38A6E9963E90}"/>
                </a:ext>
              </a:extLst>
            </p:cNvPr>
            <p:cNvGrpSpPr/>
            <p:nvPr/>
          </p:nvGrpSpPr>
          <p:grpSpPr>
            <a:xfrm>
              <a:off x="7059681" y="5705214"/>
              <a:ext cx="820066" cy="790462"/>
              <a:chOff x="2906485" y="740229"/>
              <a:chExt cx="925286" cy="925286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74ACC4F-F2C4-4E0B-B555-B6C2ADC08729}"/>
                  </a:ext>
                </a:extLst>
              </p:cNvPr>
              <p:cNvSpPr/>
              <p:nvPr/>
            </p:nvSpPr>
            <p:spPr>
              <a:xfrm>
                <a:off x="2906485" y="740229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F44F8D2-B68F-4A08-AB7F-749D0EF8A761}"/>
                  </a:ext>
                </a:extLst>
              </p:cNvPr>
              <p:cNvSpPr/>
              <p:nvPr/>
            </p:nvSpPr>
            <p:spPr>
              <a:xfrm>
                <a:off x="3124200" y="87970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224E94E-4531-4063-9802-1AE3474D730F}"/>
                  </a:ext>
                </a:extLst>
              </p:cNvPr>
              <p:cNvSpPr/>
              <p:nvPr/>
            </p:nvSpPr>
            <p:spPr>
              <a:xfrm>
                <a:off x="3276600" y="103210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0283939D-12DB-407C-BE7B-16AE796C5A9D}"/>
                  </a:ext>
                </a:extLst>
              </p:cNvPr>
              <p:cNvSpPr/>
              <p:nvPr/>
            </p:nvSpPr>
            <p:spPr>
              <a:xfrm>
                <a:off x="3015343" y="11508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CFF7220E-E72B-4605-BAA2-65CC7C47987D}"/>
                  </a:ext>
                </a:extLst>
              </p:cNvPr>
              <p:cNvSpPr/>
              <p:nvPr/>
            </p:nvSpPr>
            <p:spPr>
              <a:xfrm>
                <a:off x="3233057" y="12879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35E9B25-D4B5-437B-A61B-27628539C742}"/>
                  </a:ext>
                </a:extLst>
              </p:cNvPr>
              <p:cNvSpPr/>
              <p:nvPr/>
            </p:nvSpPr>
            <p:spPr>
              <a:xfrm>
                <a:off x="3385457" y="144032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708157E1-43CE-41FA-AE7B-D0CCE2E5842B}"/>
                  </a:ext>
                </a:extLst>
              </p:cNvPr>
              <p:cNvSpPr/>
              <p:nvPr/>
            </p:nvSpPr>
            <p:spPr>
              <a:xfrm>
                <a:off x="3505199" y="896034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55992F8-6A7E-440A-B617-4B4822A0F957}"/>
                  </a:ext>
                </a:extLst>
              </p:cNvPr>
              <p:cNvSpPr/>
              <p:nvPr/>
            </p:nvSpPr>
            <p:spPr>
              <a:xfrm>
                <a:off x="3461654" y="1146407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0E768A0-9D7D-47A1-8387-FCE72CC1AC24}"/>
                  </a:ext>
                </a:extLst>
              </p:cNvPr>
              <p:cNvSpPr/>
              <p:nvPr/>
            </p:nvSpPr>
            <p:spPr>
              <a:xfrm>
                <a:off x="3646711" y="1189949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5F1BA01E-213F-4870-93B9-403F209BF652}"/>
                  </a:ext>
                </a:extLst>
              </p:cNvPr>
              <p:cNvSpPr/>
              <p:nvPr/>
            </p:nvSpPr>
            <p:spPr>
              <a:xfrm>
                <a:off x="3309255" y="87426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4724C01-238E-43BA-ACC5-79C9A3F277E5}"/>
                </a:ext>
              </a:extLst>
            </p:cNvPr>
            <p:cNvGrpSpPr/>
            <p:nvPr/>
          </p:nvGrpSpPr>
          <p:grpSpPr>
            <a:xfrm>
              <a:off x="5741635" y="5705214"/>
              <a:ext cx="820066" cy="790462"/>
              <a:chOff x="5497287" y="757925"/>
              <a:chExt cx="925286" cy="925286"/>
            </a:xfrm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8FF3F10B-111E-45E4-B22E-A213E18CE319}"/>
                  </a:ext>
                </a:extLst>
              </p:cNvPr>
              <p:cNvSpPr/>
              <p:nvPr/>
            </p:nvSpPr>
            <p:spPr>
              <a:xfrm>
                <a:off x="5497287" y="757925"/>
                <a:ext cx="925286" cy="92528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699DFD7-3E60-4D1C-A2DA-34AC64FD9238}"/>
                  </a:ext>
                </a:extLst>
              </p:cNvPr>
              <p:cNvSpPr/>
              <p:nvPr/>
            </p:nvSpPr>
            <p:spPr>
              <a:xfrm>
                <a:off x="5715002" y="897402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9709923D-A921-402D-85BF-9FA2F89193BC}"/>
                  </a:ext>
                </a:extLst>
              </p:cNvPr>
              <p:cNvSpPr/>
              <p:nvPr/>
            </p:nvSpPr>
            <p:spPr>
              <a:xfrm>
                <a:off x="5856516" y="109334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A40B653F-A1E9-4098-B49C-EE2438C6F576}"/>
                  </a:ext>
                </a:extLst>
              </p:cNvPr>
              <p:cNvSpPr/>
              <p:nvPr/>
            </p:nvSpPr>
            <p:spPr>
              <a:xfrm>
                <a:off x="5606145" y="116852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AB875CB3-4783-458C-9809-6A7B3011C818}"/>
                  </a:ext>
                </a:extLst>
              </p:cNvPr>
              <p:cNvSpPr/>
              <p:nvPr/>
            </p:nvSpPr>
            <p:spPr>
              <a:xfrm>
                <a:off x="5823859" y="130561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D353F4B-2EBD-4645-BE4B-620000D44238}"/>
                  </a:ext>
                </a:extLst>
              </p:cNvPr>
              <p:cNvSpPr/>
              <p:nvPr/>
            </p:nvSpPr>
            <p:spPr>
              <a:xfrm>
                <a:off x="5976259" y="1458016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55BEC5F6-0379-400B-AEF7-EF8E4C5000AB}"/>
                  </a:ext>
                </a:extLst>
              </p:cNvPr>
              <p:cNvSpPr/>
              <p:nvPr/>
            </p:nvSpPr>
            <p:spPr>
              <a:xfrm>
                <a:off x="6096001" y="913730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50F3C3F-5C21-4BD9-95CD-0727A5416CC1}"/>
                  </a:ext>
                </a:extLst>
              </p:cNvPr>
              <p:cNvSpPr/>
              <p:nvPr/>
            </p:nvSpPr>
            <p:spPr>
              <a:xfrm>
                <a:off x="6052456" y="1164103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D4585AB-E95B-4CDB-9CD5-46AC2B33B777}"/>
                  </a:ext>
                </a:extLst>
              </p:cNvPr>
              <p:cNvSpPr/>
              <p:nvPr/>
            </p:nvSpPr>
            <p:spPr>
              <a:xfrm>
                <a:off x="6237513" y="1207645"/>
                <a:ext cx="108857" cy="1217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756C20D-1751-4648-B450-1355473234F7}"/>
                  </a:ext>
                </a:extLst>
              </p:cNvPr>
              <p:cNvSpPr/>
              <p:nvPr/>
            </p:nvSpPr>
            <p:spPr>
              <a:xfrm>
                <a:off x="5900057" y="891956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F0CD4E01-7A35-4EEC-B62C-ADC2CFF2A143}"/>
                  </a:ext>
                </a:extLst>
              </p:cNvPr>
              <p:cNvSpPr/>
              <p:nvPr/>
            </p:nvSpPr>
            <p:spPr>
              <a:xfrm>
                <a:off x="6172201" y="1360045"/>
                <a:ext cx="108857" cy="1217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046DF0F-09FB-44D5-A661-9B7DDA88035E}"/>
                </a:ext>
              </a:extLst>
            </p:cNvPr>
            <p:cNvSpPr/>
            <p:nvPr/>
          </p:nvSpPr>
          <p:spPr>
            <a:xfrm>
              <a:off x="3851796" y="570598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75E73E-6033-443C-ADE8-13964A43554B}"/>
                </a:ext>
              </a:extLst>
            </p:cNvPr>
            <p:cNvSpPr/>
            <p:nvPr/>
          </p:nvSpPr>
          <p:spPr>
            <a:xfrm>
              <a:off x="5176373" y="570598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F0D014D-9094-40BF-8D32-06B991402128}"/>
                </a:ext>
              </a:extLst>
            </p:cNvPr>
            <p:cNvSpPr/>
            <p:nvPr/>
          </p:nvSpPr>
          <p:spPr>
            <a:xfrm>
              <a:off x="6481106" y="569494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6CFF1AA-E637-42F4-8A9A-68B53DB604A6}"/>
                </a:ext>
              </a:extLst>
            </p:cNvPr>
            <p:cNvSpPr/>
            <p:nvPr/>
          </p:nvSpPr>
          <p:spPr>
            <a:xfrm>
              <a:off x="7799153" y="5694943"/>
              <a:ext cx="665701" cy="195471"/>
            </a:xfrm>
            <a:custGeom>
              <a:avLst/>
              <a:gdLst>
                <a:gd name="connsiteX0" fmla="*/ 0 w 751114"/>
                <a:gd name="connsiteY0" fmla="*/ 196154 h 228811"/>
                <a:gd name="connsiteX1" fmla="*/ 435428 w 751114"/>
                <a:gd name="connsiteY1" fmla="*/ 211 h 228811"/>
                <a:gd name="connsiteX2" fmla="*/ 751114 w 751114"/>
                <a:gd name="connsiteY2" fmla="*/ 228811 h 228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114" h="228811">
                  <a:moveTo>
                    <a:pt x="0" y="196154"/>
                  </a:moveTo>
                  <a:cubicBezTo>
                    <a:pt x="155121" y="95461"/>
                    <a:pt x="310242" y="-5232"/>
                    <a:pt x="435428" y="211"/>
                  </a:cubicBezTo>
                  <a:cubicBezTo>
                    <a:pt x="560614" y="5654"/>
                    <a:pt x="655864" y="117232"/>
                    <a:pt x="751114" y="228811"/>
                  </a:cubicBezTo>
                </a:path>
              </a:pathLst>
            </a:custGeom>
            <a:noFill/>
            <a:ln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715E49-CFA6-4AC7-B6D1-B982545E479A}"/>
                </a:ext>
              </a:extLst>
            </p:cNvPr>
            <p:cNvSpPr txBox="1"/>
            <p:nvPr/>
          </p:nvSpPr>
          <p:spPr>
            <a:xfrm>
              <a:off x="3871088" y="570514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FEE441-A646-437C-BDE9-28BA5A5F47B3}"/>
                </a:ext>
              </a:extLst>
            </p:cNvPr>
            <p:cNvSpPr txBox="1"/>
            <p:nvPr/>
          </p:nvSpPr>
          <p:spPr>
            <a:xfrm>
              <a:off x="5201072" y="570514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3C4133-B1EF-41DC-9CE8-A1C8A7B14182}"/>
                </a:ext>
              </a:extLst>
            </p:cNvPr>
            <p:cNvSpPr txBox="1"/>
            <p:nvPr/>
          </p:nvSpPr>
          <p:spPr>
            <a:xfrm>
              <a:off x="6520860" y="5694104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25C90B1-C45B-4908-A113-5674820A2FA0}"/>
                </a:ext>
              </a:extLst>
            </p:cNvPr>
            <p:cNvSpPr txBox="1"/>
            <p:nvPr/>
          </p:nvSpPr>
          <p:spPr>
            <a:xfrm>
              <a:off x="7821076" y="5675401"/>
              <a:ext cx="652451" cy="2629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reshare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14C99C5-128F-45FE-8B69-A1147CEA5EA7}"/>
                    </a:ext>
                  </a:extLst>
                </p:cNvPr>
                <p:cNvSpPr txBox="1"/>
                <p:nvPr/>
              </p:nvSpPr>
              <p:spPr>
                <a:xfrm>
                  <a:off x="3772521" y="6198424"/>
                  <a:ext cx="411155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14C99C5-128F-45FE-8B69-A1147CEA5E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521" y="6198424"/>
                  <a:ext cx="411155" cy="315517"/>
                </a:xfrm>
                <a:prstGeom prst="rect">
                  <a:avLst/>
                </a:prstGeom>
                <a:blipFill>
                  <a:blip r:embed="rId3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6CC96A-3C14-44A0-80A1-D2CBAFDA2392}"/>
                    </a:ext>
                  </a:extLst>
                </p:cNvPr>
                <p:cNvSpPr txBox="1"/>
                <p:nvPr/>
              </p:nvSpPr>
              <p:spPr>
                <a:xfrm>
                  <a:off x="5097098" y="6198424"/>
                  <a:ext cx="415872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16CC96A-3C14-44A0-80A1-D2CBAFDA23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098" y="6198424"/>
                  <a:ext cx="415872" cy="315517"/>
                </a:xfrm>
                <a:prstGeom prst="rect">
                  <a:avLst/>
                </a:prstGeom>
                <a:blipFill>
                  <a:blip r:embed="rId4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B1A6AD7-00DD-498B-9510-140741807089}"/>
                    </a:ext>
                  </a:extLst>
                </p:cNvPr>
                <p:cNvSpPr txBox="1"/>
                <p:nvPr/>
              </p:nvSpPr>
              <p:spPr>
                <a:xfrm>
                  <a:off x="6401830" y="6187384"/>
                  <a:ext cx="376774" cy="315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4B1A6AD7-00DD-498B-9510-140741807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1830" y="6187384"/>
                  <a:ext cx="376774" cy="315517"/>
                </a:xfrm>
                <a:prstGeom prst="rect">
                  <a:avLst/>
                </a:prstGeom>
                <a:blipFill>
                  <a:blip r:embed="rId5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604E7E4-E048-4D12-9034-6839F2B54674}"/>
                    </a:ext>
                  </a:extLst>
                </p:cNvPr>
                <p:cNvSpPr txBox="1"/>
                <p:nvPr/>
              </p:nvSpPr>
              <p:spPr>
                <a:xfrm>
                  <a:off x="7719878" y="6187384"/>
                  <a:ext cx="415872" cy="3155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604E7E4-E048-4D12-9034-6839F2B54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9878" y="6187384"/>
                  <a:ext cx="415872" cy="315517"/>
                </a:xfrm>
                <a:prstGeom prst="rect">
                  <a:avLst/>
                </a:prstGeom>
                <a:blipFill>
                  <a:blip r:embed="rId6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81706C9A-CDDD-42F4-B5A9-BA8A5BAB81A2}"/>
              </a:ext>
            </a:extLst>
          </p:cNvPr>
          <p:cNvSpPr txBox="1"/>
          <p:nvPr/>
        </p:nvSpPr>
        <p:spPr>
          <a:xfrm>
            <a:off x="4592428" y="2555219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8631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/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22928F5E-FFFE-423E-9255-66A5D872547C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E1080F3-9203-4E18-ABFF-81307C2A3643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ECF6CE-FC54-4DCC-9510-C4B0B9A9FD84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75E741-0774-4CC0-A159-6009E297C787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2437EF9-2BBC-49B7-B3E8-12D853E7C31F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610201-5457-4CBC-AD63-F6120C27A372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707212-CBDE-44AA-819C-7583D46B5FDF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D364CE6-6395-4F70-B250-DBBBECF32510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EB848E-BE35-43F0-9B4B-0D22AA8FC45F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F687700-89B8-4A85-B053-E1B1907148B2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4EF8C5A7-936A-4935-97D4-87E251EC77E0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8EC847-AA04-496D-A418-32BFF5F7CDF4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DAA7A-A41D-47E0-B8BF-6861DB4D7302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72DAA7A-A41D-47E0-B8BF-6861DB4D7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82BB1A-C2FF-4E84-A2CD-E2FC1828DD21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82BB1A-C2FF-4E84-A2CD-E2FC1828D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A0EBE3-FB0F-4EFF-A9D1-B98A5E751D7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A0EBE3-FB0F-4EFF-A9D1-B98A5E751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7869D-3352-4CBF-A0EF-5D80F9A52C2E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1D7869D-3352-4CBF-A0EF-5D80F9A52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68BD8C9-F42B-4329-AC52-3EA60009AB94}"/>
              </a:ext>
            </a:extLst>
          </p:cNvPr>
          <p:cNvGrpSpPr/>
          <p:nvPr/>
        </p:nvGrpSpPr>
        <p:grpSpPr>
          <a:xfrm>
            <a:off x="10874617" y="1704620"/>
            <a:ext cx="923330" cy="4349749"/>
            <a:chOff x="8341551" y="1564730"/>
            <a:chExt cx="923330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49297D-15EA-4ED8-8731-3AD26FDFFF9C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4C3406E4-79C5-49C7-A34E-8090236A6810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3E197A-252D-4ACA-AA49-0900C87E9570}"/>
              </a:ext>
            </a:extLst>
          </p:cNvPr>
          <p:cNvSpPr txBox="1"/>
          <p:nvPr/>
        </p:nvSpPr>
        <p:spPr>
          <a:xfrm rot="5400000">
            <a:off x="9490477" y="3785130"/>
            <a:ext cx="40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52000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EA8B-ED8D-48C3-93BE-F935C2FA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Wouldn’t it be great if we had…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target-anonymous channel functionality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i="0" dirty="0"/>
                  <a:t>visible input ports,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output ports</a:t>
                </a:r>
              </a:p>
              <a:p>
                <a:pPr lvl="1"/>
                <a:r>
                  <a:rPr lang="en-US" dirty="0"/>
                  <a:t>Random assignment of the output ports to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-subset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users</a:t>
                </a:r>
              </a:p>
              <a:p>
                <a:r>
                  <a:rPr lang="en-US" dirty="0"/>
                  <a:t>Anyone can send on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</a:t>
                </a:r>
                <a:r>
                  <a:rPr lang="en-US" dirty="0" err="1"/>
                  <a:t>th</a:t>
                </a:r>
                <a:r>
                  <a:rPr lang="en-US" dirty="0"/>
                  <a:t> input port, not knowing who will receive the message</a:t>
                </a:r>
              </a:p>
              <a:p>
                <a:r>
                  <a:rPr lang="en-US" dirty="0"/>
                  <a:t>Current committee can re-share the secret using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ports</a:t>
                </a:r>
              </a:p>
              <a:p>
                <a:pPr lvl="1"/>
                <a:r>
                  <a:rPr lang="en-US" dirty="0"/>
                  <a:t>Shares sent to a new random committee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140643-3366-414C-AD67-DFFDF531A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41778" y="1564730"/>
                <a:ext cx="7749664" cy="4775200"/>
              </a:xfrm>
              <a:blipFill>
                <a:blip r:embed="rId2"/>
                <a:stretch>
                  <a:fillRect l="-1888" t="-2171" r="-1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1F1C453-5E5A-48FE-90DE-D9FDE93A9396}"/>
              </a:ext>
            </a:extLst>
          </p:cNvPr>
          <p:cNvSpPr/>
          <p:nvPr/>
        </p:nvSpPr>
        <p:spPr>
          <a:xfrm>
            <a:off x="9600358" y="1929544"/>
            <a:ext cx="1258513" cy="39092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1A525B9-9103-4131-A774-BA802363B9C6}"/>
              </a:ext>
            </a:extLst>
          </p:cNvPr>
          <p:cNvGrpSpPr/>
          <p:nvPr/>
        </p:nvGrpSpPr>
        <p:grpSpPr>
          <a:xfrm>
            <a:off x="9233600" y="2610581"/>
            <a:ext cx="387701" cy="214489"/>
            <a:chOff x="3072342" y="2709333"/>
            <a:chExt cx="387701" cy="214489"/>
          </a:xfrm>
        </p:grpSpPr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C169256C-0447-43E0-B970-6FB9882AE32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04E64C0-A82E-4512-8080-0D4890754EE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A37D3B8-D36D-4133-A9FE-6E3126CFCEF9}"/>
              </a:ext>
            </a:extLst>
          </p:cNvPr>
          <p:cNvGrpSpPr/>
          <p:nvPr/>
        </p:nvGrpSpPr>
        <p:grpSpPr>
          <a:xfrm>
            <a:off x="9233600" y="3093344"/>
            <a:ext cx="387701" cy="214489"/>
            <a:chOff x="3072342" y="2709333"/>
            <a:chExt cx="387701" cy="214489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A4F68CFC-A665-4BD6-829D-8D9F2682460E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036AFE9-F492-41D2-894B-95C11CB246D1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818B3C7-658C-465D-9463-B1CDFAF78349}"/>
              </a:ext>
            </a:extLst>
          </p:cNvPr>
          <p:cNvGrpSpPr/>
          <p:nvPr/>
        </p:nvGrpSpPr>
        <p:grpSpPr>
          <a:xfrm>
            <a:off x="9249347" y="3570570"/>
            <a:ext cx="387701" cy="214489"/>
            <a:chOff x="3072342" y="2709333"/>
            <a:chExt cx="387701" cy="214489"/>
          </a:xfrm>
        </p:grpSpPr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2A9CCBC4-66C7-45FD-9216-764F1CCB3A65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8E5C000-73AC-4A82-9C0D-C4155D8BF4D9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CEA627-C281-47F0-BFB1-A974D997996E}"/>
              </a:ext>
            </a:extLst>
          </p:cNvPr>
          <p:cNvGrpSpPr/>
          <p:nvPr/>
        </p:nvGrpSpPr>
        <p:grpSpPr>
          <a:xfrm>
            <a:off x="9239718" y="5036212"/>
            <a:ext cx="387701" cy="214489"/>
            <a:chOff x="3072342" y="2709333"/>
            <a:chExt cx="387701" cy="214489"/>
          </a:xfrm>
        </p:grpSpPr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6D5F9346-8F70-45B7-AA1B-5ABFAB856C59}"/>
                </a:ext>
              </a:extLst>
            </p:cNvPr>
            <p:cNvSpPr/>
            <p:nvPr/>
          </p:nvSpPr>
          <p:spPr>
            <a:xfrm rot="5400000">
              <a:off x="3245554" y="2709333"/>
              <a:ext cx="214489" cy="21448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AA58BE1-9D56-4240-8D22-4819F738E65C}"/>
                </a:ext>
              </a:extLst>
            </p:cNvPr>
            <p:cNvCxnSpPr/>
            <p:nvPr/>
          </p:nvCxnSpPr>
          <p:spPr>
            <a:xfrm flipH="1">
              <a:off x="3072342" y="2801407"/>
              <a:ext cx="177799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/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2B7DBAE-BDE5-4CAC-9C4B-3F17A77D3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747" y="4943620"/>
                <a:ext cx="486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ACE958AF-65D1-49E3-B84E-D15476B582A0}"/>
              </a:ext>
            </a:extLst>
          </p:cNvPr>
          <p:cNvGrpSpPr/>
          <p:nvPr/>
        </p:nvGrpSpPr>
        <p:grpSpPr>
          <a:xfrm>
            <a:off x="9233600" y="1704620"/>
            <a:ext cx="2564347" cy="4349749"/>
            <a:chOff x="6700534" y="1564730"/>
            <a:chExt cx="2564347" cy="43497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DFF94231-A816-4316-B908-D2A6054CA459}"/>
                    </a:ext>
                  </a:extLst>
                </p:cNvPr>
                <p:cNvSpPr/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63865699-3AEB-4D9F-B3F2-20982898D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1564730"/>
                  <a:ext cx="371475" cy="381001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DF4C819B-BA58-4049-9FEA-EA3B964BFF1E}"/>
                    </a:ext>
                  </a:extLst>
                </p:cNvPr>
                <p:cNvSpPr/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ADBD1BD-2A95-46AA-93AD-EFED8E82B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045213"/>
                  <a:ext cx="371475" cy="381001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4FB7347-3692-4836-8C9F-6B3A0FAE72D3}"/>
                    </a:ext>
                  </a:extLst>
                </p:cNvPr>
                <p:cNvSpPr/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22566092-FB60-4CAB-98CD-23F095EBF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2525696"/>
                  <a:ext cx="371475" cy="381001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36A3AC01-CA8C-4DE5-9A2C-6D8069628C68}"/>
                    </a:ext>
                  </a:extLst>
                </p:cNvPr>
                <p:cNvSpPr/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990BB24-1BCE-4BCD-BCDE-E3B2E1DDD8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006179"/>
                  <a:ext cx="371475" cy="381001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F22DC0D-FC8A-4568-B8F6-BBF25DFB507A}"/>
                    </a:ext>
                  </a:extLst>
                </p:cNvPr>
                <p:cNvSpPr/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3ACEBE5-180D-4379-8CC0-E0EEF72EA2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486662"/>
                  <a:ext cx="371475" cy="381001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EC017A3-1B0F-4AE8-9F86-CB14492EAC15}"/>
                    </a:ext>
                  </a:extLst>
                </p:cNvPr>
                <p:cNvSpPr/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6437946-C493-4B16-8E79-08727C2C88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2" y="3967145"/>
                  <a:ext cx="371475" cy="381001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2721CB6A-432B-42D6-9DEF-A70123177793}"/>
                    </a:ext>
                  </a:extLst>
                </p:cNvPr>
                <p:cNvSpPr/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EDC8A939-3BA6-4A86-88C3-4D6541C128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1551" y="5533478"/>
                  <a:ext cx="371475" cy="381001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3045F28-3934-4348-BBCA-D29ABCA9AE41}"/>
                </a:ext>
              </a:extLst>
            </p:cNvPr>
            <p:cNvSpPr txBox="1"/>
            <p:nvPr/>
          </p:nvSpPr>
          <p:spPr>
            <a:xfrm rot="5400000">
              <a:off x="8598428" y="4294484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58D89B-D0F9-44C4-AD05-7E325D6B9F2C}"/>
                </a:ext>
              </a:extLst>
            </p:cNvPr>
            <p:cNvSpPr txBox="1"/>
            <p:nvPr/>
          </p:nvSpPr>
          <p:spPr>
            <a:xfrm rot="5400000">
              <a:off x="6957411" y="3645240"/>
              <a:ext cx="4095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dirty="0"/>
                <a:t>…</a:t>
              </a:r>
            </a:p>
          </p:txBody>
        </p:sp>
      </p:grp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2782EBD0-A4A0-4A64-92CD-2EBD66A4BC8A}"/>
              </a:ext>
            </a:extLst>
          </p:cNvPr>
          <p:cNvSpPr/>
          <p:nvPr/>
        </p:nvSpPr>
        <p:spPr>
          <a:xfrm rot="1123548" flipV="1">
            <a:off x="9695210" y="2319187"/>
            <a:ext cx="1154681" cy="680852"/>
          </a:xfrm>
          <a:custGeom>
            <a:avLst/>
            <a:gdLst>
              <a:gd name="connsiteX0" fmla="*/ 0 w 1038225"/>
              <a:gd name="connsiteY0" fmla="*/ 0 h 511177"/>
              <a:gd name="connsiteX1" fmla="*/ 390525 w 1038225"/>
              <a:gd name="connsiteY1" fmla="*/ 504825 h 511177"/>
              <a:gd name="connsiteX2" fmla="*/ 1038225 w 1038225"/>
              <a:gd name="connsiteY2" fmla="*/ 238125 h 511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511177">
                <a:moveTo>
                  <a:pt x="0" y="0"/>
                </a:moveTo>
                <a:cubicBezTo>
                  <a:pt x="108744" y="232569"/>
                  <a:pt x="217488" y="465138"/>
                  <a:pt x="390525" y="504825"/>
                </a:cubicBezTo>
                <a:cubicBezTo>
                  <a:pt x="563563" y="544513"/>
                  <a:pt x="800894" y="391319"/>
                  <a:pt x="1038225" y="238125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397AFD42-C19B-4186-9468-B8261ED31237}"/>
              </a:ext>
            </a:extLst>
          </p:cNvPr>
          <p:cNvSpPr/>
          <p:nvPr/>
        </p:nvSpPr>
        <p:spPr>
          <a:xfrm>
            <a:off x="9621302" y="3074890"/>
            <a:ext cx="1162220" cy="2598477"/>
          </a:xfrm>
          <a:custGeom>
            <a:avLst/>
            <a:gdLst>
              <a:gd name="connsiteX0" fmla="*/ 0 w 1162050"/>
              <a:gd name="connsiteY0" fmla="*/ 98908 h 2537308"/>
              <a:gd name="connsiteX1" fmla="*/ 542925 w 1162050"/>
              <a:gd name="connsiteY1" fmla="*/ 289408 h 2537308"/>
              <a:gd name="connsiteX2" fmla="*/ 1162050 w 1162050"/>
              <a:gd name="connsiteY2" fmla="*/ 2537308 h 2537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2050" h="2537308">
                <a:moveTo>
                  <a:pt x="0" y="98908"/>
                </a:moveTo>
                <a:cubicBezTo>
                  <a:pt x="174625" y="-9042"/>
                  <a:pt x="349250" y="-116992"/>
                  <a:pt x="542925" y="289408"/>
                </a:cubicBezTo>
                <a:cubicBezTo>
                  <a:pt x="736600" y="695808"/>
                  <a:pt x="949325" y="1616558"/>
                  <a:pt x="1162050" y="2537308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C80330-DFAB-4B6D-ADC1-8A227CB93FA0}"/>
              </a:ext>
            </a:extLst>
          </p:cNvPr>
          <p:cNvCxnSpPr>
            <a:cxnSpLocks/>
          </p:cNvCxnSpPr>
          <p:nvPr/>
        </p:nvCxnSpPr>
        <p:spPr>
          <a:xfrm flipV="1">
            <a:off x="9693516" y="1929544"/>
            <a:ext cx="1090005" cy="1765285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7F44222F-FD2E-4347-94E4-1FC7FD7B9E1D}"/>
              </a:ext>
            </a:extLst>
          </p:cNvPr>
          <p:cNvSpPr/>
          <p:nvPr/>
        </p:nvSpPr>
        <p:spPr>
          <a:xfrm>
            <a:off x="9693517" y="3857625"/>
            <a:ext cx="1165258" cy="1270661"/>
          </a:xfrm>
          <a:custGeom>
            <a:avLst/>
            <a:gdLst>
              <a:gd name="connsiteX0" fmla="*/ 0 w 1038225"/>
              <a:gd name="connsiteY0" fmla="*/ 1247775 h 1247775"/>
              <a:gd name="connsiteX1" fmla="*/ 285750 w 1038225"/>
              <a:gd name="connsiteY1" fmla="*/ 342900 h 1247775"/>
              <a:gd name="connsiteX2" fmla="*/ 1038225 w 1038225"/>
              <a:gd name="connsiteY2" fmla="*/ 0 h 1247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8225" h="1247775">
                <a:moveTo>
                  <a:pt x="0" y="1247775"/>
                </a:moveTo>
                <a:cubicBezTo>
                  <a:pt x="56356" y="899318"/>
                  <a:pt x="112713" y="550862"/>
                  <a:pt x="285750" y="342900"/>
                </a:cubicBezTo>
                <a:cubicBezTo>
                  <a:pt x="458787" y="134938"/>
                  <a:pt x="748506" y="67469"/>
                  <a:pt x="103822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/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9123C2-12A0-4D26-BA8E-4DCA872A7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2112" y="2553867"/>
                <a:ext cx="41902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/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982AC96-0F47-4129-A2D2-3A79B4217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026945"/>
                <a:ext cx="42434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/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A8848C3-AB63-4100-A7F0-4EFBDC6D3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33" y="3527070"/>
                <a:ext cx="42434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9651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2861</TotalTime>
  <Words>1335</Words>
  <Application>Microsoft Office PowerPoint</Application>
  <PresentationFormat>Widescreen</PresentationFormat>
  <Paragraphs>230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Cambria Math</vt:lpstr>
      <vt:lpstr>Franklin Gothic Book</vt:lpstr>
      <vt:lpstr>Wingdings</vt:lpstr>
      <vt:lpstr>Crop</vt:lpstr>
      <vt:lpstr>Can a Blockchain Keep a Secret?</vt:lpstr>
      <vt:lpstr>Can a Blockchain be a Trusted Party?</vt:lpstr>
      <vt:lpstr>This Work: A Basic Secrecy Setting</vt:lpstr>
      <vt:lpstr>Security and Efficiency</vt:lpstr>
      <vt:lpstr>Proactive Secret-Sharing [OY91,CH93,…]</vt:lpstr>
      <vt:lpstr>Why is it Hard on a Public Blockchain?</vt:lpstr>
      <vt:lpstr>Some Directions that do not Work</vt:lpstr>
      <vt:lpstr>Wouldn’t it be great if we had…</vt:lpstr>
      <vt:lpstr>Wouldn’t it be great if we had…</vt:lpstr>
      <vt:lpstr>Wouldn’t it be great if we had…</vt:lpstr>
      <vt:lpstr>Tools</vt:lpstr>
      <vt:lpstr>Approximating Target-Anonymous Channels</vt:lpstr>
      <vt:lpstr>Nominators Need Not Prove Anything</vt:lpstr>
      <vt:lpstr>Resilience of Our Target-Anonymous Channels</vt:lpstr>
      <vt:lpstr>The Overall Solution</vt:lpstr>
      <vt:lpstr>The End Result</vt:lpstr>
      <vt:lpstr>Anonymous PKE Under Selective Opening</vt:lpstr>
      <vt:lpstr>Anonymous PKE Under Selective Opening</vt:lpstr>
      <vt:lpstr>Anonymous PKE Under Selective Opening</vt:lpstr>
      <vt:lpstr>Anonymous PKE Under Selective Opening</vt:lpstr>
      <vt:lpstr>Some Open Problems and 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 Blockchain Keep a Secret?</dc:title>
  <dc:creator>S. Halevi</dc:creator>
  <cp:lastModifiedBy>S. Halevi</cp:lastModifiedBy>
  <cp:revision>145</cp:revision>
  <dcterms:created xsi:type="dcterms:W3CDTF">2020-04-28T21:39:06Z</dcterms:created>
  <dcterms:modified xsi:type="dcterms:W3CDTF">2020-06-13T16:05:22Z</dcterms:modified>
</cp:coreProperties>
</file>