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346" r:id="rId3"/>
    <p:sldId id="347" r:id="rId4"/>
    <p:sldId id="348" r:id="rId5"/>
    <p:sldId id="283" r:id="rId6"/>
    <p:sldId id="285" r:id="rId7"/>
    <p:sldId id="286" r:id="rId8"/>
    <p:sldId id="367" r:id="rId9"/>
    <p:sldId id="263" r:id="rId10"/>
    <p:sldId id="276" r:id="rId11"/>
    <p:sldId id="274" r:id="rId12"/>
    <p:sldId id="264" r:id="rId13"/>
    <p:sldId id="275" r:id="rId14"/>
    <p:sldId id="281" r:id="rId15"/>
    <p:sldId id="280" r:id="rId16"/>
    <p:sldId id="293" r:id="rId17"/>
    <p:sldId id="258" r:id="rId18"/>
    <p:sldId id="359" r:id="rId19"/>
    <p:sldId id="363" r:id="rId20"/>
    <p:sldId id="364" r:id="rId21"/>
    <p:sldId id="351" r:id="rId22"/>
    <p:sldId id="355" r:id="rId23"/>
    <p:sldId id="352" r:id="rId24"/>
    <p:sldId id="366" r:id="rId25"/>
    <p:sldId id="369" r:id="rId26"/>
    <p:sldId id="370" r:id="rId27"/>
    <p:sldId id="371" r:id="rId28"/>
    <p:sldId id="300" r:id="rId29"/>
    <p:sldId id="353" r:id="rId30"/>
    <p:sldId id="288" r:id="rId31"/>
    <p:sldId id="287" r:id="rId32"/>
    <p:sldId id="380" r:id="rId33"/>
    <p:sldId id="381" r:id="rId34"/>
    <p:sldId id="391" r:id="rId35"/>
    <p:sldId id="361" r:id="rId36"/>
    <p:sldId id="368" r:id="rId37"/>
    <p:sldId id="289" r:id="rId38"/>
    <p:sldId id="373" r:id="rId39"/>
    <p:sldId id="382" r:id="rId40"/>
    <p:sldId id="375" r:id="rId41"/>
    <p:sldId id="374" r:id="rId42"/>
    <p:sldId id="377" r:id="rId43"/>
    <p:sldId id="387" r:id="rId44"/>
    <p:sldId id="388" r:id="rId45"/>
    <p:sldId id="376" r:id="rId46"/>
    <p:sldId id="390" r:id="rId47"/>
    <p:sldId id="317" r:id="rId48"/>
    <p:sldId id="383" r:id="rId49"/>
    <p:sldId id="384" r:id="rId50"/>
    <p:sldId id="365" r:id="rId51"/>
    <p:sldId id="290" r:id="rId52"/>
    <p:sldId id="296" r:id="rId53"/>
    <p:sldId id="291" r:id="rId54"/>
    <p:sldId id="378" r:id="rId55"/>
    <p:sldId id="292" r:id="rId56"/>
    <p:sldId id="354" r:id="rId57"/>
    <p:sldId id="294" r:id="rId58"/>
    <p:sldId id="295" r:id="rId59"/>
    <p:sldId id="318" r:id="rId60"/>
    <p:sldId id="356" r:id="rId61"/>
    <p:sldId id="379" r:id="rId62"/>
    <p:sldId id="357" r:id="rId63"/>
    <p:sldId id="389" r:id="rId64"/>
    <p:sldId id="386" r:id="rId65"/>
    <p:sldId id="298" r:id="rId66"/>
    <p:sldId id="31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096" autoAdjust="0"/>
  </p:normalViewPr>
  <p:slideViewPr>
    <p:cSldViewPr snapToGrid="0">
      <p:cViewPr varScale="1">
        <p:scale>
          <a:sx n="92" d="100"/>
          <a:sy n="92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DIZK: A Distributed Zero Knowledge Proof System, Howard Wu,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Wenting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Zheng, Alessandro Chiesa, Raluca Ada Popa, 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Stoica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USENIX security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4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Ligero, Ames, Hazay, Ishai, Venkitasubramaniam, CCS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Zk-STARK Ben-Sasson, Bentov, Horesh, Riabzev ePrint 2018/046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End-to-End System for Large Scale P2P MPC-as-a-Service […] (Barak etal CCS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07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nanoPI: Extreme-Scale Actively-Secure Multi-Party Computation (Zhu etal, CCS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HyCC: Compilation of hybrid protocols (Büscher etal, CCS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1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DiSE: Distributed Symmetric-key Encryption (Agrawal etal CCS 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Labeled PSI from FHE (Chen etal, CCS 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1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Secure Outsourced Matrix Computation and Application to Neural Networks (Jiang-Kim-</a:t>
            </a:r>
            <a:r>
              <a:rPr lang="en-US" altLang="en-US" dirty="0" err="1"/>
              <a:t>Lauter</a:t>
            </a:r>
            <a:r>
              <a:rPr lang="en-US" altLang="en-US" dirty="0"/>
              <a:t>-Song, CCS 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8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Cloud is not liable for information, cannot be subpoenaed for it, it cannot be stolen from it,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 Non-Interactive Zero Knowledge with Applications to Post-Quantum Signatures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Jonathan Katz, Vladimir Kolesnikov, Xiao Wang, CCS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190500"/>
            <a:ext cx="10972800" cy="58261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hyperlink" Target="http://laprendizdechef.blogspot.com/2010/11/taller-de-cocktails-by-diego-mosquera-y.html" TargetMode="Externa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hroomery.org/forums/showflat.php/number/22259358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umerounity.com/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s://creativecommons.org/licenses/by-nc-sa/3.0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gif"/><Relationship Id="rId4" Type="http://schemas.openxmlformats.org/officeDocument/2006/relationships/image" Target="../media/image31.png"/><Relationship Id="rId9" Type="http://schemas.openxmlformats.org/officeDocument/2006/relationships/hyperlink" Target="http://www.pererikstrandberg.se/projects/iconlib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ikivisually.com/wiki/CMO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22077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://pngimg.com/download/3326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hyperlink" Target="https://opiniones.wordpress.com/2013/10/16/la-urgente-y-necesaria-regeneracion-de-los-partidos-politicos/" TargetMode="External"/><Relationship Id="rId7" Type="http://schemas.openxmlformats.org/officeDocument/2006/relationships/hyperlink" Target="http://commons.wikimedia.org/wiki/file:dna-split2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.png"/><Relationship Id="rId5" Type="http://schemas.openxmlformats.org/officeDocument/2006/relationships/image" Target="../media/image41.jpg"/><Relationship Id="rId10" Type="http://schemas.openxmlformats.org/officeDocument/2006/relationships/image" Target="../media/image28.png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hyperlink" Target="http://shroomery.org/forums/showflat.php/number/22259358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johnloeber.com/docs/kmeans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neuralnetworksanddeeplearning.com/chap1.html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hyperlink" Target="http://blog.christianperone.com/2015/08/convolutional-neural-networks-and-feature-extraction-with-python/#comment-8750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r.wikipedia.org/wiki/%DA%AF%D8%A7%D8%B3%DB%8C%D9%86_%D8%A7%D8%AE%D8%B1%D8%A7%D8%AC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File:Intersection_of_two_sets_A_and_B.sv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.wikipedia.org/wiki/Desoxyribonukleins%C3%A4ure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hyperlink" Target="http://neuralnetworksanddeeplearning.com/chap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blog.christianperone.com/2015/08/convolutional-neural-networks-and-feature-extraction-with-python/#comment-8750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://johnloeber.com/docs/kmean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maniya.blogspot.ru/2010/08/blog-post_08.html" TargetMode="External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ragos/awesome-mpc" TargetMode="External"/><Relationship Id="rId2" Type="http://schemas.openxmlformats.org/officeDocument/2006/relationships/hyperlink" Target="https://zkp.sc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momorphicencryption.org/" TargetMode="External"/><Relationship Id="rId4" Type="http://schemas.openxmlformats.org/officeDocument/2006/relationships/hyperlink" Target="http://www.multipartycomputation.com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5" y="1703070"/>
            <a:ext cx="10230485" cy="1082675"/>
          </a:xfrm>
        </p:spPr>
        <p:txBody>
          <a:bodyPr/>
          <a:lstStyle/>
          <a:p>
            <a:r>
              <a:rPr lang="x-none" altLang="en-US" sz="4400" dirty="0"/>
              <a:t>Advanced Cryptog</a:t>
            </a:r>
            <a:r>
              <a:rPr lang="en-US" altLang="en-US" sz="4400" dirty="0"/>
              <a:t>r</a:t>
            </a:r>
            <a:r>
              <a:rPr lang="x-none" altLang="en-US" sz="4400" dirty="0"/>
              <a:t>aphy</a:t>
            </a:r>
            <a:r>
              <a:rPr lang="en-US" altLang="en-US" sz="4400" dirty="0"/>
              <a:t>:				</a:t>
            </a:r>
            <a:br>
              <a:rPr lang="en-US" altLang="en-US" sz="4400" dirty="0"/>
            </a:br>
            <a:r>
              <a:rPr lang="en-US" altLang="en-US" sz="4400" dirty="0"/>
              <a:t>Promise and </a:t>
            </a:r>
            <a:r>
              <a:rPr lang="x-none" altLang="en-US" sz="4400" dirty="0"/>
              <a:t>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247" y="3195956"/>
            <a:ext cx="9218083" cy="1752600"/>
          </a:xfrm>
        </p:spPr>
        <p:txBody>
          <a:bodyPr/>
          <a:lstStyle/>
          <a:p>
            <a:r>
              <a:rPr lang="x-none" altLang="en-US" dirty="0"/>
              <a:t>Shai Halevi, IBM Research</a:t>
            </a:r>
            <a:endParaRPr lang="en-US" altLang="en-US" dirty="0"/>
          </a:p>
          <a:p>
            <a:r>
              <a:rPr lang="en-US" altLang="en-US" sz="1800" dirty="0"/>
              <a:t>ACM-CCS, October 2018</a:t>
            </a:r>
            <a:endParaRPr lang="x-none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Zero Knowledge Proofs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I have a secret</a:t>
            </a:r>
          </a:p>
          <a:p>
            <a:pPr lvl="1"/>
            <a:r>
              <a:rPr lang="x-none" altLang="en-US" dirty="0"/>
              <a:t>I can convince you of some properties of my secret</a:t>
            </a:r>
          </a:p>
          <a:p>
            <a:pPr lvl="1"/>
            <a:r>
              <a:rPr lang="x-none" altLang="en-US" dirty="0"/>
              <a:t>Without revealing it</a:t>
            </a:r>
          </a:p>
          <a:p>
            <a:pPr lvl="6"/>
            <a:endParaRPr lang="x-none" altLang="en-US" dirty="0"/>
          </a:p>
          <a:p>
            <a:pPr lvl="0"/>
            <a:r>
              <a:rPr lang="x-none" altLang="en-US" dirty="0"/>
              <a:t>Example: my secret is my purchase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26" y="2924048"/>
            <a:ext cx="2848272" cy="34043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Zero Knowledge Proofs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I have a secret</a:t>
            </a:r>
          </a:p>
          <a:p>
            <a:pPr lvl="1"/>
            <a:r>
              <a:rPr lang="x-none" altLang="en-US" dirty="0"/>
              <a:t>I can convince you of some properties of my secret</a:t>
            </a:r>
          </a:p>
          <a:p>
            <a:pPr lvl="1"/>
            <a:r>
              <a:rPr lang="x-none" altLang="en-US" dirty="0"/>
              <a:t>Without revealing it</a:t>
            </a:r>
          </a:p>
          <a:p>
            <a:pPr lvl="6"/>
            <a:endParaRPr lang="x-none" altLang="en-US" dirty="0"/>
          </a:p>
          <a:p>
            <a:pPr lvl="0"/>
            <a:r>
              <a:rPr lang="x-none" altLang="en-US" dirty="0"/>
              <a:t>Example: my secret is my purchase history</a:t>
            </a:r>
          </a:p>
          <a:p>
            <a:pPr lvl="1"/>
            <a:r>
              <a:rPr lang="x-none" altLang="en-US" dirty="0"/>
              <a:t>I can prove </a:t>
            </a:r>
            <a:r>
              <a:rPr lang="en-US" altLang="en-US" dirty="0"/>
              <a:t>to Hood </a:t>
            </a:r>
            <a:r>
              <a:rPr lang="x-none" altLang="en-US" dirty="0"/>
              <a:t>that I bought</a:t>
            </a:r>
            <a:br>
              <a:rPr lang="en-US" altLang="en-US" dirty="0"/>
            </a:br>
            <a:r>
              <a:rPr lang="x-none" altLang="en-US" dirty="0"/>
              <a:t>10 gallons of milk this month</a:t>
            </a:r>
          </a:p>
          <a:p>
            <a:pPr lvl="2"/>
            <a:r>
              <a:rPr lang="x-none" altLang="en-US" dirty="0"/>
              <a:t>so I can get a coupon</a:t>
            </a:r>
          </a:p>
          <a:p>
            <a:pPr lvl="1"/>
            <a:r>
              <a:rPr lang="x-none" altLang="en-US" dirty="0"/>
              <a:t>Without revealing anything else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8D4FE-9294-47CE-BDAD-562502B3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26" y="2924048"/>
            <a:ext cx="2848272" cy="34043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Secure Multi-Party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We all have our individual secrets</a:t>
            </a:r>
          </a:p>
          <a:p>
            <a:pPr lvl="1"/>
            <a:r>
              <a:rPr lang="x-none" altLang="en-US" dirty="0"/>
              <a:t>We can compute a function of these secrets</a:t>
            </a:r>
          </a:p>
          <a:p>
            <a:pPr lvl="1"/>
            <a:r>
              <a:rPr lang="x-none" altLang="en-US" dirty="0"/>
              <a:t>Without </a:t>
            </a:r>
            <a:r>
              <a:rPr lang="en-US" altLang="en-US" dirty="0"/>
              <a:t>revealing</a:t>
            </a:r>
            <a:r>
              <a:rPr lang="x-none" altLang="en-US" dirty="0"/>
              <a:t> them to each other (or anyone else)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Available (in principle) since the 80’s [Yao’86, GMW’86]</a:t>
            </a:r>
            <a:endParaRPr lang="x-none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21860" y="3269836"/>
            <a:ext cx="6972568" cy="1511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defRPr sz="1800"/>
            </a:pPr>
            <a:r>
              <a:rPr lang="en-US" sz="2400" strike="noStrike" noProof="1"/>
              <a:t>Goal: </a:t>
            </a:r>
          </a:p>
          <a:p>
            <a:pPr lvl="0" fontAlgn="base">
              <a:defRPr sz="1800"/>
            </a:pPr>
            <a:r>
              <a:rPr lang="en-US" sz="2400" strike="noStrike" noProof="1">
                <a:solidFill>
                  <a:srgbClr val="C00000"/>
                </a:solidFill>
              </a:rPr>
              <a:t>Correctness</a:t>
            </a:r>
            <a:r>
              <a:rPr lang="en-US" sz="2400" strike="noStrike" noProof="1"/>
              <a:t>: Everyone computes y = </a:t>
            </a:r>
            <a:r>
              <a:rPr lang="en-US" sz="2400" i="1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trike="noStrike" noProof="1"/>
              <a:t> (x</a:t>
            </a:r>
            <a:r>
              <a:rPr lang="en-US" sz="2400" strike="noStrike" baseline="-25000" noProof="1"/>
              <a:t>1</a:t>
            </a:r>
            <a:r>
              <a:rPr lang="en-US" sz="2400" strike="noStrike" noProof="1"/>
              <a:t>,…,x</a:t>
            </a:r>
            <a:r>
              <a:rPr lang="en-US" sz="2400" strike="noStrike" baseline="-25000" noProof="1"/>
              <a:t>n</a:t>
            </a:r>
            <a:r>
              <a:rPr lang="en-US" sz="2400" strike="noStrike" noProof="1"/>
              <a:t>)</a:t>
            </a:r>
          </a:p>
          <a:p>
            <a:pPr lvl="0" fontAlgn="base">
              <a:defRPr sz="1800"/>
            </a:pPr>
            <a:r>
              <a:rPr lang="x-none" altLang="en-US" sz="2400" strike="noStrike" noProof="1">
                <a:solidFill>
                  <a:srgbClr val="C00000"/>
                </a:solidFill>
              </a:rPr>
              <a:t>Privacy</a:t>
            </a:r>
            <a:r>
              <a:rPr lang="en-US" sz="2400" strike="noStrike" noProof="1"/>
              <a:t>: Nothing but the output is revealed</a:t>
            </a:r>
            <a:endParaRPr lang="x-none" altLang="en-US" sz="2400" strike="noStrike" noProof="1"/>
          </a:p>
          <a:p>
            <a:pPr algn="ctr" fontAlgn="base"/>
            <a:endParaRPr lang="en-US" sz="2000" strike="noStrike" noProof="1"/>
          </a:p>
        </p:txBody>
      </p:sp>
      <p:grpSp>
        <p:nvGrpSpPr>
          <p:cNvPr id="8" name="Group 7"/>
          <p:cNvGrpSpPr/>
          <p:nvPr/>
        </p:nvGrpSpPr>
        <p:grpSpPr>
          <a:xfrm>
            <a:off x="689952" y="2884073"/>
            <a:ext cx="3789045" cy="2523490"/>
            <a:chOff x="1025" y="5408"/>
            <a:chExt cx="5967" cy="3974"/>
          </a:xfrm>
        </p:grpSpPr>
        <p:pic>
          <p:nvPicPr>
            <p:cNvPr id="9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1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2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3" name="TextBox 19"/>
            <p:cNvSpPr txBox="1"/>
            <p:nvPr/>
          </p:nvSpPr>
          <p:spPr>
            <a:xfrm>
              <a:off x="1025" y="5533"/>
              <a:ext cx="855" cy="8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28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28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  <a:endParaRPr lang="en-US" altLang="en-US" sz="2800" i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6082" y="5408"/>
              <a:ext cx="910" cy="8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28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28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  <a:endParaRPr lang="en-US" altLang="en-US" sz="2800" i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TextBox 21"/>
            <p:cNvSpPr txBox="1"/>
            <p:nvPr/>
          </p:nvSpPr>
          <p:spPr>
            <a:xfrm>
              <a:off x="1037" y="7571"/>
              <a:ext cx="838" cy="8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28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28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  <a:endParaRPr lang="en-US" altLang="en-US" sz="2800" i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6012" y="7871"/>
              <a:ext cx="963" cy="8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28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28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  <a:endParaRPr lang="en-US" altLang="en-US" sz="2800" i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Secure Multi-Party Computation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We all have our individual secrets</a:t>
            </a:r>
          </a:p>
          <a:p>
            <a:pPr lvl="1"/>
            <a:r>
              <a:rPr lang="x-none" altLang="en-US" dirty="0"/>
              <a:t>We can compute a function of these secrets</a:t>
            </a:r>
          </a:p>
          <a:p>
            <a:pPr lvl="1"/>
            <a:r>
              <a:rPr lang="x-none" altLang="en-US" dirty="0"/>
              <a:t>Without </a:t>
            </a:r>
            <a:r>
              <a:rPr lang="en-US" altLang="en-US" dirty="0"/>
              <a:t>revealing</a:t>
            </a:r>
            <a:r>
              <a:rPr lang="x-none" altLang="en-US" dirty="0"/>
              <a:t> them to each other (or anyone else)</a:t>
            </a:r>
          </a:p>
          <a:p>
            <a:pPr lvl="8"/>
            <a:endParaRPr lang="x-none" altLang="en-US" dirty="0"/>
          </a:p>
          <a:p>
            <a:pPr lvl="0"/>
            <a:r>
              <a:rPr lang="x-none" altLang="en-US" dirty="0"/>
              <a:t>Example: medical data</a:t>
            </a:r>
          </a:p>
          <a:p>
            <a:pPr lvl="1"/>
            <a:r>
              <a:rPr lang="x-none" altLang="en-US" sz="3200" dirty="0"/>
              <a:t>Evaluating the effectivness of a treatment</a:t>
            </a:r>
          </a:p>
          <a:p>
            <a:pPr marL="914400" lvl="2" indent="0">
              <a:buNone/>
            </a:pPr>
            <a:r>
              <a:rPr lang="x-none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x-none" altLang="en-US" sz="2800" b="1" i="1" dirty="0">
                <a:solidFill>
                  <a:srgbClr val="FF0000"/>
                </a:solidFill>
              </a:rPr>
              <a:t> </a:t>
            </a:r>
            <a:r>
              <a:rPr lang="x-none" altLang="en-US" sz="2800" b="1" dirty="0">
                <a:solidFill>
                  <a:srgbClr val="FF0000"/>
                </a:solidFill>
              </a:rPr>
              <a:t>( patient1Data, </a:t>
            </a:r>
            <a:r>
              <a:rPr lang="x-none" altLang="en-US" sz="2800" b="1" dirty="0">
                <a:solidFill>
                  <a:srgbClr val="FF0000"/>
                </a:solidFill>
                <a:sym typeface="+mn-ea"/>
              </a:rPr>
              <a:t>patient2Data, ...) = effective/not-effective</a:t>
            </a:r>
          </a:p>
          <a:p>
            <a:pPr lvl="1"/>
            <a:r>
              <a:rPr lang="x-none" altLang="en-US" dirty="0"/>
              <a:t>Data for different patients held by different clinics</a:t>
            </a:r>
          </a:p>
          <a:p>
            <a:pPr lvl="1"/>
            <a:r>
              <a:rPr lang="x-none" altLang="en-US" dirty="0"/>
              <a:t>Can compute this with</a:t>
            </a:r>
            <a:r>
              <a:rPr lang="en-US" altLang="en-US" dirty="0"/>
              <a:t>out</a:t>
            </a:r>
            <a:r>
              <a:rPr lang="x-none" altLang="en-US" dirty="0"/>
              <a:t> revealing any private data</a:t>
            </a:r>
          </a:p>
          <a:p>
            <a:pPr lvl="1"/>
            <a:endParaRPr lang="x-none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Homomorphic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Data can be processed in encrypted form</a:t>
            </a:r>
          </a:p>
          <a:p>
            <a:pPr lvl="1"/>
            <a:r>
              <a:rPr lang="x-none" altLang="en-US" sz="3200" dirty="0"/>
              <a:t>Result is also encrypted</a:t>
            </a:r>
            <a:endParaRPr lang="en-US" altLang="en-US" sz="3200" dirty="0"/>
          </a:p>
          <a:p>
            <a:endParaRPr lang="en-US" altLang="en-US" sz="3600" dirty="0"/>
          </a:p>
          <a:p>
            <a:endParaRPr lang="en-US" altLang="en-US" sz="3600" dirty="0"/>
          </a:p>
          <a:p>
            <a:endParaRPr lang="en-US" altLang="en-US" sz="3600" dirty="0"/>
          </a:p>
          <a:p>
            <a:endParaRPr lang="en-US" altLang="en-US" sz="3600" dirty="0"/>
          </a:p>
          <a:p>
            <a:pPr lvl="3"/>
            <a:endParaRPr lang="en-US" altLang="en-US" sz="2400" dirty="0"/>
          </a:p>
          <a:p>
            <a:r>
              <a:rPr lang="en-US" altLang="en-US" sz="3600" dirty="0"/>
              <a:t>Available (in principle) for &lt;10 years [Gen’09]</a:t>
            </a:r>
            <a:endParaRPr lang="x-none" altLang="en-US" sz="3600" dirty="0"/>
          </a:p>
        </p:txBody>
      </p:sp>
      <p:pic>
        <p:nvPicPr>
          <p:cNvPr id="5" name="Picture 14" descr="Cloud 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0087" y="2644238"/>
            <a:ext cx="2971800" cy="1812925"/>
          </a:xfrm>
          <a:prstGeom prst="rect">
            <a:avLst/>
          </a:prstGeom>
          <a:noFill/>
        </p:spPr>
      </p:pic>
      <p:pic>
        <p:nvPicPr>
          <p:cNvPr id="6" name="Picture 16" descr="sti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77" y="2641698"/>
            <a:ext cx="1681163" cy="1828800"/>
          </a:xfrm>
          <a:prstGeom prst="rect">
            <a:avLst/>
          </a:prstGeom>
          <a:noFill/>
        </p:spPr>
      </p:pic>
      <p:pic>
        <p:nvPicPr>
          <p:cNvPr id="7" name="Picture 17" descr="TAC Tower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3487" y="3047463"/>
            <a:ext cx="363538" cy="1120775"/>
          </a:xfrm>
          <a:prstGeom prst="rect">
            <a:avLst/>
          </a:prstGeom>
          <a:noFill/>
        </p:spPr>
      </p:pic>
      <p:pic>
        <p:nvPicPr>
          <p:cNvPr id="8" name="Picture 18" descr="TAC Tower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950" y="3071276"/>
            <a:ext cx="363537" cy="1120775"/>
          </a:xfrm>
          <a:prstGeom prst="rect">
            <a:avLst/>
          </a:prstGeom>
          <a:noFill/>
        </p:spPr>
      </p:pic>
      <p:pic>
        <p:nvPicPr>
          <p:cNvPr id="9" name="Picture 19" descr="TAC Tower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5487" y="3058576"/>
            <a:ext cx="363538" cy="1120775"/>
          </a:xfrm>
          <a:prstGeom prst="rect">
            <a:avLst/>
          </a:prstGeom>
          <a:noFill/>
        </p:spPr>
      </p:pic>
      <p:pic>
        <p:nvPicPr>
          <p:cNvPr id="10" name="Picture 20" descr="TAC Tower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3950" y="3047463"/>
            <a:ext cx="363537" cy="1120775"/>
          </a:xfrm>
          <a:prstGeom prst="rect">
            <a:avLst/>
          </a:prstGeom>
          <a:noFill/>
        </p:spPr>
      </p:pic>
      <p:pic>
        <p:nvPicPr>
          <p:cNvPr id="11" name="Picture 21" descr="TAC TowerDr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7487" y="3025238"/>
            <a:ext cx="363538" cy="1120775"/>
          </a:xfrm>
          <a:prstGeom prst="rect">
            <a:avLst/>
          </a:prstGeom>
          <a:noFill/>
        </p:spPr>
      </p:pic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064287" y="4457163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7093487" y="4457163"/>
            <a:ext cx="2286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Server/Cloud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835687" y="4838163"/>
            <a:ext cx="182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(Input: </a:t>
            </a:r>
            <a:r>
              <a:rPr lang="en-US" sz="2400" i="1" dirty="0">
                <a:cs typeface="Arial" panose="020B0604020202020204" pitchFamily="34" charset="0"/>
              </a:rPr>
              <a:t>x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7093487" y="4838163"/>
            <a:ext cx="2209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(Function: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3969287" y="3314163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V="1">
            <a:off x="3159662" y="4281268"/>
            <a:ext cx="1737995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883687" y="3999963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Enc</a:t>
            </a:r>
            <a:r>
              <a:rPr lang="en-US" sz="2800" dirty="0">
                <a:cs typeface="Arial" panose="020B0604020202020204" pitchFamily="34" charset="0"/>
              </a:rPr>
              <a:t>[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cs typeface="Arial" panose="020B0604020202020204" pitchFamily="34" charset="0"/>
              </a:rPr>
              <a:t>(</a:t>
            </a:r>
            <a:r>
              <a:rPr lang="en-US" sz="2400" i="1" dirty="0">
                <a:cs typeface="Arial" panose="020B0604020202020204" pitchFamily="34" charset="0"/>
              </a:rPr>
              <a:t>x</a:t>
            </a:r>
            <a:r>
              <a:rPr lang="en-US" sz="2400" dirty="0">
                <a:cs typeface="Arial" panose="020B0604020202020204" pitchFamily="34" charset="0"/>
              </a:rPr>
              <a:t>)</a:t>
            </a:r>
            <a:r>
              <a:rPr lang="en-US" sz="2800" dirty="0">
                <a:cs typeface="Arial" panose="020B0604020202020204" pitchFamily="34" charset="0"/>
              </a:rPr>
              <a:t>]</a:t>
            </a: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3893087" y="2780763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dirty="0">
                <a:cs typeface="Arial" panose="020B0604020202020204" pitchFamily="34" charset="0"/>
              </a:rPr>
              <a:t>Enc(x) </a:t>
            </a: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5188487" y="2704563"/>
            <a:ext cx="914400" cy="838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6255287" y="331416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6255287" y="2856963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5645687" y="36951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Homomorphic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Data </a:t>
            </a:r>
            <a:r>
              <a:rPr lang="x-none" altLang="en-US" dirty="0">
                <a:sym typeface="+mn-ea"/>
              </a:rPr>
              <a:t>can be </a:t>
            </a:r>
            <a:r>
              <a:rPr lang="x-none" altLang="en-US" dirty="0"/>
              <a:t>processed in encrypted form</a:t>
            </a:r>
          </a:p>
          <a:p>
            <a:pPr lvl="1"/>
            <a:r>
              <a:rPr lang="x-none" altLang="en-US" sz="3200" dirty="0"/>
              <a:t>Result is also encrypted</a:t>
            </a:r>
          </a:p>
          <a:p>
            <a:pPr lvl="1"/>
            <a:endParaRPr lang="x-none" altLang="en-US" sz="3200" dirty="0"/>
          </a:p>
          <a:p>
            <a:r>
              <a:rPr lang="x-none" altLang="en-US" dirty="0"/>
              <a:t>Example: location services</a:t>
            </a:r>
          </a:p>
          <a:p>
            <a:pPr lvl="1"/>
            <a:r>
              <a:rPr lang="x-none" altLang="en-US" dirty="0"/>
              <a:t>I encrypt my location, send to </a:t>
            </a:r>
            <a:r>
              <a:rPr lang="en-US" altLang="en-US" dirty="0"/>
              <a:t>Y</a:t>
            </a:r>
            <a:r>
              <a:rPr lang="x-none" altLang="en-US" dirty="0"/>
              <a:t>elp</a:t>
            </a:r>
            <a:endParaRPr lang="en-US" altLang="en-US" dirty="0"/>
          </a:p>
          <a:p>
            <a:pPr lvl="1"/>
            <a:r>
              <a:rPr lang="en-US" altLang="en-US" dirty="0"/>
              <a:t>Yelp compute an encrypted table lookup</a:t>
            </a:r>
          </a:p>
          <a:p>
            <a:pPr lvl="2"/>
            <a:r>
              <a:rPr lang="en-US" altLang="en-US" dirty="0"/>
              <a:t>T[cityBlock#] = reviews for nearby coffee shops</a:t>
            </a:r>
            <a:endParaRPr lang="x-none" altLang="en-US" dirty="0"/>
          </a:p>
          <a:p>
            <a:pPr lvl="1"/>
            <a:r>
              <a:rPr lang="en-US" altLang="en-US" dirty="0"/>
              <a:t>I g</a:t>
            </a:r>
            <a:r>
              <a:rPr lang="x-none" altLang="en-US" dirty="0"/>
              <a:t>et back encrypted recom</a:t>
            </a:r>
            <a:r>
              <a:rPr lang="en-US" altLang="en-US" dirty="0"/>
              <a:t>m</a:t>
            </a:r>
            <a:r>
              <a:rPr lang="x-none" altLang="en-US" dirty="0"/>
              <a:t>endation</a:t>
            </a:r>
            <a:br>
              <a:rPr lang="x-none" altLang="en-US" dirty="0"/>
            </a:br>
            <a:r>
              <a:rPr lang="x-none" altLang="en-US" dirty="0"/>
              <a:t>for cof</a:t>
            </a:r>
            <a:r>
              <a:rPr lang="en-US" altLang="en-US" dirty="0"/>
              <a:t>f</a:t>
            </a:r>
            <a:r>
              <a:rPr lang="x-none" altLang="en-US" dirty="0"/>
              <a:t>ee shops within two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88" y="2516041"/>
            <a:ext cx="2498293" cy="19875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The Promise of Advanced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			</a:t>
            </a:r>
            <a:r>
              <a:rPr lang="x-none" altLang="en-US" b="1" dirty="0">
                <a:solidFill>
                  <a:srgbClr val="FF0000"/>
                </a:solidFill>
              </a:rPr>
              <a:t>Blindfold Computation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The ability to process data without ever seeing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6" y="1828800"/>
            <a:ext cx="2617718" cy="22099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485" y="1710055"/>
            <a:ext cx="11036935" cy="2852420"/>
          </a:xfrm>
        </p:spPr>
        <p:txBody>
          <a:bodyPr/>
          <a:lstStyle/>
          <a:p>
            <a:r>
              <a:rPr lang="x-none" altLang="en-US" dirty="0"/>
              <a:t>The Need for</a:t>
            </a:r>
            <a:r>
              <a:rPr lang="en-US" altLang="en-US" dirty="0"/>
              <a:t> </a:t>
            </a:r>
            <a:r>
              <a:rPr lang="x-none" altLang="en-US" dirty="0"/>
              <a:t>Advanced</a:t>
            </a:r>
            <a:br>
              <a:rPr lang="en-US" altLang="en-US" dirty="0"/>
            </a:br>
            <a:r>
              <a:rPr lang="en-US" altLang="en-US" dirty="0"/>
              <a:t>					</a:t>
            </a:r>
            <a:r>
              <a:rPr lang="x-none" altLang="en-US" dirty="0"/>
              <a:t>Cryptography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40" y="456223"/>
            <a:ext cx="2813050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Your </a:t>
            </a:r>
            <a:r>
              <a:rPr lang="en-US" altLang="en-US" dirty="0"/>
              <a:t>Privacy for Sale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547" y="1174750"/>
            <a:ext cx="11330305" cy="4953000"/>
          </a:xfrm>
        </p:spPr>
        <p:txBody>
          <a:bodyPr/>
          <a:lstStyle/>
          <a:p>
            <a:r>
              <a:rPr lang="x-none" altLang="en-US" dirty="0"/>
              <a:t>We give up</a:t>
            </a:r>
            <a:r>
              <a:rPr lang="en-US" altLang="x-none" dirty="0"/>
              <a:t> </a:t>
            </a:r>
            <a:r>
              <a:rPr lang="en-US" dirty="0"/>
              <a:t>information </a:t>
            </a:r>
            <a:r>
              <a:rPr lang="x-none" altLang="en-US" dirty="0"/>
              <a:t>in return for services</a:t>
            </a:r>
          </a:p>
          <a:p>
            <a:pPr lvl="1">
              <a:spcBef>
                <a:spcPts val="600"/>
              </a:spcBef>
            </a:pPr>
            <a:r>
              <a:rPr lang="en-US" altLang="x-none" dirty="0"/>
              <a:t>E.g., </a:t>
            </a:r>
            <a:r>
              <a:rPr lang="x-none" altLang="en-US" dirty="0"/>
              <a:t>location for directions, restaurant recommendation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x-none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 data for "personalized medicine"</a:t>
            </a:r>
            <a:r>
              <a:rPr lang="en-US" altLang="x-none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financials for tax 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investment services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purchace history for better ads </a:t>
            </a:r>
            <a:r>
              <a:rPr lang="en-US" altLang="x-non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coupons, </a:t>
            </a:r>
            <a:r>
              <a:rPr lang="x-none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x-none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Your </a:t>
            </a:r>
            <a:r>
              <a:rPr lang="en-US" altLang="en-US" dirty="0"/>
              <a:t>Privacy for Sale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547" y="1174750"/>
            <a:ext cx="11330305" cy="4953000"/>
          </a:xfrm>
        </p:spPr>
        <p:txBody>
          <a:bodyPr/>
          <a:lstStyle/>
          <a:p>
            <a:r>
              <a:rPr lang="x-none" altLang="en-US" dirty="0"/>
              <a:t>We give up</a:t>
            </a:r>
            <a:r>
              <a:rPr lang="en-US" altLang="x-none" dirty="0"/>
              <a:t> </a:t>
            </a:r>
            <a:r>
              <a:rPr lang="en-US" dirty="0"/>
              <a:t>information </a:t>
            </a:r>
            <a:r>
              <a:rPr lang="x-none" altLang="en-US" dirty="0"/>
              <a:t>in return for services</a:t>
            </a:r>
          </a:p>
          <a:p>
            <a:pPr lvl="1">
              <a:spcBef>
                <a:spcPts val="600"/>
              </a:spcBef>
            </a:pPr>
            <a:r>
              <a:rPr lang="en-US" altLang="x-none" dirty="0"/>
              <a:t>E.g., </a:t>
            </a:r>
            <a:r>
              <a:rPr lang="x-none" altLang="en-US" dirty="0"/>
              <a:t>location for directions, restaurant recommendation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x-none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 data for "personalized medicine"</a:t>
            </a:r>
            <a:r>
              <a:rPr lang="en-US" altLang="x-none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financials for tax 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investment services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purchace history for better ads </a:t>
            </a:r>
            <a:r>
              <a:rPr lang="en-US" altLang="x-non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coupons, </a:t>
            </a:r>
            <a:r>
              <a:rPr lang="x-none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x-none" altLang="en-US" sz="2000" dirty="0"/>
          </a:p>
          <a:p>
            <a:pPr lvl="0">
              <a:spcBef>
                <a:spcPts val="1800"/>
              </a:spcBef>
            </a:pPr>
            <a:r>
              <a:rPr lang="x-none" altLang="en-US" dirty="0"/>
              <a:t>Personalized services </a:t>
            </a:r>
            <a:r>
              <a:rPr lang="x-none" altLang="en-US" b="1" dirty="0">
                <a:solidFill>
                  <a:srgbClr val="FF0000"/>
                </a:solidFill>
              </a:rPr>
              <a:t>require </a:t>
            </a:r>
            <a:r>
              <a:rPr lang="x-none" altLang="en-US" dirty="0"/>
              <a:t>personal information</a:t>
            </a:r>
          </a:p>
          <a:p>
            <a:pPr lvl="1">
              <a:spcBef>
                <a:spcPts val="600"/>
              </a:spcBef>
            </a:pPr>
            <a:r>
              <a:rPr lang="x-none" altLang="en-US" dirty="0"/>
              <a:t>or so we are told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What's "Advanced Cryptography"?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" y="1198245"/>
            <a:ext cx="10972800" cy="5283835"/>
          </a:xfrm>
        </p:spPr>
        <p:txBody>
          <a:bodyPr/>
          <a:lstStyle/>
          <a:p>
            <a:r>
              <a:rPr lang="x-none" altLang="en-US" sz="3600" dirty="0"/>
              <a:t>Cryptography beyond encryption</a:t>
            </a:r>
            <a:r>
              <a:rPr lang="en-US" altLang="en-US" sz="3600" dirty="0"/>
              <a:t>, signatures</a:t>
            </a:r>
            <a:endParaRPr lang="x-none" altLang="en-US" sz="3600" dirty="0"/>
          </a:p>
          <a:p>
            <a:pPr lvl="1"/>
            <a:r>
              <a:rPr lang="en-US" altLang="en-US" sz="3150" b="1" dirty="0">
                <a:solidFill>
                  <a:srgbClr val="FF0000"/>
                </a:solidFill>
                <a:sym typeface="+mn-ea"/>
              </a:rPr>
              <a:t>Protecting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x-none" sz="3150" b="1" dirty="0">
                <a:solidFill>
                  <a:srgbClr val="FF0000"/>
                </a:solidFill>
                <a:sym typeface="+mn-ea"/>
              </a:rPr>
              <a:t>computation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, not just data</a:t>
            </a:r>
            <a:endParaRPr lang="x-none" altLang="en-US" sz="3150" dirty="0"/>
          </a:p>
          <a:p>
            <a:pPr marL="0" indent="0">
              <a:buNone/>
            </a:pPr>
            <a:r>
              <a:rPr lang="en-US" altLang="en-US" sz="3600" dirty="0"/>
              <a:t>   </a:t>
            </a:r>
            <a:endParaRPr lang="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06" y="3651250"/>
            <a:ext cx="1537417" cy="154884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Your </a:t>
            </a:r>
            <a:r>
              <a:rPr lang="en-US" altLang="en-US" dirty="0"/>
              <a:t>Privacy for Sale</a:t>
            </a:r>
            <a:endParaRPr lang="x-none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3547" y="1174750"/>
            <a:ext cx="11330305" cy="4953000"/>
          </a:xfrm>
        </p:spPr>
        <p:txBody>
          <a:bodyPr/>
          <a:lstStyle/>
          <a:p>
            <a:r>
              <a:rPr lang="x-none" altLang="en-US" dirty="0"/>
              <a:t>We give up</a:t>
            </a:r>
            <a:r>
              <a:rPr lang="en-US" altLang="x-none" dirty="0"/>
              <a:t> </a:t>
            </a:r>
            <a:r>
              <a:rPr lang="en-US" dirty="0"/>
              <a:t>information </a:t>
            </a:r>
            <a:r>
              <a:rPr lang="x-none" altLang="en-US" dirty="0"/>
              <a:t>in return for services</a:t>
            </a:r>
          </a:p>
          <a:p>
            <a:pPr lvl="1">
              <a:spcBef>
                <a:spcPts val="600"/>
              </a:spcBef>
            </a:pPr>
            <a:r>
              <a:rPr lang="en-US" altLang="x-none" dirty="0"/>
              <a:t>E.g., </a:t>
            </a:r>
            <a:r>
              <a:rPr lang="x-none" altLang="en-US" dirty="0"/>
              <a:t>location for directions, restaurant recommendation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x-none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 data for "personalized medicine"</a:t>
            </a:r>
            <a:r>
              <a:rPr lang="en-US" altLang="x-none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financials for tax 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x-none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investment services</a:t>
            </a: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purchace history for better ads </a:t>
            </a:r>
            <a:r>
              <a:rPr lang="en-US" altLang="x-non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x-none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coupons, </a:t>
            </a:r>
            <a:r>
              <a:rPr lang="x-none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x-none" altLang="en-US" sz="2000" dirty="0"/>
          </a:p>
          <a:p>
            <a:pPr lvl="0">
              <a:spcBef>
                <a:spcPts val="1800"/>
              </a:spcBef>
            </a:pPr>
            <a:r>
              <a:rPr lang="x-none" altLang="en-US" dirty="0"/>
              <a:t>Personalized services </a:t>
            </a:r>
            <a:r>
              <a:rPr lang="x-none" altLang="en-US" b="1" dirty="0">
                <a:solidFill>
                  <a:srgbClr val="FF0000"/>
                </a:solidFill>
              </a:rPr>
              <a:t>require </a:t>
            </a:r>
            <a:r>
              <a:rPr lang="x-none" altLang="en-US" dirty="0"/>
              <a:t>personal information</a:t>
            </a:r>
          </a:p>
          <a:p>
            <a:pPr lvl="1">
              <a:spcBef>
                <a:spcPts val="600"/>
              </a:spcBef>
            </a:pPr>
            <a:r>
              <a:rPr lang="x-none" altLang="en-US" dirty="0"/>
              <a:t>or so we are told</a:t>
            </a:r>
            <a:endParaRPr lang="en-US" altLang="en-US" dirty="0"/>
          </a:p>
          <a:p>
            <a:pPr>
              <a:spcBef>
                <a:spcPts val="1800"/>
              </a:spcBef>
            </a:pP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/>
              <a:t>What happens once we give away this information?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Data Abuse i</a:t>
            </a:r>
            <a:r>
              <a:rPr lang="en-US" altLang="en-US" dirty="0"/>
              <a:t>s</a:t>
            </a:r>
            <a:r>
              <a:rPr lang="x-none" altLang="en-US" dirty="0"/>
              <a:t> the New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The entire IT industry is busy making it easier</a:t>
            </a:r>
          </a:p>
          <a:p>
            <a:pPr lvl="1"/>
            <a:r>
              <a:rPr lang="x-none" altLang="en-US" dirty="0"/>
              <a:t>Larger collections, better ways to</a:t>
            </a:r>
            <a:r>
              <a:rPr lang="en-US" altLang="en-US" dirty="0"/>
              <a:t> link,</a:t>
            </a:r>
            <a:r>
              <a:rPr lang="x-none" altLang="en-US" dirty="0"/>
              <a:t> process them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Data abuse, not “data breach”</a:t>
            </a:r>
          </a:p>
          <a:p>
            <a:pPr lvl="1"/>
            <a:r>
              <a:rPr lang="en-US" altLang="en-US" dirty="0"/>
              <a:t>Overwhelming motivation to use whatever data can be found</a:t>
            </a:r>
          </a:p>
          <a:p>
            <a:pPr lvl="1"/>
            <a:r>
              <a:rPr lang="en-US" altLang="en-US" dirty="0"/>
              <a:t>If the data is available, it will be (ab)used</a:t>
            </a:r>
            <a:endParaRPr lang="x-none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78332"/>
            <a:ext cx="5846152" cy="19013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Data Abuse i</a:t>
            </a:r>
            <a:r>
              <a:rPr lang="en-US" altLang="en-US" dirty="0"/>
              <a:t>s</a:t>
            </a:r>
            <a:r>
              <a:rPr lang="x-none" altLang="en-US" dirty="0"/>
              <a:t> the New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The entire IT industry is busy making it easier</a:t>
            </a:r>
          </a:p>
          <a:p>
            <a:pPr lvl="1"/>
            <a:r>
              <a:rPr lang="x-none" altLang="en-US" dirty="0"/>
              <a:t>Larger collections, better ways to </a:t>
            </a:r>
            <a:r>
              <a:rPr lang="en-US" altLang="en-US" dirty="0"/>
              <a:t>link, </a:t>
            </a:r>
            <a:r>
              <a:rPr lang="x-none" altLang="en-US" dirty="0"/>
              <a:t>process them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It will only get worse</a:t>
            </a:r>
          </a:p>
          <a:p>
            <a:pPr lvl="1"/>
            <a:r>
              <a:rPr lang="x-none" altLang="en-US" dirty="0"/>
              <a:t>We cannot provide opportunity for easy abuse,</a:t>
            </a:r>
            <a:br>
              <a:rPr lang="x-none" altLang="en-US" dirty="0"/>
            </a:br>
            <a:r>
              <a:rPr lang="x-none" altLang="en-US" dirty="0"/>
              <a:t>seriously expect it not to happen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78332"/>
            <a:ext cx="5846152" cy="19013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Data Abuse i</a:t>
            </a:r>
            <a:r>
              <a:rPr lang="en-US" altLang="en-US" dirty="0"/>
              <a:t>s</a:t>
            </a:r>
            <a:r>
              <a:rPr lang="x-none" altLang="en-US" dirty="0"/>
              <a:t> the New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The entire IT industry is busy making it easier</a:t>
            </a:r>
          </a:p>
          <a:p>
            <a:pPr lvl="1"/>
            <a:r>
              <a:rPr lang="x-none" altLang="en-US" dirty="0"/>
              <a:t>Larger collections, better ways to </a:t>
            </a:r>
            <a:r>
              <a:rPr lang="en-US" altLang="en-US" dirty="0"/>
              <a:t>link, </a:t>
            </a:r>
            <a:r>
              <a:rPr lang="x-none" altLang="en-US" dirty="0"/>
              <a:t>process them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0"/>
            <a:r>
              <a:rPr lang="en-US" altLang="en-US" dirty="0"/>
              <a:t>We need all the tools we can get to push back</a:t>
            </a:r>
          </a:p>
          <a:p>
            <a:pPr lvl="1"/>
            <a:r>
              <a:rPr lang="en-US" altLang="en-US" dirty="0"/>
              <a:t>“Advanced Crypto” is an under-utilized tool in our box</a:t>
            </a:r>
            <a:endParaRPr lang="x-none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78332"/>
            <a:ext cx="5846152" cy="1901336"/>
          </a:xfrm>
          <a:prstGeom prst="rect">
            <a:avLst/>
          </a:prstGeom>
        </p:spPr>
      </p:pic>
      <p:sp>
        <p:nvSpPr>
          <p:cNvPr id="8" name="Freeform: Shape 7"/>
          <p:cNvSpPr/>
          <p:nvPr/>
        </p:nvSpPr>
        <p:spPr bwMode="auto">
          <a:xfrm>
            <a:off x="1143000" y="4840357"/>
            <a:ext cx="1222513" cy="218660"/>
          </a:xfrm>
          <a:custGeom>
            <a:avLst/>
            <a:gdLst>
              <a:gd name="connsiteX0" fmla="*/ 0 w 1222513"/>
              <a:gd name="connsiteY0" fmla="*/ 9939 h 218660"/>
              <a:gd name="connsiteX1" fmla="*/ 0 w 1222513"/>
              <a:gd name="connsiteY1" fmla="*/ 9939 h 218660"/>
              <a:gd name="connsiteX2" fmla="*/ 99391 w 1222513"/>
              <a:gd name="connsiteY2" fmla="*/ 0 h 218660"/>
              <a:gd name="connsiteX3" fmla="*/ 228600 w 1222513"/>
              <a:gd name="connsiteY3" fmla="*/ 9939 h 218660"/>
              <a:gd name="connsiteX4" fmla="*/ 377687 w 1222513"/>
              <a:gd name="connsiteY4" fmla="*/ 29817 h 218660"/>
              <a:gd name="connsiteX5" fmla="*/ 457200 w 1222513"/>
              <a:gd name="connsiteY5" fmla="*/ 39756 h 218660"/>
              <a:gd name="connsiteX6" fmla="*/ 487017 w 1222513"/>
              <a:gd name="connsiteY6" fmla="*/ 49695 h 218660"/>
              <a:gd name="connsiteX7" fmla="*/ 506896 w 1222513"/>
              <a:gd name="connsiteY7" fmla="*/ 79513 h 218660"/>
              <a:gd name="connsiteX8" fmla="*/ 556591 w 1222513"/>
              <a:gd name="connsiteY8" fmla="*/ 139147 h 218660"/>
              <a:gd name="connsiteX9" fmla="*/ 566530 w 1222513"/>
              <a:gd name="connsiteY9" fmla="*/ 168965 h 218660"/>
              <a:gd name="connsiteX10" fmla="*/ 596348 w 1222513"/>
              <a:gd name="connsiteY10" fmla="*/ 218660 h 218660"/>
              <a:gd name="connsiteX11" fmla="*/ 646043 w 1222513"/>
              <a:gd name="connsiteY11" fmla="*/ 149086 h 218660"/>
              <a:gd name="connsiteX12" fmla="*/ 904461 w 1222513"/>
              <a:gd name="connsiteY12" fmla="*/ 89452 h 218660"/>
              <a:gd name="connsiteX13" fmla="*/ 1182757 w 1222513"/>
              <a:gd name="connsiteY13" fmla="*/ 109330 h 218660"/>
              <a:gd name="connsiteX14" fmla="*/ 1222513 w 1222513"/>
              <a:gd name="connsiteY14" fmla="*/ 119269 h 218660"/>
              <a:gd name="connsiteX15" fmla="*/ 1202635 w 1222513"/>
              <a:gd name="connsiteY15" fmla="*/ 89452 h 218660"/>
              <a:gd name="connsiteX16" fmla="*/ 1212574 w 1222513"/>
              <a:gd name="connsiteY16" fmla="*/ 109330 h 21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2513" h="218660">
                <a:moveTo>
                  <a:pt x="0" y="9939"/>
                </a:moveTo>
                <a:lnTo>
                  <a:pt x="0" y="9939"/>
                </a:lnTo>
                <a:cubicBezTo>
                  <a:pt x="33130" y="6626"/>
                  <a:pt x="66095" y="0"/>
                  <a:pt x="99391" y="0"/>
                </a:cubicBezTo>
                <a:cubicBezTo>
                  <a:pt x="142588" y="0"/>
                  <a:pt x="185598" y="5844"/>
                  <a:pt x="228600" y="9939"/>
                </a:cubicBezTo>
                <a:cubicBezTo>
                  <a:pt x="278446" y="14686"/>
                  <a:pt x="328078" y="23203"/>
                  <a:pt x="377687" y="29817"/>
                </a:cubicBezTo>
                <a:lnTo>
                  <a:pt x="457200" y="39756"/>
                </a:lnTo>
                <a:cubicBezTo>
                  <a:pt x="467139" y="43069"/>
                  <a:pt x="478836" y="43150"/>
                  <a:pt x="487017" y="49695"/>
                </a:cubicBezTo>
                <a:cubicBezTo>
                  <a:pt x="496345" y="57157"/>
                  <a:pt x="499249" y="70336"/>
                  <a:pt x="506896" y="79513"/>
                </a:cubicBezTo>
                <a:cubicBezTo>
                  <a:pt x="570668" y="156039"/>
                  <a:pt x="507238" y="65118"/>
                  <a:pt x="556591" y="139147"/>
                </a:cubicBezTo>
                <a:cubicBezTo>
                  <a:pt x="559904" y="149086"/>
                  <a:pt x="561140" y="159981"/>
                  <a:pt x="566530" y="168965"/>
                </a:cubicBezTo>
                <a:cubicBezTo>
                  <a:pt x="607461" y="237183"/>
                  <a:pt x="568192" y="134191"/>
                  <a:pt x="596348" y="218660"/>
                </a:cubicBezTo>
                <a:cubicBezTo>
                  <a:pt x="601353" y="210319"/>
                  <a:pt x="626880" y="158667"/>
                  <a:pt x="646043" y="149086"/>
                </a:cubicBezTo>
                <a:cubicBezTo>
                  <a:pt x="726464" y="108875"/>
                  <a:pt x="816782" y="100412"/>
                  <a:pt x="904461" y="89452"/>
                </a:cubicBezTo>
                <a:cubicBezTo>
                  <a:pt x="1017006" y="94811"/>
                  <a:pt x="1084448" y="91456"/>
                  <a:pt x="1182757" y="109330"/>
                </a:cubicBezTo>
                <a:cubicBezTo>
                  <a:pt x="1196197" y="111774"/>
                  <a:pt x="1209261" y="115956"/>
                  <a:pt x="1222513" y="119269"/>
                </a:cubicBezTo>
                <a:lnTo>
                  <a:pt x="1202635" y="89452"/>
                </a:lnTo>
                <a:lnTo>
                  <a:pt x="1212574" y="10933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317524">
            <a:off x="256170" y="4442143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IT, security professionals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The Promise of Advanced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			</a:t>
            </a:r>
            <a:r>
              <a:rPr lang="x-none" altLang="en-US" b="1" dirty="0">
                <a:solidFill>
                  <a:srgbClr val="FF0000"/>
                </a:solidFill>
              </a:rPr>
              <a:t>Blindfold Computation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The ability to process data without ever seeing it</a:t>
            </a:r>
          </a:p>
          <a:p>
            <a:pPr lvl="1"/>
            <a:r>
              <a:rPr lang="x-none" altLang="en-US" dirty="0"/>
              <a:t>Personalized services without access to private </a:t>
            </a:r>
            <a:r>
              <a:rPr lang="en-US" altLang="en-US" dirty="0"/>
              <a:t>information</a:t>
            </a:r>
          </a:p>
          <a:p>
            <a:pPr lvl="1"/>
            <a:r>
              <a:rPr lang="en-US" altLang="en-US" dirty="0"/>
              <a:t>You cannot abuse data that’s not there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6" y="1828800"/>
            <a:ext cx="2617718" cy="22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7510-C533-44A2-8455-A8F89064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90500"/>
            <a:ext cx="8592038" cy="1064141"/>
          </a:xfrm>
        </p:spPr>
        <p:txBody>
          <a:bodyPr/>
          <a:lstStyle/>
          <a:p>
            <a:pPr algn="r"/>
            <a:r>
              <a:rPr lang="en-US" dirty="0"/>
              <a:t>Example: Anonymous Credentials</a:t>
            </a:r>
            <a:br>
              <a:rPr lang="en-US" dirty="0"/>
            </a:br>
            <a:r>
              <a:rPr lang="en-US" dirty="0"/>
              <a:t>using ZK</a:t>
            </a:r>
          </a:p>
        </p:txBody>
      </p:sp>
      <p:pic>
        <p:nvPicPr>
          <p:cNvPr id="4" name="Picture 3" descr="C:\Users\IBM_ADMIN\AppData\Local\Microsoft\Windows\Temporary Internet Files\Content.IE5\WBAN5GQU\MC900293142[1].wmf">
            <a:extLst>
              <a:ext uri="{FF2B5EF4-FFF2-40B4-BE49-F238E27FC236}">
                <a16:creationId xmlns:a16="http://schemas.microsoft.com/office/drawing/2014/main" id="{BBEDA47A-C148-4A22-89E3-AFDBEB6FFC3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28" y="4530862"/>
            <a:ext cx="703444" cy="4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IBM_ADMIN\AppData\Local\Microsoft\Windows\Temporary Internet Files\Content.IE5\PTQRAIRX\MC900089252[1].wmf">
            <a:extLst>
              <a:ext uri="{FF2B5EF4-FFF2-40B4-BE49-F238E27FC236}">
                <a16:creationId xmlns:a16="http://schemas.microsoft.com/office/drawing/2014/main" id="{A00DEFA5-6390-45E7-B2A7-3359166C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2" y="1547028"/>
            <a:ext cx="1856232" cy="15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IBM_ADMIN\AppData\Local\Microsoft\Windows\Temporary Internet Files\Content.IE5\Q77PCSMW\MC900383552[1].wmf">
            <a:extLst>
              <a:ext uri="{FF2B5EF4-FFF2-40B4-BE49-F238E27FC236}">
                <a16:creationId xmlns:a16="http://schemas.microsoft.com/office/drawing/2014/main" id="{737FC178-0C0D-4A01-92BB-F932A393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86" y="4835662"/>
            <a:ext cx="1110386" cy="13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33678F-1046-402D-98EB-0AF70D9054CB}"/>
              </a:ext>
            </a:extLst>
          </p:cNvPr>
          <p:cNvGrpSpPr/>
          <p:nvPr/>
        </p:nvGrpSpPr>
        <p:grpSpPr>
          <a:xfrm>
            <a:off x="3076872" y="3159262"/>
            <a:ext cx="4338812" cy="1447800"/>
            <a:chOff x="2438400" y="3136234"/>
            <a:chExt cx="4338812" cy="1447800"/>
          </a:xfrm>
        </p:grpSpPr>
        <p:sp>
          <p:nvSpPr>
            <p:cNvPr id="16" name="Oval Callout 3">
              <a:extLst>
                <a:ext uri="{FF2B5EF4-FFF2-40B4-BE49-F238E27FC236}">
                  <a16:creationId xmlns:a16="http://schemas.microsoft.com/office/drawing/2014/main" id="{3C2DC879-D2C9-45E0-BD8C-CA0DBDE1A48E}"/>
                </a:ext>
              </a:extLst>
            </p:cNvPr>
            <p:cNvSpPr/>
            <p:nvPr/>
          </p:nvSpPr>
          <p:spPr>
            <a:xfrm>
              <a:off x="2438400" y="3136234"/>
              <a:ext cx="4338812" cy="1447800"/>
            </a:xfrm>
            <a:prstGeom prst="wedgeEllipseCallout">
              <a:avLst>
                <a:gd name="adj1" fmla="val -50204"/>
                <a:gd name="adj2" fmla="val 5084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solidFill>
                    <a:schemeClr val="tx1"/>
                  </a:solidFill>
                </a:rPr>
                <a:t>Name: Stick Person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DoB: August 1, 1988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Eye color: Black</a:t>
              </a:r>
            </a:p>
            <a:p>
              <a:pPr algn="r"/>
              <a:r>
                <a:rPr lang="en-US" dirty="0">
                  <a:solidFill>
                    <a:srgbClr val="C00000"/>
                  </a:solidFill>
                </a:rPr>
                <a:t>Digital Signature: D2A6B1..8F</a:t>
              </a:r>
            </a:p>
          </p:txBody>
        </p:sp>
        <p:pic>
          <p:nvPicPr>
            <p:cNvPr id="17" name="Picture 16" descr="C:\Users\IBM_ADMIN\AppData\Local\Microsoft\Windows\Temporary Internet Files\Content.IE5\Q77PCSMW\MC900383552[1].wmf">
              <a:extLst>
                <a:ext uri="{FF2B5EF4-FFF2-40B4-BE49-F238E27FC236}">
                  <a16:creationId xmlns:a16="http://schemas.microsoft.com/office/drawing/2014/main" id="{5182D7B6-E75E-4DFE-A6C3-679ADACCC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505200"/>
              <a:ext cx="369586" cy="4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30A11-52B2-4BB2-A673-ACA8C4C8BAA0}"/>
              </a:ext>
            </a:extLst>
          </p:cNvPr>
          <p:cNvGrpSpPr/>
          <p:nvPr/>
        </p:nvGrpSpPr>
        <p:grpSpPr>
          <a:xfrm>
            <a:off x="848328" y="1547028"/>
            <a:ext cx="682846" cy="432085"/>
            <a:chOff x="3363364" y="1896160"/>
            <a:chExt cx="682846" cy="432085"/>
          </a:xfrm>
        </p:grpSpPr>
        <p:pic>
          <p:nvPicPr>
            <p:cNvPr id="14" name="Picture 13" descr="C:\Users\IBM_ADMIN\AppData\Local\Microsoft\Windows\Temporary Internet Files\Content.IE5\WBAN5GQU\MC900389750[1].wmf">
              <a:extLst>
                <a:ext uri="{FF2B5EF4-FFF2-40B4-BE49-F238E27FC236}">
                  <a16:creationId xmlns:a16="http://schemas.microsoft.com/office/drawing/2014/main" id="{DCBF0858-52BD-4D15-9477-10480CAB8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364" y="1896160"/>
              <a:ext cx="588471" cy="417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8706E84B-2CC2-4132-B12E-E8EF2F734335}"/>
                </a:ext>
              </a:extLst>
            </p:cNvPr>
            <p:cNvSpPr txBox="1"/>
            <p:nvPr/>
          </p:nvSpPr>
          <p:spPr>
            <a:xfrm>
              <a:off x="3605064" y="195891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sk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6EC3A6-BC53-4C9A-ABA0-385B8B9FAEF1}"/>
              </a:ext>
            </a:extLst>
          </p:cNvPr>
          <p:cNvGrpSpPr/>
          <p:nvPr/>
        </p:nvGrpSpPr>
        <p:grpSpPr>
          <a:xfrm>
            <a:off x="807651" y="2668997"/>
            <a:ext cx="669021" cy="554431"/>
            <a:chOff x="1257696" y="3103169"/>
            <a:chExt cx="669021" cy="554431"/>
          </a:xfrm>
        </p:grpSpPr>
        <p:pic>
          <p:nvPicPr>
            <p:cNvPr id="12" name="Picture 11" descr="C:\Users\IBM_ADMIN\AppData\Local\Microsoft\Windows\Temporary Internet Files\Content.IE5\QLIXHV3I\MC900390704[1].wmf">
              <a:extLst>
                <a:ext uri="{FF2B5EF4-FFF2-40B4-BE49-F238E27FC236}">
                  <a16:creationId xmlns:a16="http://schemas.microsoft.com/office/drawing/2014/main" id="{C1E231B0-8AF4-400C-842B-F3BB3B10D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115" y="3103169"/>
              <a:ext cx="625602" cy="49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2DBF5B21-DDAD-4BD1-A96E-80628118B0E8}"/>
                </a:ext>
              </a:extLst>
            </p:cNvPr>
            <p:cNvSpPr txBox="1"/>
            <p:nvPr/>
          </p:nvSpPr>
          <p:spPr>
            <a:xfrm>
              <a:off x="1257696" y="3288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pk</a:t>
              </a:r>
            </a:p>
          </p:txBody>
        </p:sp>
      </p:grpSp>
      <p:sp>
        <p:nvSpPr>
          <p:cNvPr id="10" name="Up-Down Arrow 10">
            <a:extLst>
              <a:ext uri="{FF2B5EF4-FFF2-40B4-BE49-F238E27FC236}">
                <a16:creationId xmlns:a16="http://schemas.microsoft.com/office/drawing/2014/main" id="{818DAC12-5EE0-4D0A-AACA-5ADC99214094}"/>
              </a:ext>
            </a:extLst>
          </p:cNvPr>
          <p:cNvSpPr/>
          <p:nvPr/>
        </p:nvSpPr>
        <p:spPr>
          <a:xfrm>
            <a:off x="2314872" y="3299628"/>
            <a:ext cx="144323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D2568E5-057D-4306-828F-26C1A761F830}"/>
              </a:ext>
            </a:extLst>
          </p:cNvPr>
          <p:cNvSpPr txBox="1"/>
          <p:nvPr/>
        </p:nvSpPr>
        <p:spPr>
          <a:xfrm>
            <a:off x="1095672" y="345202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Issuing a</a:t>
            </a:r>
          </a:p>
          <a:p>
            <a:r>
              <a:rPr lang="en-US" dirty="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4441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4C240CD5-B00B-446A-9F73-82945A31E7CF}"/>
              </a:ext>
            </a:extLst>
          </p:cNvPr>
          <p:cNvSpPr/>
          <p:nvPr/>
        </p:nvSpPr>
        <p:spPr bwMode="auto">
          <a:xfrm>
            <a:off x="994500" y="3823078"/>
            <a:ext cx="975504" cy="1347413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7510-C533-44A2-8455-A8F89064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90500"/>
            <a:ext cx="8592038" cy="1064141"/>
          </a:xfrm>
        </p:spPr>
        <p:txBody>
          <a:bodyPr/>
          <a:lstStyle/>
          <a:p>
            <a:pPr algn="r"/>
            <a:r>
              <a:rPr lang="en-US" dirty="0"/>
              <a:t>Example: Anonymous Credentials</a:t>
            </a:r>
            <a:br>
              <a:rPr lang="en-US" dirty="0"/>
            </a:br>
            <a:r>
              <a:rPr lang="en-US" dirty="0"/>
              <a:t>using ZK</a:t>
            </a:r>
          </a:p>
        </p:txBody>
      </p:sp>
      <p:pic>
        <p:nvPicPr>
          <p:cNvPr id="5" name="Picture 4" descr="C:\Users\IBM_ADMIN\AppData\Local\Microsoft\Windows\Temporary Internet Files\Content.IE5\PTQRAIRX\MC900089252[1].wmf">
            <a:extLst>
              <a:ext uri="{FF2B5EF4-FFF2-40B4-BE49-F238E27FC236}">
                <a16:creationId xmlns:a16="http://schemas.microsoft.com/office/drawing/2014/main" id="{A00DEFA5-6390-45E7-B2A7-3359166C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2" y="1547028"/>
            <a:ext cx="1856232" cy="15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26EC3A6-BC53-4C9A-ABA0-385B8B9FAEF1}"/>
              </a:ext>
            </a:extLst>
          </p:cNvPr>
          <p:cNvGrpSpPr/>
          <p:nvPr/>
        </p:nvGrpSpPr>
        <p:grpSpPr>
          <a:xfrm>
            <a:off x="807651" y="2668997"/>
            <a:ext cx="669021" cy="554431"/>
            <a:chOff x="1257696" y="3103169"/>
            <a:chExt cx="669021" cy="554431"/>
          </a:xfrm>
        </p:grpSpPr>
        <p:pic>
          <p:nvPicPr>
            <p:cNvPr id="12" name="Picture 11" descr="C:\Users\IBM_ADMIN\AppData\Local\Microsoft\Windows\Temporary Internet Files\Content.IE5\QLIXHV3I\MC900390704[1].wmf">
              <a:extLst>
                <a:ext uri="{FF2B5EF4-FFF2-40B4-BE49-F238E27FC236}">
                  <a16:creationId xmlns:a16="http://schemas.microsoft.com/office/drawing/2014/main" id="{C1E231B0-8AF4-400C-842B-F3BB3B10D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115" y="3103169"/>
              <a:ext cx="625602" cy="49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2DBF5B21-DDAD-4BD1-A96E-80628118B0E8}"/>
                </a:ext>
              </a:extLst>
            </p:cNvPr>
            <p:cNvSpPr txBox="1"/>
            <p:nvPr/>
          </p:nvSpPr>
          <p:spPr>
            <a:xfrm>
              <a:off x="1257696" y="3288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pk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B545F0-808D-4258-B48C-EB34AF3A387B}"/>
              </a:ext>
            </a:extLst>
          </p:cNvPr>
          <p:cNvGrpSpPr/>
          <p:nvPr/>
        </p:nvGrpSpPr>
        <p:grpSpPr>
          <a:xfrm>
            <a:off x="3544529" y="3575318"/>
            <a:ext cx="3861916" cy="1447801"/>
            <a:chOff x="2743200" y="3424691"/>
            <a:chExt cx="3505200" cy="1680709"/>
          </a:xfrm>
        </p:grpSpPr>
        <p:sp>
          <p:nvSpPr>
            <p:cNvPr id="21" name="Rectangular Callout 14">
              <a:extLst>
                <a:ext uri="{FF2B5EF4-FFF2-40B4-BE49-F238E27FC236}">
                  <a16:creationId xmlns:a16="http://schemas.microsoft.com/office/drawing/2014/main" id="{788CE29B-90DD-42C2-ADAB-8F7F37406965}"/>
                </a:ext>
              </a:extLst>
            </p:cNvPr>
            <p:cNvSpPr/>
            <p:nvPr/>
          </p:nvSpPr>
          <p:spPr>
            <a:xfrm>
              <a:off x="2743200" y="3424691"/>
              <a:ext cx="3505200" cy="1680709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“</a:t>
              </a:r>
              <a:r>
                <a:rPr lang="en-US" sz="2000" dirty="0">
                  <a:solidFill>
                    <a:srgbClr val="FF0000"/>
                  </a:solidFill>
                </a:rPr>
                <a:t>D2A6B1..8F </a:t>
              </a:r>
              <a:r>
                <a:rPr lang="en-US" sz="2000" dirty="0">
                  <a:solidFill>
                    <a:schemeClr val="tx1"/>
                  </a:solidFill>
                </a:rPr>
                <a:t>is a valid signature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 wrt </a:t>
              </a:r>
              <a:r>
                <a:rPr lang="en-US" sz="2000" b="1" dirty="0">
                  <a:solidFill>
                    <a:schemeClr val="tx1"/>
                  </a:solidFill>
                </a:rPr>
                <a:t>pk</a:t>
              </a:r>
              <a:r>
                <a:rPr lang="en-US" sz="2000" dirty="0">
                  <a:solidFill>
                    <a:schemeClr val="tx1"/>
                  </a:solidFill>
                </a:rPr>
                <a:t> on a statement that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 includes a birthdate before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 2000 and the picture       “</a:t>
              </a:r>
            </a:p>
          </p:txBody>
        </p:sp>
        <p:pic>
          <p:nvPicPr>
            <p:cNvPr id="22" name="Picture 21" descr="C:\Users\IBM_ADMIN\AppData\Local\Microsoft\Windows\Temporary Internet Files\Content.IE5\Q77PCSMW\MC900383552[1].wmf">
              <a:extLst>
                <a:ext uri="{FF2B5EF4-FFF2-40B4-BE49-F238E27FC236}">
                  <a16:creationId xmlns:a16="http://schemas.microsoft.com/office/drawing/2014/main" id="{5205F73C-34DE-49ED-8351-FA50EF3F8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556" y="4721920"/>
              <a:ext cx="272644" cy="333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Left-Right Arrow 17">
            <a:extLst>
              <a:ext uri="{FF2B5EF4-FFF2-40B4-BE49-F238E27FC236}">
                <a16:creationId xmlns:a16="http://schemas.microsoft.com/office/drawing/2014/main" id="{4FD69521-5362-479A-82B7-98A0762A993C}"/>
              </a:ext>
            </a:extLst>
          </p:cNvPr>
          <p:cNvSpPr/>
          <p:nvPr/>
        </p:nvSpPr>
        <p:spPr>
          <a:xfrm>
            <a:off x="3239729" y="5240970"/>
            <a:ext cx="3962400" cy="3155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B810B-56BE-48A7-92DB-199A58ED4B10}"/>
              </a:ext>
            </a:extLst>
          </p:cNvPr>
          <p:cNvSpPr txBox="1"/>
          <p:nvPr/>
        </p:nvSpPr>
        <p:spPr>
          <a:xfrm>
            <a:off x="3922401" y="5556518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Prove in zero-knowledge</a:t>
            </a:r>
          </a:p>
        </p:txBody>
      </p:sp>
      <p:pic>
        <p:nvPicPr>
          <p:cNvPr id="27" name="Picture 5" descr="C:\Users\IBM_ADMIN\AppData\Local\Microsoft\Windows\Temporary Internet Files\Content.IE5\WBAN5GQU\MC900112652[1].wmf">
            <a:extLst>
              <a:ext uri="{FF2B5EF4-FFF2-40B4-BE49-F238E27FC236}">
                <a16:creationId xmlns:a16="http://schemas.microsoft.com/office/drawing/2014/main" id="{74B197B9-A1E5-4E04-82B2-3D693653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0680" y="4236012"/>
            <a:ext cx="329413" cy="6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20E67-D41E-46B1-9A67-7F6D3FF02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7612628" y="4124574"/>
            <a:ext cx="2044771" cy="2070654"/>
          </a:xfrm>
          <a:prstGeom prst="rect">
            <a:avLst/>
          </a:prstGeom>
        </p:spPr>
      </p:pic>
      <p:pic>
        <p:nvPicPr>
          <p:cNvPr id="28" name="Picture 27" descr="C:\Users\IBM_ADMIN\AppData\Local\Microsoft\Windows\Temporary Internet Files\Content.IE5\WBAN5GQU\MC900293142[1].wmf">
            <a:extLst>
              <a:ext uri="{FF2B5EF4-FFF2-40B4-BE49-F238E27FC236}">
                <a16:creationId xmlns:a16="http://schemas.microsoft.com/office/drawing/2014/main" id="{A51D719D-9C18-44AE-9A2B-6C877E9CCC1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28" y="4530862"/>
            <a:ext cx="703444" cy="4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C:\Users\IBM_ADMIN\AppData\Local\Microsoft\Windows\Temporary Internet Files\Content.IE5\Q77PCSMW\MC900383552[1].wmf">
            <a:extLst>
              <a:ext uri="{FF2B5EF4-FFF2-40B4-BE49-F238E27FC236}">
                <a16:creationId xmlns:a16="http://schemas.microsoft.com/office/drawing/2014/main" id="{094C60F7-7D5A-4400-80CF-2C2AE207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86" y="4835662"/>
            <a:ext cx="1110386" cy="13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4" grpId="1" animBg="1"/>
      <p:bldP spid="25" grpId="0"/>
      <p:bldP spid="2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38CD-F3F5-400B-AE1D-0E555373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No-Fly-List Using 2PC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01714-1EE7-47FC-99EA-9670267E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133" y="1317254"/>
            <a:ext cx="2534277" cy="266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BE25A-87F2-4E5F-922B-F6C66ED53F51}"/>
              </a:ext>
            </a:extLst>
          </p:cNvPr>
          <p:cNvSpPr txBox="1"/>
          <p:nvPr/>
        </p:nvSpPr>
        <p:spPr>
          <a:xfrm rot="16200000">
            <a:off x="-953172" y="2541084"/>
            <a:ext cx="346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 tooltip="http://shroomery.org/forums/showflat.php/number/22259358"/>
              </a:rPr>
              <a:t>This Photo</a:t>
            </a:r>
            <a:r>
              <a:rPr lang="en-US" sz="800" dirty="0"/>
              <a:t> by Unknown Author is licensed under </a:t>
            </a:r>
            <a:r>
              <a:rPr lang="en-US" sz="800" dirty="0">
                <a:hlinkClick r:id="rId4" tooltip="https://creativecommons.org/licenses/by-nc-sa/3.0/"/>
              </a:rPr>
              <a:t>CC BY-SA-NC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61A8D9-4D48-4E96-876E-120C0DC188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1913" y="1492002"/>
            <a:ext cx="896964" cy="1177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2503B-B743-498F-8786-F6A438EF70D7}"/>
              </a:ext>
            </a:extLst>
          </p:cNvPr>
          <p:cNvSpPr txBox="1"/>
          <p:nvPr/>
        </p:nvSpPr>
        <p:spPr>
          <a:xfrm>
            <a:off x="2004145" y="2726926"/>
            <a:ext cx="160653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Police has</a:t>
            </a:r>
            <a:br>
              <a:rPr lang="en-US" sz="2400" dirty="0"/>
            </a:br>
            <a:r>
              <a:rPr lang="en-US" sz="2400" dirty="0"/>
              <a:t>a list of</a:t>
            </a:r>
            <a:br>
              <a:rPr lang="en-US" sz="2400" dirty="0"/>
            </a:br>
            <a:r>
              <a:rPr lang="en-US" sz="2400" dirty="0"/>
              <a:t>suspects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40D03-8FCC-4F01-B948-8C3768B5DD60}"/>
              </a:ext>
            </a:extLst>
          </p:cNvPr>
          <p:cNvSpPr txBox="1"/>
          <p:nvPr/>
        </p:nvSpPr>
        <p:spPr>
          <a:xfrm rot="16200000">
            <a:off x="9638602" y="2875584"/>
            <a:ext cx="3546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6" tooltip="http://www.numerounity.com/"/>
              </a:rPr>
              <a:t>This Photo</a:t>
            </a:r>
            <a:r>
              <a:rPr lang="en-US" sz="800" dirty="0"/>
              <a:t> by Unknown Author is licensed under </a:t>
            </a:r>
            <a:r>
              <a:rPr lang="en-US" sz="800" dirty="0">
                <a:hlinkClick r:id="rId7" tooltip="https://creativecommons.org/licenses/by-nc-nd/3.0/"/>
              </a:rPr>
              <a:t>CC BY-NC-ND</a:t>
            </a:r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DE387A-4B48-4696-B9F0-9B08F2847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125" y="1695450"/>
            <a:ext cx="2390775" cy="1733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B72F65-9EF5-4310-9F87-763323EBD369}"/>
              </a:ext>
            </a:extLst>
          </p:cNvPr>
          <p:cNvSpPr txBox="1"/>
          <p:nvPr/>
        </p:nvSpPr>
        <p:spPr>
          <a:xfrm>
            <a:off x="7386595" y="2674325"/>
            <a:ext cx="177805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Airline has</a:t>
            </a:r>
            <a:br>
              <a:rPr lang="en-US" sz="2400" dirty="0"/>
            </a:br>
            <a:r>
              <a:rPr lang="en-US" sz="2400" dirty="0"/>
              <a:t>a list of</a:t>
            </a:r>
            <a:br>
              <a:rPr lang="en-US" sz="2400" dirty="0"/>
            </a:br>
            <a:r>
              <a:rPr lang="en-US" sz="2400" dirty="0"/>
              <a:t>passengers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301905-28F9-43A7-8FD8-C9FB355D9A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704694" y="1480690"/>
            <a:ext cx="896964" cy="117726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D60E43-E1E3-4ECE-8738-FC108C3C566D}"/>
              </a:ext>
            </a:extLst>
          </p:cNvPr>
          <p:cNvGrpSpPr/>
          <p:nvPr/>
        </p:nvGrpSpPr>
        <p:grpSpPr>
          <a:xfrm>
            <a:off x="5175179" y="3641567"/>
            <a:ext cx="4313273" cy="1835053"/>
            <a:chOff x="5175179" y="3641567"/>
            <a:chExt cx="4313273" cy="1835053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2FC594C4-25C4-455C-993F-0A8E31B72258}"/>
                </a:ext>
              </a:extLst>
            </p:cNvPr>
            <p:cNvSpPr/>
            <p:nvPr/>
          </p:nvSpPr>
          <p:spPr bwMode="auto">
            <a:xfrm rot="18072026">
              <a:off x="6001786" y="2814960"/>
              <a:ext cx="466176" cy="2119389"/>
            </a:xfrm>
            <a:prstGeom prst="down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D8777B-D65D-4DCB-80BF-559607DDBFA1}"/>
                </a:ext>
              </a:extLst>
            </p:cNvPr>
            <p:cNvSpPr txBox="1"/>
            <p:nvPr/>
          </p:nvSpPr>
          <p:spPr>
            <a:xfrm>
              <a:off x="7386595" y="4276291"/>
              <a:ext cx="2101857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/>
                <a:t>Output is the</a:t>
              </a:r>
              <a:br>
                <a:rPr lang="en-US" sz="2400" dirty="0"/>
              </a:br>
              <a:r>
                <a:rPr lang="en-US" sz="2400" dirty="0"/>
                <a:t>intersection of</a:t>
              </a:r>
              <a:br>
                <a:rPr lang="en-US" sz="2400" dirty="0"/>
              </a:br>
              <a:r>
                <a:rPr lang="en-US" sz="2400" dirty="0"/>
                <a:t>the two lists</a:t>
              </a:r>
            </a:p>
          </p:txBody>
        </p:sp>
      </p:grp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0560D3B-813A-4FB0-8A9B-6DAB03AF7661}"/>
              </a:ext>
            </a:extLst>
          </p:cNvPr>
          <p:cNvSpPr/>
          <p:nvPr/>
        </p:nvSpPr>
        <p:spPr bwMode="auto">
          <a:xfrm>
            <a:off x="4106765" y="3099719"/>
            <a:ext cx="2945224" cy="454742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2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B0D6F-33A7-4F3A-84F9-71900429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5" y="3183929"/>
            <a:ext cx="1485900" cy="91440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3CE738B-774D-4857-991D-302935D49B4B}"/>
              </a:ext>
            </a:extLst>
          </p:cNvPr>
          <p:cNvSpPr/>
          <p:nvPr/>
        </p:nvSpPr>
        <p:spPr>
          <a:xfrm flipH="1" flipV="1">
            <a:off x="4562312" y="1225358"/>
            <a:ext cx="6662085" cy="3956333"/>
          </a:xfrm>
          <a:prstGeom prst="cloudCallout">
            <a:avLst/>
          </a:prstGeom>
          <a:solidFill>
            <a:srgbClr val="FFFFCC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49262" hangingPunct="0"/>
            <a:endParaRPr 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HE for Medical Data in the Cloud</a:t>
            </a:r>
            <a:endParaRPr dirty="0"/>
          </a:p>
        </p:txBody>
      </p:sp>
      <p:sp>
        <p:nvSpPr>
          <p:cNvPr id="16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517023" y="5106749"/>
            <a:ext cx="11445876" cy="12862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“Silos” of encrypted data, each controlled by a key</a:t>
            </a:r>
          </a:p>
          <a:p>
            <a:pPr lvl="1"/>
            <a:r>
              <a:rPr lang="en-US" dirty="0"/>
              <a:t>Lots of stored data, small parts of it are in process at any time</a:t>
            </a:r>
            <a:endParaRPr dirty="0"/>
          </a:p>
        </p:txBody>
      </p:sp>
      <p:grpSp>
        <p:nvGrpSpPr>
          <p:cNvPr id="168" name="Flowchart: Magnetic Disk 5"/>
          <p:cNvGrpSpPr/>
          <p:nvPr/>
        </p:nvGrpSpPr>
        <p:grpSpPr>
          <a:xfrm>
            <a:off x="5517978" y="1899401"/>
            <a:ext cx="2894422" cy="2784655"/>
            <a:chOff x="0" y="0"/>
            <a:chExt cx="2894421" cy="2784652"/>
          </a:xfrm>
        </p:grpSpPr>
        <p:sp>
          <p:nvSpPr>
            <p:cNvPr id="166" name="Shape"/>
            <p:cNvSpPr/>
            <p:nvPr/>
          </p:nvSpPr>
          <p:spPr>
            <a:xfrm>
              <a:off x="-2" y="-1"/>
              <a:ext cx="2894423" cy="2784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672" tIns="45672" rIns="45672" bIns="45672" numCol="1" anchor="ctr">
              <a:noAutofit/>
            </a:bodyPr>
            <a:lstStyle/>
            <a:p>
              <a:pPr algn="ctr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67" name="Shape"/>
            <p:cNvSpPr/>
            <p:nvPr/>
          </p:nvSpPr>
          <p:spPr>
            <a:xfrm>
              <a:off x="-2" y="-1"/>
              <a:ext cx="2894423" cy="2784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31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672" tIns="45672" rIns="45672" bIns="45672" numCol="1" anchor="ctr">
              <a:noAutofit/>
            </a:bodyPr>
            <a:lstStyle/>
            <a:p>
              <a:pPr algn="ctr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</p:grpSp>
      <p:grpSp>
        <p:nvGrpSpPr>
          <p:cNvPr id="171" name="Rectangle 6"/>
          <p:cNvGrpSpPr/>
          <p:nvPr/>
        </p:nvGrpSpPr>
        <p:grpSpPr>
          <a:xfrm>
            <a:off x="5603872" y="2834469"/>
            <a:ext cx="1175744" cy="646234"/>
            <a:chOff x="0" y="-11022"/>
            <a:chExt cx="1175742" cy="646233"/>
          </a:xfrm>
        </p:grpSpPr>
        <p:sp>
          <p:nvSpPr>
            <p:cNvPr id="169" name="Rectangle"/>
            <p:cNvSpPr/>
            <p:nvPr/>
          </p:nvSpPr>
          <p:spPr>
            <a:xfrm>
              <a:off x="0" y="42462"/>
              <a:ext cx="1175742" cy="539265"/>
            </a:xfrm>
            <a:prstGeom prst="rect">
              <a:avLst/>
            </a:prstGeom>
            <a:solidFill>
              <a:srgbClr val="4472C4"/>
            </a:solidFill>
            <a:ln w="31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672" tIns="45672" rIns="45672" bIns="45672" numCol="1" anchor="ctr">
              <a:noAutofit/>
            </a:bodyPr>
            <a:lstStyle/>
            <a:p>
              <a:pPr algn="ctr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70" name="Encrypted data"/>
            <p:cNvSpPr txBox="1"/>
            <p:nvPr/>
          </p:nvSpPr>
          <p:spPr>
            <a:xfrm>
              <a:off x="0" y="-11022"/>
              <a:ext cx="1175742" cy="646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72" tIns="45672" rIns="45672" bIns="45672" numCol="1" anchor="ctr">
              <a:spAutoFit/>
            </a:bodyPr>
            <a:lstStyle>
              <a:lvl1pPr algn="ctr" defTabSz="914400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Encrypted </a:t>
              </a:r>
              <a:r>
                <a:rPr lang="en-US" dirty="0"/>
                <a:t>genome</a:t>
              </a:r>
              <a:endParaRPr dirty="0"/>
            </a:p>
          </p:txBody>
        </p:sp>
      </p:grpSp>
      <p:grpSp>
        <p:nvGrpSpPr>
          <p:cNvPr id="174" name="Rectangle 7"/>
          <p:cNvGrpSpPr/>
          <p:nvPr/>
        </p:nvGrpSpPr>
        <p:grpSpPr>
          <a:xfrm>
            <a:off x="6218594" y="3007043"/>
            <a:ext cx="1154925" cy="646234"/>
            <a:chOff x="119453" y="-121596"/>
            <a:chExt cx="1154924" cy="646232"/>
          </a:xfrm>
        </p:grpSpPr>
        <p:sp>
          <p:nvSpPr>
            <p:cNvPr id="172" name="Rectangle"/>
            <p:cNvSpPr/>
            <p:nvPr/>
          </p:nvSpPr>
          <p:spPr>
            <a:xfrm>
              <a:off x="140820" y="-36760"/>
              <a:ext cx="1133557" cy="539265"/>
            </a:xfrm>
            <a:prstGeom prst="rect">
              <a:avLst/>
            </a:prstGeom>
            <a:solidFill>
              <a:srgbClr val="4472C4"/>
            </a:solidFill>
            <a:ln w="31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672" tIns="45672" rIns="45672" bIns="45672" numCol="1" anchor="ctr">
              <a:noAutofit/>
            </a:bodyPr>
            <a:lstStyle/>
            <a:p>
              <a:pPr algn="ctr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73" name="Encrypted data"/>
            <p:cNvSpPr txBox="1"/>
            <p:nvPr/>
          </p:nvSpPr>
          <p:spPr>
            <a:xfrm>
              <a:off x="119453" y="-121596"/>
              <a:ext cx="1133557" cy="646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672" tIns="45672" rIns="45672" bIns="45672" numCol="1" anchor="ctr">
              <a:spAutoFit/>
            </a:bodyPr>
            <a:lstStyle>
              <a:lvl1pPr algn="ctr" defTabSz="914400">
                <a:defRPr sz="18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Encrypted</a:t>
              </a:r>
              <a:r>
                <a:rPr lang="en-US" dirty="0"/>
                <a:t> lab results</a:t>
              </a:r>
              <a:endParaRPr dirty="0"/>
            </a:p>
          </p:txBody>
        </p:sp>
      </p:grpSp>
      <p:sp>
        <p:nvSpPr>
          <p:cNvPr id="175" name="Rectangle"/>
          <p:cNvSpPr/>
          <p:nvPr/>
        </p:nvSpPr>
        <p:spPr>
          <a:xfrm>
            <a:off x="7245763" y="3174277"/>
            <a:ext cx="1133558" cy="539267"/>
          </a:xfrm>
          <a:prstGeom prst="rect">
            <a:avLst/>
          </a:prstGeom>
          <a:solidFill>
            <a:srgbClr val="4472C4"/>
          </a:solidFill>
          <a:ln w="3175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672" tIns="45672" rIns="45672" bIns="45672" numCol="1" anchor="ctr">
            <a:noAutofit/>
          </a:bodyPr>
          <a:lstStyle/>
          <a:p>
            <a:pPr algn="ctr">
              <a:defRPr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7" name="Encrypted data">
            <a:extLst>
              <a:ext uri="{FF2B5EF4-FFF2-40B4-BE49-F238E27FC236}">
                <a16:creationId xmlns:a16="http://schemas.microsoft.com/office/drawing/2014/main" id="{9F797820-D456-4A1E-AE67-9938E06DBB65}"/>
              </a:ext>
            </a:extLst>
          </p:cNvPr>
          <p:cNvSpPr txBox="1"/>
          <p:nvPr/>
        </p:nvSpPr>
        <p:spPr>
          <a:xfrm>
            <a:off x="7250216" y="3122982"/>
            <a:ext cx="1133558" cy="646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72" tIns="45672" rIns="45672" bIns="45672" numCol="1" anchor="ctr">
            <a:spAutoFit/>
          </a:bodyPr>
          <a:lstStyle>
            <a:lvl1pPr algn="ctr" defTabSz="914400">
              <a:defRPr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Encrypted </a:t>
            </a:r>
            <a:r>
              <a:rPr lang="en-US" dirty="0"/>
              <a:t>genome</a:t>
            </a:r>
            <a:endParaRPr dirty="0"/>
          </a:p>
        </p:txBody>
      </p:sp>
      <p:sp>
        <p:nvSpPr>
          <p:cNvPr id="176" name="Encrypted data"/>
          <p:cNvSpPr txBox="1"/>
          <p:nvPr/>
        </p:nvSpPr>
        <p:spPr>
          <a:xfrm>
            <a:off x="5650439" y="3713543"/>
            <a:ext cx="113328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 defTabSz="914400">
              <a:defRPr sz="18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>
                <a:latin typeface="+mn-lt"/>
              </a:rPr>
              <a:t>processed data</a:t>
            </a:r>
            <a:endParaRPr dirty="0">
              <a:latin typeface="+mn-lt"/>
            </a:endParaRPr>
          </a:p>
        </p:txBody>
      </p:sp>
      <p:sp>
        <p:nvSpPr>
          <p:cNvPr id="181" name="Rectangle 10"/>
          <p:cNvSpPr txBox="1"/>
          <p:nvPr/>
        </p:nvSpPr>
        <p:spPr>
          <a:xfrm>
            <a:off x="5969902" y="1974444"/>
            <a:ext cx="1986985" cy="7077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672" tIns="45672" rIns="45672" bIns="45672" numCol="1" anchor="t">
            <a:spAutoFit/>
          </a:bodyPr>
          <a:lstStyle>
            <a:lvl1pPr algn="ctr" defTabSz="914400">
              <a:defRPr sz="4000" b="1">
                <a:ln w="6600">
                  <a:solidFill>
                    <a:srgbClr val="ED7D31"/>
                  </a:solidFill>
                </a:ln>
                <a:solidFill>
                  <a:schemeClr val="accent3">
                    <a:lumOff val="44000"/>
                  </a:schemeClr>
                </a:solidFill>
                <a:effectLst>
                  <a:outerShdw dist="38100" dir="2700000" rotWithShape="0">
                    <a:srgbClr val="ED7D31"/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Data</a:t>
            </a:r>
            <a:r>
              <a:rPr dirty="0"/>
              <a:t> Silo</a:t>
            </a:r>
          </a:p>
        </p:txBody>
      </p:sp>
      <p:sp>
        <p:nvSpPr>
          <p:cNvPr id="182" name="Straight Arrow Connector 20"/>
          <p:cNvSpPr/>
          <p:nvPr/>
        </p:nvSpPr>
        <p:spPr>
          <a:xfrm>
            <a:off x="8408807" y="2853351"/>
            <a:ext cx="625633" cy="1"/>
          </a:xfrm>
          <a:prstGeom prst="line">
            <a:avLst/>
          </a:prstGeom>
          <a:noFill/>
          <a:ln w="50800" cap="flat">
            <a:solidFill>
              <a:srgbClr val="4472C4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txBody>
          <a:bodyPr wrap="square" lIns="45672" tIns="45672" rIns="45672" bIns="45672" numCol="1" anchor="t">
            <a:no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grpSp>
        <p:nvGrpSpPr>
          <p:cNvPr id="190" name="Group 22"/>
          <p:cNvGrpSpPr/>
          <p:nvPr/>
        </p:nvGrpSpPr>
        <p:grpSpPr>
          <a:xfrm>
            <a:off x="8750098" y="1974443"/>
            <a:ext cx="2474299" cy="3169179"/>
            <a:chOff x="109430" y="-1"/>
            <a:chExt cx="2474298" cy="3169176"/>
          </a:xfrm>
        </p:grpSpPr>
        <p:grpSp>
          <p:nvGrpSpPr>
            <p:cNvPr id="188" name="Group 18"/>
            <p:cNvGrpSpPr/>
            <p:nvPr/>
          </p:nvGrpSpPr>
          <p:grpSpPr>
            <a:xfrm>
              <a:off x="395126" y="-1"/>
              <a:ext cx="1453905" cy="1834636"/>
              <a:chOff x="68397" y="0"/>
              <a:chExt cx="1453904" cy="1834634"/>
            </a:xfrm>
          </p:grpSpPr>
          <p:sp>
            <p:nvSpPr>
              <p:cNvPr id="183" name="Rectangle: Rounded Corners 16"/>
              <p:cNvSpPr/>
              <p:nvPr/>
            </p:nvSpPr>
            <p:spPr>
              <a:xfrm>
                <a:off x="68397" y="65899"/>
                <a:ext cx="1408507" cy="1768735"/>
              </a:xfrm>
              <a:prstGeom prst="roundRect">
                <a:avLst>
                  <a:gd name="adj" fmla="val 16667"/>
                </a:avLst>
              </a:prstGeom>
              <a:solidFill>
                <a:srgbClr val="70AD47"/>
              </a:solidFill>
              <a:ln w="3175" cap="flat">
                <a:solidFill>
                  <a:srgbClr val="527E34"/>
                </a:solidFill>
                <a:prstDash val="solid"/>
                <a:miter lim="800000"/>
              </a:ln>
              <a:effectLst/>
            </p:spPr>
            <p:txBody>
              <a:bodyPr wrap="square" lIns="45672" tIns="45672" rIns="45672" bIns="45672" numCol="1" anchor="ctr">
                <a:noAutofit/>
              </a:bodyPr>
              <a:lstStyle/>
              <a:p>
                <a:pPr algn="ctr">
                  <a:defRPr sz="1800">
                    <a:solidFill>
                      <a:schemeClr val="accent3">
                        <a:lumOff val="44000"/>
                      </a:schemeClr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dirty="0"/>
              </a:p>
            </p:txBody>
          </p:sp>
          <p:grpSp>
            <p:nvGrpSpPr>
              <p:cNvPr id="186" name="Group 11"/>
              <p:cNvGrpSpPr/>
              <p:nvPr/>
            </p:nvGrpSpPr>
            <p:grpSpPr>
              <a:xfrm>
                <a:off x="262211" y="953113"/>
                <a:ext cx="1052846" cy="753871"/>
                <a:chOff x="0" y="0"/>
                <a:chExt cx="1052844" cy="753869"/>
              </a:xfrm>
            </p:grpSpPr>
            <p:pic>
              <p:nvPicPr>
                <p:cNvPr id="184" name="Picture 12" descr="Picture 12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 rot="10800000">
                  <a:off x="0" y="0"/>
                  <a:ext cx="1045941" cy="753870"/>
                </a:xfrm>
                <a:prstGeom prst="rect">
                  <a:avLst/>
                </a:prstGeom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</p:pic>
            <p:sp>
              <p:nvSpPr>
                <p:cNvPr id="185" name="Rectangle 13"/>
                <p:cNvSpPr/>
                <p:nvPr/>
              </p:nvSpPr>
              <p:spPr>
                <a:xfrm rot="5400000">
                  <a:off x="149487" y="-149488"/>
                  <a:ext cx="753870" cy="1052846"/>
                </a:xfrm>
                <a:prstGeom prst="rect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672" tIns="45672" rIns="45672" bIns="45672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chemeClr val="accent3">
                          <a:lumOff val="44000"/>
                        </a:schemeClr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dirty="0"/>
                </a:p>
              </p:txBody>
            </p:sp>
          </p:grpSp>
          <p:sp>
            <p:nvSpPr>
              <p:cNvPr id="187" name="Rectangle 17"/>
              <p:cNvSpPr txBox="1"/>
              <p:nvPr/>
            </p:nvSpPr>
            <p:spPr>
              <a:xfrm>
                <a:off x="79313" y="0"/>
                <a:ext cx="1442988" cy="8308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672" tIns="45672" rIns="45672" bIns="45672" numCol="1" anchor="t">
                <a:spAutoFit/>
              </a:bodyPr>
              <a:lstStyle/>
              <a:p>
                <a:pPr algn="ctr">
                  <a:defRPr sz="2400" b="1">
                    <a:ln w="10159">
                      <a:solidFill>
                        <a:srgbClr val="5B9BD5"/>
                      </a:solidFill>
                    </a:ln>
                    <a:solidFill>
                      <a:schemeClr val="accent3">
                        <a:lumOff val="44000"/>
                      </a:schemeClr>
                    </a:solidFill>
                    <a:effectLst>
                      <a:outerShdw blurRad="38100" dist="22860" dir="5400000" rotWithShape="0">
                        <a:srgbClr val="000000">
                          <a:alpha val="30000"/>
                        </a:srgbClr>
                      </a:outerShdw>
                    </a:effectLst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400" dirty="0"/>
                  <a:t>Processing</a:t>
                </a:r>
                <a:br>
                  <a:rPr sz="2400" dirty="0"/>
                </a:br>
                <a:r>
                  <a:rPr sz="2400" dirty="0"/>
                  <a:t>Node</a:t>
                </a:r>
              </a:p>
            </p:txBody>
          </p:sp>
        </p:grpSp>
        <p:sp>
          <p:nvSpPr>
            <p:cNvPr id="189" name="TextBox 21"/>
            <p:cNvSpPr txBox="1"/>
            <p:nvPr/>
          </p:nvSpPr>
          <p:spPr>
            <a:xfrm>
              <a:off x="109430" y="2522942"/>
              <a:ext cx="2474298" cy="646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672" tIns="45672" rIns="45672" bIns="45672" numCol="1" anchor="t">
              <a:sp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dirty="0">
                  <a:solidFill>
                    <a:srgbClr val="FFFFFF"/>
                  </a:solidFill>
                </a:rPr>
                <a:t>Silo, processor are</a:t>
              </a:r>
              <a:r>
                <a:rPr dirty="0">
                  <a:solidFill>
                    <a:srgbClr val="FFFFFF"/>
                  </a:solidFill>
                </a:rPr>
                <a:t> not</a:t>
              </a:r>
              <a:br>
                <a:rPr lang="en-US" dirty="0">
                  <a:solidFill>
                    <a:srgbClr val="FFFFFF"/>
                  </a:solidFill>
                </a:rPr>
              </a:br>
              <a:r>
                <a:rPr dirty="0">
                  <a:solidFill>
                    <a:srgbClr val="FFFFFF"/>
                  </a:solidFill>
                </a:rPr>
                <a:t>exposed</a:t>
              </a:r>
              <a:r>
                <a:rPr lang="en-US" dirty="0">
                  <a:solidFill>
                    <a:srgbClr val="FFFFFF"/>
                  </a:solidFill>
                </a:rPr>
                <a:t> </a:t>
              </a:r>
              <a:r>
                <a:rPr dirty="0">
                  <a:solidFill>
                    <a:srgbClr val="FFFFFF"/>
                  </a:solidFill>
                </a:rPr>
                <a:t>to sensitive data</a:t>
              </a:r>
            </a:p>
          </p:txBody>
        </p:sp>
      </p:grpSp>
      <p:pic>
        <p:nvPicPr>
          <p:cNvPr id="191" name="Picture 27" descr="Picture 27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8012" y="1339066"/>
            <a:ext cx="988954" cy="988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2" name="Straight Arrow Connector 32"/>
          <p:cNvSpPr/>
          <p:nvPr/>
        </p:nvSpPr>
        <p:spPr>
          <a:xfrm>
            <a:off x="4993011" y="1953928"/>
            <a:ext cx="847737" cy="898871"/>
          </a:xfrm>
          <a:prstGeom prst="line">
            <a:avLst/>
          </a:prstGeom>
          <a:noFill/>
          <a:ln w="3175" cap="flat">
            <a:solidFill>
              <a:srgbClr val="C00000"/>
            </a:solidFill>
            <a:prstDash val="solid"/>
            <a:miter lim="800000"/>
            <a:tailEnd type="triangle" w="med" len="med"/>
          </a:ln>
          <a:effectLst/>
        </p:spPr>
        <p:txBody>
          <a:bodyPr wrap="square" lIns="45672" tIns="45672" rIns="45672" bIns="45672" numCol="1" anchor="t">
            <a:no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93" name="Picture 30" descr="Picture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3595084" y="1579745"/>
            <a:ext cx="988954" cy="988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4" name="Straight Arrow Connector 38"/>
          <p:cNvSpPr/>
          <p:nvPr/>
        </p:nvSpPr>
        <p:spPr>
          <a:xfrm>
            <a:off x="4403218" y="2199810"/>
            <a:ext cx="1867872" cy="1035010"/>
          </a:xfrm>
          <a:prstGeom prst="line">
            <a:avLst/>
          </a:prstGeom>
          <a:noFill/>
          <a:ln w="3175" cap="flat">
            <a:solidFill>
              <a:srgbClr val="C00000"/>
            </a:solidFill>
            <a:prstDash val="solid"/>
            <a:miter lim="800000"/>
            <a:tailEnd type="triangle" w="med" len="med"/>
          </a:ln>
          <a:effectLst/>
        </p:spPr>
        <p:txBody>
          <a:bodyPr wrap="square" lIns="45672" tIns="45672" rIns="45672" bIns="45672" numCol="1" anchor="t">
            <a:no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96" name="TextBox 44"/>
          <p:cNvSpPr txBox="1"/>
          <p:nvPr/>
        </p:nvSpPr>
        <p:spPr>
          <a:xfrm>
            <a:off x="1503093" y="1576571"/>
            <a:ext cx="2118432" cy="646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672" tIns="45672" rIns="45672" bIns="45672" numCol="1" anchor="t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rgbClr val="FFFFFF"/>
                </a:solidFill>
              </a:rPr>
              <a:t>Anyone can deposit</a:t>
            </a:r>
          </a:p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rgbClr val="FFFFFF"/>
                </a:solidFill>
              </a:rPr>
              <a:t>encrypted data in silo</a:t>
            </a:r>
          </a:p>
        </p:txBody>
      </p:sp>
      <p:pic>
        <p:nvPicPr>
          <p:cNvPr id="197" name="Picture 46" descr="Picture 4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3123800" y="2163718"/>
            <a:ext cx="593186" cy="6456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00" name="Rectangle 70"/>
          <p:cNvSpPr txBox="1"/>
          <p:nvPr/>
        </p:nvSpPr>
        <p:spPr>
          <a:xfrm>
            <a:off x="967603" y="3196373"/>
            <a:ext cx="1752544" cy="646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72" tIns="45672" rIns="45672" bIns="45672" numCol="1" anchor="t">
            <a:spAutoFit/>
          </a:bodyPr>
          <a:lstStyle/>
          <a:p>
            <a:pPr algn="ctr">
              <a:defRPr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Controlled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</a:p>
        </p:txBody>
      </p:sp>
      <p:sp>
        <p:nvSpPr>
          <p:cNvPr id="202" name="TextBox 63"/>
          <p:cNvSpPr txBox="1"/>
          <p:nvPr/>
        </p:nvSpPr>
        <p:spPr>
          <a:xfrm>
            <a:off x="318201" y="1889677"/>
            <a:ext cx="2544048" cy="1200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72" tIns="45672" rIns="45672" bIns="45672" numCol="1" anchor="t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Recovering result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 secret 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only processed results should be decrypted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393CF258-0CAE-4C51-AFA5-488D069DF98D}"/>
              </a:ext>
            </a:extLst>
          </p:cNvPr>
          <p:cNvSpPr/>
          <p:nvPr/>
        </p:nvSpPr>
        <p:spPr>
          <a:xfrm>
            <a:off x="7117016" y="3831940"/>
            <a:ext cx="1146616" cy="687943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0" bIns="0" numCol="1" spcCol="38100" rtlCol="0" anchor="t">
            <a:spAutoFit/>
          </a:bodyPr>
          <a:lstStyle/>
          <a:p>
            <a:pPr defTabSz="449262" hangingPunct="0"/>
            <a:r>
              <a:rPr lang="en-US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encrypted</a:t>
            </a:r>
            <a:br>
              <a:rPr lang="en-US" dirty="0">
                <a:solidFill>
                  <a:srgbClr val="FFFFFF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FFFFFF"/>
                </a:solidFill>
                <a:ea typeface="Arial"/>
                <a:cs typeface="Arial"/>
                <a:sym typeface="Arial"/>
              </a:rPr>
              <a:t>model</a:t>
            </a:r>
          </a:p>
        </p:txBody>
      </p:sp>
      <p:sp>
        <p:nvSpPr>
          <p:cNvPr id="195" name="Straight Arrow Connector 39"/>
          <p:cNvSpPr/>
          <p:nvPr/>
        </p:nvSpPr>
        <p:spPr>
          <a:xfrm>
            <a:off x="3840267" y="2504846"/>
            <a:ext cx="3376870" cy="1139617"/>
          </a:xfrm>
          <a:prstGeom prst="line">
            <a:avLst/>
          </a:prstGeom>
          <a:noFill/>
          <a:ln w="3175" cap="flat">
            <a:solidFill>
              <a:srgbClr val="C00000"/>
            </a:solidFill>
            <a:prstDash val="solid"/>
            <a:miter lim="800000"/>
            <a:tailEnd type="triangle" w="med" len="med"/>
          </a:ln>
          <a:effectLst/>
        </p:spPr>
        <p:txBody>
          <a:bodyPr wrap="square" lIns="45672" tIns="45672" rIns="45672" bIns="45672" numCol="1" anchor="t">
            <a:no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98" name="Straight Arrow Connector 53"/>
          <p:cNvSpPr/>
          <p:nvPr/>
        </p:nvSpPr>
        <p:spPr>
          <a:xfrm flipH="1" flipV="1">
            <a:off x="2448910" y="3520473"/>
            <a:ext cx="3076853" cy="311466"/>
          </a:xfrm>
          <a:prstGeom prst="line">
            <a:avLst/>
          </a:prstGeom>
          <a:noFill/>
          <a:ln w="3175" cap="flat">
            <a:solidFill>
              <a:srgbClr val="C00000"/>
            </a:solidFill>
            <a:prstDash val="solid"/>
            <a:miter lim="800000"/>
            <a:tailEnd type="triangle" w="med" len="med"/>
          </a:ln>
          <a:effectLst/>
        </p:spPr>
        <p:txBody>
          <a:bodyPr wrap="square" lIns="45672" tIns="45672" rIns="45672" bIns="45672" numCol="1" anchor="t">
            <a:no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53F19-2CFE-429B-910D-5F2B5CA6D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51887" y="3803757"/>
            <a:ext cx="507915" cy="5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4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The Promise of Advanced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			</a:t>
            </a:r>
            <a:r>
              <a:rPr lang="x-none" altLang="en-US" b="1" dirty="0">
                <a:solidFill>
                  <a:srgbClr val="FF0000"/>
                </a:solidFill>
              </a:rPr>
              <a:t>Blindfold Computation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x-none" altLang="en-US" dirty="0"/>
              <a:t>Also </a:t>
            </a:r>
            <a:r>
              <a:rPr lang="en-US" altLang="en-US" dirty="0"/>
              <a:t>useful</a:t>
            </a:r>
            <a:r>
              <a:rPr lang="x-none" altLang="en-US" dirty="0"/>
              <a:t> for</a:t>
            </a:r>
            <a:r>
              <a:rPr lang="en-US" altLang="en-US" dirty="0"/>
              <a:t> “</a:t>
            </a:r>
            <a:r>
              <a:rPr lang="x-none" altLang="en-US" dirty="0"/>
              <a:t>more traditional</a:t>
            </a:r>
            <a:r>
              <a:rPr lang="en-US" altLang="en-US" dirty="0"/>
              <a:t>”</a:t>
            </a:r>
            <a:r>
              <a:rPr lang="x-none" altLang="en-US" dirty="0"/>
              <a:t> security issues</a:t>
            </a:r>
          </a:p>
          <a:p>
            <a:pPr lvl="1"/>
            <a:r>
              <a:rPr lang="x-none" altLang="en-US" dirty="0"/>
              <a:t>E.g., </a:t>
            </a:r>
            <a:r>
              <a:rPr lang="en-US" altLang="en-US" dirty="0"/>
              <a:t>key and credential management, protecting commercial secrets, collaboration on sensitive data, </a:t>
            </a:r>
            <a:r>
              <a:rPr lang="x-none" altLang="en-US" dirty="0"/>
              <a:t>...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6" y="1828800"/>
            <a:ext cx="2617718" cy="2209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What's "Advanced Cryptography"?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" y="1198245"/>
            <a:ext cx="10972800" cy="5283835"/>
          </a:xfrm>
        </p:spPr>
        <p:txBody>
          <a:bodyPr/>
          <a:lstStyle/>
          <a:p>
            <a:r>
              <a:rPr lang="x-none" altLang="en-US" sz="3600" dirty="0"/>
              <a:t>Cryptography beyond encryption</a:t>
            </a:r>
            <a:r>
              <a:rPr lang="en-US" altLang="en-US" sz="3600" dirty="0"/>
              <a:t>, signatures</a:t>
            </a:r>
            <a:endParaRPr lang="x-none" altLang="en-US" sz="3600" dirty="0"/>
          </a:p>
          <a:p>
            <a:pPr lvl="1"/>
            <a:r>
              <a:rPr lang="en-US" altLang="en-US" sz="3150" b="1" dirty="0">
                <a:solidFill>
                  <a:srgbClr val="FF0000"/>
                </a:solidFill>
                <a:sym typeface="+mn-ea"/>
              </a:rPr>
              <a:t>Protecting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x-none" sz="3150" b="1" dirty="0">
                <a:solidFill>
                  <a:srgbClr val="FF0000"/>
                </a:solidFill>
                <a:sym typeface="+mn-ea"/>
              </a:rPr>
              <a:t>computation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, not just data</a:t>
            </a:r>
            <a:endParaRPr lang="x-none" altLang="en-US" sz="3150" dirty="0"/>
          </a:p>
          <a:p>
            <a:pPr marL="0" indent="0" eaLnBrk="1" latinLnBrk="0" hangingPunct="1">
              <a:spcBef>
                <a:spcPts val="2400"/>
              </a:spcBef>
              <a:buNone/>
            </a:pPr>
            <a:r>
              <a:rPr lang="en-US" altLang="en-US" sz="3600" dirty="0"/>
              <a:t>   </a:t>
            </a:r>
            <a:r>
              <a:rPr lang="x-none" altLang="en-US" sz="3600" dirty="0"/>
              <a:t>I’ll </a:t>
            </a:r>
            <a:r>
              <a:rPr lang="en-US" altLang="en-US" sz="3600" dirty="0"/>
              <a:t>mention </a:t>
            </a:r>
            <a:r>
              <a:rPr lang="x-none" altLang="en-US" sz="3600" dirty="0"/>
              <a:t>three </a:t>
            </a:r>
            <a:r>
              <a:rPr lang="en-US" altLang="en-US" sz="3600" dirty="0"/>
              <a:t>technologies</a:t>
            </a:r>
            <a:r>
              <a:rPr lang="x-none" altLang="en-US" sz="3600" dirty="0"/>
              <a:t>:</a:t>
            </a:r>
            <a:endParaRPr lang="x-none" altLang="en-US" sz="2050" dirty="0"/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/>
              <a:t>Zero-Knowledge Proofs (ZKP)</a:t>
            </a:r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/>
              <a:t>Secure Multi-Party Computation (MPC)</a:t>
            </a:r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/>
              <a:t>Homomorphic Encryption (HE)</a:t>
            </a:r>
            <a:endParaRPr lang="x-non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28" y="3542460"/>
            <a:ext cx="1158207" cy="58261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095107" y="4289371"/>
            <a:ext cx="1324352" cy="595012"/>
            <a:chOff x="1026" y="5409"/>
            <a:chExt cx="6496" cy="3974"/>
          </a:xfrm>
        </p:grpSpPr>
        <p:pic>
          <p:nvPicPr>
            <p:cNvPr id="24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25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26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27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8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9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05" y="4981456"/>
            <a:ext cx="864420" cy="7297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>
                <a:sym typeface="+mn-ea"/>
              </a:rPr>
              <a:t>Fast Enough to be Useful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082675"/>
            <a:ext cx="2884170" cy="17951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202565"/>
            <a:ext cx="10972800" cy="582613"/>
          </a:xfrm>
        </p:spPr>
        <p:txBody>
          <a:bodyPr/>
          <a:lstStyle/>
          <a:p>
            <a:r>
              <a:rPr lang="x-none" altLang="en-US" dirty="0"/>
              <a:t>Performance of </a:t>
            </a:r>
            <a:r>
              <a:rPr lang="en-US" altLang="en-US" dirty="0"/>
              <a:t>Advanced Cryptography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Improving perform</a:t>
            </a:r>
            <a:r>
              <a:rPr lang="en-US" altLang="en-US" dirty="0"/>
              <a:t>a</a:t>
            </a:r>
            <a:r>
              <a:rPr lang="x-none" altLang="en-US" dirty="0"/>
              <a:t>nce has been a major</a:t>
            </a:r>
            <a:br>
              <a:rPr lang="x-none" altLang="en-US" dirty="0"/>
            </a:br>
            <a:r>
              <a:rPr lang="x-none" altLang="en-US" dirty="0"/>
              <a:t>research topic over the last 30 years</a:t>
            </a:r>
            <a:endParaRPr lang="en-US" altLang="en-US" dirty="0"/>
          </a:p>
          <a:p>
            <a:pPr lvl="1"/>
            <a:r>
              <a:rPr lang="en-US" altLang="en-US" dirty="0"/>
              <a:t>Tremendous progress, many orders of magnitude</a:t>
            </a:r>
          </a:p>
          <a:p>
            <a:pPr lvl="8"/>
            <a:endParaRPr lang="en-US" altLang="en-US" dirty="0"/>
          </a:p>
          <a:p>
            <a:r>
              <a:rPr lang="en-US" altLang="en-US" dirty="0"/>
              <a:t>For most tasks, there is a cryptographic solution with adequate performance</a:t>
            </a:r>
          </a:p>
          <a:p>
            <a:pPr lvl="1"/>
            <a:r>
              <a:rPr lang="en-US" altLang="en-US" dirty="0"/>
              <a:t>Although designing it may</a:t>
            </a:r>
            <a:br>
              <a:rPr lang="en-US" altLang="en-US" dirty="0"/>
            </a:br>
            <a:r>
              <a:rPr lang="en-US" altLang="en-US" dirty="0"/>
              <a:t>take a team of experts</a:t>
            </a:r>
            <a:endParaRPr lang="x-none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4311015"/>
            <a:ext cx="349504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9879-494B-4485-9577-059BAA6A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 dirty="0"/>
              <a:t>Lots of examples, meant to demonstrate feasibility</a:t>
            </a:r>
            <a:br>
              <a:rPr lang="en-US" dirty="0"/>
            </a:br>
            <a:r>
              <a:rPr lang="en-US" dirty="0"/>
              <a:t>of doing “many things” with reasonable performance</a:t>
            </a:r>
          </a:p>
          <a:p>
            <a:pPr lvl="1"/>
            <a:r>
              <a:rPr lang="en-US" dirty="0"/>
              <a:t>It’s okay to feel a little dizzy after example #17,352…</a:t>
            </a:r>
          </a:p>
          <a:p>
            <a:pPr lvl="8"/>
            <a:endParaRPr lang="en-US" dirty="0"/>
          </a:p>
          <a:p>
            <a:r>
              <a:rPr lang="en-US" dirty="0"/>
              <a:t>The point is not to compare them</a:t>
            </a:r>
          </a:p>
          <a:p>
            <a:pPr lvl="1"/>
            <a:r>
              <a:rPr lang="en-US" dirty="0"/>
              <a:t>They operate in very different settings: “general-purpose” vs. specific functions, different security guarantees, different performance profiles, etc.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sz="2800" dirty="0"/>
              <a:t>My apologies if I didn’t include your awesome work in this list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3BB2E-7E9A-4D59-AF3F-B4C5FD6F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5" y="190500"/>
            <a:ext cx="1358294" cy="8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ZK Speed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EB7A79-9144-45F2-98B6-C36B2637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Proving a 100,000-gate predicate in 1.8sec</a:t>
            </a:r>
          </a:p>
          <a:p>
            <a:pPr marL="914400" lvl="2" indent="0">
              <a:buNone/>
            </a:pPr>
            <a:r>
              <a:rPr lang="en-US" dirty="0"/>
              <a:t>Improved Non-Interactive Zero Knowledge with Applications […]</a:t>
            </a:r>
            <a:br>
              <a:rPr lang="en-US" dirty="0"/>
            </a:br>
            <a:r>
              <a:rPr lang="en-US" dirty="0"/>
              <a:t>(KKW, CCS 2018)</a:t>
            </a:r>
          </a:p>
          <a:p>
            <a:pPr lvl="2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66C9C-82AF-4868-B41F-CBD1988C6176}"/>
              </a:ext>
            </a:extLst>
          </p:cNvPr>
          <p:cNvSpPr/>
          <p:nvPr/>
        </p:nvSpPr>
        <p:spPr>
          <a:xfrm>
            <a:off x="3561867" y="6113847"/>
            <a:ext cx="48782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From this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B1974-D395-433D-9D3E-25C939B9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8349" y="2774373"/>
            <a:ext cx="3211647" cy="3138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C4A00C-A6D2-4B4C-822F-1CCCFEADA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718" y="260074"/>
            <a:ext cx="1158207" cy="5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ZK Speed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EB7A79-9144-45F2-98B6-C36B2637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Proving a 2</a:t>
            </a:r>
            <a:r>
              <a:rPr lang="en-US" baseline="30000" dirty="0"/>
              <a:t>27</a:t>
            </a:r>
            <a:r>
              <a:rPr lang="en-US" dirty="0"/>
              <a:t>-gate predicate on a 64-cluster in ~1.5 hours</a:t>
            </a:r>
          </a:p>
          <a:p>
            <a:pPr marL="914400" lvl="2" indent="0">
              <a:buNone/>
            </a:pPr>
            <a:r>
              <a:rPr lang="en-US" dirty="0"/>
              <a:t>DIZK: A Distributed Zero Knowledge Proof System</a:t>
            </a:r>
            <a:br>
              <a:rPr lang="en-US" dirty="0"/>
            </a:br>
            <a:r>
              <a:rPr lang="en-US" dirty="0"/>
              <a:t>(WZCPS, USENIX Security 2018)</a:t>
            </a:r>
          </a:p>
          <a:p>
            <a:pPr lvl="2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C4A00C-A6D2-4B4C-822F-1CCCFEADA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18" y="260074"/>
            <a:ext cx="1158207" cy="58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4B489-F59E-452D-8528-3DE2AF898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726" y="3232205"/>
            <a:ext cx="5238095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2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ZK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458470" cy="4953000"/>
          </a:xfrm>
        </p:spPr>
        <p:txBody>
          <a:bodyPr/>
          <a:lstStyle/>
          <a:p>
            <a:r>
              <a:rPr lang="en-US" dirty="0"/>
              <a:t>“I know a pre-image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0xA4E…1</a:t>
            </a:r>
            <a:r>
              <a:rPr lang="en-US" dirty="0"/>
              <a:t> under SHA”</a:t>
            </a:r>
          </a:p>
          <a:p>
            <a:pPr lvl="1"/>
            <a:r>
              <a:rPr lang="en-US" dirty="0"/>
              <a:t>Proving at 100 pre-images/sec, verifying at 5000/sec</a:t>
            </a:r>
            <a:endParaRPr lang="en-US" sz="2000" dirty="0"/>
          </a:p>
          <a:p>
            <a:pPr marL="914400" lvl="2" indent="0">
              <a:buNone/>
            </a:pPr>
            <a:r>
              <a:rPr lang="en-US" dirty="0"/>
              <a:t>Ligero: Lightweight Sublinear Arguments Without a Trusted Setup</a:t>
            </a:r>
            <a:br>
              <a:rPr lang="en-US" dirty="0"/>
            </a:br>
            <a:r>
              <a:rPr lang="en-US" dirty="0"/>
              <a:t>(AHIV, CCS 2017)</a:t>
            </a:r>
          </a:p>
          <a:p>
            <a:pPr lvl="8"/>
            <a:endParaRPr lang="en-US" dirty="0"/>
          </a:p>
          <a:p>
            <a:r>
              <a:rPr lang="en-US" dirty="0"/>
              <a:t>Useful, e.g., for blockchains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 prove things about the hash values in the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2CF38-9F2D-4506-B92E-031F28AD5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25531">
            <a:off x="1377727" y="3679455"/>
            <a:ext cx="2438405" cy="1828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30D01-75BF-434C-8C5B-09CE35A8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54862">
            <a:off x="3654263" y="3891291"/>
            <a:ext cx="1219182" cy="1219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FF5F6-53B0-478A-B6FC-32F7473AF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25531">
            <a:off x="4617712" y="3679455"/>
            <a:ext cx="2438405" cy="1828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21163F-4E02-4584-82AC-BA4276EED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54862">
            <a:off x="6894248" y="3891291"/>
            <a:ext cx="1219182" cy="12191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C29EA-7142-41FD-9928-EFDB1FF5A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25531">
            <a:off x="7857697" y="3679455"/>
            <a:ext cx="2438405" cy="1828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14115-7F57-460B-80FA-7855C51CA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54862">
            <a:off x="10134233" y="3891291"/>
            <a:ext cx="1219182" cy="121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9770B-F550-4643-BA70-78933BDD8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718" y="260074"/>
            <a:ext cx="1158207" cy="58261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69D9055-648C-4508-ADCB-6D6C2485C820}"/>
              </a:ext>
            </a:extLst>
          </p:cNvPr>
          <p:cNvSpPr txBox="1"/>
          <p:nvPr/>
        </p:nvSpPr>
        <p:spPr>
          <a:xfrm rot="16200000">
            <a:off x="10051437" y="2030265"/>
            <a:ext cx="3402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opiniones.wordpress.com/2013/10/16/la-urgente-y-necesaria-regeneracion-de-los-partidos-politico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F59E9B-2DDD-46B7-B6F8-03BC0CC4F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9885" y="1548701"/>
            <a:ext cx="2191571" cy="2191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3D62E7-5F5F-4CE0-B264-A0C17443C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6200000">
            <a:off x="8190270" y="2963581"/>
            <a:ext cx="1020171" cy="98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ZK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49"/>
            <a:ext cx="10794124" cy="5131047"/>
          </a:xfrm>
        </p:spPr>
        <p:txBody>
          <a:bodyPr/>
          <a:lstStyle/>
          <a:p>
            <a:r>
              <a:rPr lang="en-US" dirty="0"/>
              <a:t>DNA match against a database </a:t>
            </a:r>
            <a:r>
              <a:rPr lang="en-US" sz="2400" dirty="0"/>
              <a:t>(zk-STARK, [BBHR, 2018])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Size-100,000 DB, proving in ~1 hour, verifying in milliseconds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2E628-BC84-43E7-B1A7-D9D651A33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7008" y="2112901"/>
            <a:ext cx="2534277" cy="2667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57FC8-26EC-4E2F-A07D-A16DD19F17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2313">
            <a:off x="2488597" y="3133274"/>
            <a:ext cx="896964" cy="1177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10C7E-1720-4E3B-9591-C120EA3AF7DC}"/>
              </a:ext>
            </a:extLst>
          </p:cNvPr>
          <p:cNvSpPr txBox="1"/>
          <p:nvPr/>
        </p:nvSpPr>
        <p:spPr>
          <a:xfrm>
            <a:off x="2239122" y="2062025"/>
            <a:ext cx="219971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Police has</a:t>
            </a:r>
            <a:br>
              <a:rPr lang="en-US" sz="2400" dirty="0"/>
            </a:br>
            <a:r>
              <a:rPr lang="en-US" sz="2400" dirty="0"/>
              <a:t>a forensic</a:t>
            </a:r>
            <a:br>
              <a:rPr lang="en-US" sz="2400" dirty="0"/>
            </a:br>
            <a:r>
              <a:rPr lang="en-US" sz="2400" dirty="0"/>
              <a:t>DNA database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57C041-2BA3-40A2-BB88-AD6FB4007F2F}"/>
              </a:ext>
            </a:extLst>
          </p:cNvPr>
          <p:cNvSpPr/>
          <p:nvPr/>
        </p:nvSpPr>
        <p:spPr bwMode="auto">
          <a:xfrm rot="1710715">
            <a:off x="3227286" y="3874815"/>
            <a:ext cx="831273" cy="255512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768EC-CE1D-4912-9277-C926902FABDD}"/>
              </a:ext>
            </a:extLst>
          </p:cNvPr>
          <p:cNvSpPr txBox="1"/>
          <p:nvPr/>
        </p:nvSpPr>
        <p:spPr>
          <a:xfrm>
            <a:off x="2773326" y="4254312"/>
            <a:ext cx="14414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  <a:br>
              <a:rPr lang="en-US" dirty="0"/>
            </a:br>
            <a:r>
              <a:rPr lang="en-US" dirty="0"/>
              <a:t>commitment</a:t>
            </a:r>
            <a:br>
              <a:rPr lang="en-US" dirty="0"/>
            </a:br>
            <a:r>
              <a:rPr lang="en-US" dirty="0"/>
              <a:t>0x3b2a108a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21A4A-BB67-40AD-9838-E46890094E49}"/>
              </a:ext>
            </a:extLst>
          </p:cNvPr>
          <p:cNvSpPr txBox="1"/>
          <p:nvPr/>
        </p:nvSpPr>
        <p:spPr>
          <a:xfrm>
            <a:off x="7527898" y="1989171"/>
            <a:ext cx="219971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Presidential candidate has a DNA sample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17B78A7-F200-47AF-AB91-B9A2A6D95F45}"/>
              </a:ext>
            </a:extLst>
          </p:cNvPr>
          <p:cNvSpPr/>
          <p:nvPr/>
        </p:nvSpPr>
        <p:spPr bwMode="auto">
          <a:xfrm rot="19889285" flipH="1">
            <a:off x="8131542" y="3856198"/>
            <a:ext cx="831273" cy="255512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B4B6C-40ED-4F0A-97F2-449BE6530169}"/>
              </a:ext>
            </a:extLst>
          </p:cNvPr>
          <p:cNvSpPr txBox="1"/>
          <p:nvPr/>
        </p:nvSpPr>
        <p:spPr>
          <a:xfrm>
            <a:off x="7930221" y="4254312"/>
            <a:ext cx="14414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  <a:br>
              <a:rPr lang="en-US" dirty="0"/>
            </a:br>
            <a:r>
              <a:rPr lang="en-US" dirty="0"/>
              <a:t>commitment</a:t>
            </a:r>
            <a:br>
              <a:rPr lang="en-US" dirty="0"/>
            </a:br>
            <a:r>
              <a:rPr lang="en-US" dirty="0"/>
              <a:t>0xe677d398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636929-8914-427A-BB7E-CC85F067638F}"/>
              </a:ext>
            </a:extLst>
          </p:cNvPr>
          <p:cNvGrpSpPr/>
          <p:nvPr/>
        </p:nvGrpSpPr>
        <p:grpSpPr>
          <a:xfrm>
            <a:off x="4337338" y="1989171"/>
            <a:ext cx="3252607" cy="3188471"/>
            <a:chOff x="4487068" y="1994124"/>
            <a:chExt cx="2863715" cy="29547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058FD3-21EB-417E-85FB-2D8AD44E6535}"/>
                </a:ext>
              </a:extLst>
            </p:cNvPr>
            <p:cNvSpPr/>
            <p:nvPr/>
          </p:nvSpPr>
          <p:spPr bwMode="auto">
            <a:xfrm>
              <a:off x="4487068" y="1994124"/>
              <a:ext cx="2863443" cy="295475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CC6C1A-F1EF-4BDD-8224-268A3DD37DA6}"/>
                </a:ext>
              </a:extLst>
            </p:cNvPr>
            <p:cNvSpPr txBox="1"/>
            <p:nvPr/>
          </p:nvSpPr>
          <p:spPr>
            <a:xfrm>
              <a:off x="4539120" y="2419837"/>
              <a:ext cx="2811663" cy="2481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ea typeface="SimSun" panose="02010600030101010101" pitchFamily="2" charset="-122"/>
                </a:rPr>
                <a:t>“the sample whose hash is </a:t>
              </a:r>
              <a:r>
                <a:rPr lang="en-US" sz="2400" dirty="0"/>
                <a:t>0xe677d398</a:t>
              </a:r>
              <a:r>
                <a:rPr lang="en-US" sz="2400" dirty="0">
                  <a:latin typeface="Arial" panose="020B0604020202020204" pitchFamily="34" charset="0"/>
                  <a:ea typeface="SimSun" panose="02010600030101010101" pitchFamily="2" charset="-122"/>
                </a:rPr>
                <a:t> does not match anything in the database whose hash is </a:t>
              </a:r>
              <a:r>
                <a:rPr lang="en-US" sz="2400" dirty="0"/>
                <a:t>0x3b2a108a</a:t>
              </a:r>
              <a:r>
                <a:rPr lang="en-US" sz="2400" dirty="0">
                  <a:latin typeface="Arial" panose="020B0604020202020204" pitchFamily="34" charset="0"/>
                  <a:ea typeface="SimSun" panose="02010600030101010101" pitchFamily="2" charset="-122"/>
                </a:rPr>
                <a:t>”</a:t>
              </a:r>
            </a:p>
            <a:p>
              <a:pPr algn="ctr"/>
              <a:endParaRPr lang="en-US" sz="24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2C177B-01F6-4C39-8E0B-5D70FFCC35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3718" y="260074"/>
            <a:ext cx="1158207" cy="5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 Proofs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14608"/>
            <a:ext cx="11360727" cy="5843392"/>
          </a:xfrm>
        </p:spPr>
        <p:txBody>
          <a:bodyPr>
            <a:normAutofit/>
          </a:bodyPr>
          <a:lstStyle/>
          <a:p>
            <a:r>
              <a:rPr lang="en-US" altLang="en-US" dirty="0"/>
              <a:t>D</a:t>
            </a:r>
            <a:r>
              <a:rPr lang="x-none" altLang="en-US" dirty="0">
                <a:sym typeface="+mn-ea"/>
              </a:rPr>
              <a:t>igital currencies (</a:t>
            </a:r>
            <a:r>
              <a:rPr lang="en-US" altLang="en-US" dirty="0">
                <a:sym typeface="+mn-ea"/>
              </a:rPr>
              <a:t>zCoin, </a:t>
            </a:r>
            <a:r>
              <a:rPr lang="en-US" altLang="en-US" dirty="0" err="1">
                <a:sym typeface="+mn-ea"/>
              </a:rPr>
              <a:t>Zc</a:t>
            </a:r>
            <a:r>
              <a:rPr lang="x-none" altLang="en-US" dirty="0">
                <a:sym typeface="+mn-ea"/>
              </a:rPr>
              <a:t>ash</a:t>
            </a:r>
            <a:r>
              <a:rPr lang="en-US" altLang="en-US" dirty="0">
                <a:sym typeface="+mn-ea"/>
              </a:rPr>
              <a:t>, ...</a:t>
            </a:r>
            <a:r>
              <a:rPr lang="x-none" altLang="en-US" dirty="0">
                <a:sym typeface="+mn-ea"/>
              </a:rPr>
              <a:t>)</a:t>
            </a:r>
            <a:endParaRPr lang="en-US" altLang="en-US" dirty="0">
              <a:sym typeface="+mn-ea"/>
            </a:endParaRPr>
          </a:p>
          <a:p>
            <a:pPr lvl="1"/>
            <a:r>
              <a:rPr lang="en-US" altLang="en-US" dirty="0">
                <a:sym typeface="+mn-ea"/>
              </a:rPr>
              <a:t>Proving that I have sufficiently many unspent coins on the ledger</a:t>
            </a:r>
          </a:p>
          <a:p>
            <a:pPr lvl="1"/>
            <a:r>
              <a:rPr lang="en-US" altLang="en-US" dirty="0">
                <a:sym typeface="+mn-ea"/>
              </a:rPr>
              <a:t>Constructing proof in ~1min*, verification in a few msec</a:t>
            </a:r>
          </a:p>
          <a:p>
            <a:r>
              <a:rPr lang="en-US" altLang="en-US" dirty="0">
                <a:sym typeface="+mn-ea"/>
              </a:rPr>
              <a:t>A</a:t>
            </a:r>
            <a:r>
              <a:rPr lang="x-none" altLang="en-US" dirty="0">
                <a:sym typeface="+mn-ea"/>
              </a:rPr>
              <a:t>nonymous credentials (</a:t>
            </a:r>
            <a:r>
              <a:rPr lang="en-US" altLang="en-US" dirty="0">
                <a:sym typeface="+mn-ea"/>
              </a:rPr>
              <a:t>e.g., </a:t>
            </a:r>
            <a:r>
              <a:rPr lang="x-none" altLang="en-US" dirty="0">
                <a:sym typeface="+mn-ea"/>
              </a:rPr>
              <a:t>idemix)</a:t>
            </a:r>
            <a:endParaRPr lang="en-US" altLang="en-US" dirty="0">
              <a:sym typeface="+mn-ea"/>
            </a:endParaRPr>
          </a:p>
          <a:p>
            <a:pPr lvl="1"/>
            <a:r>
              <a:rPr lang="en-US" altLang="en-US" dirty="0">
                <a:sym typeface="+mn-ea"/>
              </a:rPr>
              <a:t>Proving that I possess a credential, takes 1-30 seconds</a:t>
            </a:r>
          </a:p>
          <a:p>
            <a:r>
              <a:rPr lang="en-US" altLang="en-US" dirty="0">
                <a:sym typeface="+mn-ea"/>
              </a:rPr>
              <a:t>P</a:t>
            </a:r>
            <a:r>
              <a:rPr lang="x-none" altLang="en-US" dirty="0"/>
              <a:t>rivate payments in the Brave browser</a:t>
            </a:r>
            <a:r>
              <a:rPr lang="en-US" altLang="en-US" dirty="0"/>
              <a:t> (using Anonize)</a:t>
            </a:r>
          </a:p>
          <a:p>
            <a:r>
              <a:rPr lang="en-US" altLang="en-US" dirty="0">
                <a:sym typeface="+mn-ea"/>
              </a:rPr>
              <a:t>Tax bracket proofs (Deloitte/QEDit)</a:t>
            </a:r>
          </a:p>
          <a:p>
            <a:pPr lvl="1"/>
            <a:r>
              <a:rPr lang="en-US" altLang="en-US" dirty="0">
                <a:sym typeface="+mn-ea"/>
              </a:rPr>
              <a:t>Commitments to my financial data posted to ledger</a:t>
            </a:r>
          </a:p>
          <a:p>
            <a:pPr lvl="1"/>
            <a:r>
              <a:rPr lang="en-US" altLang="en-US" dirty="0">
                <a:sym typeface="+mn-ea"/>
              </a:rPr>
              <a:t>Then I can prove that I belong to a certain tax bracket</a:t>
            </a:r>
          </a:p>
          <a:p>
            <a:r>
              <a:rPr lang="en-US" altLang="en-US" dirty="0">
                <a:sym typeface="+mn-ea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718" y="260074"/>
            <a:ext cx="1158207" cy="58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E2369-F72D-47D1-A9D5-3B56485BE8DC}"/>
              </a:ext>
            </a:extLst>
          </p:cNvPr>
          <p:cNvSpPr txBox="1"/>
          <p:nvPr/>
        </p:nvSpPr>
        <p:spPr>
          <a:xfrm>
            <a:off x="10275454" y="2161309"/>
            <a:ext cx="131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Soon to be</a:t>
            </a:r>
            <a:br>
              <a:rPr lang="en-US" sz="1400" dirty="0"/>
            </a:br>
            <a:r>
              <a:rPr lang="en-US" sz="1400" dirty="0"/>
              <a:t>  much faster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MPC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 altLang="en-US" dirty="0"/>
              <a:t>10-party linear regression with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4171" y="97822"/>
            <a:ext cx="1507852" cy="991252"/>
            <a:chOff x="1026" y="5409"/>
            <a:chExt cx="6496" cy="3974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74A196-7DF2-4DB4-AA4B-A2EB49061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5" y="1582109"/>
            <a:ext cx="4212486" cy="315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CBA93-4687-47CA-BDFD-78CCF28DA597}"/>
              </a:ext>
            </a:extLst>
          </p:cNvPr>
          <p:cNvSpPr txBox="1"/>
          <p:nvPr/>
        </p:nvSpPr>
        <p:spPr>
          <a:xfrm>
            <a:off x="6967813" y="4679988"/>
            <a:ext cx="448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is shared among the parties, each holding 400,000 points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1585546C-C0A1-47F5-BE24-38B1B77E5AAB}"/>
              </a:ext>
            </a:extLst>
          </p:cNvPr>
          <p:cNvSpPr/>
          <p:nvPr/>
        </p:nvSpPr>
        <p:spPr bwMode="auto">
          <a:xfrm rot="469625">
            <a:off x="843370" y="1767431"/>
            <a:ext cx="10280214" cy="3949912"/>
          </a:xfrm>
          <a:prstGeom prst="flowChart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</a:rPr>
              <a:t>For most protocols, the bottleneck</a:t>
            </a:r>
            <a:br>
              <a:rPr lang="en-US" sz="3600" dirty="0"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US" sz="3600" dirty="0">
                <a:latin typeface="Arial" panose="020B0604020202020204" pitchFamily="34" charset="0"/>
                <a:ea typeface="SimSun" panose="02010600030101010101" pitchFamily="2" charset="-122"/>
              </a:rPr>
              <a:t>is communication rather than computation</a:t>
            </a:r>
          </a:p>
          <a:p>
            <a:pPr marL="914400" lvl="1" indent="-457200" fontAlgn="base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So performance is measures for LAN vs WAN</a:t>
            </a:r>
          </a:p>
        </p:txBody>
      </p:sp>
    </p:spTree>
    <p:extLst>
      <p:ext uri="{BB962C8B-B14F-4D97-AF65-F5344CB8AC3E}">
        <p14:creationId xmlns:p14="http://schemas.microsoft.com/office/powerpoint/2010/main" val="3339941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MPC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 altLang="en-US" dirty="0"/>
              <a:t>10-party linear regression with</a:t>
            </a:r>
            <a:br>
              <a:rPr lang="en-US" altLang="en-US" dirty="0"/>
            </a:br>
            <a:r>
              <a:rPr lang="en-US" altLang="en-US" dirty="0"/>
              <a:t>4M inputs in 5sec over LAN</a:t>
            </a:r>
          </a:p>
          <a:p>
            <a:pPr marL="914400" lvl="2" indent="0">
              <a:buNone/>
            </a:pPr>
            <a:r>
              <a:rPr lang="en-US" dirty="0"/>
              <a:t>An End-to-End System for Large</a:t>
            </a:r>
            <a:br>
              <a:rPr lang="en-US" dirty="0"/>
            </a:br>
            <a:r>
              <a:rPr lang="en-US" dirty="0"/>
              <a:t>Scale P2P MPC-as-a-Service […]</a:t>
            </a:r>
            <a:br>
              <a:rPr lang="en-US" dirty="0"/>
            </a:br>
            <a:r>
              <a:rPr lang="en-US" dirty="0"/>
              <a:t>(BHKL, CCS 2018)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24171" y="97822"/>
            <a:ext cx="1507852" cy="991252"/>
            <a:chOff x="1026" y="5409"/>
            <a:chExt cx="6496" cy="3974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22984" y="6113847"/>
            <a:ext cx="795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Cherry picked from this conference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74A196-7DF2-4DB4-AA4B-A2EB49061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5" y="1582109"/>
            <a:ext cx="4212486" cy="315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CBA93-4687-47CA-BDFD-78CCF28DA597}"/>
              </a:ext>
            </a:extLst>
          </p:cNvPr>
          <p:cNvSpPr txBox="1"/>
          <p:nvPr/>
        </p:nvSpPr>
        <p:spPr>
          <a:xfrm>
            <a:off x="6967813" y="4679988"/>
            <a:ext cx="448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is shared among the parties, each holding 400,000 points</a:t>
            </a:r>
          </a:p>
        </p:txBody>
      </p:sp>
    </p:spTree>
    <p:extLst>
      <p:ext uri="{BB962C8B-B14F-4D97-AF65-F5344CB8AC3E}">
        <p14:creationId xmlns:p14="http://schemas.microsoft.com/office/powerpoint/2010/main" val="37630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What's "Advanced Cryptography"?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" y="1198245"/>
            <a:ext cx="10972800" cy="5283835"/>
          </a:xfrm>
        </p:spPr>
        <p:txBody>
          <a:bodyPr/>
          <a:lstStyle/>
          <a:p>
            <a:r>
              <a:rPr lang="x-none" altLang="en-US" sz="3600" dirty="0"/>
              <a:t>Cryptography beyond encryption</a:t>
            </a:r>
            <a:r>
              <a:rPr lang="en-US" altLang="en-US" sz="3600" dirty="0"/>
              <a:t>, signatures</a:t>
            </a:r>
            <a:endParaRPr lang="x-none" altLang="en-US" sz="3600" dirty="0"/>
          </a:p>
          <a:p>
            <a:pPr lvl="1"/>
            <a:r>
              <a:rPr lang="en-US" altLang="en-US" sz="3150" b="1" dirty="0">
                <a:solidFill>
                  <a:srgbClr val="FF0000"/>
                </a:solidFill>
                <a:sym typeface="+mn-ea"/>
              </a:rPr>
              <a:t>Protecting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x-none" sz="3150" b="1" dirty="0">
                <a:solidFill>
                  <a:srgbClr val="FF0000"/>
                </a:solidFill>
                <a:sym typeface="+mn-ea"/>
              </a:rPr>
              <a:t>computation, not just </a:t>
            </a:r>
            <a:r>
              <a:rPr lang="x-none" altLang="en-US" sz="3150" b="1" dirty="0">
                <a:solidFill>
                  <a:srgbClr val="FF0000"/>
                </a:solidFill>
                <a:sym typeface="+mn-ea"/>
              </a:rPr>
              <a:t>data</a:t>
            </a:r>
            <a:endParaRPr lang="x-none" altLang="en-US" sz="3150" dirty="0"/>
          </a:p>
          <a:p>
            <a:pPr marL="0" indent="0" eaLnBrk="1" latinLnBrk="0" hangingPunct="1">
              <a:spcBef>
                <a:spcPts val="2400"/>
              </a:spcBef>
              <a:buNone/>
            </a:pPr>
            <a:r>
              <a:rPr lang="en-US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x-none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I’ll </a:t>
            </a:r>
            <a:r>
              <a:rPr lang="en-US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mention </a:t>
            </a:r>
            <a:r>
              <a:rPr lang="x-none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</a:t>
            </a:r>
            <a:r>
              <a:rPr lang="en-US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technologies</a:t>
            </a:r>
            <a:r>
              <a:rPr lang="x-none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x-none" altLang="en-US" sz="2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Zero-Knowledge Proofs (ZKP)</a:t>
            </a:r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 Multi-Party Computation</a:t>
            </a:r>
            <a:br>
              <a:rPr lang="x-none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x-none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(MPC)</a:t>
            </a:r>
          </a:p>
          <a:p>
            <a:pPr lvl="1" eaLnBrk="1" latinLnBrk="0" hangingPunct="1">
              <a:spcBef>
                <a:spcPts val="2400"/>
              </a:spcBef>
            </a:pPr>
            <a:r>
              <a:rPr lang="x-none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Homomorphic Encryption (HE)</a:t>
            </a:r>
            <a:endParaRPr lang="x-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/>
        </p:nvSpPr>
        <p:spPr>
          <a:xfrm>
            <a:off x="6905625" y="2219297"/>
            <a:ext cx="5227955" cy="363982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ts val="12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altLang="en-US" sz="2025" dirty="0"/>
          </a:p>
          <a:p>
            <a:pPr marL="0" lvl="0" indent="0">
              <a:buNone/>
            </a:pPr>
            <a:r>
              <a:rPr lang="en-US" dirty="0"/>
              <a:t>   </a:t>
            </a:r>
            <a:r>
              <a:rPr lang="x-none" dirty="0"/>
              <a:t>Not in this talk:</a:t>
            </a:r>
          </a:p>
          <a:p>
            <a:pPr lvl="1"/>
            <a:r>
              <a:rPr lang="en-US" altLang="x-none" dirty="0"/>
              <a:t>Searchable Encryption</a:t>
            </a:r>
          </a:p>
          <a:p>
            <a:pPr lvl="1"/>
            <a:r>
              <a:rPr lang="x-none" dirty="0"/>
              <a:t>Oblivious RAM (ORAM)</a:t>
            </a:r>
          </a:p>
          <a:p>
            <a:pPr lvl="1"/>
            <a:r>
              <a:rPr lang="x-none" dirty="0"/>
              <a:t>Attribute-Based Encryption (ABE)</a:t>
            </a:r>
          </a:p>
          <a:p>
            <a:pPr lvl="1"/>
            <a:r>
              <a:rPr lang="x-none" dirty="0"/>
              <a:t>...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938766" y="2686587"/>
            <a:ext cx="0" cy="373419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MPC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10-party regression with 4M inputs in 5sec over LAN</a:t>
            </a:r>
          </a:p>
          <a:p>
            <a:r>
              <a:rPr lang="en-US" altLang="en-US" dirty="0"/>
              <a:t>4-party logistic regression training in ~5 days over WAN</a:t>
            </a:r>
          </a:p>
          <a:p>
            <a:pPr lvl="2"/>
            <a:r>
              <a:rPr lang="en-US" altLang="en-US" sz="2000" dirty="0"/>
              <a:t>NANO</a:t>
            </a:r>
            <a:r>
              <a:rPr lang="en-US" altLang="en-US" dirty="0"/>
              <a:t>PI: Extreme-Scale Actively-Secure</a:t>
            </a:r>
            <a:br>
              <a:rPr lang="en-US" altLang="en-US" dirty="0"/>
            </a:br>
            <a:r>
              <a:rPr lang="en-US" altLang="en-US" dirty="0"/>
              <a:t>Multi-Party Computation (ZCSH, CCS 2018)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4171" y="97822"/>
            <a:ext cx="1507852" cy="991252"/>
            <a:chOff x="1026" y="5409"/>
            <a:chExt cx="6496" cy="3974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22984" y="6113847"/>
            <a:ext cx="795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Cherry picked from this conference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83D633-B857-43C9-8862-3CD13FE3A53D}"/>
              </a:ext>
            </a:extLst>
          </p:cNvPr>
          <p:cNvGrpSpPr/>
          <p:nvPr/>
        </p:nvGrpSpPr>
        <p:grpSpPr>
          <a:xfrm>
            <a:off x="8058493" y="2479484"/>
            <a:ext cx="2825455" cy="2758728"/>
            <a:chOff x="3480644" y="2803934"/>
            <a:chExt cx="3505200" cy="3267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34F8E4-5000-4E35-A1D7-A59AF242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0644" y="2803934"/>
              <a:ext cx="3505200" cy="32670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2FCF45-185F-43F7-A19A-9B645EB31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765249" y="4232886"/>
              <a:ext cx="785296" cy="7852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E76432-970F-4916-AE43-2C245DC2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968268" y="2956533"/>
              <a:ext cx="684998" cy="68776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E56EE12-8EBA-4C31-9586-C8BD81CC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855247" y="3996177"/>
              <a:ext cx="756336" cy="75633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2D920B-67F6-474C-BD8E-9980078272B1}"/>
              </a:ext>
            </a:extLst>
          </p:cNvPr>
          <p:cNvSpPr txBox="1"/>
          <p:nvPr/>
        </p:nvSpPr>
        <p:spPr>
          <a:xfrm>
            <a:off x="7921915" y="5221704"/>
            <a:ext cx="343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Benchmarked on MNIST data: 1K rows x 784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94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MPC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10-party regression with 4M inputs in 5sec over LAN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4-party logistic regression training in ~5 days over WAN</a:t>
            </a:r>
          </a:p>
          <a:p>
            <a:r>
              <a:rPr lang="en-US" altLang="en-US" dirty="0"/>
              <a:t>2-party 16x16 Gaussian elimination in 16sec over WAN</a:t>
            </a:r>
          </a:p>
          <a:p>
            <a:pPr marL="914400" lvl="2" indent="0">
              <a:buNone/>
            </a:pPr>
            <a:r>
              <a:rPr lang="en-US" dirty="0"/>
              <a:t>HyCC: Compilation of Hybrid Protocols</a:t>
            </a:r>
            <a:br>
              <a:rPr lang="en-US" dirty="0"/>
            </a:br>
            <a:r>
              <a:rPr lang="en-US" dirty="0"/>
              <a:t>for Practical Secure Computation</a:t>
            </a:r>
            <a:br>
              <a:rPr lang="en-US" dirty="0"/>
            </a:br>
            <a:r>
              <a:rPr lang="en-US" dirty="0"/>
              <a:t>(BDK, CCS 2018)</a:t>
            </a:r>
          </a:p>
          <a:p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24171" y="97822"/>
            <a:ext cx="1507852" cy="991252"/>
            <a:chOff x="1026" y="5409"/>
            <a:chExt cx="6496" cy="3974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22984" y="6113847"/>
            <a:ext cx="795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Cherry picked from this conference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F06279-F8CA-419E-BA0D-3191857BF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36889" y="3334479"/>
            <a:ext cx="3915355" cy="1823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9B328-53BE-4528-AD6B-1B2BE56D2C8E}"/>
              </a:ext>
            </a:extLst>
          </p:cNvPr>
          <p:cNvSpPr txBox="1"/>
          <p:nvPr/>
        </p:nvSpPr>
        <p:spPr>
          <a:xfrm>
            <a:off x="6806734" y="52812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matrix is shared between the two parties</a:t>
            </a:r>
          </a:p>
        </p:txBody>
      </p:sp>
    </p:spTree>
    <p:extLst>
      <p:ext uri="{BB962C8B-B14F-4D97-AF65-F5344CB8AC3E}">
        <p14:creationId xmlns:p14="http://schemas.microsoft.com/office/powerpoint/2010/main" val="4131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FEEC2-D046-47FF-BF31-43E8E284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83" y="3700730"/>
            <a:ext cx="4033161" cy="1923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MPC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10-party regression with 4M inputs in 5sec over LAN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4-party logistic regression training in ~5 days over WAN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2-party 16x16 Gaussian elimination in 16sec over WAN</a:t>
            </a:r>
          </a:p>
          <a:p>
            <a:r>
              <a:rPr lang="en-US" altLang="en-US" dirty="0"/>
              <a:t>12-party distributed AES &gt;50,000 enc/sec on WAN</a:t>
            </a:r>
          </a:p>
          <a:p>
            <a:pPr marL="914400" lvl="2" indent="0">
              <a:buNone/>
            </a:pPr>
            <a:r>
              <a:rPr lang="en-US" dirty="0"/>
              <a:t>DiSE: Distributed Symmetric-key</a:t>
            </a:r>
            <a:br>
              <a:rPr lang="en-US" dirty="0"/>
            </a:br>
            <a:r>
              <a:rPr lang="en-US" dirty="0"/>
              <a:t>Encryption (AMMP, CCS 2018)</a:t>
            </a:r>
          </a:p>
          <a:p>
            <a:pPr lvl="2"/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24171" y="97822"/>
            <a:ext cx="1507852" cy="991252"/>
            <a:chOff x="1026" y="5409"/>
            <a:chExt cx="6496" cy="3974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" y="5523"/>
              <a:ext cx="1388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7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5" y="5486"/>
              <a:ext cx="1385" cy="138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8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0" y="7906"/>
              <a:ext cx="1370" cy="147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7" y="8136"/>
              <a:ext cx="1248" cy="124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" name="TextBox 19"/>
            <p:cNvSpPr txBox="1"/>
            <p:nvPr/>
          </p:nvSpPr>
          <p:spPr>
            <a:xfrm>
              <a:off x="1026" y="5534"/>
              <a:ext cx="1613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1" name="TextBox 20"/>
            <p:cNvSpPr txBox="1"/>
            <p:nvPr/>
          </p:nvSpPr>
          <p:spPr>
            <a:xfrm>
              <a:off x="6082" y="5409"/>
              <a:ext cx="1246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1037" y="7572"/>
              <a:ext cx="1700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3" name="TextBox 22"/>
            <p:cNvSpPr txBox="1"/>
            <p:nvPr/>
          </p:nvSpPr>
          <p:spPr>
            <a:xfrm>
              <a:off x="6013" y="7872"/>
              <a:ext cx="1509" cy="9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en-US" sz="700" i="1" dirty="0">
                  <a:latin typeface="Arial" panose="020B0604020202020204" pitchFamily="34" charset="0"/>
                  <a:ea typeface="SimSun" panose="02010600030101010101" pitchFamily="2" charset="-122"/>
                </a:rPr>
                <a:t>x</a:t>
              </a:r>
              <a:r>
                <a:rPr lang="en-US" altLang="en-US" sz="700" i="1" baseline="-25000" dirty="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849" y="6179"/>
              <a:ext cx="2257" cy="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70" y="8703"/>
              <a:ext cx="2258" cy="3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5821" y="6908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77" y="6871"/>
              <a:ext cx="0" cy="10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70" y="6668"/>
              <a:ext cx="2258" cy="1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35" y="6871"/>
              <a:ext cx="2363" cy="12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22984" y="6113847"/>
            <a:ext cx="79560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Cherry picked from this conference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1B72F-E643-4BFD-8622-066220048ADC}"/>
              </a:ext>
            </a:extLst>
          </p:cNvPr>
          <p:cNvSpPr txBox="1"/>
          <p:nvPr/>
        </p:nvSpPr>
        <p:spPr>
          <a:xfrm>
            <a:off x="9328964" y="4083655"/>
            <a:ext cx="210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key is secret-shared among the servers</a:t>
            </a:r>
          </a:p>
        </p:txBody>
      </p:sp>
    </p:spTree>
    <p:extLst>
      <p:ext uri="{BB962C8B-B14F-4D97-AF65-F5344CB8AC3E}">
        <p14:creationId xmlns:p14="http://schemas.microsoft.com/office/powerpoint/2010/main" val="1132467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MPC Systems, Use-Cases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08994"/>
            <a:ext cx="11211499" cy="282728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en-US" dirty="0"/>
              <a:t>Tax Fraud Detection System (Sharemind)</a:t>
            </a:r>
          </a:p>
          <a:p>
            <a:pPr lvl="1"/>
            <a:r>
              <a:rPr lang="en-US" altLang="en-US" dirty="0"/>
              <a:t>Analyzing one month of the Estonian economy in ten days</a:t>
            </a:r>
          </a:p>
          <a:p>
            <a:pPr marL="914400" lvl="2" indent="0">
              <a:buNone/>
            </a:pPr>
            <a:r>
              <a:rPr lang="en-US" altLang="en-US" dirty="0"/>
              <a:t>“How the Estonian Tax and Customs Board Evaluated a Tax Fraud Detection System Based on Secure Multi-party Computation” (BJSV, FC 2015)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Virtual HSMs (Unbound), MPC replacing hardware</a:t>
            </a:r>
          </a:p>
          <a:p>
            <a:pPr lvl="1"/>
            <a:r>
              <a:rPr lang="en-US" altLang="en-US" dirty="0"/>
              <a:t>RSA, ECDSA, AES,…, comparable speed to hardware HSM</a:t>
            </a:r>
          </a:p>
        </p:txBody>
      </p:sp>
    </p:spTree>
    <p:extLst>
      <p:ext uri="{BB962C8B-B14F-4D97-AF65-F5344CB8AC3E}">
        <p14:creationId xmlns:p14="http://schemas.microsoft.com/office/powerpoint/2010/main" val="699323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MPC Systems, Use-Cases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08993"/>
            <a:ext cx="11211499" cy="575966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Tax Fraud Detection System (Sharemind)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Analyzing one month of the Estonian economy in ten days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“How the Estonian Tax and Customs Board Evaluated a Tax Fraud Detection System Based on Secure Multi-party Computation” (BJSV, FC 2015)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HSMs (Unbound), MPC replacing hardware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RSA, ECDSA, AES,…, comparable speed to hardware HSM</a:t>
            </a:r>
          </a:p>
          <a:p>
            <a:r>
              <a:rPr lang="en-US" altLang="en-US" dirty="0"/>
              <a:t>Similar patients in a genomic database (iDASH 2016)</a:t>
            </a:r>
          </a:p>
          <a:p>
            <a:pPr lvl="1"/>
            <a:r>
              <a:rPr lang="en-US" altLang="en-US" dirty="0"/>
              <a:t>Best 5 matches against 4000 patients, 1000 markers, in ~30sec</a:t>
            </a:r>
          </a:p>
          <a:p>
            <a:pPr marL="914400" lvl="2" indent="0">
              <a:buNone/>
            </a:pPr>
            <a:r>
              <a:rPr lang="en-US" altLang="en-US" dirty="0"/>
              <a:t>“Privacy-Preserving Search of Similar Patients in Genomic Data”</a:t>
            </a:r>
            <a:br>
              <a:rPr lang="en-US" altLang="en-US" dirty="0"/>
            </a:br>
            <a:r>
              <a:rPr lang="en-US" altLang="en-US" dirty="0"/>
              <a:t>(AHLR, PoPETS 2018)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Clearing-price auction on Hyperledger Fabric, 10-20sec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en-US" dirty="0"/>
              <a:t>“Initial Public Offering (IPO) on Permissioned Blockchain using</a:t>
            </a:r>
            <a:br>
              <a:rPr lang="en-US" altLang="en-US" dirty="0"/>
            </a:br>
            <a:r>
              <a:rPr lang="en-US" altLang="en-US" dirty="0"/>
              <a:t>Secure Multiparty Computation” (BDHHJMZ 2018)</a:t>
            </a:r>
          </a:p>
        </p:txBody>
      </p:sp>
    </p:spTree>
    <p:extLst>
      <p:ext uri="{BB962C8B-B14F-4D97-AF65-F5344CB8AC3E}">
        <p14:creationId xmlns:p14="http://schemas.microsoft.com/office/powerpoint/2010/main" val="18149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 altLang="en-US" dirty="0"/>
              <a:t>Set intersection, size-2</a:t>
            </a:r>
            <a:r>
              <a:rPr lang="en-US" altLang="en-US" baseline="30000" dirty="0"/>
              <a:t>20</a:t>
            </a:r>
            <a:r>
              <a:rPr lang="en-US" altLang="en-US" dirty="0"/>
              <a:t> by size-512 sets in 1 sec</a:t>
            </a:r>
          </a:p>
          <a:p>
            <a:pPr marL="914400" lvl="2" indent="0">
              <a:buNone/>
            </a:pPr>
            <a:r>
              <a:rPr lang="en-US" altLang="en-US" dirty="0"/>
              <a:t>Labeled PSI from Fully Homomorphic</a:t>
            </a:r>
            <a:br>
              <a:rPr lang="en-US" altLang="en-US" dirty="0"/>
            </a:br>
            <a:r>
              <a:rPr lang="en-US" altLang="en-US" dirty="0"/>
              <a:t>Encryption with Malicious Security</a:t>
            </a:r>
            <a:br>
              <a:rPr lang="en-US" altLang="en-US" dirty="0"/>
            </a:br>
            <a:r>
              <a:rPr lang="en-US" altLang="en-US" dirty="0"/>
              <a:t>(CHLR, CCS 2018)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1867" y="6113847"/>
            <a:ext cx="48782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From this conference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077E80-01D1-4E12-A178-6A1FAB34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66611" y="2097116"/>
            <a:ext cx="3128206" cy="1928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517E66-87CA-4E71-966C-0F02DAD78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706" y="186091"/>
            <a:ext cx="1142507" cy="9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1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intersection, size-2</a:t>
            </a:r>
            <a:r>
              <a:rPr lang="en-US" altLang="en-US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size-512 sets in 1 sec</a:t>
            </a:r>
          </a:p>
          <a:p>
            <a:r>
              <a:rPr lang="en-US" altLang="en-US" dirty="0"/>
              <a:t>Multiplying two 64x64 “real matrices” in ~9 seconds</a:t>
            </a:r>
          </a:p>
          <a:p>
            <a:pPr marL="914400" lvl="2" indent="0">
              <a:buNone/>
            </a:pPr>
            <a:r>
              <a:rPr lang="en-US" altLang="en-US" dirty="0"/>
              <a:t>Secure Outsourced Matrix Computation and Application to Neural Networks (JKLS, CCS 2018)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1867" y="6113847"/>
            <a:ext cx="48782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From this conference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517E66-87CA-4E71-966C-0F02DAD7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706" y="186091"/>
            <a:ext cx="1142507" cy="964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E8492-E34A-429F-9F3F-EF886C75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1" y="3630045"/>
            <a:ext cx="56959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47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HE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" y="1150620"/>
            <a:ext cx="11593647" cy="5516880"/>
          </a:xfrm>
        </p:spPr>
        <p:txBody>
          <a:bodyPr>
            <a:normAutofit/>
          </a:bodyPr>
          <a:lstStyle/>
          <a:p>
            <a:r>
              <a:rPr lang="x-none" altLang="en-US" dirty="0"/>
              <a:t>Computing similarity of two 1M-</a:t>
            </a:r>
            <a:r>
              <a:rPr lang="en-US" altLang="en-US" dirty="0"/>
              <a:t>vectors </a:t>
            </a:r>
            <a:r>
              <a:rPr lang="x-none" altLang="en-US" dirty="0"/>
              <a:t>in minutes</a:t>
            </a:r>
            <a:endParaRPr lang="x-none" altLang="en-US" sz="2200" dirty="0"/>
          </a:p>
          <a:p>
            <a:pPr lvl="1"/>
            <a:r>
              <a:rPr lang="x-none" altLang="en-US" dirty="0"/>
              <a:t>Similarity of encrypted </a:t>
            </a:r>
            <a:r>
              <a:rPr lang="en-US" altLang="en-US" dirty="0"/>
              <a:t>genome sequences (iDASH 2015)</a:t>
            </a:r>
            <a:endParaRPr lang="x-none" altLang="en-US" dirty="0"/>
          </a:p>
          <a:p>
            <a:endParaRPr lang="x-none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6" y="186091"/>
            <a:ext cx="1142507" cy="964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F24EA-B610-440D-8F4F-A8AB5730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51029" y="2674413"/>
            <a:ext cx="4983896" cy="2469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DB4FE-4612-4525-9D2F-F38E3211CE8D}"/>
              </a:ext>
            </a:extLst>
          </p:cNvPr>
          <p:cNvSpPr txBox="1"/>
          <p:nvPr/>
        </p:nvSpPr>
        <p:spPr>
          <a:xfrm>
            <a:off x="6414485" y="4912875"/>
            <a:ext cx="3492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de.wikipedia.org/wiki/Desoxyribonukleins%C3%A4ur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HE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" y="1150620"/>
            <a:ext cx="11593647" cy="5516880"/>
          </a:xfrm>
        </p:spPr>
        <p:txBody>
          <a:bodyPr>
            <a:normAutofit/>
          </a:bodyPr>
          <a:lstStyle/>
          <a:p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similarity of two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1M-vectors 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minutes</a:t>
            </a:r>
            <a:endParaRPr lang="x-none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x-none" altLang="en-US" dirty="0"/>
              <a:t>Inference of simple </a:t>
            </a:r>
            <a:r>
              <a:rPr lang="en-US" altLang="en-US" dirty="0"/>
              <a:t>models</a:t>
            </a:r>
            <a:r>
              <a:rPr lang="x-none" altLang="en-US" dirty="0"/>
              <a:t> on encrypted data</a:t>
            </a:r>
          </a:p>
          <a:p>
            <a:pPr lvl="1"/>
            <a:r>
              <a:rPr lang="x-none" altLang="en-US" dirty="0">
                <a:sym typeface="+mn-ea"/>
              </a:rPr>
              <a:t>1000 perditions/minute</a:t>
            </a:r>
            <a:r>
              <a:rPr lang="en-US" altLang="en-US" dirty="0">
                <a:sym typeface="+mn-ea"/>
              </a:rPr>
              <a:t>,</a:t>
            </a:r>
            <a:r>
              <a:rPr lang="x-none" altLang="en-US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CNN on</a:t>
            </a:r>
            <a:r>
              <a:rPr lang="x-none" altLang="en-US" dirty="0">
                <a:sym typeface="+mn-ea"/>
              </a:rPr>
              <a:t> </a:t>
            </a:r>
            <a:r>
              <a:rPr lang="x-none" altLang="en-US" sz="2800" dirty="0"/>
              <a:t>MNIST optical characters</a:t>
            </a:r>
            <a:endParaRPr lang="en-US" altLang="en-US" sz="2800" dirty="0"/>
          </a:p>
          <a:p>
            <a:pPr marL="914400" lvl="2" indent="0">
              <a:buNone/>
            </a:pPr>
            <a:r>
              <a:rPr lang="en-US" altLang="en-US" dirty="0"/>
              <a:t>“Crypto-Nets: Neural Networks over Encrypted Data” (DGLLNW, ICML 2016)</a:t>
            </a:r>
            <a:endParaRPr lang="x-none" altLang="en-US" dirty="0"/>
          </a:p>
          <a:p>
            <a:pPr lvl="1"/>
            <a:r>
              <a:rPr lang="en-US" altLang="en-US" dirty="0"/>
              <a:t>8000 predictions/second on 100-feature LR model</a:t>
            </a:r>
            <a:endParaRPr lang="x-none" altLang="en-US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6" y="186091"/>
            <a:ext cx="1142507" cy="96452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DB3534-F686-4F93-86CE-800759B66326}"/>
              </a:ext>
            </a:extLst>
          </p:cNvPr>
          <p:cNvGrpSpPr/>
          <p:nvPr/>
        </p:nvGrpSpPr>
        <p:grpSpPr>
          <a:xfrm>
            <a:off x="5514680" y="3968685"/>
            <a:ext cx="2828043" cy="2617559"/>
            <a:chOff x="3480644" y="2803934"/>
            <a:chExt cx="3505200" cy="3267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798008-B205-48C8-9BBA-BD1B638D6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0644" y="2803934"/>
              <a:ext cx="3505200" cy="32670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02AC1-B2D2-47E9-BBB4-C6A31E3FD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765249" y="4232886"/>
              <a:ext cx="785296" cy="7852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DB9151-AFA9-4710-8A87-FA2DA1BBC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968268" y="2956533"/>
              <a:ext cx="684998" cy="6877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8ACD8F-2DA1-4D90-8E0B-878CEADD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855247" y="3996177"/>
              <a:ext cx="756336" cy="756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340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HE Speed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" y="1150620"/>
            <a:ext cx="11593647" cy="5516880"/>
          </a:xfrm>
        </p:spPr>
        <p:txBody>
          <a:bodyPr>
            <a:normAutofit/>
          </a:bodyPr>
          <a:lstStyle/>
          <a:p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similarity of two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1M-vectors 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minutes</a:t>
            </a:r>
            <a:endParaRPr lang="x-none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Inference of simple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encrypted data</a:t>
            </a:r>
          </a:p>
          <a:p>
            <a:pPr lvl="1"/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1000 perditions/minute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,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CNN on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x-none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optical characters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8000 predictions/second on 100-feature LR model</a:t>
            </a:r>
            <a:endParaRPr lang="x-none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en-US" dirty="0"/>
              <a:t>Training</a:t>
            </a:r>
            <a:r>
              <a:rPr lang="x-none" altLang="en-US" dirty="0"/>
              <a:t> a logistic-regression model on genome data</a:t>
            </a:r>
          </a:p>
          <a:p>
            <a:pPr lvl="1"/>
            <a:r>
              <a:rPr lang="x-none" altLang="en-US" dirty="0"/>
              <a:t>Under 10 minutes with 10-15 </a:t>
            </a:r>
            <a:r>
              <a:rPr lang="en-US" altLang="en-US" dirty="0"/>
              <a:t>features</a:t>
            </a:r>
            <a:r>
              <a:rPr lang="x-none" altLang="en-US" dirty="0"/>
              <a:t>, ~1000 rows</a:t>
            </a:r>
            <a:r>
              <a:rPr lang="en-US" altLang="en-US" dirty="0"/>
              <a:t> (iDASH 2017)</a:t>
            </a:r>
          </a:p>
          <a:p>
            <a:pPr marL="914400" lvl="2" indent="0">
              <a:buNone/>
            </a:pPr>
            <a:r>
              <a:rPr lang="en-US" altLang="en-US" dirty="0"/>
              <a:t>“Logistic Regression Model Training based on the Approximate Homomorphic Encryption” (KSKLC, BMC Medical Genomics 2018)</a:t>
            </a:r>
          </a:p>
          <a:p>
            <a:pPr lvl="1"/>
            <a:r>
              <a:rPr lang="en-US" altLang="en-US" dirty="0"/>
              <a:t>15-30 minutes to train 30,000 models w/ 5 features (iDASH 2018)</a:t>
            </a:r>
            <a:endParaRPr lang="x-none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6" y="186091"/>
            <a:ext cx="1142507" cy="9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Advanced </a:t>
            </a:r>
            <a:r>
              <a:rPr lang="x-none" altLang="en-US" dirty="0"/>
              <a:t>Cryptography </a:t>
            </a:r>
            <a:r>
              <a:rPr lang="x-none" altLang="en-US" dirty="0">
                <a:sym typeface="+mn-ea"/>
              </a:rPr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261745"/>
            <a:ext cx="3821430" cy="4953000"/>
          </a:xfrm>
        </p:spPr>
        <p:txBody>
          <a:bodyPr/>
          <a:lstStyle/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2274570"/>
            <a:ext cx="2813050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92" y="1064958"/>
            <a:ext cx="10704616" cy="1719262"/>
          </a:xfrm>
        </p:spPr>
        <p:txBody>
          <a:bodyPr/>
          <a:lstStyle/>
          <a:p>
            <a:r>
              <a:rPr lang="en-US" sz="4400" dirty="0"/>
              <a:t>Such awesome performance, how come we’re not seeing these tools everywhere?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BF39B-CB91-4814-8335-EEA793A9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5250" y="2892753"/>
            <a:ext cx="4667250" cy="34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C5673-4958-4BA7-9747-54F77B8A04A7}"/>
              </a:ext>
            </a:extLst>
          </p:cNvPr>
          <p:cNvSpPr txBox="1"/>
          <p:nvPr/>
        </p:nvSpPr>
        <p:spPr>
          <a:xfrm>
            <a:off x="7599085" y="6001438"/>
            <a:ext cx="466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bibliomaniya.blogspot.ru/2010/08/blog-post_08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Not “</a:t>
            </a:r>
            <a:r>
              <a:rPr lang="en-US" altLang="en-US" dirty="0">
                <a:sym typeface="+mn-ea"/>
              </a:rPr>
              <a:t>G</a:t>
            </a:r>
            <a:r>
              <a:rPr lang="x-none" altLang="en-US" dirty="0">
                <a:sym typeface="+mn-ea"/>
              </a:rPr>
              <a:t>enerally </a:t>
            </a:r>
            <a:r>
              <a:rPr lang="en-US" altLang="en-US" dirty="0">
                <a:sym typeface="+mn-ea"/>
              </a:rPr>
              <a:t>U</a:t>
            </a:r>
            <a:r>
              <a:rPr lang="x-none" altLang="en-US" dirty="0">
                <a:sym typeface="+mn-ea"/>
              </a:rPr>
              <a:t>sable" </a:t>
            </a:r>
            <a:r>
              <a:rPr lang="en-US" altLang="en-US" dirty="0">
                <a:sym typeface="+mn-ea"/>
              </a:rPr>
              <a:t>Y</a:t>
            </a:r>
            <a:r>
              <a:rPr lang="x-none" altLang="en-US" dirty="0">
                <a:sym typeface="+mn-ea"/>
              </a:rPr>
              <a:t>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75" y="601186"/>
            <a:ext cx="262191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Advanced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74750"/>
            <a:ext cx="11373680" cy="4953000"/>
          </a:xfrm>
        </p:spPr>
        <p:txBody>
          <a:bodyPr/>
          <a:lstStyle/>
          <a:p>
            <a:r>
              <a:rPr lang="en-US" dirty="0"/>
              <a:t>Distributed computing is already complex enough, “advanced crypto” adds secrecy considerations</a:t>
            </a:r>
          </a:p>
          <a:p>
            <a:pPr>
              <a:spcBef>
                <a:spcPts val="2400"/>
              </a:spcBef>
            </a:pPr>
            <a:r>
              <a:rPr lang="x-none" altLang="en-US" dirty="0"/>
              <a:t>Good performence requires extreme optimizations</a:t>
            </a:r>
            <a:endParaRPr lang="en-US" altLang="en-US" dirty="0"/>
          </a:p>
          <a:p>
            <a:pPr lvl="1"/>
            <a:r>
              <a:rPr lang="en-US" altLang="en-US" dirty="0"/>
              <a:t>Straightforward implementation will be exceedingly slow</a:t>
            </a:r>
          </a:p>
          <a:p>
            <a:pPr lvl="1"/>
            <a:r>
              <a:rPr lang="en-US" altLang="en-US" dirty="0"/>
              <a:t>Small application-level changes can make a big difference</a:t>
            </a:r>
            <a:br>
              <a:rPr lang="en-US" altLang="en-US" dirty="0"/>
            </a:br>
            <a:r>
              <a:rPr lang="en-US" altLang="en-US" dirty="0"/>
              <a:t>in how to best optimize for it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Tension between simplicity/usability and performance</a:t>
            </a:r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174750"/>
            <a:ext cx="11244649" cy="4953000"/>
          </a:xfrm>
        </p:spPr>
        <p:txBody>
          <a:bodyPr/>
          <a:lstStyle/>
          <a:p>
            <a:r>
              <a:rPr lang="en-US" dirty="0"/>
              <a:t>Many software libraries for ZK</a:t>
            </a:r>
            <a:r>
              <a:rPr lang="x-none" altLang="en-US" dirty="0"/>
              <a:t>P</a:t>
            </a:r>
            <a:r>
              <a:rPr lang="en-US" dirty="0"/>
              <a:t> / MPC / HE</a:t>
            </a:r>
          </a:p>
          <a:p>
            <a:pPr lvl="1"/>
            <a:r>
              <a:rPr lang="en-US" dirty="0"/>
              <a:t>Most of them open-source</a:t>
            </a:r>
          </a:p>
          <a:p>
            <a:pPr lvl="0">
              <a:spcBef>
                <a:spcPts val="1800"/>
              </a:spcBef>
            </a:pPr>
            <a:r>
              <a:rPr lang="x-none" altLang="en-US" sz="3200" dirty="0"/>
              <a:t>Very hard to compare</a:t>
            </a:r>
            <a:r>
              <a:rPr lang="en-US" altLang="en-US" dirty="0"/>
              <a:t> them</a:t>
            </a:r>
            <a:r>
              <a:rPr lang="x-none" altLang="en-US" sz="3200" dirty="0"/>
              <a:t>, </a:t>
            </a:r>
            <a:r>
              <a:rPr lang="en-US" altLang="en-US" sz="3200" dirty="0"/>
              <a:t>decide </a:t>
            </a:r>
            <a:r>
              <a:rPr lang="en-US" altLang="en-US" dirty="0"/>
              <a:t>which</a:t>
            </a:r>
            <a:r>
              <a:rPr lang="en-US" altLang="en-US" sz="3200" dirty="0"/>
              <a:t> technology/</a:t>
            </a:r>
            <a:r>
              <a:rPr lang="x-none" altLang="en-US" sz="3200" dirty="0"/>
              <a:t>implementation to use for what purpose</a:t>
            </a:r>
          </a:p>
          <a:p>
            <a:pPr lvl="1"/>
            <a:r>
              <a:rPr lang="x-none" altLang="en-US" sz="2800" dirty="0"/>
              <a:t>Differen</a:t>
            </a:r>
            <a:r>
              <a:rPr lang="en-US" altLang="en-US" sz="2800" dirty="0"/>
              <a:t>t</a:t>
            </a:r>
            <a:r>
              <a:rPr lang="x-none" altLang="en-US" sz="2800" dirty="0"/>
              <a:t> tools, data </a:t>
            </a:r>
            <a:r>
              <a:rPr lang="en-US" altLang="en-US" sz="2800" dirty="0"/>
              <a:t>models,</a:t>
            </a:r>
            <a:r>
              <a:rPr lang="x-none" altLang="en-US" sz="2800" dirty="0"/>
              <a:t> computation models,</a:t>
            </a:r>
            <a:br>
              <a:rPr lang="x-none" altLang="en-US" sz="2800" dirty="0"/>
            </a:br>
            <a:r>
              <a:rPr lang="x-none" altLang="en-US" sz="2800" dirty="0"/>
              <a:t>performance profiles, security guarantees, ...</a:t>
            </a:r>
          </a:p>
          <a:p>
            <a:pPr lvl="1"/>
            <a:r>
              <a:rPr lang="x-none" altLang="en-US" sz="2800" dirty="0"/>
              <a:t>Hardly any accepted benchmarks</a:t>
            </a:r>
            <a:endParaRPr lang="x-none" altLang="en-US" dirty="0"/>
          </a:p>
          <a:p>
            <a:pPr>
              <a:spcBef>
                <a:spcPts val="1800"/>
              </a:spcBef>
            </a:pPr>
            <a:r>
              <a:rPr lang="en-US" dirty="0"/>
              <a:t>Many of the libraries are written for speed, not usability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2818-0756-4C9D-AC48-31C0273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E1D6-0EA1-4314-B8E5-E3A8A80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088613"/>
            <a:ext cx="10972800" cy="4953000"/>
          </a:xfrm>
        </p:spPr>
        <p:txBody>
          <a:bodyPr/>
          <a:lstStyle/>
          <a:p>
            <a:r>
              <a:rPr lang="en-US" dirty="0"/>
              <a:t>Most code written in C/C++</a:t>
            </a:r>
          </a:p>
          <a:p>
            <a:pPr lvl="1"/>
            <a:r>
              <a:rPr lang="en-US" dirty="0"/>
              <a:t>By researchers with limited C/C++ experience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C35605-56D6-4C10-B5DB-3140BABD596C}"/>
              </a:ext>
            </a:extLst>
          </p:cNvPr>
          <p:cNvGrpSpPr/>
          <p:nvPr/>
        </p:nvGrpSpPr>
        <p:grpSpPr>
          <a:xfrm>
            <a:off x="622300" y="2952371"/>
            <a:ext cx="10652166" cy="1692828"/>
            <a:chOff x="622300" y="4945792"/>
            <a:chExt cx="10652166" cy="16928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C09F00-681D-4B66-A1E2-A1200162D25D}"/>
                </a:ext>
              </a:extLst>
            </p:cNvPr>
            <p:cNvSpPr txBox="1"/>
            <p:nvPr/>
          </p:nvSpPr>
          <p:spPr>
            <a:xfrm>
              <a:off x="622300" y="4945792"/>
              <a:ext cx="106521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parts.push_back(CtxtPart(*ptr,handle));</a:t>
              </a:r>
            </a:p>
            <a:p>
              <a:r>
                <a:rPr lang="en-US" sz="2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(negative) parts.back().Negate(); </a:t>
              </a:r>
              <a:r>
                <a:rPr 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not thread-safe??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E849EB6C-B794-4B08-9F42-78E5935DEB7C}"/>
                </a:ext>
              </a:extLst>
            </p:cNvPr>
            <p:cNvSpPr/>
            <p:nvPr/>
          </p:nvSpPr>
          <p:spPr bwMode="auto">
            <a:xfrm rot="1469293">
              <a:off x="8860341" y="5877842"/>
              <a:ext cx="1705763" cy="760778"/>
            </a:xfrm>
            <a:prstGeom prst="leftArrow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ya think?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39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75912" y="3192888"/>
            <a:ext cx="10065576" cy="3539430"/>
            <a:chOff x="864155" y="3293342"/>
            <a:chExt cx="10065576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864155" y="3293342"/>
              <a:ext cx="10065576" cy="3539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addr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400" b="1" dirty="0">
                  <a:solidFill>
                    <a:srgbClr val="9966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"127.0.0.1”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7766;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(m_nPID == SERVER_ID) { </a:t>
              </a:r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//Play as OT sender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InitSender(addr, port, glock);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OTExtSnd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sender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InitOTExtSnd(prot, m_nBaseOTs, m_nChecks, usemecr, ftype, crypt);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[...]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 </a:t>
              </a:r>
              <a:r>
                <a:rPr lang="en-US" alt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//Play as OT receiver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InitReceiver(addr, port, glock);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4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OTExtRec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altLang="en-US" sz="1400" b="1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receiver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InitOTExtRec(prot, m_nBaseOTs, m_nChecks, usemecr, ftype, crypt);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[...]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864155" y="3612460"/>
              <a:ext cx="4128935" cy="698055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Arrow: Right 6"/>
            <p:cNvSpPr/>
            <p:nvPr/>
          </p:nvSpPr>
          <p:spPr bwMode="auto">
            <a:xfrm>
              <a:off x="1008821" y="4629633"/>
              <a:ext cx="506896" cy="154954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Arrow: Right 7"/>
            <p:cNvSpPr/>
            <p:nvPr/>
          </p:nvSpPr>
          <p:spPr bwMode="auto">
            <a:xfrm>
              <a:off x="1008821" y="5718512"/>
              <a:ext cx="506896" cy="154954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Secure-MPC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593070" cy="4953000"/>
          </a:xfrm>
        </p:spPr>
        <p:txBody>
          <a:bodyPr/>
          <a:lstStyle/>
          <a:p>
            <a:r>
              <a:rPr lang="en-US" dirty="0"/>
              <a:t>Communication between parties is a bottleneck</a:t>
            </a:r>
            <a:br>
              <a:rPr lang="en-US" dirty="0"/>
            </a:br>
            <a:r>
              <a:rPr lang="en-US" dirty="0"/>
              <a:t>in many protocols for secure multi-party computation</a:t>
            </a:r>
          </a:p>
          <a:p>
            <a:pPr lvl="1"/>
            <a:r>
              <a:rPr lang="en-US" dirty="0"/>
              <a:t>To optimize, many MPC libraries work with sockets</a:t>
            </a:r>
          </a:p>
          <a:p>
            <a:pPr lvl="2"/>
            <a:r>
              <a:rPr lang="en-US" dirty="0"/>
              <a:t>The library expects to be “in charge” of IP-address</a:t>
            </a:r>
            <a:r>
              <a:rPr lang="x-none" altLang="en-US" dirty="0"/>
              <a:t>:port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Secure-MPC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593070" cy="4953000"/>
          </a:xfrm>
        </p:spPr>
        <p:txBody>
          <a:bodyPr/>
          <a:lstStyle/>
          <a:p>
            <a:r>
              <a:rPr lang="en-US" dirty="0"/>
              <a:t>Communication between parties is a bottleneck</a:t>
            </a:r>
            <a:br>
              <a:rPr lang="en-US" dirty="0"/>
            </a:br>
            <a:r>
              <a:rPr lang="en-US" dirty="0"/>
              <a:t>in many protocols for secure multi-party computation</a:t>
            </a:r>
          </a:p>
          <a:p>
            <a:pPr lvl="1"/>
            <a:r>
              <a:rPr lang="en-US" dirty="0"/>
              <a:t>To optimize, many MPC libraries work with sockets</a:t>
            </a:r>
          </a:p>
          <a:p>
            <a:pPr>
              <a:spcBef>
                <a:spcPts val="2400"/>
              </a:spcBef>
            </a:pPr>
            <a:r>
              <a:rPr lang="en-US" dirty="0"/>
              <a:t>What if my system has its own communication layer?</a:t>
            </a:r>
          </a:p>
          <a:p>
            <a:pPr lvl="1"/>
            <a:r>
              <a:rPr lang="en-US" dirty="0"/>
              <a:t>E.g. working over https, gRPC, …</a:t>
            </a:r>
          </a:p>
          <a:p>
            <a:pPr>
              <a:spcBef>
                <a:spcPts val="2400"/>
              </a:spcBef>
            </a:pPr>
            <a:r>
              <a:rPr lang="en-US" dirty="0"/>
              <a:t>Retrofitting existing libraries to use “abstract channels” is a lot of work, may degrade performance</a:t>
            </a:r>
          </a:p>
          <a:p>
            <a:pPr lvl="1"/>
            <a:r>
              <a:rPr lang="en-US" dirty="0"/>
              <a:t>Your best option is to look for another library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Encoding for 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Ciphertext operations in contemporary HE are slow</a:t>
            </a:r>
          </a:p>
          <a:p>
            <a:pPr lvl="8"/>
            <a:endParaRPr lang="en-US" dirty="0"/>
          </a:p>
          <a:p>
            <a:r>
              <a:rPr lang="en-US" dirty="0"/>
              <a:t>“Ciphertext packing” to gain in performance</a:t>
            </a:r>
          </a:p>
          <a:p>
            <a:pPr lvl="1"/>
            <a:r>
              <a:rPr lang="en-US" dirty="0"/>
              <a:t>Each ciphertext encrypts a vector of plaintext element</a:t>
            </a:r>
          </a:p>
          <a:p>
            <a:pPr lvl="1"/>
            <a:r>
              <a:rPr lang="en-US" dirty="0"/>
              <a:t>Ciphertext operations effect element-wise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Vector-size is a parameter, depends on the algebra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89242" y="3764500"/>
            <a:ext cx="3220995" cy="534601"/>
            <a:chOff x="2018270" y="4945233"/>
            <a:chExt cx="3220995" cy="534601"/>
          </a:xfrm>
        </p:grpSpPr>
        <p:sp>
          <p:nvSpPr>
            <p:cNvPr id="6" name="Oval 5"/>
            <p:cNvSpPr/>
            <p:nvPr/>
          </p:nvSpPr>
          <p:spPr bwMode="auto">
            <a:xfrm>
              <a:off x="2018270" y="4945233"/>
              <a:ext cx="3220995" cy="5346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34961" y="5124127"/>
              <a:ext cx="1787611" cy="1729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636940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090064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863502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316626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183816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957254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410378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TextBox 17"/>
            <p:cNvSpPr txBox="1"/>
            <p:nvPr/>
          </p:nvSpPr>
          <p:spPr>
            <a:xfrm>
              <a:off x="2709946" y="5032211"/>
              <a:ext cx="18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a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2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3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4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5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6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7</a:t>
              </a:r>
              <a:r>
                <a:rPr lang="en-US" sz="1400" dirty="0"/>
                <a:t> </a:t>
              </a:r>
              <a:r>
                <a:rPr lang="en-US" sz="1400" i="1" dirty="0"/>
                <a:t>a</a:t>
              </a:r>
              <a:r>
                <a:rPr lang="en-US" sz="1400" baseline="-25000" dirty="0"/>
                <a:t>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97414" y="4707475"/>
            <a:ext cx="3220995" cy="534601"/>
            <a:chOff x="2018270" y="4945233"/>
            <a:chExt cx="3220995" cy="534601"/>
          </a:xfrm>
        </p:grpSpPr>
        <p:sp>
          <p:nvSpPr>
            <p:cNvPr id="24" name="Oval 23"/>
            <p:cNvSpPr/>
            <p:nvPr/>
          </p:nvSpPr>
          <p:spPr bwMode="auto">
            <a:xfrm>
              <a:off x="2018270" y="4945233"/>
              <a:ext cx="3220995" cy="5346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734961" y="5124127"/>
              <a:ext cx="1787611" cy="1729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3636940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90064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863502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16626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183816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957254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410378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TextBox 32"/>
            <p:cNvSpPr txBox="1"/>
            <p:nvPr/>
          </p:nvSpPr>
          <p:spPr>
            <a:xfrm>
              <a:off x="2709946" y="5036974"/>
              <a:ext cx="18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2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3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4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5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6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7</a:t>
              </a:r>
              <a:r>
                <a:rPr lang="en-US" sz="1400" dirty="0"/>
                <a:t> </a:t>
              </a:r>
              <a:r>
                <a:rPr lang="en-US" sz="1400" i="1" dirty="0"/>
                <a:t>b</a:t>
              </a:r>
              <a:r>
                <a:rPr lang="en-US" sz="1400" baseline="-25000" dirty="0"/>
                <a:t>8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1208" y="4239077"/>
            <a:ext cx="3220995" cy="534601"/>
            <a:chOff x="2018270" y="4945233"/>
            <a:chExt cx="3220995" cy="534601"/>
          </a:xfrm>
        </p:grpSpPr>
        <p:sp>
          <p:nvSpPr>
            <p:cNvPr id="35" name="Oval 34"/>
            <p:cNvSpPr/>
            <p:nvPr/>
          </p:nvSpPr>
          <p:spPr bwMode="auto">
            <a:xfrm>
              <a:off x="2018270" y="4945233"/>
              <a:ext cx="3220995" cy="5346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734961" y="5124127"/>
              <a:ext cx="1787611" cy="17299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3636940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090064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863502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316626" y="5123182"/>
              <a:ext cx="0" cy="17870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83816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957254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410378" y="5128890"/>
              <a:ext cx="0" cy="172994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Box 43"/>
            <p:cNvSpPr txBox="1"/>
            <p:nvPr/>
          </p:nvSpPr>
          <p:spPr>
            <a:xfrm>
              <a:off x="2709946" y="5032211"/>
              <a:ext cx="1938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c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2</a:t>
              </a:r>
              <a:r>
                <a:rPr lang="en-US" sz="1400" dirty="0"/>
                <a:t> 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3</a:t>
              </a:r>
              <a:r>
                <a:rPr lang="en-US" sz="1400" dirty="0"/>
                <a:t>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4</a:t>
              </a:r>
              <a:r>
                <a:rPr lang="en-US" sz="1400" dirty="0"/>
                <a:t>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5</a:t>
              </a:r>
              <a:r>
                <a:rPr lang="en-US" sz="1400" dirty="0"/>
                <a:t>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6</a:t>
              </a:r>
              <a:r>
                <a:rPr lang="en-US" sz="1400" dirty="0"/>
                <a:t> 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7</a:t>
              </a:r>
              <a:r>
                <a:rPr lang="en-US" sz="1400" dirty="0"/>
                <a:t> </a:t>
              </a:r>
              <a:r>
                <a:rPr lang="en-US" sz="1400" i="1" dirty="0"/>
                <a:t>c</a:t>
              </a:r>
              <a:r>
                <a:rPr lang="en-US" sz="1400" baseline="-25000" dirty="0"/>
                <a:t>8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0533" y="4230121"/>
            <a:ext cx="4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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5313412" y="4045136"/>
            <a:ext cx="410692" cy="38136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5312694" y="4592819"/>
            <a:ext cx="402520" cy="3876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906958" y="4505292"/>
            <a:ext cx="59560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TextBox 54"/>
          <p:cNvSpPr txBox="1"/>
          <p:nvPr/>
        </p:nvSpPr>
        <p:spPr>
          <a:xfrm>
            <a:off x="7616766" y="4753341"/>
            <a:ext cx="18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</a:t>
            </a:r>
            <a:r>
              <a:rPr lang="en-US" sz="1400" i="1" baseline="-25000" dirty="0"/>
              <a:t>i</a:t>
            </a:r>
            <a:r>
              <a:rPr lang="en-US" sz="1400" dirty="0"/>
              <a:t> = </a:t>
            </a:r>
            <a:r>
              <a:rPr lang="en-US" sz="1400" i="1" dirty="0"/>
              <a:t>a</a:t>
            </a:r>
            <a:r>
              <a:rPr lang="en-US" sz="1400" i="1" baseline="-25000" dirty="0"/>
              <a:t>i</a:t>
            </a: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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i="1" baseline="-25000" dirty="0"/>
              <a:t>i</a:t>
            </a:r>
            <a:r>
              <a:rPr lang="en-US" sz="1400" dirty="0"/>
              <a:t> (mod </a:t>
            </a:r>
            <a:r>
              <a:rPr lang="en-US" sz="1400" i="1" dirty="0"/>
              <a:t>p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Encoding for 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flexibility in setting the parameters</a:t>
            </a:r>
          </a:p>
          <a:p>
            <a:pPr lvl="1"/>
            <a:r>
              <a:rPr lang="en-US" dirty="0"/>
              <a:t>Determine plaintext modulus, vector-size, more</a:t>
            </a:r>
          </a:p>
          <a:p>
            <a:pPr lvl="1"/>
            <a:r>
              <a:rPr lang="en-US" dirty="0"/>
              <a:t>Choosing the right parameters is an art form</a:t>
            </a:r>
          </a:p>
          <a:p>
            <a:pPr lvl="8"/>
            <a:endParaRPr lang="en-US" dirty="0"/>
          </a:p>
          <a:p>
            <a:r>
              <a:rPr lang="en-US" dirty="0"/>
              <a:t>Even with parameters set, where to put each piece of data requires a careful design</a:t>
            </a:r>
          </a:p>
          <a:p>
            <a:pPr lvl="1"/>
            <a:r>
              <a:rPr lang="en-US" dirty="0"/>
              <a:t>Could get orders-of-magnitude performance difference between different packing schemes</a:t>
            </a:r>
          </a:p>
          <a:p>
            <a:pPr lvl="8"/>
            <a:endParaRPr lang="en-US" dirty="0"/>
          </a:p>
          <a:p>
            <a:r>
              <a:rPr lang="en-US" dirty="0"/>
              <a:t>Almost no tool support for </a:t>
            </a:r>
            <a:r>
              <a:rPr lang="en-US"/>
              <a:t>making these </a:t>
            </a:r>
            <a:r>
              <a:rPr lang="en-US" dirty="0"/>
              <a:t>choices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Taming the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174749"/>
            <a:ext cx="11461173" cy="5265807"/>
          </a:xfrm>
        </p:spPr>
        <p:txBody>
          <a:bodyPr>
            <a:normAutofit lnSpcReduction="10000"/>
          </a:bodyPr>
          <a:lstStyle/>
          <a:p>
            <a:pPr lvl="0"/>
            <a:r>
              <a:rPr lang="x-none" altLang="en-US" dirty="0"/>
              <a:t>How to make </a:t>
            </a:r>
            <a:r>
              <a:rPr lang="en-US" altLang="en-US" dirty="0"/>
              <a:t>advanced cryptography </a:t>
            </a:r>
            <a:r>
              <a:rPr lang="x-none" altLang="en-US" dirty="0"/>
              <a:t>usable to</a:t>
            </a:r>
            <a:br>
              <a:rPr lang="en-US" altLang="en-US" dirty="0"/>
            </a:br>
            <a:r>
              <a:rPr lang="x-none" altLang="en-US" dirty="0"/>
              <a:t>non-expert programmer</a:t>
            </a:r>
            <a:r>
              <a:rPr lang="en-US" altLang="en-US" dirty="0"/>
              <a:t>s</a:t>
            </a:r>
            <a:r>
              <a:rPr lang="x-none" altLang="en-US" dirty="0"/>
              <a:t>?</a:t>
            </a:r>
            <a:endParaRPr lang="en-US" altLang="en-US" dirty="0"/>
          </a:p>
          <a:p>
            <a:pPr lvl="8"/>
            <a:endParaRPr lang="x-none" altLang="en-US" dirty="0"/>
          </a:p>
          <a:p>
            <a:r>
              <a:rPr lang="en-US" dirty="0"/>
              <a:t>Usable “toolbox libraries” for common tasks</a:t>
            </a:r>
          </a:p>
          <a:p>
            <a:pPr lvl="1"/>
            <a:r>
              <a:rPr lang="en-US" dirty="0"/>
              <a:t>Low level: arithmetic, sorting, linear algebra, …</a:t>
            </a:r>
            <a:endParaRPr lang="en-US" altLang="en-US" dirty="0"/>
          </a:p>
          <a:p>
            <a:pPr lvl="1"/>
            <a:r>
              <a:rPr lang="en-US" dirty="0"/>
              <a:t>Mid level: graphs algorithms, set intersection, ML tools, …</a:t>
            </a:r>
          </a:p>
          <a:p>
            <a:pPr lvl="1"/>
            <a:r>
              <a:rPr lang="en-US" dirty="0"/>
              <a:t>Domain specific tasks (medical, financial, …)</a:t>
            </a:r>
          </a:p>
          <a:p>
            <a:pPr lvl="8"/>
            <a:endParaRPr lang="en-US" dirty="0"/>
          </a:p>
          <a:p>
            <a:r>
              <a:rPr lang="en-US" dirty="0"/>
              <a:t>Design libraries as “middleware”</a:t>
            </a:r>
          </a:p>
          <a:p>
            <a:pPr lvl="1"/>
            <a:r>
              <a:rPr lang="en-US" dirty="0"/>
              <a:t>One component in larger systems</a:t>
            </a:r>
          </a:p>
          <a:p>
            <a:pPr lvl="1"/>
            <a:r>
              <a:rPr lang="en-US" dirty="0"/>
              <a:t>Don’t assume that the library “owns” the relevant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Advanced </a:t>
            </a:r>
            <a:r>
              <a:rPr lang="x-none" altLang="en-US" dirty="0"/>
              <a:t>Cryptography </a:t>
            </a:r>
            <a:r>
              <a:rPr lang="x-none" altLang="en-US" dirty="0">
                <a:sym typeface="+mn-ea"/>
              </a:rPr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261745"/>
            <a:ext cx="3821430" cy="4953000"/>
          </a:xfrm>
        </p:spPr>
        <p:txBody>
          <a:bodyPr/>
          <a:lstStyle/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Needed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615690" y="1275080"/>
            <a:ext cx="33940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Fast enough</a:t>
            </a:r>
            <a:br>
              <a:rPr lang="x-none" altLang="en-US" sz="4000">
                <a:sym typeface="+mn-ea"/>
              </a:rPr>
            </a:br>
            <a:r>
              <a:rPr lang="x-none" altLang="en-US" sz="4000">
                <a:sym typeface="+mn-ea"/>
              </a:rPr>
              <a:t>to be useful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53790" y="1362710"/>
            <a:ext cx="19685" cy="52641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2882265"/>
            <a:ext cx="2884170" cy="1795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2274570"/>
            <a:ext cx="2813050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Taming the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9" y="1174750"/>
            <a:ext cx="11450782" cy="5345320"/>
          </a:xfrm>
        </p:spPr>
        <p:txBody>
          <a:bodyPr>
            <a:normAutofit/>
          </a:bodyPr>
          <a:lstStyle/>
          <a:p>
            <a:pPr lvl="0"/>
            <a:r>
              <a:rPr lang="x-none" altLang="en-US" dirty="0"/>
              <a:t>How to make </a:t>
            </a:r>
            <a:r>
              <a:rPr lang="en-US" altLang="en-US" dirty="0"/>
              <a:t>advanced cryptography </a:t>
            </a:r>
            <a:r>
              <a:rPr lang="x-none" altLang="en-US" dirty="0"/>
              <a:t>usable to</a:t>
            </a:r>
            <a:br>
              <a:rPr lang="en-US" altLang="en-US" dirty="0"/>
            </a:br>
            <a:r>
              <a:rPr lang="x-none" altLang="en-US" dirty="0"/>
              <a:t>non-expert programmer</a:t>
            </a:r>
            <a:r>
              <a:rPr lang="en-US" altLang="en-US" dirty="0"/>
              <a:t>s</a:t>
            </a:r>
            <a:r>
              <a:rPr lang="x-none" altLang="en-US" dirty="0"/>
              <a:t>?</a:t>
            </a:r>
          </a:p>
          <a:p>
            <a:r>
              <a:rPr lang="en-US" dirty="0">
                <a:sym typeface="+mn-ea"/>
              </a:rPr>
              <a:t>Frameworks, compiler support</a:t>
            </a:r>
          </a:p>
          <a:p>
            <a:pPr lvl="1"/>
            <a:r>
              <a:rPr lang="en-US" dirty="0"/>
              <a:t>Some work over last 10+years 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Fairplay</a:t>
            </a:r>
            <a:r>
              <a:rPr lang="en-US" dirty="0"/>
              <a:t>, </a:t>
            </a:r>
            <a:r>
              <a:rPr lang="en-US" dirty="0" err="1"/>
              <a:t>Sharemind</a:t>
            </a:r>
            <a:r>
              <a:rPr lang="en-US" dirty="0"/>
              <a:t>, </a:t>
            </a:r>
            <a:r>
              <a:rPr lang="en-US" dirty="0" err="1"/>
              <a:t>Obliv</a:t>
            </a:r>
            <a:r>
              <a:rPr lang="en-US" dirty="0"/>
              <a:t>-C, …</a:t>
            </a:r>
          </a:p>
          <a:p>
            <a:pPr lvl="1"/>
            <a:r>
              <a:rPr lang="en-US" dirty="0"/>
              <a:t>Considerable work reported in this conference</a:t>
            </a:r>
          </a:p>
          <a:p>
            <a:pPr lvl="2"/>
            <a:r>
              <a:rPr lang="en-US" i="1" dirty="0">
                <a:solidFill>
                  <a:srgbClr val="7030A0"/>
                </a:solidFill>
              </a:rPr>
              <a:t>An End-to-End System for Large Scale P2P MPC-as-a-Service[…] </a:t>
            </a:r>
            <a:r>
              <a:rPr lang="en-US" dirty="0"/>
              <a:t>(BHKL)</a:t>
            </a:r>
          </a:p>
          <a:p>
            <a:pPr lvl="2"/>
            <a:r>
              <a:rPr lang="en-US" i="1" dirty="0" err="1">
                <a:solidFill>
                  <a:srgbClr val="7030A0"/>
                </a:solidFill>
              </a:rPr>
              <a:t>HyCC</a:t>
            </a:r>
            <a:r>
              <a:rPr lang="en-US" i="1" dirty="0">
                <a:solidFill>
                  <a:srgbClr val="7030A0"/>
                </a:solidFill>
              </a:rPr>
              <a:t>: Compilation of hybrid protocols for Practical Secure[…]</a:t>
            </a:r>
            <a:r>
              <a:rPr lang="en-US" i="1" dirty="0"/>
              <a:t> (BDK)</a:t>
            </a:r>
            <a:endParaRPr lang="en-US" dirty="0"/>
          </a:p>
          <a:p>
            <a:pPr lvl="2"/>
            <a:r>
              <a:rPr lang="en-US" i="1" dirty="0">
                <a:solidFill>
                  <a:srgbClr val="7030A0"/>
                </a:solidFill>
              </a:rPr>
              <a:t>Generalizing the SPDZ </a:t>
            </a:r>
            <a:r>
              <a:rPr lang="en-US" i="1" dirty="0" err="1">
                <a:solidFill>
                  <a:srgbClr val="7030A0"/>
                </a:solidFill>
              </a:rPr>
              <a:t>CompilerFor</a:t>
            </a:r>
            <a:r>
              <a:rPr lang="en-US" i="1" dirty="0">
                <a:solidFill>
                  <a:srgbClr val="7030A0"/>
                </a:solidFill>
              </a:rPr>
              <a:t> Other Protocols</a:t>
            </a:r>
            <a:r>
              <a:rPr lang="en-US" dirty="0"/>
              <a:t> (ABFKLOT)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ALCHEMY: A Language and Compiler for HE […] </a:t>
            </a:r>
            <a:r>
              <a:rPr lang="en-US" dirty="0"/>
              <a:t>(CPS)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Put These Tools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need is acute</a:t>
            </a:r>
          </a:p>
          <a:p>
            <a:r>
              <a:rPr lang="en-US" altLang="en-US" dirty="0"/>
              <a:t>Push back against IT systems that put us in a fishbowl </a:t>
            </a:r>
          </a:p>
          <a:p>
            <a:pPr lvl="4"/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b="1" dirty="0">
                <a:solidFill>
                  <a:srgbClr val="FF0000"/>
                </a:solidFill>
              </a:rPr>
              <a:t>Personalized services are possible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without access to personal information </a:t>
            </a:r>
          </a:p>
          <a:p>
            <a:pPr lvl="1"/>
            <a:r>
              <a:rPr lang="en-US" altLang="en-US" dirty="0"/>
              <a:t>Don’t believe people telling you they’re too slow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438675"/>
            <a:ext cx="1537417" cy="15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28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Put These Tools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Cryptographers must put emphasis on usability</a:t>
            </a:r>
            <a:br>
              <a:rPr lang="en-US" altLang="en-US" dirty="0"/>
            </a:br>
            <a:r>
              <a:rPr lang="en-US" altLang="en-US" dirty="0"/>
              <a:t>and “mundane” software engineering aspects</a:t>
            </a:r>
          </a:p>
          <a:p>
            <a:pPr lvl="1"/>
            <a:r>
              <a:rPr lang="en-US" altLang="en-US" dirty="0"/>
              <a:t>Although improving performance is still important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System builders should try to use what tools exist</a:t>
            </a:r>
          </a:p>
          <a:p>
            <a:pPr lvl="1"/>
            <a:r>
              <a:rPr lang="en-US" altLang="en-US" dirty="0"/>
              <a:t>Complain bitterly to your fellow cryptographers if their</a:t>
            </a:r>
            <a:br>
              <a:rPr lang="en-US" altLang="en-US" dirty="0"/>
            </a:br>
            <a:r>
              <a:rPr lang="en-US" altLang="en-US" dirty="0"/>
              <a:t>tools are too hard to use</a:t>
            </a:r>
          </a:p>
          <a:p>
            <a:pPr>
              <a:spcBef>
                <a:spcPts val="1800"/>
              </a:spcBef>
            </a:pPr>
            <a:r>
              <a:rPr lang="en-US" dirty="0"/>
              <a:t>For now, keep designing one-off systems</a:t>
            </a:r>
          </a:p>
          <a:p>
            <a:pPr lvl="1"/>
            <a:r>
              <a:rPr lang="en-US" dirty="0"/>
              <a:t>Hopefully, some generalizations will emerge</a:t>
            </a:r>
          </a:p>
          <a:p>
            <a:pPr lvl="1"/>
            <a:r>
              <a:rPr lang="en-US" dirty="0"/>
              <a:t>These technologies are best suited for that type of applications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6587-88D4-4129-AEBE-84CBEC5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Put These Tools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7AE8-1222-42C8-9DF9-6CC299A8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starting points to access these technologies:</a:t>
            </a:r>
          </a:p>
          <a:p>
            <a:pPr lvl="1"/>
            <a:r>
              <a:rPr lang="en-US" dirty="0"/>
              <a:t>Zero-Knowledge: </a:t>
            </a:r>
            <a:r>
              <a:rPr lang="en-US" dirty="0">
                <a:hlinkClick r:id="rId2"/>
              </a:rPr>
              <a:t>https://zkp.science/</a:t>
            </a:r>
            <a:endParaRPr lang="en-US" dirty="0"/>
          </a:p>
          <a:p>
            <a:pPr lvl="1"/>
            <a:r>
              <a:rPr lang="en-US" dirty="0"/>
              <a:t>Secure-MPC: </a:t>
            </a:r>
            <a:r>
              <a:rPr lang="en-US" dirty="0">
                <a:hlinkClick r:id="rId3"/>
              </a:rPr>
              <a:t>https://github.com/rdragos/awesome-mpc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linkClick r:id="rId4"/>
              </a:rPr>
              <a:t>http://www.multipartycomputation.com</a:t>
            </a:r>
            <a:endParaRPr lang="en-US" dirty="0"/>
          </a:p>
          <a:p>
            <a:pPr lvl="1"/>
            <a:r>
              <a:rPr lang="en-US" dirty="0"/>
              <a:t>HE: </a:t>
            </a:r>
            <a:r>
              <a:rPr lang="en-US" dirty="0">
                <a:hlinkClick r:id="rId5"/>
              </a:rPr>
              <a:t>http://homomorphicencryption.org/</a:t>
            </a:r>
            <a:endParaRPr lang="en-US" dirty="0"/>
          </a:p>
          <a:p>
            <a:r>
              <a:rPr lang="en-US" dirty="0"/>
              <a:t>We really need HOWTO documents</a:t>
            </a:r>
          </a:p>
          <a:p>
            <a:pPr lvl="1"/>
            <a:r>
              <a:rPr lang="en-US" dirty="0"/>
              <a:t>With application focus</a:t>
            </a:r>
          </a:p>
          <a:p>
            <a:pPr lvl="1"/>
            <a:r>
              <a:rPr lang="en-US" dirty="0"/>
              <a:t>Any volunteers to write them?</a:t>
            </a:r>
          </a:p>
        </p:txBody>
      </p:sp>
    </p:spTree>
    <p:extLst>
      <p:ext uri="{BB962C8B-B14F-4D97-AF65-F5344CB8AC3E}">
        <p14:creationId xmlns:p14="http://schemas.microsoft.com/office/powerpoint/2010/main" val="297546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01A7-3C24-46B9-AF41-ABCC6F34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 for Blindfold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5C-CD3B-40EB-8765-E99F3A78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49"/>
            <a:ext cx="10972800" cy="5392305"/>
          </a:xfrm>
        </p:spPr>
        <p:txBody>
          <a:bodyPr/>
          <a:lstStyle/>
          <a:p>
            <a:r>
              <a:rPr lang="en-US" dirty="0"/>
              <a:t>Customer demand?</a:t>
            </a:r>
          </a:p>
          <a:p>
            <a:pPr lvl="1"/>
            <a:r>
              <a:rPr lang="en-US" dirty="0"/>
              <a:t>Seems unlikely</a:t>
            </a:r>
          </a:p>
          <a:p>
            <a:r>
              <a:rPr lang="en-US" dirty="0"/>
              <a:t>Government regulation?</a:t>
            </a:r>
          </a:p>
          <a:p>
            <a:pPr lvl="1"/>
            <a:r>
              <a:rPr lang="en-US" dirty="0"/>
              <a:t>Maybe, in some cases</a:t>
            </a:r>
          </a:p>
          <a:p>
            <a:r>
              <a:rPr lang="en-US" dirty="0"/>
              <a:t>Developers wanting to do the right thing?</a:t>
            </a:r>
          </a:p>
          <a:p>
            <a:pPr lvl="1"/>
            <a:r>
              <a:rPr lang="en-US" dirty="0"/>
              <a:t>That’s us, we have some choice in the systems that we build</a:t>
            </a:r>
          </a:p>
          <a:p>
            <a:pPr lvl="1"/>
            <a:r>
              <a:rPr lang="en-US" dirty="0"/>
              <a:t>Don’t build systems that require users to hand over their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will be abused</a:t>
            </a:r>
          </a:p>
        </p:txBody>
      </p:sp>
    </p:spTree>
    <p:extLst>
      <p:ext uri="{BB962C8B-B14F-4D97-AF65-F5344CB8AC3E}">
        <p14:creationId xmlns:p14="http://schemas.microsoft.com/office/powerpoint/2010/main" val="2466790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Summary: </a:t>
            </a:r>
            <a:r>
              <a:rPr lang="x-none" altLang="en-US" dirty="0">
                <a:sym typeface="+mn-ea"/>
              </a:rPr>
              <a:t>Advanced </a:t>
            </a:r>
            <a:r>
              <a:rPr lang="x-none" altLang="en-US" dirty="0"/>
              <a:t>Cryptography </a:t>
            </a:r>
            <a:r>
              <a:rPr lang="x-none" altLang="en-US" dirty="0">
                <a:sym typeface="+mn-ea"/>
              </a:rPr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261745"/>
            <a:ext cx="3821430" cy="4953000"/>
          </a:xfrm>
        </p:spPr>
        <p:txBody>
          <a:bodyPr/>
          <a:lstStyle/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 dirty="0">
                <a:sym typeface="+mn-ea"/>
              </a:rPr>
              <a:t>Needed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615690" y="1275080"/>
            <a:ext cx="33940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Fast enough</a:t>
            </a:r>
            <a:br>
              <a:rPr lang="x-none" altLang="en-US" sz="4000">
                <a:sym typeface="+mn-ea"/>
              </a:rPr>
            </a:br>
            <a:r>
              <a:rPr lang="x-none" altLang="en-US" sz="4000">
                <a:sym typeface="+mn-ea"/>
              </a:rPr>
              <a:t>to be useful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55180" y="1248410"/>
            <a:ext cx="36353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 dirty="0">
                <a:sym typeface="+mn-ea"/>
              </a:rPr>
              <a:t>Not "generally usable" yet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40" y="2783205"/>
            <a:ext cx="2621915" cy="253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65" y="2882265"/>
            <a:ext cx="2884170" cy="1795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2274570"/>
            <a:ext cx="2813050" cy="1398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5999" y="5292228"/>
            <a:ext cx="33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making some progress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104" y="3779837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prevent data abuse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under-utilized tool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ave 11">
            <a:extLst>
              <a:ext uri="{FF2B5EF4-FFF2-40B4-BE49-F238E27FC236}">
                <a16:creationId xmlns:a16="http://schemas.microsoft.com/office/drawing/2014/main" id="{1F3CDE5D-58CA-4DFD-805B-85A276773182}"/>
              </a:ext>
            </a:extLst>
          </p:cNvPr>
          <p:cNvSpPr/>
          <p:nvPr/>
        </p:nvSpPr>
        <p:spPr bwMode="auto">
          <a:xfrm>
            <a:off x="650875" y="4991793"/>
            <a:ext cx="5134264" cy="1643004"/>
          </a:xfrm>
          <a:prstGeom prst="wav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Thanks to many people for their input: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ea typeface="SimSun" panose="02010600030101010101" pitchFamily="2" charset="-122"/>
              </a:rPr>
              <a:t>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Eli Ben-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Sasson</a:t>
            </a:r>
            <a:r>
              <a:rPr lang="en-US" sz="1400" dirty="0">
                <a:latin typeface="Arial" panose="020B0604020202020204" pitchFamily="34" charset="0"/>
                <a:ea typeface="SimSun" panose="02010600030101010101" pitchFamily="2" charset="-122"/>
              </a:rPr>
              <a:t>, Alessandro Chiesa, Jonathan Katz,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ea typeface="SimSun" panose="02010600030101010101" pitchFamily="2" charset="-122"/>
              </a:rPr>
              <a:t>	Yehuda Lindell, Thomas Schneider, Elaine Shi,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ea typeface="SimSun" panose="02010600030101010101" pitchFamily="2" charset="-122"/>
              </a:rPr>
              <a:t>	Muthu </a:t>
            </a:r>
            <a:r>
              <a:rPr lang="en-US" sz="1400" dirty="0" err="1">
                <a:latin typeface="Arial" panose="020B0604020202020204" pitchFamily="34" charset="0"/>
                <a:ea typeface="SimSun" panose="02010600030101010101" pitchFamily="2" charset="-122"/>
              </a:rPr>
              <a:t>Venkitasubaramaniam</a:t>
            </a:r>
            <a:r>
              <a:rPr lang="en-US" sz="1400" dirty="0">
                <a:latin typeface="Arial" panose="020B0604020202020204" pitchFamily="34" charset="0"/>
                <a:ea typeface="SimSun" panose="02010600030101010101" pitchFamily="2" charset="-122"/>
              </a:rPr>
              <a:t>, Xiao Wang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Summary: </a:t>
            </a:r>
            <a:r>
              <a:rPr lang="x-none" altLang="en-US" dirty="0">
                <a:sym typeface="+mn-ea"/>
              </a:rPr>
              <a:t>Advanced </a:t>
            </a:r>
            <a:r>
              <a:rPr lang="x-none" altLang="en-US" dirty="0"/>
              <a:t>Cryptography </a:t>
            </a:r>
            <a:r>
              <a:rPr lang="x-none" altLang="en-US" dirty="0">
                <a:sym typeface="+mn-ea"/>
              </a:rPr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261745"/>
            <a:ext cx="3821430" cy="4953000"/>
          </a:xfrm>
        </p:spPr>
        <p:txBody>
          <a:bodyPr/>
          <a:lstStyle/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 dirty="0">
                <a:sym typeface="+mn-ea"/>
              </a:rPr>
              <a:t>Needed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615690" y="1275080"/>
            <a:ext cx="33940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Fast enough</a:t>
            </a:r>
            <a:br>
              <a:rPr lang="x-none" altLang="en-US" sz="4000">
                <a:sym typeface="+mn-ea"/>
              </a:rPr>
            </a:br>
            <a:r>
              <a:rPr lang="x-none" altLang="en-US" sz="4000">
                <a:sym typeface="+mn-ea"/>
              </a:rPr>
              <a:t>to be useful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55180" y="1248410"/>
            <a:ext cx="36353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 dirty="0">
                <a:sym typeface="+mn-ea"/>
              </a:rPr>
              <a:t>Not "generally usable" yet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40" y="2783205"/>
            <a:ext cx="2621915" cy="253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65" y="2882265"/>
            <a:ext cx="2884170" cy="1795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2274570"/>
            <a:ext cx="2813050" cy="13982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980000">
            <a:off x="1617027" y="2793365"/>
            <a:ext cx="6889115" cy="15544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x-none" alt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104" y="3779837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prevent data abuse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an under-utilized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52F3B-611D-417B-A690-2DA3F3380A09}"/>
              </a:ext>
            </a:extLst>
          </p:cNvPr>
          <p:cNvSpPr txBox="1"/>
          <p:nvPr/>
        </p:nvSpPr>
        <p:spPr>
          <a:xfrm>
            <a:off x="8185999" y="5292228"/>
            <a:ext cx="33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making some progress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Advanced </a:t>
            </a:r>
            <a:r>
              <a:rPr lang="x-none" altLang="en-US" dirty="0"/>
              <a:t>Cryptography </a:t>
            </a:r>
            <a:r>
              <a:rPr lang="x-none" altLang="en-US" dirty="0">
                <a:sym typeface="+mn-ea"/>
              </a:rPr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" y="1261745"/>
            <a:ext cx="3821430" cy="4953000"/>
          </a:xfrm>
        </p:spPr>
        <p:txBody>
          <a:bodyPr/>
          <a:lstStyle/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Needed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615690" y="1275080"/>
            <a:ext cx="33940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>
                <a:sym typeface="+mn-ea"/>
              </a:rPr>
              <a:t>Fast enough</a:t>
            </a:r>
            <a:br>
              <a:rPr lang="x-none" altLang="en-US" sz="4000">
                <a:sym typeface="+mn-ea"/>
              </a:rPr>
            </a:br>
            <a:r>
              <a:rPr lang="x-none" altLang="en-US" sz="4000">
                <a:sym typeface="+mn-ea"/>
              </a:rPr>
              <a:t>to be useful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55180" y="1248410"/>
            <a:ext cx="3635375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latinLnBrk="0" hangingPunct="1">
              <a:spcBef>
                <a:spcPts val="1800"/>
              </a:spcBef>
              <a:buNone/>
            </a:pPr>
            <a:r>
              <a:rPr lang="x-none" altLang="en-US" sz="4000" dirty="0">
                <a:sym typeface="+mn-ea"/>
              </a:rPr>
              <a:t>Not "generally usable" yet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53790" y="1362710"/>
            <a:ext cx="19685" cy="52641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/>
          <p:cNvCxnSpPr/>
          <p:nvPr/>
        </p:nvCxnSpPr>
        <p:spPr>
          <a:xfrm>
            <a:off x="7245350" y="1362710"/>
            <a:ext cx="19685" cy="52641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40" y="2783205"/>
            <a:ext cx="2621915" cy="253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65" y="2882265"/>
            <a:ext cx="2884170" cy="1795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2274570"/>
            <a:ext cx="2813050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2BC6E-0721-4B50-A491-1449BB42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/>
          <a:p>
            <a:r>
              <a:rPr lang="en-US" dirty="0"/>
              <a:t>Advanced Crypto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F99C0-65B3-483E-90AA-A85D26351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Zero-Knowledge (ZK)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Multi-Party Computation (MPC)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Homomorphic Encryption (HE)</a:t>
            </a:r>
          </a:p>
        </p:txBody>
      </p:sp>
    </p:spTree>
    <p:extLst>
      <p:ext uri="{BB962C8B-B14F-4D97-AF65-F5344CB8AC3E}">
        <p14:creationId xmlns:p14="http://schemas.microsoft.com/office/powerpoint/2010/main" val="163807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Zero Knowledge Proofs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I have a secret</a:t>
            </a:r>
          </a:p>
          <a:p>
            <a:pPr lvl="1"/>
            <a:r>
              <a:rPr lang="x-none" altLang="en-US" dirty="0"/>
              <a:t>I can convince you of some properties of my secret</a:t>
            </a:r>
          </a:p>
          <a:p>
            <a:pPr lvl="1"/>
            <a:r>
              <a:rPr lang="x-none" altLang="en-US" dirty="0"/>
              <a:t>Without revealing it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Available (in principle) since the 80’s [GMR’85]</a:t>
            </a:r>
            <a:endParaRPr lang="x-none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30" y="2835420"/>
            <a:ext cx="4904740" cy="253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ear Driv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2618</Words>
  <Application>Microsoft Office PowerPoint</Application>
  <PresentationFormat>Widescreen</PresentationFormat>
  <Paragraphs>553</Paragraphs>
  <Slides>66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SimSun</vt:lpstr>
      <vt:lpstr>Arial</vt:lpstr>
      <vt:lpstr>Bradley Hand ITC</vt:lpstr>
      <vt:lpstr>Calibri</vt:lpstr>
      <vt:lpstr>Courier New</vt:lpstr>
      <vt:lpstr>Symbol</vt:lpstr>
      <vt:lpstr>Times New Roman</vt:lpstr>
      <vt:lpstr>Wingdings</vt:lpstr>
      <vt:lpstr>Gear Drives</vt:lpstr>
      <vt:lpstr>Advanced Cryptography:     Promise and Challenges</vt:lpstr>
      <vt:lpstr>What's "Advanced Cryptography"?</vt:lpstr>
      <vt:lpstr>What's "Advanced Cryptography"?</vt:lpstr>
      <vt:lpstr>What's "Advanced Cryptography"?</vt:lpstr>
      <vt:lpstr>Advanced Cryptography is</vt:lpstr>
      <vt:lpstr>Advanced Cryptography is</vt:lpstr>
      <vt:lpstr>Advanced Cryptography is</vt:lpstr>
      <vt:lpstr>Advanced Crypto Tools</vt:lpstr>
      <vt:lpstr>Zero Knowledge Proofs</vt:lpstr>
      <vt:lpstr>Zero Knowledge Proofs</vt:lpstr>
      <vt:lpstr>Zero Knowledge Proofs</vt:lpstr>
      <vt:lpstr>Secure Multi-Party Computation</vt:lpstr>
      <vt:lpstr>Secure Multi-Party Computation</vt:lpstr>
      <vt:lpstr>Homomorphic Encryption</vt:lpstr>
      <vt:lpstr>Homomorphic Encryption</vt:lpstr>
      <vt:lpstr>The Promise of Advanced Cryptography</vt:lpstr>
      <vt:lpstr>The Need for Advanced      Cryptography</vt:lpstr>
      <vt:lpstr>Your Privacy for Sale</vt:lpstr>
      <vt:lpstr>Your Privacy for Sale</vt:lpstr>
      <vt:lpstr>Your Privacy for Sale</vt:lpstr>
      <vt:lpstr>Data Abuse is the New Normal</vt:lpstr>
      <vt:lpstr>Data Abuse is the New Normal</vt:lpstr>
      <vt:lpstr>Data Abuse is the New Normal</vt:lpstr>
      <vt:lpstr>The Promise of Advanced Cryptography</vt:lpstr>
      <vt:lpstr>Example: Anonymous Credentials using ZK</vt:lpstr>
      <vt:lpstr>Example: Anonymous Credentials using ZK</vt:lpstr>
      <vt:lpstr>Example: No-Fly-List Using 2PC</vt:lpstr>
      <vt:lpstr>HE for Medical Data in the Cloud</vt:lpstr>
      <vt:lpstr>The Promise of Advanced Cryptography</vt:lpstr>
      <vt:lpstr>Fast Enough to be Useful</vt:lpstr>
      <vt:lpstr>Performance of Advanced Cryptography</vt:lpstr>
      <vt:lpstr>Some Speed Examples</vt:lpstr>
      <vt:lpstr>Some ZK Speed Examples</vt:lpstr>
      <vt:lpstr>Some ZK Speed Examples</vt:lpstr>
      <vt:lpstr>Some ZK Speed Examples</vt:lpstr>
      <vt:lpstr>Some ZK Speed Examples</vt:lpstr>
      <vt:lpstr>ZK Proofs in the Wild</vt:lpstr>
      <vt:lpstr>Some MPC Speed Examples</vt:lpstr>
      <vt:lpstr>Some MPC Speed Examples</vt:lpstr>
      <vt:lpstr>Some MPC Speed Examples</vt:lpstr>
      <vt:lpstr>Some MPC Speed Examples</vt:lpstr>
      <vt:lpstr>Some MPC Speed Examples</vt:lpstr>
      <vt:lpstr>More MPC Systems, Use-Cases</vt:lpstr>
      <vt:lpstr>More MPC Systems, Use-Cases</vt:lpstr>
      <vt:lpstr>HE Speed Examples</vt:lpstr>
      <vt:lpstr>HE Speed Examples</vt:lpstr>
      <vt:lpstr>More HE Speed Examples</vt:lpstr>
      <vt:lpstr>More HE Speed Examples</vt:lpstr>
      <vt:lpstr>More HE Speed Examples</vt:lpstr>
      <vt:lpstr>Such awesome performance, how come we’re not seeing these tools everywhere?</vt:lpstr>
      <vt:lpstr>Not “Generally Usable" Yet</vt:lpstr>
      <vt:lpstr>Complexity of Advanced Cryptography</vt:lpstr>
      <vt:lpstr>Implementations</vt:lpstr>
      <vt:lpstr>Code Quality</vt:lpstr>
      <vt:lpstr>Example: Secure-MPC Communication</vt:lpstr>
      <vt:lpstr>Example: Secure-MPC Communication</vt:lpstr>
      <vt:lpstr>Example: Data Encoding for HE</vt:lpstr>
      <vt:lpstr>Example: Data Encoding for HE</vt:lpstr>
      <vt:lpstr>Taming the Complexity</vt:lpstr>
      <vt:lpstr>Taming the Complexity</vt:lpstr>
      <vt:lpstr>Time to Put These Tools to Use</vt:lpstr>
      <vt:lpstr>Time to Put These Tools to Use</vt:lpstr>
      <vt:lpstr>Time to Put These Tools to Use</vt:lpstr>
      <vt:lpstr>Incentives for Blindfold Computation?</vt:lpstr>
      <vt:lpstr>Summary: Advanced Cryptography is</vt:lpstr>
      <vt:lpstr>Summary: Advanced Cryptography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Advanced Cryptographic Tools</dc:title>
  <dc:creator>shaih</dc:creator>
  <cp:lastModifiedBy>shaih</cp:lastModifiedBy>
  <cp:revision>347</cp:revision>
  <dcterms:created xsi:type="dcterms:W3CDTF">2018-10-11T21:15:14Z</dcterms:created>
  <dcterms:modified xsi:type="dcterms:W3CDTF">2018-10-16T21:15:41Z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