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60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1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74" r:id="rId18"/>
    <p:sldId id="275" r:id="rId19"/>
    <p:sldId id="276" r:id="rId20"/>
    <p:sldId id="277" r:id="rId21"/>
    <p:sldId id="278" r:id="rId22"/>
    <p:sldId id="284" r:id="rId23"/>
    <p:sldId id="279" r:id="rId24"/>
    <p:sldId id="282" r:id="rId25"/>
    <p:sldId id="285" r:id="rId26"/>
    <p:sldId id="286" r:id="rId27"/>
    <p:sldId id="287" r:id="rId28"/>
    <p:sldId id="288" r:id="rId29"/>
    <p:sldId id="289" r:id="rId30"/>
    <p:sldId id="290" r:id="rId31"/>
    <p:sldId id="301" r:id="rId32"/>
    <p:sldId id="291" r:id="rId33"/>
    <p:sldId id="292" r:id="rId34"/>
    <p:sldId id="294" r:id="rId35"/>
    <p:sldId id="293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Tahoma" panose="020B0604030504040204" pitchFamily="34" charset="0"/>
      <p:regular r:id="rId48"/>
      <p:bold r:id="rId49"/>
    </p:embeddedFont>
    <p:embeddedFont>
      <p:font typeface="Cambria Math" panose="02040503050406030204" pitchFamily="18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DD17F-D477-4D46-A92F-B9323119D88F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A28-6E1D-4629-A69D-C255AE7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[B+01] Barak, </a:t>
            </a:r>
            <a:r>
              <a:rPr lang="en-US" dirty="0" err="1" smtClean="0"/>
              <a:t>Goldreich</a:t>
            </a:r>
            <a:r>
              <a:rPr lang="en-US" dirty="0" smtClean="0"/>
              <a:t>, </a:t>
            </a:r>
            <a:r>
              <a:rPr lang="en-US" dirty="0" err="1" smtClean="0"/>
              <a:t>Impagliazzo</a:t>
            </a:r>
            <a:r>
              <a:rPr lang="en-US" dirty="0" smtClean="0"/>
              <a:t>, </a:t>
            </a:r>
            <a:r>
              <a:rPr lang="en-US" dirty="0" err="1" smtClean="0"/>
              <a:t>Rudich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Vadhan</a:t>
            </a:r>
            <a:r>
              <a:rPr lang="en-US" baseline="0" dirty="0" smtClean="0"/>
              <a:t>, Yang, “On the (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)possibility of obfuscating programs”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57A28-6E1D-4629-A69D-C255AE7D82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[GR07] </a:t>
            </a:r>
            <a:r>
              <a:rPr lang="en-US" dirty="0" err="1" smtClean="0"/>
              <a:t>Goldwasser</a:t>
            </a:r>
            <a:r>
              <a:rPr lang="en-US" dirty="0" smtClean="0"/>
              <a:t>, </a:t>
            </a:r>
            <a:r>
              <a:rPr lang="en-US" dirty="0" err="1" smtClean="0"/>
              <a:t>Rothblum</a:t>
            </a:r>
            <a:r>
              <a:rPr lang="en-US" dirty="0" smtClean="0"/>
              <a:t>, “On best-possible obfuscation”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D086E-6021-4A01-AFB5-894CB72ABD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2775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449580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963D66-34EF-4FBF-95FC-DBF8B993F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5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848600" cy="1927225"/>
          </a:xfrm>
        </p:spPr>
        <p:txBody>
          <a:bodyPr/>
          <a:lstStyle/>
          <a:p>
            <a:r>
              <a:rPr lang="en-US" dirty="0" smtClean="0"/>
              <a:t>2-round secure MPC </a:t>
            </a:r>
            <a:r>
              <a:rPr lang="en-US" sz="4000" dirty="0" smtClean="0"/>
              <a:t>from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IndISTINGUISHABILITY</a:t>
            </a:r>
            <a:r>
              <a:rPr lang="en-US" dirty="0" smtClean="0"/>
              <a:t> Obfuscation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781800" cy="1752600"/>
          </a:xfrm>
        </p:spPr>
        <p:txBody>
          <a:bodyPr/>
          <a:lstStyle/>
          <a:p>
            <a:r>
              <a:rPr lang="en-US" dirty="0" err="1" smtClean="0"/>
              <a:t>Sanjam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, Craig Gentry, </a:t>
            </a:r>
            <a:r>
              <a:rPr lang="en-US" u="sng" dirty="0" smtClean="0"/>
              <a:t>Shai Halevi </a:t>
            </a:r>
            <a:r>
              <a:rPr lang="en-US" dirty="0" smtClean="0"/>
              <a:t>(IBM), Mariana </a:t>
            </a:r>
            <a:r>
              <a:rPr lang="en-US" dirty="0" err="1" smtClean="0"/>
              <a:t>Raykova</a:t>
            </a:r>
            <a:r>
              <a:rPr lang="en-US" dirty="0" smtClean="0"/>
              <a:t> (SRI)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Complexity of Secure MPC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Without privacy, one round is enough</a:t>
                </a:r>
              </a:p>
              <a:p>
                <a:pPr lvl="1"/>
                <a:r>
                  <a:rPr lang="en-US" dirty="0" smtClean="0"/>
                  <a:t>Everyone broadcast their inputs</a:t>
                </a:r>
              </a:p>
              <a:p>
                <a:r>
                  <a:rPr lang="en-US" dirty="0" smtClean="0"/>
                  <a:t>With privacy, need at least two</a:t>
                </a:r>
              </a:p>
              <a:p>
                <a:pPr lvl="1"/>
                <a:r>
                  <a:rPr lang="en-US" dirty="0" smtClean="0"/>
                  <a:t>Else, bad guys get access to residual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𝑓𝑖𝑥𝑒𝑑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𝑔𝑜𝑜𝑑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𝑔𝑢𝑦𝑠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𝑖𝑛𝑝𝑢𝑡𝑠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/>
                      </a:rPr>
                      <m:t>=                      </m:t>
                    </m:r>
                    <m:r>
                      <a:rPr lang="en-US" sz="3200" b="0" i="1" smtClean="0">
                        <a:latin typeface="Cambria Math"/>
                      </a:rPr>
                      <m:t>𝑓</m:t>
                    </m:r>
                    <m:r>
                      <a:rPr lang="en-US" sz="3200" b="0" i="1" smtClean="0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𝑓𝑖𝑥𝑒𝑑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𝑔𝑜𝑜𝑑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𝑔𝑢𝑦𝑠</m:t>
                    </m:r>
                    <m:r>
                      <a:rPr lang="en-US" sz="3200" i="1">
                        <a:latin typeface="Cambria Math"/>
                      </a:rPr>
                      <m:t> </m:t>
                    </m:r>
                    <m:r>
                      <a:rPr lang="en-US" sz="3200" i="1">
                        <a:latin typeface="Cambria Math"/>
                      </a:rPr>
                      <m:t>𝑖𝑛𝑝𝑢𝑡𝑠</m:t>
                    </m:r>
                    <m:r>
                      <a:rPr lang="en-US" sz="32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Can evaluate residual function on many inputs</a:t>
                </a:r>
              </a:p>
              <a:p>
                <a:pPr lvl="1"/>
                <a:r>
                  <a:rPr lang="en-US" dirty="0"/>
                  <a:t>Y</a:t>
                </a:r>
                <a:r>
                  <a:rPr lang="en-US" dirty="0" smtClean="0"/>
                  <a:t>ields more info on the good guys inputs than what they can get in the ideal world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Complexity of Secure MPC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get 2-round secure computation?</a:t>
            </a:r>
          </a:p>
          <a:p>
            <a:pPr lvl="1"/>
            <a:r>
              <a:rPr lang="en-US" dirty="0" smtClean="0"/>
              <a:t>Two broadcast rounds after seeing the CRS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Before this work, best result was 3 rounds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Asharov</a:t>
            </a:r>
            <a:r>
              <a:rPr lang="en-US" dirty="0"/>
              <a:t>, </a:t>
            </a:r>
            <a:r>
              <a:rPr lang="en-US" dirty="0" smtClean="0"/>
              <a:t>Jain</a:t>
            </a:r>
            <a:r>
              <a:rPr lang="en-US" dirty="0"/>
              <a:t>, </a:t>
            </a:r>
            <a:r>
              <a:rPr lang="en-US" dirty="0" smtClean="0"/>
              <a:t>Lopez-Alt</a:t>
            </a:r>
            <a:r>
              <a:rPr lang="en-US" dirty="0"/>
              <a:t>, </a:t>
            </a:r>
            <a:r>
              <a:rPr lang="en-US" dirty="0" err="1" smtClean="0"/>
              <a:t>Tromer</a:t>
            </a:r>
            <a:r>
              <a:rPr lang="en-US" dirty="0"/>
              <a:t>, </a:t>
            </a:r>
            <a:r>
              <a:rPr lang="en-US" dirty="0" err="1" smtClean="0"/>
              <a:t>Vaikuntanathan</a:t>
            </a:r>
            <a:r>
              <a:rPr lang="en-US" dirty="0" smtClean="0"/>
              <a:t>, </a:t>
            </a:r>
            <a:r>
              <a:rPr lang="en-US" dirty="0" err="1" smtClean="0"/>
              <a:t>Wichs</a:t>
            </a:r>
            <a:r>
              <a:rPr lang="en-US" dirty="0" smtClean="0"/>
              <a:t>, </a:t>
            </a:r>
            <a:r>
              <a:rPr lang="en-US" dirty="0" err="1" smtClean="0"/>
              <a:t>Eurocrypt</a:t>
            </a:r>
            <a:r>
              <a:rPr lang="en-US" dirty="0" smtClean="0"/>
              <a:t> 2012],</a:t>
            </a:r>
            <a:br>
              <a:rPr lang="en-US" dirty="0" smtClean="0"/>
            </a:br>
            <a:r>
              <a:rPr lang="en-US" dirty="0" smtClean="0"/>
              <a:t>using threshold (multi-key) FHE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This work: doing it in two rounds</a:t>
            </a:r>
            <a:endParaRPr lang="en-US" dirty="0"/>
          </a:p>
          <a:p>
            <a:pPr lvl="1"/>
            <a:r>
              <a:rPr lang="en-US" dirty="0" smtClean="0"/>
              <a:t>Using heavy tools (</a:t>
            </a:r>
            <a:r>
              <a:rPr lang="en-US" i="1" dirty="0" err="1" smtClean="0"/>
              <a:t>iO</a:t>
            </a:r>
            <a:r>
              <a:rPr lang="en-US" dirty="0" smtClean="0"/>
              <a:t>, NIZK)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Tools We Use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We start from an Interactive Semi-Honest-Secure Protocol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Compile it into a 2-round protocols using:</a:t>
                </a:r>
              </a:p>
              <a:p>
                <a:pPr lvl="1"/>
                <a:r>
                  <a:rPr lang="en-US" sz="2400" dirty="0" err="1" smtClean="0"/>
                  <a:t>Indistinguishability</a:t>
                </a:r>
                <a:r>
                  <a:rPr lang="en-US" sz="2400" dirty="0" smtClean="0"/>
                  <a:t> Obfuscation</a:t>
                </a:r>
              </a:p>
              <a:p>
                <a:pPr lvl="1"/>
                <a:r>
                  <a:rPr lang="en-US" sz="2400" dirty="0" err="1" smtClean="0"/>
                  <a:t>Noninteractive</a:t>
                </a:r>
                <a:r>
                  <a:rPr lang="en-US" sz="2400" dirty="0" smtClean="0"/>
                  <a:t> Zero-Knowledge (w/ stat. soundness)</a:t>
                </a:r>
              </a:p>
              <a:p>
                <a:pPr lvl="1"/>
                <a:r>
                  <a:rPr lang="en-US" sz="2400" dirty="0" smtClean="0"/>
                  <a:t>Chosen-</a:t>
                </a:r>
                <a:r>
                  <a:rPr lang="en-US" sz="2400" dirty="0" err="1" smtClean="0"/>
                  <a:t>Ciphertext</a:t>
                </a:r>
                <a:r>
                  <a:rPr lang="en-US" sz="2400" dirty="0" smtClean="0"/>
                  <a:t> Secure Encryption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Tool: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programs “unintelligible” while maintaining their functionality</a:t>
            </a:r>
          </a:p>
          <a:p>
            <a:pPr lvl="1"/>
            <a:r>
              <a:rPr lang="en-US" dirty="0" smtClean="0"/>
              <a:t>Example from Wikipedia: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Rigorous treatment [Hada’00, BGIRSVY’01,…]</a:t>
            </a:r>
          </a:p>
          <a:p>
            <a:pPr lvl="1"/>
            <a:r>
              <a:rPr lang="en-US" dirty="0" smtClean="0"/>
              <a:t>Constructions [GGHRSW13,…]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3200400"/>
            <a:ext cx="5638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@P=split//,".URRUU\c8R";@d=split//,"\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nrekcah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rehtona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";sub p{ @p{"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"}=(P,P);pipe"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";++$p;($q*=2)+=$f=!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{$P=$P[$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f^ord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($p{$_})&amp;6];$p{$_}=/ ^$P/ix?$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$_}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keys%p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p;p;p;p;p;map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{$p{$_}=~/^[P.]/&amp;&amp; close$_}%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until$?;map{/^r/&amp;&amp;&lt;$_&gt;}%p;$_=$d[$q];sleep rand(2)if/\S/;print</a:t>
            </a:r>
          </a:p>
        </p:txBody>
      </p:sp>
    </p:spTree>
    <p:extLst>
      <p:ext uri="{BB962C8B-B14F-4D97-AF65-F5344CB8AC3E}">
        <p14:creationId xmlns:p14="http://schemas.microsoft.com/office/powerpoint/2010/main" val="23720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“Unintelligible”?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we want: can’t do much more with obfuscated code than running it on inputs</a:t>
                </a:r>
              </a:p>
              <a:p>
                <a:pPr lvl="1"/>
                <a:r>
                  <a:rPr lang="en-US" dirty="0" smtClean="0"/>
                  <a:t>At least: If function depends on secrets that are not apparent in its I/O, then obfuscated code does not reveal these secrets</a:t>
                </a:r>
              </a:p>
              <a:p>
                <a:r>
                  <a:rPr lang="en-US" dirty="0" smtClean="0"/>
                  <a:t>[B+01] show that this is impossible:</a:t>
                </a:r>
              </a:p>
              <a:p>
                <a:pPr lvl="1"/>
                <a:r>
                  <a:rPr lang="en-US" dirty="0" err="1" smtClean="0"/>
                  <a:t>Thm</a:t>
                </a:r>
                <a:r>
                  <a:rPr lang="en-US" dirty="0" smtClean="0"/>
                  <a:t>: If PRFs exist, then there exists PRF families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𝐹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for which it is possible to recover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from any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These PRFs are </a:t>
                </a:r>
                <a:r>
                  <a:rPr lang="en-US" dirty="0" err="1" smtClean="0"/>
                  <a:t>unobfuscatable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r="-889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1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“Unintelligible”?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some function are bad, but not all…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we get OBF() that does “as well as possible” on every function?</a:t>
            </a:r>
          </a:p>
          <a:p>
            <a:r>
              <a:rPr lang="en-US" dirty="0" smtClean="0"/>
              <a:t>[B+01] suggested the weaker notion of “</a:t>
            </a:r>
            <a:r>
              <a:rPr lang="en-US" dirty="0" err="1" smtClean="0"/>
              <a:t>indistinguishability</a:t>
            </a:r>
            <a:r>
              <a:rPr lang="en-US" dirty="0" smtClean="0"/>
              <a:t> obfuscation” (</a:t>
            </a:r>
            <a:r>
              <a:rPr lang="en-US" i="1" dirty="0" err="1" smtClean="0"/>
              <a:t>iO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Gives the “best-possible” guarantee [GR07]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urns out to suffice for many applications, including ours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 efficient public procedure OBF(*)</a:t>
                </a:r>
              </a:p>
              <a:p>
                <a:r>
                  <a:rPr lang="en-US" dirty="0" smtClean="0"/>
                  <a:t>Takes as input a program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E.g., encoded as a circuit</a:t>
                </a:r>
              </a:p>
              <a:p>
                <a:r>
                  <a:rPr lang="en-US" dirty="0" smtClean="0"/>
                  <a:t>Produce as output another program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𝐶</m:t>
                    </m:r>
                    <m:r>
                      <a:rPr lang="en-US" dirty="0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computes the same function as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at most </a:t>
                </a:r>
                <a:r>
                  <a:rPr lang="en-US" dirty="0" err="1" smtClean="0"/>
                  <a:t>polynomially</a:t>
                </a:r>
                <a:r>
                  <a:rPr lang="en-US" dirty="0" smtClean="0"/>
                  <a:t> larger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Indistinguishability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-Obfuscation 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iO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compute </a:t>
                </a:r>
                <a:r>
                  <a:rPr lang="en-US" dirty="0" smtClean="0"/>
                  <a:t>the same </a:t>
                </a:r>
                <a:r>
                  <a:rPr lang="en-US" dirty="0"/>
                  <a:t>function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|=|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),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𝑂𝐵𝐹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≈</m:t>
                    </m:r>
                    <m:r>
                      <a:rPr lang="en-US" i="1">
                        <a:latin typeface="Cambria Math"/>
                      </a:rPr>
                      <m:t>𝑂𝐵𝐹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Another Tool: </a:t>
            </a:r>
            <a:r>
              <a:rPr lang="en-US" sz="4400" dirty="0" err="1" smtClean="0"/>
              <a:t>Noninteractive</a:t>
            </a:r>
            <a:r>
              <a:rPr lang="en-US" sz="4400" dirty="0" smtClean="0"/>
              <a:t> ZK</a:t>
            </a:r>
            <a:br>
              <a:rPr lang="en-US" sz="4400" dirty="0" smtClean="0"/>
            </a:br>
            <a:r>
              <a:rPr lang="en-US" dirty="0" smtClean="0"/>
              <a:t>					</a:t>
            </a:r>
            <a:r>
              <a:rPr lang="en-US" sz="2700" dirty="0" smtClean="0"/>
              <a:t>(slide due to Jens </a:t>
            </a:r>
            <a:r>
              <a:rPr lang="en-US" sz="2700" dirty="0" err="1" smtClean="0"/>
              <a:t>Groth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288" y="1412875"/>
            <a:ext cx="8207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da-DK" altLang="en-US" dirty="0"/>
          </a:p>
          <a:p>
            <a:pPr eaLnBrk="1" hangingPunct="1">
              <a:spcBef>
                <a:spcPct val="50000"/>
              </a:spcBef>
            </a:pPr>
            <a:r>
              <a:rPr lang="da-DK" altLang="en-US" dirty="0"/>
              <a:t>	 </a:t>
            </a:r>
            <a:endParaRPr lang="en-US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6875" y="5532438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en-US"/>
              <a:t>		Prover				Verifier</a:t>
            </a:r>
            <a:endParaRPr lang="da-DK" altLang="en-US">
              <a:sym typeface="Symbol" pitchFamily="18" charset="2"/>
            </a:endParaRPr>
          </a:p>
        </p:txBody>
      </p:sp>
      <p:pic>
        <p:nvPicPr>
          <p:cNvPr id="7" name="Picture 25" descr="pe0691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6738" y="3575050"/>
            <a:ext cx="1728787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pe06922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648075"/>
            <a:ext cx="180975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068763" y="4573588"/>
            <a:ext cx="7858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256213" y="5499100"/>
            <a:ext cx="3094037" cy="952500"/>
          </a:xfrm>
          <a:prstGeom prst="wedgeRectCallout">
            <a:avLst>
              <a:gd name="adj1" fmla="val -68384"/>
              <a:gd name="adj2" fmla="val -1237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altLang="en-US" dirty="0"/>
              <a:t>Soundness:</a:t>
            </a:r>
          </a:p>
          <a:p>
            <a:pPr eaLnBrk="1" hangingPunct="1"/>
            <a:r>
              <a:rPr lang="da-DK" altLang="en-US" dirty="0"/>
              <a:t>Statement is true</a:t>
            </a:r>
            <a:endParaRPr lang="en-US" altLang="en-US" dirty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687388" y="5499100"/>
            <a:ext cx="3887787" cy="950913"/>
          </a:xfrm>
          <a:prstGeom prst="wedgeRectCallout">
            <a:avLst>
              <a:gd name="adj1" fmla="val 51528"/>
              <a:gd name="adj2" fmla="val -1230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a-DK" altLang="en-US"/>
              <a:t>Zero-knowledge:</a:t>
            </a:r>
          </a:p>
          <a:p>
            <a:pPr eaLnBrk="1" hangingPunct="1"/>
            <a:r>
              <a:rPr lang="da-DK" altLang="en-US"/>
              <a:t>Nothing but truth revealed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/>
              <p:cNvSpPr txBox="1">
                <a:spLocks noChangeArrowheads="1"/>
              </p:cNvSpPr>
              <p:nvPr/>
            </p:nvSpPr>
            <p:spPr bwMode="auto">
              <a:xfrm>
                <a:off x="3151188" y="2805113"/>
                <a:ext cx="2808287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altLang="en-US" dirty="0" smtClean="0"/>
                  <a:t>   Statement: 	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/>
                      </a:rPr>
                      <m:t>𝑥</m:t>
                    </m:r>
                    <m:r>
                      <a:rPr lang="en-US" altLang="en-US" b="0" i="1" dirty="0" smtClean="0">
                        <a:latin typeface="Cambria Math"/>
                      </a:rPr>
                      <m:t>∈</m:t>
                    </m:r>
                    <m:r>
                      <a:rPr lang="en-US" altLang="en-US" b="0" i="1" dirty="0" smtClean="0">
                        <a:latin typeface="Cambria Math"/>
                      </a:rPr>
                      <m:t>𝐿</m:t>
                    </m:r>
                  </m:oMath>
                </a14:m>
                <a:endParaRPr lang="en-GB" altLang="en-US" dirty="0"/>
              </a:p>
            </p:txBody>
          </p:sp>
        </mc:Choice>
        <mc:Fallback xmlns="">
          <p:sp>
            <p:nvSpPr>
              <p:cNvPr id="1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1188" y="2805113"/>
                <a:ext cx="2808287" cy="461962"/>
              </a:xfrm>
              <a:prstGeom prst="rect">
                <a:avLst/>
              </a:prstGeom>
              <a:blipFill rotWithShape="1">
                <a:blip r:embed="rId4"/>
                <a:stretch>
                  <a:fillRect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3786188" y="4076700"/>
            <a:ext cx="136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altLang="en-US"/>
              <a:t>Proof: </a:t>
            </a:r>
            <a:r>
              <a:rPr lang="en-GB" altLang="en-US">
                <a:sym typeface="Symbol" pitchFamily="18" charset="2"/>
              </a:rPr>
              <a:t></a:t>
            </a: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loud Callout 13"/>
              <p:cNvSpPr/>
              <p:nvPr/>
            </p:nvSpPr>
            <p:spPr>
              <a:xfrm>
                <a:off x="107950" y="2428875"/>
                <a:ext cx="2232025" cy="1146175"/>
              </a:xfrm>
              <a:prstGeom prst="cloudCallout">
                <a:avLst>
                  <a:gd name="adj1" fmla="val 50053"/>
                  <a:gd name="adj2" fmla="val 791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loud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2428875"/>
                <a:ext cx="2232025" cy="1146175"/>
              </a:xfrm>
              <a:prstGeom prst="cloudCallout">
                <a:avLst>
                  <a:gd name="adj1" fmla="val 50053"/>
                  <a:gd name="adj2" fmla="val 79170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2636838" y="1789113"/>
            <a:ext cx="3960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altLang="en-US"/>
              <a:t>  Common reference string:	0100…11010</a:t>
            </a:r>
          </a:p>
        </p:txBody>
      </p:sp>
    </p:spTree>
    <p:extLst>
      <p:ext uri="{BB962C8B-B14F-4D97-AF65-F5344CB8AC3E}">
        <p14:creationId xmlns:p14="http://schemas.microsoft.com/office/powerpoint/2010/main" val="1831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Interactive Zero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Proving statement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is an NP language,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is public</a:t>
                </a:r>
              </a:p>
              <a:p>
                <a:pPr lvl="8"/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NIZK has three algorithms (+ a simulator)</a:t>
                </a:r>
              </a:p>
              <a:p>
                <a:r>
                  <a:rPr lang="en-US" b="1" dirty="0" smtClean="0"/>
                  <a:t>CRS generation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1" i="1" smtClean="0">
                        <a:latin typeface="Cambria Math"/>
                      </a:rPr>
                      <m:t>𝑲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dirty="0" smtClean="0"/>
                  <a:t>Proof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1" i="1" smtClean="0">
                        <a:latin typeface="Cambria Math"/>
                      </a:rPr>
                      <m:t>𝑷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Verification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=0/1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Simulator: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Interactive Zero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Perfect completeness</a:t>
                </a:r>
                <a:r>
                  <a:rPr lang="en-US" dirty="0" smtClean="0"/>
                  <a:t>: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Statistical </a:t>
                </a:r>
                <a:r>
                  <a:rPr lang="en-US" u="sng" smtClean="0"/>
                  <a:t>soundness</a:t>
                </a:r>
                <a:r>
                  <a:rPr lang="en-US" smtClean="0"/>
                  <a:t>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Pr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←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𝑛𝑒𝑔𝑙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Computational ZK</a:t>
                </a:r>
                <a:r>
                  <a:rPr lang="en-US" dirty="0" smtClean="0"/>
                  <a:t>: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  <m:r>
                            <a:rPr lang="en-US" i="1">
                              <a:latin typeface="Cambria Math"/>
                            </a:rPr>
                            <m:t>←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←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≈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81600"/>
              </a:xfrm>
              <a:blipFill rotWithShape="1">
                <a:blip r:embed="rId2"/>
                <a:stretch>
                  <a:fillRect l="-1852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Background: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slides borrowed from Yehuda </a:t>
            </a:r>
            <a:r>
              <a:rPr lang="en-US" dirty="0" err="1" smtClean="0"/>
              <a:t>Lindell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Tool: CCA-Secure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Public-key encryption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𝐾𝑒𝑦𝐺𝑒𝑛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𝐸𝑛𝑐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𝐷𝑒𝑐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Adversary wins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not queries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Scheme is secure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𝑤𝑖𝑛𝑠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  <a:ea typeface="Cambria Math"/>
                      </a:rPr>
                      <m:t>≲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25" b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6103" y="2209800"/>
                <a:ext cx="340849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←</m:t>
                      </m:r>
                      <m:r>
                        <a:rPr lang="en-US" sz="2400" b="0" i="1" smtClean="0">
                          <a:latin typeface="Cambria Math"/>
                        </a:rPr>
                        <m:t>𝐾𝑒𝑦𝐺𝑒𝑛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03" y="2209800"/>
                <a:ext cx="3408497" cy="5091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730" y="2814935"/>
                <a:ext cx="273607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u="sng" smtClean="0">
                          <a:latin typeface="Cambria Math"/>
                        </a:rPr>
                        <m:t>Challenger</m:t>
                      </m:r>
                      <m:d>
                        <m:dPr>
                          <m:ctrlPr>
                            <a:rPr lang="en-US" sz="2400" b="0" i="1" u="sng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u="sng" smtClean="0">
                              <a:latin typeface="Cambria Math"/>
                            </a:rPr>
                            <m:t>𝑝𝑘</m:t>
                          </m:r>
                          <m:r>
                            <a:rPr lang="en-US" sz="2400" b="0" i="1" u="sng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u="sng" smtClean="0">
                              <a:latin typeface="Cambria Math"/>
                            </a:rPr>
                            <m:t>𝑠𝑘</m:t>
                          </m:r>
                        </m:e>
                      </m:d>
                    </m:oMath>
                  </m:oMathPara>
                </a14:m>
                <a:endParaRPr lang="en-US" sz="2400" u="sn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30" y="2814935"/>
                <a:ext cx="273607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91488" y="2819400"/>
                <a:ext cx="223811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u="sng" smtClean="0">
                          <a:latin typeface="Cambria Math"/>
                        </a:rPr>
                        <m:t>Adversary</m:t>
                      </m:r>
                      <m:d>
                        <m:dPr>
                          <m:ctrlPr>
                            <a:rPr lang="en-US" sz="2400" b="0" i="1" u="sng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u="sng" smtClean="0">
                              <a:latin typeface="Cambria Math"/>
                            </a:rPr>
                            <m:t>𝑝𝑘</m:t>
                          </m:r>
                        </m:e>
                      </m:d>
                    </m:oMath>
                  </m:oMathPara>
                </a14:m>
                <a:endParaRPr lang="en-US" sz="2400" u="sn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88" y="2819400"/>
                <a:ext cx="2238112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48177" y="2948225"/>
            <a:ext cx="1905000" cy="461665"/>
            <a:chOff x="3548177" y="3176825"/>
            <a:chExt cx="1905000" cy="461665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548177" y="363849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25536" y="3176825"/>
                  <a:ext cx="502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36" y="3176825"/>
                  <a:ext cx="50218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3464312" y="3379113"/>
            <a:ext cx="2286332" cy="461665"/>
            <a:chOff x="3464312" y="3607713"/>
            <a:chExt cx="2286332" cy="46166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48177" y="40386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464312" y="3607713"/>
                  <a:ext cx="22863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𝐷𝑒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𝑠𝑘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312" y="3607713"/>
                  <a:ext cx="2286332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267"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Curved Left Arrow 12"/>
          <p:cNvSpPr/>
          <p:nvPr/>
        </p:nvSpPr>
        <p:spPr>
          <a:xfrm flipV="1">
            <a:off x="5557689" y="3171855"/>
            <a:ext cx="385911" cy="668923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48177" y="4025412"/>
            <a:ext cx="1905000" cy="461665"/>
            <a:chOff x="3548177" y="4254012"/>
            <a:chExt cx="1905000" cy="461665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548177" y="470529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86869" y="4254012"/>
                  <a:ext cx="11776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869" y="4254012"/>
                  <a:ext cx="117769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3302986" y="4430315"/>
            <a:ext cx="2447658" cy="490199"/>
            <a:chOff x="3302986" y="4658915"/>
            <a:chExt cx="2447658" cy="490199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548177" y="5105400"/>
              <a:ext cx="1905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02986" y="4658915"/>
                  <a:ext cx="2447658" cy="49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←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𝐸𝑛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𝑝𝑘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986" y="4658915"/>
                  <a:ext cx="2447658" cy="4901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6400" y="4400490"/>
                <a:ext cx="1511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</a:rPr>
                        <m:t>←{0,1}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400490"/>
                <a:ext cx="1511696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020985" y="4769876"/>
            <a:ext cx="1446615" cy="461665"/>
            <a:chOff x="6020985" y="4998476"/>
            <a:chExt cx="1446615" cy="46166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400800" y="5257800"/>
              <a:ext cx="1066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020985" y="4998476"/>
                  <a:ext cx="5389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985" y="4998476"/>
                  <a:ext cx="53899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9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Starting Point: Use 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Start from any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-round secure MPC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Consider the next-message functions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𝑁𝑒𝑥𝑡𝑀𝑠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Π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𝑡𝑟𝑎𝑛𝑠𝑐𝑟𝑖𝑝𝑡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𝑠𝑜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𝑓𝑎𝑟</m:t>
                        </m:r>
                      </m:e>
                    </m:d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/>
                </a:r>
                <a:br>
                  <a:rPr lang="en-US" dirty="0" smtClean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𝑛𝑒𝑥𝑡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Π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𝑚𝑒𝑠𝑠𝑎𝑔𝑒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𝑜𝑓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𝑝𝑙𝑎𝑦𝑒𝑟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mtClean="0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dirty="0" smtClean="0"/>
                  <a:t>With input,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-randomness hard-wired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Point: Use 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Players obfuscate, broadcast, their</a:t>
                </a:r>
                <a:br>
                  <a:rPr lang="en-US" dirty="0" smtClean="0"/>
                </a:br>
                <a:r>
                  <a:rPr lang="en-US" dirty="0" smtClean="0"/>
                  <a:t>next-message functions</a:t>
                </a:r>
              </a:p>
              <a:p>
                <a:pPr lvl="1"/>
                <a:r>
                  <a:rPr lang="en-US" dirty="0" smtClean="0"/>
                  <a:t>With input,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-randomness hard-wired in</a:t>
                </a:r>
              </a:p>
              <a:p>
                <a:pPr lvl="1"/>
                <a:r>
                  <a:rPr lang="en-US" dirty="0"/>
                  <a:t>Each player </a:t>
                </a:r>
                <a:r>
                  <a:rPr lang="en-US" dirty="0" smtClean="0"/>
                  <a:t>obfuscates one function per round</a:t>
                </a:r>
              </a:p>
              <a:p>
                <a:pPr lvl="8"/>
                <a:endParaRPr lang="en-US" dirty="0"/>
              </a:p>
              <a:p>
                <a:r>
                  <a:rPr lang="en-US" dirty="0" smtClean="0"/>
                  <a:t>Then everyone can locally evaluate the obfuscated functions to get the final output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But this is a one-round protocol, so it must leak the residual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259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Commitment Round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round: commit to input,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-randomness</a:t>
                </a:r>
              </a:p>
              <a:p>
                <a:pPr lvl="1"/>
                <a:r>
                  <a:rPr lang="en-US" dirty="0" smtClean="0"/>
                  <a:t>Using CCA-secure encryption</a:t>
                </a:r>
              </a:p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round: obfuscate next-message functions</a:t>
                </a:r>
              </a:p>
              <a:p>
                <a:pPr lvl="1"/>
                <a:r>
                  <a:rPr lang="en-US" dirty="0" smtClean="0"/>
                  <a:t>With input,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-randomness hard-wired in</a:t>
                </a:r>
              </a:p>
              <a:p>
                <a:pPr lvl="1"/>
                <a:r>
                  <a:rPr lang="en-US" dirty="0" smtClean="0"/>
                  <a:t>Also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-round commitments hard-wired in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We want next-</a:t>
                </a:r>
                <a:r>
                  <a:rPr lang="en-US" dirty="0" err="1" smtClean="0"/>
                  <a:t>msg</a:t>
                </a:r>
                <a:r>
                  <a:rPr lang="en-US" dirty="0" smtClean="0"/>
                  <a:t>-functions to work only if transcript is consistent with commitments</a:t>
                </a:r>
              </a:p>
              <a:p>
                <a:pPr lvl="1"/>
                <a:r>
                  <a:rPr lang="en-US" dirty="0" smtClean="0"/>
                  <a:t>This will prevent bad guys from using it with inputs other than ones committed in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round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876800"/>
              </a:xfrm>
              <a:blipFill rotWithShape="1">
                <a:blip r:embed="rId2"/>
                <a:stretch>
                  <a:fillRect l="-1298" t="-2625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of </a:t>
            </a:r>
            <a:r>
              <a:rPr lang="en-US" dirty="0" smtClean="0"/>
              <a:t>Consistency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/>
                      </a:rPr>
                      <m:t>𝑁𝑒𝑥𝑡𝑀𝑠</m:t>
                    </m:r>
                    <m:sSubSup>
                      <m:sSub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𝐜𝐨𝐦𝐦𝐬</m:t>
                        </m:r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sub>
                      <m:sup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𝑡𝑟𝑎𝑛𝑠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so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far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proofs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  <a:t/>
                </a:r>
                <a:br>
                  <a:rPr lang="en-US" dirty="0" smtClean="0">
                    <a:solidFill>
                      <a:srgbClr val="7030A0"/>
                    </a:solidFill>
                    <a:latin typeface="Cambria Math"/>
                  </a:rPr>
                </a:br>
                <a:r>
                  <a:rPr lang="en-US" sz="900" dirty="0" smtClean="0">
                    <a:solidFill>
                      <a:srgbClr val="7030A0"/>
                    </a:solidFill>
                    <a:latin typeface="Cambria Math"/>
                  </a:rPr>
                  <a:t/>
                </a:r>
                <a:br>
                  <a:rPr lang="en-US" sz="900" dirty="0" smtClean="0">
                    <a:solidFill>
                      <a:srgbClr val="7030A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verify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proofs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that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𝑡𝑟𝑎𝑛𝑠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consistent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with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𝑐𝑜𝑚𝑚𝑠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If</m:t>
                            </m:r>
                            <m:r>
                              <a:rPr lang="en-US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ny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proof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fails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output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⊥                   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else</m:t>
                            </m:r>
                            <m:r>
                              <a:rPr lang="en-US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output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next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msg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new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proof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1737360" lvl="8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New-proof generated with randomness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P</a:t>
                </a:r>
                <a:r>
                  <a:rPr lang="en-US" dirty="0" smtClean="0"/>
                  <a:t>roves that next-</a:t>
                </a:r>
                <a:r>
                  <a:rPr lang="en-US" dirty="0" err="1" smtClean="0"/>
                  <a:t>msg</a:t>
                </a:r>
                <a:r>
                  <a:rPr lang="en-US" dirty="0" smtClean="0"/>
                  <a:t> was generated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𝑡𝑟𝑎𝑛𝑠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),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consistent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𝑐𝑜𝑚𝑚𝑠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Each party obfuscates, broadcasts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>
                        <a:latin typeface="Cambria Math"/>
                      </a:rPr>
                      <m:t>𝑥𝑡𝑀𝑠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𝑐𝑜𝑚𝑚𝑠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Secure?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It would be if we had </a:t>
                </a:r>
                <a:r>
                  <a:rPr lang="en-US" smtClean="0"/>
                  <a:t>“ideal obfuscation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“Easy to show” that this is secure when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𝑁𝑒𝑥𝑡𝑀𝑠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functions are oracles</a:t>
                </a:r>
              </a:p>
              <a:p>
                <a:pPr lvl="1"/>
                <a:r>
                  <a:rPr lang="en-US" dirty="0" smtClean="0"/>
                  <a:t>Essentially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+proofs is </a:t>
                </a:r>
                <a:r>
                  <a:rPr lang="en-US" dirty="0" err="1" smtClean="0"/>
                  <a:t>resettably</a:t>
                </a:r>
                <a:r>
                  <a:rPr lang="en-US" dirty="0" smtClean="0"/>
                  <a:t>-secure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Key observation: transcript fixed after 1</a:t>
                </a:r>
                <a:r>
                  <a:rPr lang="en-US" baseline="30000" dirty="0" smtClean="0">
                    <a:solidFill>
                      <a:srgbClr val="0070C0"/>
                    </a:solidFill>
                  </a:rPr>
                  <a:t>st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round</a:t>
                </a:r>
              </a:p>
              <a:p>
                <a:pPr lvl="1"/>
                <a:r>
                  <a:rPr lang="en-US" dirty="0"/>
                  <a:t>This assumes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</m:oMath>
                </a14:m>
                <a:r>
                  <a:rPr lang="en-US" dirty="0"/>
                  <a:t> can handle bad randomness</a:t>
                </a:r>
              </a:p>
              <a:p>
                <a:pPr lvl="2"/>
                <a:r>
                  <a:rPr lang="en-US" dirty="0"/>
                  <a:t>Alternatively we can include coin-tossing in the </a:t>
                </a:r>
                <a:r>
                  <a:rPr lang="en-US" dirty="0" smtClean="0"/>
                  <a:t>compiler</a:t>
                </a:r>
              </a:p>
              <a:p>
                <a:r>
                  <a:rPr lang="en-US" dirty="0" smtClean="0"/>
                  <a:t>But we only have </a:t>
                </a:r>
                <a:r>
                  <a:rPr lang="en-US" i="1" dirty="0" err="1" smtClean="0"/>
                  <a:t>iO</a:t>
                </a:r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o we must jump through a few more hoops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i="1" dirty="0" err="1" smtClean="0"/>
              <a:t>iO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600" dirty="0" smtClean="0">
                    <a:latin typeface="Cambria Math"/>
                  </a:rPr>
                  <a:t>Change the obfuscated functions as follows:</a:t>
                </a:r>
              </a:p>
              <a:p>
                <a14:m>
                  <m:oMath xmlns:m="http://schemas.openxmlformats.org/officeDocument/2006/math">
                    <m:r>
                      <a:rPr lang="en-US" sz="3800" i="1" smtClean="0">
                        <a:solidFill>
                          <a:srgbClr val="7030A0"/>
                        </a:solidFill>
                        <a:latin typeface="Cambria Math"/>
                      </a:rPr>
                      <m:t>𝑁𝑒𝑥𝑡𝑀𝑠</m:t>
                    </m:r>
                    <m:sSubSup>
                      <m:sSubSupPr>
                        <m:ctrlPr>
                          <a:rPr lang="en-US" sz="38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sz="3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80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𝑐𝑜𝑚𝑚𝑠</m:t>
                        </m:r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3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𝜎</m:t>
                        </m:r>
                        <m:r>
                          <a:rPr lang="en-US" sz="38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3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8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z="3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sz="3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sz="38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𝑡𝑟𝑎𝑛𝑠</m:t>
                        </m:r>
                        <m:r>
                          <a:rPr lang="en-US" sz="38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so</m:t>
                        </m:r>
                        <m:r>
                          <a:rPr lang="en-US" sz="38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far</m:t>
                        </m:r>
                        <m: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3800">
                            <a:solidFill>
                              <a:srgbClr val="7030A0"/>
                            </a:solidFill>
                            <a:latin typeface="Cambria Math"/>
                          </a:rPr>
                          <m:t>proofs</m:t>
                        </m:r>
                      </m:e>
                    </m:d>
                    <m:r>
                      <a:rPr lang="en-US" sz="380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800" dirty="0">
                    <a:solidFill>
                      <a:srgbClr val="7030A0"/>
                    </a:solidFill>
                    <a:latin typeface="Cambria Math"/>
                  </a:rPr>
                  <a:t/>
                </a:r>
                <a:br>
                  <a:rPr lang="en-US" sz="3800" dirty="0">
                    <a:solidFill>
                      <a:srgbClr val="7030A0"/>
                    </a:solidFill>
                    <a:latin typeface="Cambria Math"/>
                  </a:rPr>
                </a:br>
                <a:r>
                  <a:rPr lang="en-US" sz="1200" dirty="0">
                    <a:solidFill>
                      <a:srgbClr val="7030A0"/>
                    </a:solidFill>
                    <a:latin typeface="Cambria Math"/>
                  </a:rPr>
                  <a:t/>
                </a:r>
                <a:br>
                  <a:rPr lang="en-US" sz="1200" dirty="0">
                    <a:solidFill>
                      <a:srgbClr val="7030A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verify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proofs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that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𝑡𝑟𝑎𝑛𝑠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consistent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with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𝑐𝑜𝑚𝑚𝑠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If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any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proof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fails</m:t>
                            </m:r>
                            <m: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output</m:t>
                            </m:r>
                            <m: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⊥   </m:t>
                            </m:r>
                            <m:r>
                              <a:rPr lang="en-US" sz="3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                   </m:t>
                            </m:r>
                            <m:r>
                              <a:rPr lang="en-US" sz="3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    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8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else</m:t>
                                  </m:r>
                                  <m:r>
                                    <a:rPr lang="en-US" sz="3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3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38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38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b</m:t>
                                          </m:r>
                                          <m: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=0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output</m:t>
                                          </m:r>
                                          <m: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38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8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next</m:t>
                                              </m:r>
                                              <m:r>
                                                <a:rPr lang="en-US" sz="38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8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Π</m:t>
                                              </m:r>
                                              <m:r>
                                                <a:rPr lang="en-US" sz="38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8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msg</m:t>
                                              </m:r>
                                              <m:r>
                                                <a:rPr lang="en-US" sz="38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8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new</m:t>
                                              </m:r>
                                              <m:r>
                                                <a:rPr lang="en-US" sz="3800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80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proof</m:t>
                                              </m:r>
                                            </m:e>
                                          </m:d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b</m:t>
                                          </m:r>
                                          <m:r>
                                            <a:rPr lang="en-US" sz="380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output</m:t>
                                          </m:r>
                                          <m:r>
                                            <a:rPr lang="en-US" sz="3800" b="0" i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38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38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                                           </m:t>
                                          </m:r>
                                        </m:e>
                                      </m:eqArr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3800" dirty="0" smtClean="0"/>
              </a:p>
              <a:p>
                <a:pPr lvl="8"/>
                <a:endParaRPr lang="en-US" sz="2700" dirty="0" smtClean="0"/>
              </a:p>
              <a:p>
                <a:r>
                  <a:rPr lang="en-US" sz="4600" dirty="0" smtClean="0"/>
                  <a:t>Each player obfuscates </a:t>
                </a:r>
                <a14:m>
                  <m:oMath xmlns:m="http://schemas.openxmlformats.org/officeDocument/2006/math">
                    <m:r>
                      <a:rPr lang="en-US" sz="46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4600" dirty="0" smtClean="0"/>
                  <a:t> such functions</a:t>
                </a:r>
              </a:p>
              <a:p>
                <a:pPr lvl="1"/>
                <a:r>
                  <a:rPr lang="en-US" sz="4000" dirty="0" smtClean="0"/>
                  <a:t>One for every communication round</a:t>
                </a:r>
              </a:p>
              <a:p>
                <a:pPr lvl="1"/>
                <a:r>
                  <a:rPr lang="en-US" sz="4000" dirty="0" smtClean="0"/>
                  <a:t>All with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4000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4000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400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4000">
                        <a:solidFill>
                          <a:srgbClr val="7030A0"/>
                        </a:solidFill>
                        <a:latin typeface="Cambria Math"/>
                      </a:rPr>
                      <m:t>𝑐𝑜𝑚𝑚𝑠</m:t>
                    </m:r>
                    <m:r>
                      <a:rPr lang="en-US" sz="400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en-US" sz="4000" dirty="0" smtClean="0"/>
                  <a:t>, independent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4000" dirty="0" smtClean="0"/>
                  <a:t>’s</a:t>
                </a:r>
              </a:p>
              <a:p>
                <a:pPr lvl="1"/>
                <a:r>
                  <a:rPr lang="en-US" sz="4000" dirty="0"/>
                  <a:t>A</a:t>
                </a:r>
                <a:r>
                  <a:rPr lang="en-US" sz="4000" dirty="0" smtClean="0"/>
                  <a:t>ll with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𝑏</m:t>
                    </m:r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/>
                      </a:rPr>
                      <m:t>=0, </m:t>
                    </m:r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𝑧</m:t>
                    </m:r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257800"/>
              </a:xfrm>
              <a:blipFill rotWithShape="1">
                <a:blip r:embed="rId2"/>
                <a:stretch>
                  <a:fillRect l="-1259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Full* Compiler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/>
              <a:lstStyle/>
              <a:p>
                <a:r>
                  <a:rPr lang="en-US" dirty="0" smtClean="0"/>
                  <a:t>CRS: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𝑝𝑘</m:t>
                    </m:r>
                  </m:oMath>
                </a14:m>
                <a:r>
                  <a:rPr lang="en-US" dirty="0" smtClean="0"/>
                  <a:t> of CCA-PKE,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of NIZK</a:t>
                </a:r>
              </a:p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</a:t>
                </a:r>
                <a:r>
                  <a:rPr lang="en-US" dirty="0"/>
                  <a:t>round: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broadcasts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</a:t>
                </a:r>
                <a:r>
                  <a:rPr lang="en-US" dirty="0"/>
                  <a:t>round: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chooses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’s, broadcasts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𝑂𝐵𝐹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𝑁𝑒𝑥𝑡𝑀𝑠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,0,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Local evaluations: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transcript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so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far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proofs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so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far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’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message and a proof for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236" t="-1625" r="-2836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Complexity, </a:t>
            </a:r>
            <a:r>
              <a:rPr lang="en-US" dirty="0"/>
              <a:t>Functionality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 rounds after seeing CRS</a:t>
                </a:r>
              </a:p>
              <a:p>
                <a:r>
                  <a:rPr lang="en-US" dirty="0" smtClean="0"/>
                  <a:t>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</m:t>
                    </m:r>
                    <m:r>
                      <a:rPr lang="en-US" b="0" i="1" smtClean="0">
                        <a:latin typeface="Cambria Math"/>
                      </a:rPr>
                      <m:t>𝑠𝑔</m:t>
                    </m:r>
                    <m:r>
                      <a:rPr lang="en-US" b="0" i="1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hecks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proofs</a:t>
                </a:r>
              </a:p>
              <a:p>
                <a:pPr lvl="1"/>
                <a:r>
                  <a:rPr lang="en-US" dirty="0" smtClean="0"/>
                  <a:t>Computes one protocol message and proves it</a:t>
                </a:r>
              </a:p>
              <a:p>
                <a:pPr marL="27432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Has complexity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𝑇𝑖𝑚𝑒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OBF increases complexity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𝑝𝑜𝑙𝑦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factor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Correctness follows from correctness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𝑂𝐵𝐹</m:t>
                    </m:r>
                  </m:oMath>
                </a14:m>
                <a:r>
                  <a:rPr lang="en-US" dirty="0" smtClean="0"/>
                  <a:t> and completeness of proof system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236" t="-1625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1" descr="j0139019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717" y="3264823"/>
            <a:ext cx="756083" cy="6975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Multiparty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parties with private inputs</a:t>
                </a:r>
              </a:p>
              <a:p>
                <a:r>
                  <a:rPr lang="en-US" dirty="0"/>
                  <a:t>Wish to compute </a:t>
                </a:r>
                <a:r>
                  <a:rPr lang="en-US" dirty="0" smtClean="0"/>
                  <a:t>on their joint inputs</a:t>
                </a:r>
              </a:p>
              <a:p>
                <a:r>
                  <a:rPr lang="en-US" dirty="0" smtClean="0"/>
                  <a:t> While ensuring some security properties</a:t>
                </a:r>
              </a:p>
              <a:p>
                <a:pPr lvl="1"/>
                <a:r>
                  <a:rPr lang="en-US" dirty="0" smtClean="0"/>
                  <a:t>Privacy, Correctness,…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Even if some</a:t>
                </a:r>
                <a:r>
                  <a:rPr lang="en-US" dirty="0"/>
                  <a:t> </a:t>
                </a:r>
                <a:r>
                  <a:rPr lang="en-US" dirty="0" smtClean="0"/>
                  <a:t>parties are</a:t>
                </a:r>
                <a:br>
                  <a:rPr lang="en-US" dirty="0" smtClean="0"/>
                </a:br>
                <a:r>
                  <a:rPr lang="en-US" dirty="0" smtClean="0"/>
                  <a:t>adversarial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IBM_ADMIN\AppData\Local\Microsoft\Windows\Temporary Internet Files\Content.IE5\WBAN5GQU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76600"/>
            <a:ext cx="1307956" cy="11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BM_ADMIN\AppData\Local\Microsoft\Windows\Temporary Internet Files\Content.IE5\WBAN5GQU\MC900434845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44" y="5105401"/>
            <a:ext cx="1422256" cy="142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0200" y="3429001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429001"/>
                <a:ext cx="5334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IBM_ADMIN\AppData\Local\Microsoft\Windows\Temporary Internet Files\Content.IE5\Q77PCSMW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2900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24800" y="3429001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429001"/>
                <a:ext cx="5334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64995" y="5410200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95" y="5410200"/>
                <a:ext cx="53340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5943600" y="3830631"/>
            <a:ext cx="1676400" cy="17470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63151" y="4127227"/>
            <a:ext cx="901844" cy="1024879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934200" y="4091478"/>
            <a:ext cx="766176" cy="1060628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43600" y="3962400"/>
                <a:ext cx="16444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𝑧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62400"/>
                <a:ext cx="1644489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Thm</a:t>
                </a:r>
                <a:r>
                  <a:rPr lang="en-US" dirty="0" smtClean="0"/>
                  <a:t>: The compiled protocol UC-securely realizes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against malicious adversaries if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 securely realizes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against semi-honest</a:t>
                </a:r>
              </a:p>
              <a:p>
                <a:pPr lvl="2"/>
                <a:r>
                  <a:rPr lang="en-US" dirty="0" smtClean="0"/>
                  <a:t>And can tolerate bad randomness</a:t>
                </a:r>
              </a:p>
              <a:p>
                <a:pPr lvl="1"/>
                <a:r>
                  <a:rPr lang="en-US" dirty="0" smtClean="0"/>
                  <a:t>Proof system is NIZK</a:t>
                </a:r>
              </a:p>
              <a:p>
                <a:pPr lvl="1"/>
                <a:r>
                  <a:rPr lang="en-US" dirty="0" smtClean="0"/>
                  <a:t>Encryption is CCA secure</a:t>
                </a:r>
              </a:p>
              <a:p>
                <a:pPr lvl="1"/>
                <a:r>
                  <a:rPr lang="en-US" dirty="0" smtClean="0"/>
                  <a:t>OBF is </a:t>
                </a:r>
                <a:r>
                  <a:rPr lang="en-US" i="1" dirty="0" err="1" smtClean="0"/>
                  <a:t>iO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Main idea in the proof:</a:t>
                </a:r>
              </a:p>
              <a:p>
                <a:pPr lvl="1"/>
                <a:r>
                  <a:rPr lang="en-US" dirty="0" smtClean="0"/>
                  <a:t>Recall that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round fixes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-transcript</a:t>
                </a:r>
              </a:p>
              <a:p>
                <a:pPr lvl="1"/>
                <a:r>
                  <a:rPr lang="en-US" dirty="0" smtClean="0"/>
                  <a:t>So these two circuits compute the same things:</a:t>
                </a:r>
                <a:endParaRPr lang="en-US" dirty="0"/>
              </a:p>
              <a:p>
                <a:pPr lvl="2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𝑁𝑒𝑥𝑡𝑀𝑠𝑔</m:t>
                    </m:r>
                    <m:r>
                      <a:rPr lang="en-US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 smtClean="0"/>
                  <a:t> as constructed in the protocol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𝑁𝑒𝑥𝑡𝑀𝑠𝑔</m:t>
                    </m:r>
                    <m:r>
                      <a:rPr lang="en-US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 smtClean="0"/>
                  <a:t> function with the fixed transcript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simulator will use the latter</a:t>
                </a:r>
              </a:p>
              <a:p>
                <a:pPr lvl="2"/>
                <a:r>
                  <a:rPr lang="en-US" dirty="0" smtClean="0"/>
                  <a:t>By </a:t>
                </a:r>
                <a:r>
                  <a:rPr lang="en-US" i="1" dirty="0" err="1" smtClean="0"/>
                  <a:t>iO</a:t>
                </a:r>
                <a:r>
                  <a:rPr lang="en-US" dirty="0" smtClean="0"/>
                  <a:t>, these are indistinguishable.</a:t>
                </a:r>
                <a:endParaRPr lang="en-US" dirty="0"/>
              </a:p>
              <a:p>
                <a:r>
                  <a:rPr lang="en-US" dirty="0" smtClean="0"/>
                  <a:t>Formally: fix </a:t>
                </a:r>
                <a:r>
                  <a:rPr lang="en-US" dirty="0"/>
                  <a:t>adversary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, we describe a simulator, prove its output indistinguishable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Action Button: End 4">
            <a:hlinkClick r:id="" action="ppaction://hlinkshowjump?jump=lastslide" highlightClick="1"/>
          </p:cNvPr>
          <p:cNvSpPr/>
          <p:nvPr/>
        </p:nvSpPr>
        <p:spPr>
          <a:xfrm>
            <a:off x="8136285" y="4686300"/>
            <a:ext cx="381000" cy="38100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CRS: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𝑠𝑘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𝑝𝑘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←</m:t>
                    </m:r>
                    <m:r>
                      <a:rPr lang="en-US" smtClean="0">
                        <a:latin typeface="Cambria Math"/>
                      </a:rPr>
                      <m:t>𝐾𝑒𝑦𝐺𝑒𝑛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/>
                      </a:rPr>
                      <m:t>, (</m:t>
                    </m:r>
                    <m:r>
                      <a:rPr lang="en-US" smtClean="0">
                        <a:latin typeface="Cambria Math"/>
                      </a:rPr>
                      <m:t>𝜎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𝜏</m:t>
                    </m:r>
                    <m:r>
                      <a:rPr lang="en-US" smtClean="0">
                        <a:latin typeface="Cambria Math"/>
                      </a:rPr>
                      <m:t>)←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Good players’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,0)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Bad </a:t>
                </a:r>
                <a:r>
                  <a:rPr lang="en-US" dirty="0"/>
                  <a:t>players’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bad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good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Decrypts bad players’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Yields input, randomness for bad players</a:t>
                </a:r>
              </a:p>
              <a:p>
                <a:pPr lvl="2"/>
                <a:r>
                  <a:rPr lang="en-US" dirty="0" smtClean="0"/>
                  <a:t>If invalid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, use default value</a:t>
                </a:r>
              </a:p>
              <a:p>
                <a:r>
                  <a:rPr lang="en-US" dirty="0" smtClean="0"/>
                  <a:t>Sends inputs to trusted party, get outputs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876800"/>
              </a:xfrm>
              <a:blipFill rotWithShape="1">
                <a:blip r:embed="rId2"/>
                <a:stretch>
                  <a:fillRect l="-1193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Simulator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</m:oMath>
                </a14:m>
                <a:r>
                  <a:rPr lang="en-US" dirty="0"/>
                  <a:t>-simulator on bad </a:t>
                </a:r>
                <a:r>
                  <a:rPr lang="en-US" dirty="0" smtClean="0"/>
                  <a:t>players’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/>
                  <a:t>input, output, </a:t>
                </a:r>
                <a:r>
                  <a:rPr lang="en-US" dirty="0" smtClean="0"/>
                  <a:t>rand), </a:t>
                </a:r>
                <a:r>
                  <a:rPr lang="en-US" dirty="0"/>
                  <a:t>gets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</m:oMath>
                </a14:m>
                <a:r>
                  <a:rPr lang="en-US" dirty="0"/>
                  <a:t>-transcript</a:t>
                </a:r>
              </a:p>
              <a:p>
                <a:r>
                  <a:rPr lang="en-US" dirty="0"/>
                  <a:t>Runs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dirty="0" smtClean="0"/>
                  <a:t> of NIZK, </a:t>
                </a:r>
                <a:r>
                  <a:rPr lang="en-US" dirty="0"/>
                  <a:t>gets proofs for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</m:oMath>
                </a14:m>
                <a:r>
                  <a:rPr lang="en-US" dirty="0"/>
                  <a:t>-messages of good </a:t>
                </a:r>
                <a:r>
                  <a:rPr lang="en-US" dirty="0" smtClean="0"/>
                  <a:t>players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dirty="0" smtClean="0"/>
                  <a:t>elative to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Obfuscate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𝑁𝑒𝑥𝑡𝑀𝑠𝑔</m:t>
                    </m:r>
                    <m:r>
                      <a:rPr lang="en-US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/>
                  <a:t> for good </a:t>
                </a:r>
                <a:r>
                  <a:rPr lang="en-US" dirty="0" smtClean="0"/>
                  <a:t>players</a:t>
                </a:r>
              </a:p>
              <a:p>
                <a:pPr lvl="1"/>
                <a:r>
                  <a:rPr lang="en-US" dirty="0"/>
                  <a:t>U</a:t>
                </a:r>
                <a:r>
                  <a:rPr lang="en-US" dirty="0" smtClean="0"/>
                  <a:t>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, </a:t>
                </a:r>
                <a:r>
                  <a:rPr lang="en-US" dirty="0" smtClean="0">
                    <a:latin typeface="Cambria Math"/>
                  </a:rPr>
                  <a:t>random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 smtClean="0">
                    <a:latin typeface="Cambria Math"/>
                  </a:rPr>
                  <a:t>’s</a:t>
                </a:r>
              </a:p>
              <a:p>
                <a:pPr lvl="1"/>
                <a:r>
                  <a:rPr lang="en-US" dirty="0" smtClean="0"/>
                  <a:t>Also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𝑚𝑠𝑔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𝑝𝑟𝑜𝑜𝑓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𝑚𝑠𝑔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from simulated </a:t>
                </a:r>
                <a:r>
                  <a:rPr lang="en-US" dirty="0" smtClean="0"/>
                  <a:t>transcript,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𝑝𝑟𝑜𝑜𝑓</m:t>
                    </m:r>
                  </m:oMath>
                </a14:m>
                <a:r>
                  <a:rPr lang="en-US" dirty="0" smtClean="0"/>
                  <a:t> by NIZK </a:t>
                </a:r>
                <a:r>
                  <a:rPr lang="en-US" dirty="0" err="1" smtClean="0"/>
                  <a:t>sim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b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Real/Ideal </a:t>
            </a:r>
            <a:r>
              <a:rPr lang="en-US" dirty="0" err="1" smtClean="0"/>
              <a:t>Indistinguishability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prove </a:t>
            </a:r>
            <a:r>
              <a:rPr lang="en-US" dirty="0" err="1" smtClean="0"/>
              <a:t>indistinguishability</a:t>
            </a:r>
            <a:r>
              <a:rPr lang="en-US" dirty="0" smtClean="0"/>
              <a:t> by going through several hybrids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21" descr="j0139019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411" y="4730430"/>
            <a:ext cx="1132656" cy="10450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IBM_ADMIN\AppData\Local\Microsoft\Windows\Temporary Internet Files\Content.IE5\PTQRAIRX\MC90001978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217" y="4800600"/>
            <a:ext cx="807389" cy="10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IBM_ADMIN\AppData\Local\Microsoft\Windows\Temporary Internet Files\Content.IE5\Q77PCSMW\dglxasset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06" y="4883507"/>
            <a:ext cx="1812225" cy="128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53188" y="5781470"/>
                <a:ext cx="13712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Adversary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88" y="5781470"/>
                <a:ext cx="137120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45009" y="578147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Honest Players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4206" y="5781470"/>
                <a:ext cx="1561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Trusted Party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06" y="5781470"/>
                <a:ext cx="1561068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3516" t="-4717" r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be 9"/>
          <p:cNvSpPr/>
          <p:nvPr/>
        </p:nvSpPr>
        <p:spPr>
          <a:xfrm>
            <a:off x="3565406" y="3956370"/>
            <a:ext cx="2053997" cy="46323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Hybrid Manager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3581400" y="2965770"/>
            <a:ext cx="2053997" cy="463230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Environment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59386" y="3413863"/>
            <a:ext cx="0" cy="5213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56006" y="4431660"/>
            <a:ext cx="0" cy="5213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108206" y="4431660"/>
            <a:ext cx="457200" cy="451847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515214" y="4431660"/>
            <a:ext cx="428386" cy="5213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38800" y="3886200"/>
                <a:ext cx="27366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𝐻𝑀</m:t>
                    </m:r>
                  </m:oMath>
                </a14:m>
                <a:r>
                  <a:rPr lang="en-US" dirty="0" smtClean="0"/>
                  <a:t>: anything that</a:t>
                </a:r>
                <a:br>
                  <a:rPr lang="en-US" dirty="0" smtClean="0"/>
                </a:br>
                <a:r>
                  <a:rPr lang="en-US" dirty="0" smtClean="0"/>
                  <a:t>       doesn’t fit elsewhere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886200"/>
                <a:ext cx="2736647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4717" r="-445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24000" y="3214318"/>
            <a:ext cx="2912424" cy="923330"/>
            <a:chOff x="1524000" y="3214318"/>
            <a:chExt cx="2912424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1524000" y="3214318"/>
              <a:ext cx="18902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interface is</a:t>
              </a:r>
              <a:br>
                <a:rPr lang="en-US" dirty="0" smtClean="0"/>
              </a:br>
              <a:r>
                <a:rPr lang="en-US" dirty="0" smtClean="0"/>
                <a:t>indistinguishable</a:t>
              </a:r>
            </a:p>
            <a:p>
              <a:r>
                <a:rPr lang="en-US" dirty="0" smtClean="0"/>
                <a:t>Between hybrids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336806" y="3679781"/>
              <a:ext cx="1099618" cy="14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16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Real/Ideal </a:t>
            </a:r>
            <a:r>
              <a:rPr lang="en-US" dirty="0" err="1" smtClean="0"/>
              <a:t>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5105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/>
                  <a:t> is the real-world game</a:t>
                </a:r>
                <a:endParaRPr lang="en-US" dirty="0"/>
              </a:p>
              <a:p>
                <a:pPr lvl="1"/>
                <a:r>
                  <a:rPr lang="en-US" dirty="0" smtClean="0"/>
                  <a:t>HM runs setup, trusted party is never used</a:t>
                </a:r>
              </a:p>
              <a:p>
                <a:pPr lvl="8"/>
                <a:endParaRPr lang="en-US" dirty="0" smtClean="0"/>
              </a:p>
              <a:p>
                <a:r>
                  <a:rPr lang="en-US" u="sng" dirty="0" smtClean="0"/>
                  <a:t>Lemma</a:t>
                </a:r>
                <a:r>
                  <a:rPr lang="en-US" dirty="0" smtClean="0"/>
                  <a:t>: After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round,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∃ ≤1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-transcript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 smtClean="0"/>
                  <a:t> proofs that would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𝑁𝑒𝑥𝑡𝑀𝑠𝑔</m:t>
                    </m:r>
                    <m:r>
                      <a:rPr lang="en-US" b="0" i="1" smtClean="0">
                        <a:latin typeface="Cambria Math"/>
                      </a:rPr>
                      <m:t>′′′</m:t>
                    </m:r>
                  </m:oMath>
                </a14:m>
                <a:r>
                  <a:rPr lang="en-US" dirty="0" smtClean="0"/>
                  <a:t> output anything 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Whp</a:t>
                </a:r>
                <a:r>
                  <a:rPr lang="en-US" dirty="0" smtClean="0"/>
                  <a:t> over the CRS, by statistical NIZK soundness</a:t>
                </a:r>
              </a:p>
              <a:p>
                <a:pPr lvl="1"/>
                <a:r>
                  <a:rPr lang="en-US" dirty="0" smtClean="0"/>
                  <a:t>Moreover,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𝑠𝑘</m:t>
                    </m:r>
                  </m:oMath>
                </a14:m>
                <a:r>
                  <a:rPr lang="en-US" dirty="0" smtClean="0"/>
                  <a:t> the HM can efficiently compute that transcript</a:t>
                </a:r>
              </a:p>
              <a:p>
                <a:r>
                  <a:rPr lang="en-US" dirty="0" smtClean="0"/>
                  <a:t>Denote that transcript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5105400"/>
              </a:xfrm>
              <a:blipFill rotWithShape="1">
                <a:blip r:embed="rId2"/>
                <a:stretch>
                  <a:fillRect l="-1286" t="-1551" r="-2071" b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Real/Ideal </a:t>
            </a:r>
            <a:r>
              <a:rPr lang="en-US" dirty="0" err="1"/>
              <a:t>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2296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 Obfuscate different functions</a:t>
                </a:r>
              </a:p>
              <a:p>
                <a:pPr lvl="1"/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we had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,0,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𝑡𝑟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pfs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Now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pfs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𝑚𝑠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pf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contains the message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NIZK proof corresponding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By lemma from above:</a:t>
                </a:r>
              </a:p>
              <a:p>
                <a:pPr lvl="1"/>
                <a:r>
                  <a:rPr lang="en-US" dirty="0" smtClean="0"/>
                  <a:t>Both functions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⊥</m:t>
                    </m:r>
                  </m:oMath>
                </a14:m>
                <a:r>
                  <a:rPr lang="en-US" dirty="0" smtClean="0"/>
                  <a:t> under same conditions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output</m:t>
                    </m:r>
                    <m:r>
                      <a:rPr lang="en-US" b="0" i="0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 ⊥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so both functions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pf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229600" cy="5257800"/>
              </a:xfrm>
              <a:blipFill rotWithShape="1">
                <a:blip r:embed="rId2"/>
                <a:stretch>
                  <a:fillRect l="-1259" t="-1506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Real/Ideal </a:t>
            </a:r>
            <a:r>
              <a:rPr lang="en-US" dirty="0" err="1"/>
              <a:t>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763000" cy="4876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: Obfuscate different functions</a:t>
                </a:r>
              </a:p>
              <a:p>
                <a:pPr lvl="1"/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we had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,0,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𝑡𝑟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pfs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Now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𝑁𝑒𝑥𝑡𝑀𝑠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𝑡𝑟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pfs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𝑚𝑠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pf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contains the message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, NIZK proof corresponding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hey are functionally identical (</a:t>
                </a:r>
                <a:r>
                  <a:rPr lang="en-US" dirty="0" err="1" smtClean="0"/>
                  <a:t>whp</a:t>
                </a:r>
                <a:r>
                  <a:rPr lang="en-US" dirty="0" smtClean="0"/>
                  <a:t> over CRS)</a:t>
                </a:r>
              </a:p>
              <a:p>
                <a:r>
                  <a:rPr lang="en-US" dirty="0" smtClean="0"/>
                  <a:t>By </a:t>
                </a:r>
                <a:r>
                  <a:rPr lang="en-US" i="1" dirty="0" err="1" smtClean="0"/>
                  <a:t>iO</a:t>
                </a:r>
                <a:r>
                  <a:rPr lang="en-US" dirty="0" smtClean="0"/>
                  <a:t>, their obfuscation is indistinguishable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763000" cy="4876800"/>
              </a:xfrm>
              <a:blipFill rotWithShape="1">
                <a:blip r:embed="rId2"/>
                <a:stretch>
                  <a:fillRect l="-1182" t="-1625" r="-1113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Real/Ideal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Simulated CRS &amp; NIZKs</a:t>
                </a:r>
              </a:p>
              <a:p>
                <a:pPr lvl="1"/>
                <a:r>
                  <a:rPr lang="en-US" dirty="0" smtClean="0"/>
                  <a:t>Indistinguishable by computational ZK</a:t>
                </a:r>
              </a:p>
              <a:p>
                <a:pPr lvl="8"/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Encrypt zeroes for honest players instead of inputs </a:t>
                </a:r>
                <a:r>
                  <a:rPr lang="en-US" dirty="0"/>
                  <a:t>&amp;</a:t>
                </a:r>
                <a:r>
                  <a:rPr lang="en-US" dirty="0" smtClean="0"/>
                  <a:t> randomness</a:t>
                </a:r>
              </a:p>
              <a:p>
                <a:pPr lvl="1"/>
                <a:r>
                  <a:rPr lang="en-US" dirty="0"/>
                  <a:t>Indistinguishable by </a:t>
                </a:r>
                <a:r>
                  <a:rPr lang="en-US" dirty="0" smtClean="0"/>
                  <a:t>security of the PKE</a:t>
                </a:r>
              </a:p>
              <a:p>
                <a:pPr lvl="1"/>
                <a:r>
                  <a:rPr lang="en-US" dirty="0" smtClean="0"/>
                  <a:t>Need CCA-security to decrypt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ciphertexts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If adversary copies a good-player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, then treat it as invalid (since it encrypts the wrong index)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Real/Ideal Indistinguishability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𝟓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/>
                  <a:t>-simulator to generate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𝑡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Send inputs, get outputs from trusted party</a:t>
                </a:r>
              </a:p>
              <a:p>
                <a:pPr lvl="1"/>
                <a:r>
                  <a:rPr lang="en-US" dirty="0" smtClean="0"/>
                  <a:t>Indistinguishable by security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Π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is the ideal world, HM is the simulator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Bevel 11"/>
          <p:cNvSpPr/>
          <p:nvPr/>
        </p:nvSpPr>
        <p:spPr>
          <a:xfrm>
            <a:off x="7814511" y="3276600"/>
            <a:ext cx="381000" cy="381000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behavior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Semi-honest</a:t>
            </a:r>
            <a:r>
              <a:rPr lang="en-US" dirty="0" smtClean="0"/>
              <a:t>: follows the protocol</a:t>
            </a:r>
          </a:p>
          <a:p>
            <a:pPr lvl="1"/>
            <a:r>
              <a:rPr lang="en-US" dirty="0" smtClean="0"/>
              <a:t>Trying to learn more than what’s</a:t>
            </a:r>
            <a:br>
              <a:rPr lang="en-US" dirty="0" smtClean="0"/>
            </a:br>
            <a:r>
              <a:rPr lang="en-US" dirty="0" smtClean="0"/>
              <a:t>allowed</a:t>
            </a:r>
            <a:r>
              <a:rPr lang="en-US" dirty="0"/>
              <a:t> </a:t>
            </a:r>
            <a:r>
              <a:rPr lang="en-US" dirty="0" smtClean="0"/>
              <a:t>by inspecting transcript</a:t>
            </a:r>
          </a:p>
          <a:p>
            <a:pPr lvl="1"/>
            <a:endParaRPr lang="en-US" dirty="0"/>
          </a:p>
          <a:p>
            <a:pPr lvl="5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Malicious</a:t>
            </a:r>
            <a:r>
              <a:rPr lang="en-US" dirty="0" smtClean="0"/>
              <a:t>: deviates arbitrarily from</a:t>
            </a:r>
            <a:r>
              <a:rPr lang="en-US" dirty="0"/>
              <a:t>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Trying to compromise privacy,</a:t>
            </a:r>
            <a:br>
              <a:rPr lang="en-US" dirty="0" smtClean="0"/>
            </a:br>
            <a:r>
              <a:rPr lang="en-US" dirty="0" smtClean="0"/>
              <a:t>correctness, or both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 descr="adversa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3" y="2162449"/>
            <a:ext cx="2585627" cy="17237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33806"/>
            <a:ext cx="1905000" cy="21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Reducing Communication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basic construction has communication complexity depends on the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Π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Which is at least as large as that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save communication, use multi-key HE</a:t>
                </a:r>
              </a:p>
              <a:p>
                <a:pPr lvl="1"/>
                <a:r>
                  <a:rPr lang="en-US" dirty="0" smtClean="0"/>
                  <a:t>Players encrypt their input, broadcast </a:t>
                </a:r>
                <a:r>
                  <a:rPr lang="en-US" dirty="0" err="1" smtClean="0"/>
                  <a:t>ctxts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Use multi-key HE to evaluate</a:t>
                </a:r>
              </a:p>
              <a:p>
                <a:pPr lvl="1"/>
                <a:r>
                  <a:rPr lang="en-US" dirty="0" smtClean="0"/>
                  <a:t>Apply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round of our protocol to the HE decryption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4098" name="Picture 2" descr="http://www.austincnm.com/wp-content/uploads/2013/06/thatsallfol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4" y="1524000"/>
            <a:ext cx="8987746" cy="506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4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Security: the Ideal/Real Paradigm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best we could hope for?</a:t>
            </a:r>
          </a:p>
          <a:p>
            <a:pPr lvl="1"/>
            <a:r>
              <a:rPr lang="en-US" dirty="0" smtClean="0"/>
              <a:t>An incorruptible trusted party</a:t>
            </a:r>
          </a:p>
          <a:p>
            <a:pPr lvl="1"/>
            <a:r>
              <a:rPr lang="en-US" dirty="0" smtClean="0"/>
              <a:t>All parties send inputs to trusted party</a:t>
            </a:r>
          </a:p>
          <a:p>
            <a:pPr lvl="2"/>
            <a:r>
              <a:rPr lang="en-US" dirty="0" smtClean="0"/>
              <a:t>over perfectly secure communication lines</a:t>
            </a:r>
          </a:p>
          <a:p>
            <a:pPr lvl="1"/>
            <a:r>
              <a:rPr lang="en-US" dirty="0" smtClean="0"/>
              <a:t>Trusted party computes output, sends to parties</a:t>
            </a:r>
          </a:p>
          <a:p>
            <a:r>
              <a:rPr lang="en-US" dirty="0" smtClean="0"/>
              <a:t>This is an ideal world</a:t>
            </a:r>
          </a:p>
          <a:p>
            <a:r>
              <a:rPr lang="en-US" dirty="0" smtClean="0"/>
              <a:t>What can an adversary do?</a:t>
            </a:r>
          </a:p>
          <a:p>
            <a:pPr lvl="1"/>
            <a:r>
              <a:rPr lang="en-US" dirty="0" smtClean="0"/>
              <a:t>Just choose its input(s)…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76" y="4267200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0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real-world protocol is secure if it emulates  an ideal-world execution</a:t>
            </a:r>
          </a:p>
          <a:p>
            <a:pPr lvl="1"/>
            <a:r>
              <a:rPr lang="en-US" dirty="0" smtClean="0"/>
              <a:t>Any damage that can happen in the real world can also happen in the ideal world</a:t>
            </a:r>
          </a:p>
          <a:p>
            <a:r>
              <a:rPr lang="en-US" dirty="0"/>
              <a:t>I</a:t>
            </a:r>
            <a:r>
              <a:rPr lang="en-US" dirty="0" smtClean="0"/>
              <a:t>deal-world adversary cannot do much, so the same is true of the real-world adversary</a:t>
            </a:r>
          </a:p>
          <a:p>
            <a:pPr lvl="1"/>
            <a:r>
              <a:rPr lang="en-US" dirty="0" smtClean="0"/>
              <a:t>Privacy, correctness, independence of inputs (and more), all hold in the real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D51E-F33E-4DEE-AE69-CBDA0079F3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Defining Security: the Ideal/Real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5796136" y="4221088"/>
            <a:ext cx="3347864" cy="263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697538" y="3265488"/>
            <a:ext cx="2763838" cy="838200"/>
            <a:chOff x="640" y="2057"/>
            <a:chExt cx="1741" cy="528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640" y="2057"/>
              <a:ext cx="335" cy="528"/>
              <a:chOff x="580" y="2282"/>
              <a:chExt cx="335" cy="528"/>
            </a:xfrm>
          </p:grpSpPr>
          <p:sp>
            <p:nvSpPr>
              <p:cNvPr id="108561" name="AutoShape 17"/>
              <p:cNvSpPr>
                <a:spLocks noChangeArrowheads="1"/>
              </p:cNvSpPr>
              <p:nvPr/>
            </p:nvSpPr>
            <p:spPr bwMode="auto">
              <a:xfrm>
                <a:off x="771" y="2282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2" name="Text Box 18"/>
              <p:cNvSpPr txBox="1">
                <a:spLocks noChangeArrowheads="1"/>
              </p:cNvSpPr>
              <p:nvPr/>
            </p:nvSpPr>
            <p:spPr bwMode="auto">
              <a:xfrm rot="16200000">
                <a:off x="457" y="2413"/>
                <a:ext cx="46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 smtClean="0"/>
                  <a:t>x’</a:t>
                </a:r>
                <a:endParaRPr lang="en-US" sz="1600" b="1" dirty="0">
                  <a:latin typeface="Tahoma" pitchFamily="34" charset="0"/>
                </a:endParaRPr>
              </a:p>
            </p:txBody>
          </p:sp>
        </p:grp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027" y="2057"/>
              <a:ext cx="354" cy="528"/>
              <a:chOff x="2027" y="2073"/>
              <a:chExt cx="354" cy="528"/>
            </a:xfrm>
          </p:grpSpPr>
          <p:sp>
            <p:nvSpPr>
              <p:cNvPr id="108564" name="AutoShape 20"/>
              <p:cNvSpPr>
                <a:spLocks noChangeArrowheads="1"/>
              </p:cNvSpPr>
              <p:nvPr/>
            </p:nvSpPr>
            <p:spPr bwMode="auto">
              <a:xfrm>
                <a:off x="2027" y="2073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5" name="Text Box 21"/>
              <p:cNvSpPr txBox="1">
                <a:spLocks noChangeArrowheads="1"/>
              </p:cNvSpPr>
              <p:nvPr/>
            </p:nvSpPr>
            <p:spPr bwMode="auto">
              <a:xfrm rot="5400000">
                <a:off x="2058" y="2271"/>
                <a:ext cx="43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 smtClean="0">
                    <a:latin typeface="Tahoma" pitchFamily="34" charset="0"/>
                  </a:rPr>
                  <a:t>y</a:t>
                </a:r>
                <a:endParaRPr lang="en-US" sz="1600" b="1" dirty="0">
                  <a:latin typeface="Tahoma" pitchFamily="34" charset="0"/>
                </a:endParaRPr>
              </a:p>
            </p:txBody>
          </p:sp>
        </p:grpSp>
      </p:grp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868988" y="170021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u="sng" dirty="0">
                <a:latin typeface="Tahoma" pitchFamily="34" charset="0"/>
              </a:rPr>
              <a:t>Ideal World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7048500" y="3189288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5753100" y="2351088"/>
            <a:ext cx="2743200" cy="833437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5981700" y="26558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ahoma" pitchFamily="34" charset="0"/>
              </a:rPr>
              <a:t>Trusted Party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45250" y="3265490"/>
            <a:ext cx="1223963" cy="884238"/>
            <a:chOff x="1111" y="2057"/>
            <a:chExt cx="771" cy="557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111" y="2057"/>
              <a:ext cx="362" cy="528"/>
              <a:chOff x="915" y="2330"/>
              <a:chExt cx="362" cy="528"/>
            </a:xfrm>
          </p:grpSpPr>
          <p:sp>
            <p:nvSpPr>
              <p:cNvPr id="108554" name="AutoShape 10"/>
              <p:cNvSpPr>
                <a:spLocks noChangeArrowheads="1"/>
              </p:cNvSpPr>
              <p:nvPr/>
            </p:nvSpPr>
            <p:spPr bwMode="auto">
              <a:xfrm flipV="1">
                <a:off x="915" y="2330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5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917" y="2480"/>
                <a:ext cx="5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 smtClean="0">
                    <a:latin typeface="Tahoma" pitchFamily="34" charset="0"/>
                  </a:rPr>
                  <a:t>f(</a:t>
                </a:r>
                <a:r>
                  <a:rPr lang="en-US" sz="1600" b="1" dirty="0" err="1" smtClean="0">
                    <a:latin typeface="Tahoma" pitchFamily="34" charset="0"/>
                  </a:rPr>
                  <a:t>x’,y</a:t>
                </a:r>
                <a:r>
                  <a:rPr lang="en-US" sz="1600" b="1" dirty="0" smtClean="0">
                    <a:latin typeface="Tahoma" pitchFamily="34" charset="0"/>
                  </a:rPr>
                  <a:t>)</a:t>
                </a:r>
                <a:endParaRPr lang="en-US" sz="1600" b="1" dirty="0">
                  <a:latin typeface="Tahoma" pitchFamily="34" charset="0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519" y="2057"/>
              <a:ext cx="363" cy="557"/>
              <a:chOff x="1474" y="2079"/>
              <a:chExt cx="363" cy="557"/>
            </a:xfrm>
          </p:grpSpPr>
          <p:sp>
            <p:nvSpPr>
              <p:cNvPr id="108558" name="AutoShape 14"/>
              <p:cNvSpPr>
                <a:spLocks noChangeArrowheads="1"/>
              </p:cNvSpPr>
              <p:nvPr/>
            </p:nvSpPr>
            <p:spPr bwMode="auto">
              <a:xfrm flipV="1">
                <a:off x="1693" y="2087"/>
                <a:ext cx="144" cy="528"/>
              </a:xfrm>
              <a:prstGeom prst="upArrow">
                <a:avLst>
                  <a:gd name="adj1" fmla="val 50000"/>
                  <a:gd name="adj2" fmla="val 91667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57" name="Text Box 13"/>
              <p:cNvSpPr txBox="1">
                <a:spLocks noChangeArrowheads="1"/>
              </p:cNvSpPr>
              <p:nvPr/>
            </p:nvSpPr>
            <p:spPr bwMode="auto">
              <a:xfrm rot="16200000">
                <a:off x="1302" y="2251"/>
                <a:ext cx="55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b="1" dirty="0" smtClean="0">
                    <a:latin typeface="Tahoma" pitchFamily="34" charset="0"/>
                  </a:rPr>
                  <a:t>f(</a:t>
                </a:r>
                <a:r>
                  <a:rPr lang="en-US" sz="1600" b="1" dirty="0" err="1" smtClean="0">
                    <a:latin typeface="Tahoma" pitchFamily="34" charset="0"/>
                  </a:rPr>
                  <a:t>x’,y</a:t>
                </a:r>
                <a:r>
                  <a:rPr lang="en-US" sz="1600" b="1" dirty="0" smtClean="0">
                    <a:latin typeface="Tahoma" pitchFamily="34" charset="0"/>
                  </a:rPr>
                  <a:t>)</a:t>
                </a:r>
                <a:endParaRPr lang="en-US" sz="1600" b="1" dirty="0">
                  <a:latin typeface="Tahoma" pitchFamily="34" charset="0"/>
                </a:endParaRPr>
              </a:p>
            </p:txBody>
          </p:sp>
        </p:grpSp>
      </p:grpSp>
      <p:graphicFrame>
        <p:nvGraphicFramePr>
          <p:cNvPr id="108566" name="Object 22"/>
          <p:cNvGraphicFramePr>
            <a:graphicFrameLocks noChangeAspect="1"/>
          </p:cNvGraphicFramePr>
          <p:nvPr/>
        </p:nvGraphicFramePr>
        <p:xfrm>
          <a:off x="7237413" y="4230216"/>
          <a:ext cx="114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Clip" r:id="rId3" imgW="1904762" imgH="1904762" progId="">
                  <p:embed/>
                </p:oleObj>
              </mc:Choice>
              <mc:Fallback>
                <p:oleObj name="Clip" r:id="rId3" imgW="1904762" imgH="19047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230216"/>
                        <a:ext cx="1143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1409328" y="1700213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u="sng" dirty="0">
                <a:latin typeface="Tahoma" pitchFamily="34" charset="0"/>
              </a:rPr>
              <a:t>Real World</a:t>
            </a:r>
          </a:p>
        </p:txBody>
      </p:sp>
      <p:pic>
        <p:nvPicPr>
          <p:cNvPr id="108569" name="Picture 25" descr="at comput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55554" y="2540397"/>
            <a:ext cx="1647825" cy="1536700"/>
          </a:xfrm>
          <a:prstGeom prst="rect">
            <a:avLst/>
          </a:prstGeom>
          <a:noFill/>
        </p:spPr>
      </p:pic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1936379" y="2276872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Protocol</a:t>
            </a:r>
          </a:p>
        </p:txBody>
      </p:sp>
      <p:sp>
        <p:nvSpPr>
          <p:cNvPr id="51" name="AutoShape 26"/>
          <p:cNvSpPr>
            <a:spLocks noChangeArrowheads="1"/>
          </p:cNvSpPr>
          <p:nvPr/>
        </p:nvSpPr>
        <p:spPr bwMode="auto">
          <a:xfrm rot="5400000">
            <a:off x="2477271" y="2430363"/>
            <a:ext cx="176212" cy="692150"/>
          </a:xfrm>
          <a:prstGeom prst="upArrow">
            <a:avLst>
              <a:gd name="adj1" fmla="val 50000"/>
              <a:gd name="adj2" fmla="val 98198"/>
            </a:avLst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27"/>
          <p:cNvSpPr>
            <a:spLocks noChangeArrowheads="1"/>
          </p:cNvSpPr>
          <p:nvPr/>
        </p:nvSpPr>
        <p:spPr bwMode="auto">
          <a:xfrm rot="5400000">
            <a:off x="2477270" y="2841526"/>
            <a:ext cx="176213" cy="692150"/>
          </a:xfrm>
          <a:prstGeom prst="upArrow">
            <a:avLst>
              <a:gd name="adj1" fmla="val 50000"/>
              <a:gd name="adj2" fmla="val 98198"/>
            </a:avLst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AutoShape 28"/>
          <p:cNvSpPr>
            <a:spLocks noChangeArrowheads="1"/>
          </p:cNvSpPr>
          <p:nvPr/>
        </p:nvSpPr>
        <p:spPr bwMode="auto">
          <a:xfrm rot="5400000">
            <a:off x="2477270" y="3251101"/>
            <a:ext cx="176213" cy="692150"/>
          </a:xfrm>
          <a:prstGeom prst="upArrow">
            <a:avLst>
              <a:gd name="adj1" fmla="val 50000"/>
              <a:gd name="adj2" fmla="val 98198"/>
            </a:avLst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AutoShape 29"/>
          <p:cNvSpPr>
            <a:spLocks noChangeArrowheads="1"/>
          </p:cNvSpPr>
          <p:nvPr/>
        </p:nvSpPr>
        <p:spPr bwMode="auto">
          <a:xfrm rot="16200000" flipH="1">
            <a:off x="2413770" y="2606576"/>
            <a:ext cx="176213" cy="692150"/>
          </a:xfrm>
          <a:prstGeom prst="upArrow">
            <a:avLst>
              <a:gd name="adj1" fmla="val 50000"/>
              <a:gd name="adj2" fmla="val 98198"/>
            </a:avLst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AutoShape 30"/>
          <p:cNvSpPr>
            <a:spLocks noChangeArrowheads="1"/>
          </p:cNvSpPr>
          <p:nvPr/>
        </p:nvSpPr>
        <p:spPr bwMode="auto">
          <a:xfrm rot="16200000" flipH="1">
            <a:off x="2414564" y="3016945"/>
            <a:ext cx="174625" cy="692150"/>
          </a:xfrm>
          <a:prstGeom prst="upArrow">
            <a:avLst>
              <a:gd name="adj1" fmla="val 50000"/>
              <a:gd name="adj2" fmla="val 99091"/>
            </a:avLst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AutoShape 31"/>
          <p:cNvSpPr>
            <a:spLocks noChangeArrowheads="1"/>
          </p:cNvSpPr>
          <p:nvPr/>
        </p:nvSpPr>
        <p:spPr bwMode="auto">
          <a:xfrm rot="16200000" flipH="1">
            <a:off x="2413771" y="3427313"/>
            <a:ext cx="176212" cy="692150"/>
          </a:xfrm>
          <a:prstGeom prst="upArrow">
            <a:avLst>
              <a:gd name="adj1" fmla="val 50000"/>
              <a:gd name="adj2" fmla="val 98198"/>
            </a:avLst>
          </a:prstGeom>
          <a:noFill/>
          <a:ln w="381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84323" y="3943429"/>
            <a:ext cx="3596579" cy="1347773"/>
            <a:chOff x="768274" y="3735670"/>
            <a:chExt cx="3596579" cy="1347773"/>
          </a:xfrm>
        </p:grpSpPr>
        <p:grpSp>
          <p:nvGrpSpPr>
            <p:cNvPr id="58" name="Group 26"/>
            <p:cNvGrpSpPr/>
            <p:nvPr/>
          </p:nvGrpSpPr>
          <p:grpSpPr>
            <a:xfrm>
              <a:off x="768274" y="3744962"/>
              <a:ext cx="1144865" cy="1338481"/>
              <a:chOff x="768274" y="3744962"/>
              <a:chExt cx="1144865" cy="1338481"/>
            </a:xfrm>
          </p:grpSpPr>
          <p:sp>
            <p:nvSpPr>
              <p:cNvPr id="62" name="AutoShape 26"/>
              <p:cNvSpPr>
                <a:spLocks noChangeArrowheads="1"/>
              </p:cNvSpPr>
              <p:nvPr/>
            </p:nvSpPr>
            <p:spPr bwMode="auto">
              <a:xfrm rot="10800000">
                <a:off x="1187624" y="3744962"/>
                <a:ext cx="360040" cy="692150"/>
              </a:xfrm>
              <a:prstGeom prst="upArrow">
                <a:avLst>
                  <a:gd name="adj1" fmla="val 50000"/>
                  <a:gd name="adj2" fmla="val 98198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68274" y="4437112"/>
                <a:ext cx="11448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arbitrary</a:t>
                </a:r>
              </a:p>
              <a:p>
                <a:pPr algn="ctr"/>
                <a:r>
                  <a:rPr lang="en-US" b="1" dirty="0" smtClean="0"/>
                  <a:t>output</a:t>
                </a:r>
              </a:p>
            </p:txBody>
          </p:sp>
        </p:grpSp>
        <p:grpSp>
          <p:nvGrpSpPr>
            <p:cNvPr id="59" name="Group 27"/>
            <p:cNvGrpSpPr/>
            <p:nvPr/>
          </p:nvGrpSpPr>
          <p:grpSpPr>
            <a:xfrm>
              <a:off x="3243783" y="3735670"/>
              <a:ext cx="1121070" cy="1338481"/>
              <a:chOff x="830766" y="3744962"/>
              <a:chExt cx="1121070" cy="1338481"/>
            </a:xfrm>
          </p:grpSpPr>
          <p:sp>
            <p:nvSpPr>
              <p:cNvPr id="60" name="AutoShape 26"/>
              <p:cNvSpPr>
                <a:spLocks noChangeArrowheads="1"/>
              </p:cNvSpPr>
              <p:nvPr/>
            </p:nvSpPr>
            <p:spPr bwMode="auto">
              <a:xfrm rot="10800000">
                <a:off x="1187624" y="3744962"/>
                <a:ext cx="360040" cy="692150"/>
              </a:xfrm>
              <a:prstGeom prst="upArrow">
                <a:avLst>
                  <a:gd name="adj1" fmla="val 50000"/>
                  <a:gd name="adj2" fmla="val 98198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30766" y="4437112"/>
                <a:ext cx="11210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p</a:t>
                </a:r>
                <a:r>
                  <a:rPr lang="en-US" b="1" dirty="0" smtClean="0"/>
                  <a:t>rotocol</a:t>
                </a:r>
              </a:p>
              <a:p>
                <a:pPr algn="ctr"/>
                <a:r>
                  <a:rPr lang="en-US" b="1" dirty="0" smtClean="0"/>
                  <a:t>output</a:t>
                </a:r>
                <a:endParaRPr lang="en-US" dirty="0"/>
              </a:p>
            </p:txBody>
          </p:sp>
        </p:grpSp>
      </p:grpSp>
      <p:pic>
        <p:nvPicPr>
          <p:cNvPr id="65" name="Picture 21" descr="j0139019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442031"/>
            <a:ext cx="1512168" cy="13951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6" name="Picture 18" descr="j0139031[1]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0846" y="4149080"/>
            <a:ext cx="885410" cy="122413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7" name="Group 66"/>
          <p:cNvGrpSpPr/>
          <p:nvPr/>
        </p:nvGrpSpPr>
        <p:grpSpPr>
          <a:xfrm>
            <a:off x="5803399" y="5373216"/>
            <a:ext cx="2405986" cy="1368152"/>
            <a:chOff x="1135577" y="4147339"/>
            <a:chExt cx="2405986" cy="1368152"/>
          </a:xfrm>
        </p:grpSpPr>
        <p:grpSp>
          <p:nvGrpSpPr>
            <p:cNvPr id="68" name="Group 26"/>
            <p:cNvGrpSpPr/>
            <p:nvPr/>
          </p:nvGrpSpPr>
          <p:grpSpPr>
            <a:xfrm>
              <a:off x="1135577" y="4147339"/>
              <a:ext cx="1144865" cy="1368152"/>
              <a:chOff x="1135577" y="4147339"/>
              <a:chExt cx="1144865" cy="1368152"/>
            </a:xfrm>
          </p:grpSpPr>
          <p:sp>
            <p:nvSpPr>
              <p:cNvPr id="72" name="AutoShape 26"/>
              <p:cNvSpPr>
                <a:spLocks noChangeArrowheads="1"/>
              </p:cNvSpPr>
              <p:nvPr/>
            </p:nvSpPr>
            <p:spPr bwMode="auto">
              <a:xfrm rot="10800000">
                <a:off x="1488354" y="4147339"/>
                <a:ext cx="360040" cy="692150"/>
              </a:xfrm>
              <a:prstGeom prst="upArrow">
                <a:avLst>
                  <a:gd name="adj1" fmla="val 50000"/>
                  <a:gd name="adj2" fmla="val 98198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135577" y="4869160"/>
                <a:ext cx="11448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arbitrary</a:t>
                </a:r>
              </a:p>
              <a:p>
                <a:pPr algn="ctr"/>
                <a:r>
                  <a:rPr lang="en-US" b="1" dirty="0" smtClean="0"/>
                  <a:t>output</a:t>
                </a:r>
              </a:p>
            </p:txBody>
          </p:sp>
        </p:grpSp>
        <p:grpSp>
          <p:nvGrpSpPr>
            <p:cNvPr id="69" name="Group 27"/>
            <p:cNvGrpSpPr/>
            <p:nvPr/>
          </p:nvGrpSpPr>
          <p:grpSpPr>
            <a:xfrm>
              <a:off x="2712490" y="4175268"/>
              <a:ext cx="829073" cy="1052191"/>
              <a:chOff x="299473" y="4184560"/>
              <a:chExt cx="829073" cy="1052191"/>
            </a:xfrm>
          </p:grpSpPr>
          <p:sp>
            <p:nvSpPr>
              <p:cNvPr id="70" name="AutoShape 26"/>
              <p:cNvSpPr>
                <a:spLocks noChangeArrowheads="1"/>
              </p:cNvSpPr>
              <p:nvPr/>
            </p:nvSpPr>
            <p:spPr bwMode="auto">
              <a:xfrm rot="10800000">
                <a:off x="515498" y="4184560"/>
                <a:ext cx="360040" cy="692150"/>
              </a:xfrm>
              <a:prstGeom prst="upArrow">
                <a:avLst>
                  <a:gd name="adj1" fmla="val 50000"/>
                  <a:gd name="adj2" fmla="val 98198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99473" y="4867419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f(</a:t>
                </a:r>
                <a:r>
                  <a:rPr lang="en-US" b="1" dirty="0" err="1" smtClean="0"/>
                  <a:t>x’,y</a:t>
                </a:r>
                <a:r>
                  <a:rPr lang="en-US" b="1" dirty="0" smtClean="0"/>
                  <a:t>)</a:t>
                </a:r>
                <a:endParaRPr lang="en-US" dirty="0"/>
              </a:p>
            </p:txBody>
          </p:sp>
        </p:grpSp>
      </p:grpSp>
      <p:sp>
        <p:nvSpPr>
          <p:cNvPr id="80" name="Cloud Callout 79"/>
          <p:cNvSpPr/>
          <p:nvPr/>
        </p:nvSpPr>
        <p:spPr>
          <a:xfrm>
            <a:off x="3733800" y="1828800"/>
            <a:ext cx="1008112" cy="648072"/>
          </a:xfrm>
          <a:prstGeom prst="cloudCallout">
            <a:avLst>
              <a:gd name="adj1" fmla="val -31263"/>
              <a:gd name="adj2" fmla="val 8348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y</a:t>
            </a:r>
            <a:endParaRPr lang="en-US" b="1" dirty="0"/>
          </a:p>
        </p:txBody>
      </p:sp>
      <p:sp>
        <p:nvSpPr>
          <p:cNvPr id="81" name="Cloud Callout 80"/>
          <p:cNvSpPr/>
          <p:nvPr/>
        </p:nvSpPr>
        <p:spPr>
          <a:xfrm>
            <a:off x="395536" y="1772816"/>
            <a:ext cx="1008112" cy="648072"/>
          </a:xfrm>
          <a:prstGeom prst="cloudCallout">
            <a:avLst>
              <a:gd name="adj1" fmla="val 27464"/>
              <a:gd name="adj2" fmla="val 9548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x</a:t>
            </a:r>
            <a:endParaRPr lang="en-US" b="1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Ideal/Real </a:t>
            </a:r>
            <a:r>
              <a:rPr lang="en-US" dirty="0" smtClean="0"/>
              <a:t>Paradigm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63D66-34EF-4FBF-95FC-DBF8B993F07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237856" y="1700213"/>
            <a:ext cx="1460476" cy="4019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83" name="Text Box 39"/>
          <p:cNvSpPr txBox="1">
            <a:spLocks noChangeArrowheads="1"/>
          </p:cNvSpPr>
          <p:nvPr/>
        </p:nvSpPr>
        <p:spPr bwMode="auto">
          <a:xfrm>
            <a:off x="4748089" y="2917393"/>
            <a:ext cx="615999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  <a:sym typeface="Symbol"/>
              </a:rPr>
              <a:t>≈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1085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Ideal/Real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-party protocol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securely realizes the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-input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:pPr lvl="1"/>
                <a:r>
                  <a:rPr lang="en-US" dirty="0" smtClean="0"/>
                  <a:t>For every real-world adversary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/>
                  <a:t>Controlling </a:t>
                </a:r>
                <a:r>
                  <a:rPr lang="en-US" dirty="0" smtClean="0"/>
                  <a:t>some </a:t>
                </a:r>
                <a:r>
                  <a:rPr lang="en-US" dirty="0"/>
                  <a:t>bad </a:t>
                </a:r>
                <a:r>
                  <a:rPr lang="en-US" dirty="0" smtClean="0"/>
                  <a:t>players, </a:t>
                </a:r>
                <a:r>
                  <a:rPr lang="en-US" dirty="0"/>
                  <a:t>i</a:t>
                </a:r>
                <a:r>
                  <a:rPr lang="en-US" dirty="0" smtClean="0"/>
                  <a:t>nteracting with protocol</a:t>
                </a:r>
              </a:p>
              <a:p>
                <a:pPr lvl="1"/>
                <a:r>
                  <a:rPr lang="en-US" dirty="0" smtClean="0"/>
                  <a:t>There exists an ideal-world simulator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𝑺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/>
                  <a:t>S</a:t>
                </a:r>
                <a:r>
                  <a:rPr lang="en-US" dirty="0" smtClean="0"/>
                  <a:t>ame bad players, interacting with the trusted party</a:t>
                </a:r>
              </a:p>
              <a:p>
                <a:r>
                  <a:rPr lang="en-US" dirty="0" err="1" smtClean="0"/>
                  <a:t>s.t.</a:t>
                </a:r>
                <a:r>
                  <a:rPr lang="en-US" dirty="0" smtClean="0"/>
                  <a:t> for any environment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/>
                  <a:t> (supplying the inputs):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𝐕𝐢𝐞</m:t>
                      </m:r>
                      <m:sSubSup>
                        <m:sSubSup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𝒓𝒆𝒂𝒍</m:t>
                          </m:r>
                        </m:sup>
                      </m:sSubSup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3000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𝐕𝐢𝐞</m:t>
                      </m:r>
                      <m:sSubSup>
                        <m:sSubSup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000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𝐰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𝒁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𝒊𝒅𝒆𝒂𝒍</m:t>
                          </m:r>
                        </m:sup>
                      </m:sSubSup>
                    </m:oMath>
                  </m:oMathPara>
                </a14:m>
                <a:endParaRPr lang="en-US" sz="3000" b="1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[GMW86,…] Any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has a secure protocol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Extensions to “interactive functions” […,C01,…]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5029200"/>
              </a:xfrm>
              <a:blipFill rotWithShape="1">
                <a:blip r:embed="rId2"/>
                <a:stretch>
                  <a:fillRect l="-1700" t="-1576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Specifics of Our “Real World”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trusted setup (CRS)</a:t>
            </a:r>
          </a:p>
          <a:p>
            <a:pPr lvl="1"/>
            <a:r>
              <a:rPr lang="en-US" dirty="0" smtClean="0"/>
              <a:t>A random common reference string is chosen honestly, made available to all the players</a:t>
            </a:r>
          </a:p>
          <a:p>
            <a:pPr lvl="2"/>
            <a:r>
              <a:rPr lang="en-US" dirty="0" smtClean="0"/>
              <a:t>E.g., hard-wired into the protocol implementation</a:t>
            </a:r>
            <a:endParaRPr lang="en-US" dirty="0"/>
          </a:p>
          <a:p>
            <a:r>
              <a:rPr lang="en-US" dirty="0" smtClean="0"/>
              <a:t>A broadcast channel is available</a:t>
            </a:r>
            <a:endParaRPr lang="en-US" dirty="0"/>
          </a:p>
          <a:p>
            <a:pPr lvl="1"/>
            <a:r>
              <a:rPr lang="en-US" dirty="0" smtClean="0"/>
              <a:t>If I received </a:t>
            </a:r>
            <a:r>
              <a:rPr lang="en-US" i="1" dirty="0" err="1" smtClean="0"/>
              <a:t>msg</a:t>
            </a:r>
            <a:r>
              <a:rPr lang="en-US" dirty="0" smtClean="0"/>
              <a:t>, everyone received same </a:t>
            </a:r>
            <a:r>
              <a:rPr lang="en-US" i="1" dirty="0" err="1" smtClean="0"/>
              <a:t>msg</a:t>
            </a:r>
            <a:endParaRPr lang="en-US" i="1" dirty="0" smtClean="0"/>
          </a:p>
          <a:p>
            <a:r>
              <a:rPr lang="en-US" dirty="0" smtClean="0"/>
              <a:t>The set of bad players is determined before the protocol execution</a:t>
            </a:r>
          </a:p>
          <a:p>
            <a:pPr lvl="1"/>
            <a:r>
              <a:rPr lang="en-US" dirty="0" smtClean="0"/>
              <a:t>Aka “static corruption model”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3651</TotalTime>
  <Words>2262</Words>
  <Application>Microsoft Office PowerPoint</Application>
  <PresentationFormat>On-screen Show (4:3)</PresentationFormat>
  <Paragraphs>369</Paragraphs>
  <Slides>41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Symbol</vt:lpstr>
      <vt:lpstr>Courier New</vt:lpstr>
      <vt:lpstr>Calibri</vt:lpstr>
      <vt:lpstr>Tahoma</vt:lpstr>
      <vt:lpstr>Cambria Math</vt:lpstr>
      <vt:lpstr>Wingdings</vt:lpstr>
      <vt:lpstr>Clarity</vt:lpstr>
      <vt:lpstr>Clip</vt:lpstr>
      <vt:lpstr>2-round secure MPC from IndISTINGUISHABILITY Obfuscation</vt:lpstr>
      <vt:lpstr>Background: Secure Multi-Party Computation</vt:lpstr>
      <vt:lpstr>Secure Multiparty Computation</vt:lpstr>
      <vt:lpstr>Adversarial behavior</vt:lpstr>
      <vt:lpstr>Defining Security: the Ideal/Real Paradigm</vt:lpstr>
      <vt:lpstr>Defining Security: the Ideal/Real Paradigm</vt:lpstr>
      <vt:lpstr>The Ideal/Real Paradigm</vt:lpstr>
      <vt:lpstr>The Ideal/Real Paradigm</vt:lpstr>
      <vt:lpstr>Some Specifics of Our “Real World”</vt:lpstr>
      <vt:lpstr>Round Complexity of Secure MPC</vt:lpstr>
      <vt:lpstr>Round Complexity of Secure MPC</vt:lpstr>
      <vt:lpstr>The Tools We Use</vt:lpstr>
      <vt:lpstr>Main Tool: Obfuscation</vt:lpstr>
      <vt:lpstr>What’s “Unintelligible”?</vt:lpstr>
      <vt:lpstr>What’s “Unintelligible”?</vt:lpstr>
      <vt:lpstr>Defining Obfuscation</vt:lpstr>
      <vt:lpstr>Another Tool: Noninteractive ZK      (slide due to Jens Groth)</vt:lpstr>
      <vt:lpstr>Non Interactive Zero Knowledge</vt:lpstr>
      <vt:lpstr>Non Interactive Zero Knowledge</vt:lpstr>
      <vt:lpstr>Last Tool: CCA-Secure Encryption</vt:lpstr>
      <vt:lpstr>Our Protocol</vt:lpstr>
      <vt:lpstr>Starting Point: Use Obfuscation</vt:lpstr>
      <vt:lpstr>Starting Point: Use Obfuscation</vt:lpstr>
      <vt:lpstr>Add a Commitment Round</vt:lpstr>
      <vt:lpstr>Proofs of Consistency</vt:lpstr>
      <vt:lpstr>Is It Secure?</vt:lpstr>
      <vt:lpstr>Dealing with iO</vt:lpstr>
      <vt:lpstr>The Full* Compiler</vt:lpstr>
      <vt:lpstr>Complexity, Functionality</vt:lpstr>
      <vt:lpstr>Security</vt:lpstr>
      <vt:lpstr>Proof Of Security</vt:lpstr>
      <vt:lpstr>The Simulator (1)</vt:lpstr>
      <vt:lpstr>The Simulator (2)</vt:lpstr>
      <vt:lpstr>Real/Ideal Indistinguishability</vt:lpstr>
      <vt:lpstr>Real/Ideal Indistinguishability</vt:lpstr>
      <vt:lpstr>Real/Ideal Indistinguishability</vt:lpstr>
      <vt:lpstr>Real/Ideal Indistinguishability</vt:lpstr>
      <vt:lpstr>Real/Ideal Indistinguishability</vt:lpstr>
      <vt:lpstr>Real/Ideal Indistinguishability</vt:lpstr>
      <vt:lpstr>Reducing Communication Complexity</vt:lpstr>
      <vt:lpstr>Questions?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2-round secure MPC from Ind. Obfuscation</dc:title>
  <dc:creator>Shai Halevi</dc:creator>
  <cp:lastModifiedBy>Shai Halevi</cp:lastModifiedBy>
  <cp:revision>165</cp:revision>
  <dcterms:created xsi:type="dcterms:W3CDTF">2014-01-14T23:51:25Z</dcterms:created>
  <dcterms:modified xsi:type="dcterms:W3CDTF">2014-02-14T19:16:26Z</dcterms:modified>
</cp:coreProperties>
</file>