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264" r:id="rId2"/>
    <p:sldId id="265" r:id="rId3"/>
    <p:sldId id="266" r:id="rId4"/>
    <p:sldId id="267" r:id="rId5"/>
    <p:sldId id="275" r:id="rId6"/>
    <p:sldId id="282" r:id="rId7"/>
    <p:sldId id="276" r:id="rId8"/>
    <p:sldId id="279" r:id="rId9"/>
    <p:sldId id="280" r:id="rId10"/>
    <p:sldId id="283" r:id="rId11"/>
    <p:sldId id="285" r:id="rId12"/>
    <p:sldId id="320" r:id="rId13"/>
    <p:sldId id="281" r:id="rId14"/>
    <p:sldId id="272" r:id="rId15"/>
    <p:sldId id="277" r:id="rId16"/>
    <p:sldId id="278" r:id="rId17"/>
    <p:sldId id="284" r:id="rId18"/>
    <p:sldId id="257" r:id="rId19"/>
    <p:sldId id="258" r:id="rId20"/>
    <p:sldId id="259" r:id="rId21"/>
    <p:sldId id="260" r:id="rId22"/>
    <p:sldId id="261" r:id="rId23"/>
    <p:sldId id="262" r:id="rId24"/>
    <p:sldId id="263" r:id="rId25"/>
    <p:sldId id="287" r:id="rId26"/>
    <p:sldId id="286" r:id="rId27"/>
    <p:sldId id="288" r:id="rId28"/>
    <p:sldId id="289" r:id="rId29"/>
    <p:sldId id="290" r:id="rId30"/>
    <p:sldId id="291" r:id="rId31"/>
    <p:sldId id="293" r:id="rId32"/>
    <p:sldId id="303" r:id="rId33"/>
    <p:sldId id="299" r:id="rId34"/>
    <p:sldId id="317" r:id="rId35"/>
    <p:sldId id="295" r:id="rId36"/>
    <p:sldId id="321" r:id="rId37"/>
    <p:sldId id="322" r:id="rId38"/>
    <p:sldId id="323" r:id="rId39"/>
    <p:sldId id="301" r:id="rId40"/>
    <p:sldId id="302" r:id="rId41"/>
    <p:sldId id="304" r:id="rId42"/>
    <p:sldId id="305" r:id="rId43"/>
    <p:sldId id="306" r:id="rId44"/>
    <p:sldId id="308" r:id="rId45"/>
    <p:sldId id="309" r:id="rId46"/>
    <p:sldId id="307" r:id="rId47"/>
    <p:sldId id="310" r:id="rId48"/>
    <p:sldId id="314" r:id="rId49"/>
    <p:sldId id="311" r:id="rId50"/>
    <p:sldId id="312" r:id="rId51"/>
    <p:sldId id="313" r:id="rId52"/>
    <p:sldId id="315" r:id="rId53"/>
    <p:sldId id="316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831" autoAdjust="0"/>
  </p:normalViewPr>
  <p:slideViewPr>
    <p:cSldViewPr>
      <p:cViewPr varScale="1">
        <p:scale>
          <a:sx n="67" d="100"/>
          <a:sy n="67" d="100"/>
        </p:scale>
        <p:origin x="-138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0608"/>
    </p:cViewPr>
  </p:sorterViewPr>
  <p:notesViewPr>
    <p:cSldViewPr>
      <p:cViewPr varScale="1">
        <p:scale>
          <a:sx n="54" d="100"/>
          <a:sy n="54" d="100"/>
        </p:scale>
        <p:origin x="-283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61808-7778-4FDB-B7D4-9D6E1431E004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DBC5D2-D487-48F6-9F71-93D256A55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50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63F66-25DA-4C44-AE74-250AE32E90AD}" type="datetimeFigureOut">
              <a:rPr lang="en-US" smtClean="0"/>
              <a:t>3/30/2014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1C05F-6822-48C5-950E-A5CFD1C0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8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1C05F-6822-48C5-950E-A5CFD1C016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45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Barak, </a:t>
            </a:r>
            <a:r>
              <a:rPr lang="en-US" dirty="0" err="1" smtClean="0"/>
              <a:t>Goldreich</a:t>
            </a:r>
            <a:r>
              <a:rPr lang="en-US" dirty="0" smtClean="0"/>
              <a:t>, </a:t>
            </a:r>
            <a:r>
              <a:rPr lang="en-US" dirty="0" err="1" smtClean="0"/>
              <a:t>Impagliazzo</a:t>
            </a:r>
            <a:r>
              <a:rPr lang="en-US" dirty="0" smtClean="0"/>
              <a:t>, </a:t>
            </a:r>
            <a:r>
              <a:rPr lang="en-US" dirty="0" err="1" smtClean="0"/>
              <a:t>Rudich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Sahai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Vadhan</a:t>
            </a:r>
            <a:r>
              <a:rPr lang="en-US" baseline="0" dirty="0" smtClean="0"/>
              <a:t>, Yang, “On the (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)possibility of obfuscating programs”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01C05F-6822-48C5-950E-A5CFD1C016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1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2D2FD-0C1C-4559-8F21-78B6C81C4889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6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7BE44-868D-421E-BB26-568A5BD4E693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4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84A92-4DBD-4AC8-9B90-D5D492F17AC1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05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D951-0FB0-4DD7-AE29-802E5DDC4830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227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5514D-1FE7-4BDC-85CF-A4524CD47702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6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E0E7F-492E-4685-90A7-788261B046A9}" type="datetime1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66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276A-3C5C-4227-A5DD-AFD940D693B2}" type="datetime1">
              <a:rPr lang="en-US" smtClean="0"/>
              <a:t>3/30/2014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25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45CE5-9487-4335-9925-E56968566096}" type="datetime1">
              <a:rPr lang="en-US" smtClean="0"/>
              <a:t>3/30/2014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5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CCE06-C20E-4DBD-B200-AE5A61B1C6C8}" type="datetime1">
              <a:rPr lang="en-US" smtClean="0"/>
              <a:t>3/30/2014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4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A6D61-0DA5-42E2-AB92-67F41D862060}" type="datetime1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806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371FC-8BBD-4D21-BB80-C6E65FF37DE7}" type="datetime1">
              <a:rPr lang="en-US" smtClean="0"/>
              <a:t>3/30/2014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64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833CBB-D015-4B1F-A4E9-C7B7E116A8E9}" type="datetime1">
              <a:rPr lang="en-US" smtClean="0"/>
              <a:t>3/30/2014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7BD2B-D4F6-4D79-835F-A618F5FD5E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2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7" Type="http://schemas.openxmlformats.org/officeDocument/2006/relationships/image" Target="../media/image20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image" Target="../media/image10.wmf"/><Relationship Id="rId4" Type="http://schemas.openxmlformats.org/officeDocument/2006/relationships/image" Target="../media/image18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demix.wordpress.com/" TargetMode="External"/><Relationship Id="rId2" Type="http://schemas.openxmlformats.org/officeDocument/2006/relationships/hyperlink" Target="https://www.zurich.ibm.com/security/idemi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" Target="slide5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rco-iris.com/George/images/game_of_go.jpg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8.png"/><Relationship Id="rId7" Type="http://schemas.openxmlformats.org/officeDocument/2006/relationships/image" Target="../media/image10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image" Target="../media/image11.wmf"/><Relationship Id="rId4" Type="http://schemas.openxmlformats.org/officeDocument/2006/relationships/image" Target="../media/image1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Things that Cryptography Can Do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411361"/>
          </a:xfrm>
        </p:spPr>
        <p:txBody>
          <a:bodyPr/>
          <a:lstStyle/>
          <a:p>
            <a:r>
              <a:rPr lang="en-US" dirty="0" smtClean="0"/>
              <a:t>Shai Halevi – IBM Research</a:t>
            </a:r>
          </a:p>
          <a:p>
            <a:endParaRPr lang="en-US" dirty="0" smtClean="0"/>
          </a:p>
          <a:p>
            <a:r>
              <a:rPr lang="en-US" dirty="0" smtClean="0"/>
              <a:t>NYU Security Research Seminar</a:t>
            </a:r>
          </a:p>
          <a:p>
            <a:r>
              <a:rPr lang="en-US" sz="2400" dirty="0" smtClean="0"/>
              <a:t>April 1, 2014</a:t>
            </a:r>
            <a:endParaRPr lang="en-US" sz="2400" dirty="0"/>
          </a:p>
        </p:txBody>
      </p:sp>
      <p:pic>
        <p:nvPicPr>
          <p:cNvPr id="1026" name="Picture 2" descr="C:\Users\IBM_ADMIN\AppData\Local\Microsoft\Windows\Temporary Internet Files\Content.IE5\QLIXHV3I\MC90034904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399" y="457200"/>
            <a:ext cx="1835201" cy="146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2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Illustrative Application:</a:t>
            </a:r>
            <a:br>
              <a:rPr lang="en-US" dirty="0" smtClean="0"/>
            </a:br>
            <a:r>
              <a:rPr lang="en-US" dirty="0" smtClean="0"/>
              <a:t>Anonymous Credentials</a:t>
            </a:r>
            <a:endParaRPr lang="en-US" dirty="0"/>
          </a:p>
        </p:txBody>
      </p:sp>
      <p:pic>
        <p:nvPicPr>
          <p:cNvPr id="1026" name="Picture 2" descr="C:\Users\IBM_ADMIN\AppData\Local\Microsoft\Windows\Temporary Internet Files\Content.IE5\WBAN5GQU\MC900293142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56" y="4507834"/>
            <a:ext cx="703444" cy="49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BM_ADMIN\AppData\Local\Microsoft\Windows\Temporary Internet Files\Content.IE5\PTQRAIRX\MC90008925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856232" cy="157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IBM_ADMIN\AppData\Local\Microsoft\Windows\Temporary Internet Files\Content.IE5\Q77PCSMW\MC90038355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4" y="4812634"/>
            <a:ext cx="1110386" cy="135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/>
          <p:cNvGrpSpPr/>
          <p:nvPr/>
        </p:nvGrpSpPr>
        <p:grpSpPr>
          <a:xfrm>
            <a:off x="169179" y="2645969"/>
            <a:ext cx="669021" cy="554431"/>
            <a:chOff x="1257696" y="3103169"/>
            <a:chExt cx="669021" cy="554431"/>
          </a:xfrm>
        </p:grpSpPr>
        <p:pic>
          <p:nvPicPr>
            <p:cNvPr id="5" name="Picture 3" descr="C:\Users\IBM_ADMIN\AppData\Local\Microsoft\Windows\Temporary Internet Files\Content.IE5\QLIXHV3I\MC900390704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1115" y="3103169"/>
              <a:ext cx="625602" cy="490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57696" y="3288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pk</a:t>
              </a:r>
              <a:endParaRPr lang="en-US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2743200" y="3424691"/>
            <a:ext cx="3505200" cy="1680709"/>
            <a:chOff x="2743200" y="3424691"/>
            <a:chExt cx="3505200" cy="1680709"/>
          </a:xfrm>
        </p:grpSpPr>
        <p:sp>
          <p:nvSpPr>
            <p:cNvPr id="15" name="Rectangular Callout 14"/>
            <p:cNvSpPr/>
            <p:nvPr/>
          </p:nvSpPr>
          <p:spPr>
            <a:xfrm>
              <a:off x="2743200" y="3424691"/>
              <a:ext cx="3505200" cy="1680709"/>
            </a:xfrm>
            <a:prstGeom prst="wedgeRectCallo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r>
                <a:rPr lang="en-US" sz="2000" dirty="0" smtClean="0">
                  <a:solidFill>
                    <a:schemeClr val="tx1"/>
                  </a:solidFill>
                </a:rPr>
                <a:t>“</a:t>
              </a:r>
              <a:r>
                <a:rPr lang="en-US" sz="2000" dirty="0">
                  <a:solidFill>
                    <a:srgbClr val="FF0000"/>
                  </a:solidFill>
                </a:rPr>
                <a:t>D2A6B1..8F </a:t>
              </a:r>
              <a:r>
                <a:rPr lang="en-US" sz="2000" dirty="0" smtClean="0">
                  <a:solidFill>
                    <a:schemeClr val="tx1"/>
                  </a:solidFill>
                </a:rPr>
                <a:t>is a valid signature</a:t>
              </a:r>
              <a:br>
                <a:rPr lang="en-US" sz="2000" dirty="0" smtClean="0">
                  <a:solidFill>
                    <a:schemeClr val="tx1"/>
                  </a:solidFill>
                </a:rPr>
              </a:br>
              <a:r>
                <a:rPr 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sz="2000" dirty="0" err="1" smtClean="0">
                  <a:solidFill>
                    <a:schemeClr val="tx1"/>
                  </a:solidFill>
                </a:rPr>
                <a:t>wrt</a:t>
              </a:r>
              <a:r>
                <a:rPr lang="en-US" sz="2000" dirty="0" smtClean="0">
                  <a:solidFill>
                    <a:schemeClr val="tx1"/>
                  </a:solidFill>
                </a:rPr>
                <a:t> </a:t>
              </a:r>
              <a:r>
                <a:rPr lang="en-US" sz="2000" b="1" dirty="0" err="1" smtClean="0">
                  <a:solidFill>
                    <a:schemeClr val="tx1"/>
                  </a:solidFill>
                </a:rPr>
                <a:t>pk</a:t>
              </a:r>
              <a:r>
                <a:rPr lang="en-US" sz="2000" dirty="0" smtClean="0">
                  <a:solidFill>
                    <a:schemeClr val="tx1"/>
                  </a:solidFill>
                </a:rPr>
                <a:t> on a statement that</a:t>
              </a:r>
              <a:br>
                <a:rPr lang="en-US" sz="2000" dirty="0" smtClean="0">
                  <a:solidFill>
                    <a:schemeClr val="tx1"/>
                  </a:solidFill>
                </a:rPr>
              </a:br>
              <a:r>
                <a:rPr lang="en-US" sz="2000" dirty="0" smtClean="0">
                  <a:solidFill>
                    <a:schemeClr val="tx1"/>
                  </a:solidFill>
                </a:rPr>
                <a:t> includes a birthdate later than</a:t>
              </a:r>
              <a:br>
                <a:rPr lang="en-US" sz="2000" dirty="0" smtClean="0">
                  <a:solidFill>
                    <a:schemeClr val="tx1"/>
                  </a:solidFill>
                </a:rPr>
              </a:br>
              <a:r>
                <a:rPr lang="en-US" sz="2000" dirty="0" smtClean="0">
                  <a:solidFill>
                    <a:schemeClr val="tx1"/>
                  </a:solidFill>
                </a:rPr>
                <a:t> 1993 and the picture       “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pic>
          <p:nvPicPr>
            <p:cNvPr id="20" name="Picture 19" descr="C:\Users\IBM_ADMIN\AppData\Local\Microsoft\Windows\Temporary Internet Files\Content.IE5\Q77PCSMW\MC900383552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7556" y="4721920"/>
              <a:ext cx="272644" cy="3338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3276600" y="3429001"/>
              <a:ext cx="23477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latin typeface="Arial" panose="020B0604020202020204" pitchFamily="34" charset="0"/>
                  <a:cs typeface="Arial" panose="020B0604020202020204" pitchFamily="34" charset="0"/>
                </a:rPr>
                <a:t>NP statement de jour</a:t>
              </a:r>
              <a:endParaRPr lang="en-US" u="sng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8" name="Left-Right Arrow 17"/>
          <p:cNvSpPr/>
          <p:nvPr/>
        </p:nvSpPr>
        <p:spPr>
          <a:xfrm>
            <a:off x="2438400" y="5323251"/>
            <a:ext cx="3962400" cy="31554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121071" y="5638800"/>
            <a:ext cx="2746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Prove in zero-knowledge</a:t>
            </a:r>
            <a:endParaRPr lang="en-US" sz="2000" dirty="0"/>
          </a:p>
        </p:txBody>
      </p:sp>
      <p:pic>
        <p:nvPicPr>
          <p:cNvPr id="3076" name="Picture 4" descr="C:\Users\IBM_ADMIN\AppData\Local\Microsoft\Windows\Temporary Internet Files\Content.IE5\Q77PCSMW\MC900089300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4419601"/>
            <a:ext cx="253492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C:\Users\IBM_ADMIN\AppData\Local\Microsoft\Windows\Temporary Internet Files\Content.IE5\WBAN5GQU\MC900112652[1].wmf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85800" y="4396106"/>
            <a:ext cx="329413" cy="63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2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  <p:bldP spid="19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3905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Real-World Anonymous Credentials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team in IBM Zurich Research Lab developed a suite of “anonymous identity management” crypto protocols along these lines</a:t>
            </a:r>
          </a:p>
          <a:p>
            <a:pPr lvl="1"/>
            <a:r>
              <a:rPr lang="en-US" dirty="0" smtClean="0"/>
              <a:t>Joint work with Victor </a:t>
            </a:r>
            <a:r>
              <a:rPr lang="en-US" dirty="0" err="1" smtClean="0"/>
              <a:t>Shoup</a:t>
            </a:r>
            <a:r>
              <a:rPr lang="en-US" dirty="0" smtClean="0"/>
              <a:t> (NYU),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Anna </a:t>
            </a:r>
            <a:r>
              <a:rPr lang="en-US" dirty="0" err="1" smtClean="0"/>
              <a:t>Lysyanskaya</a:t>
            </a:r>
            <a:r>
              <a:rPr lang="en-US" dirty="0" smtClean="0"/>
              <a:t> (Brown Univ.), others… </a:t>
            </a:r>
          </a:p>
          <a:p>
            <a:r>
              <a:rPr lang="en-US" dirty="0" smtClean="0">
                <a:hlinkClick r:id="rId2"/>
              </a:rPr>
              <a:t>https://www.zurich.ibm.com/security/idemix/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://idemix.wordpress.com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900" y="1152525"/>
            <a:ext cx="15621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Technical: An </a:t>
            </a:r>
            <a:r>
              <a:rPr lang="en-US" dirty="0"/>
              <a:t>ZKP </a:t>
            </a:r>
            <a:r>
              <a:rPr lang="en-US" dirty="0" smtClean="0"/>
              <a:t>example</a:t>
            </a:r>
            <a:br>
              <a:rPr lang="en-US" dirty="0" smtClean="0"/>
            </a:br>
            <a:r>
              <a:rPr lang="en-US" dirty="0" smtClean="0"/>
              <a:t>from Number Theory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51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1143000"/>
          </a:xfrm>
        </p:spPr>
        <p:txBody>
          <a:bodyPr>
            <a:normAutofit/>
          </a:bodyPr>
          <a:lstStyle/>
          <a:p>
            <a:r>
              <a:rPr lang="en-US" dirty="0"/>
              <a:t>Some </a:t>
            </a:r>
            <a:r>
              <a:rPr lang="en-US" dirty="0" smtClean="0"/>
              <a:t>Number Theory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Using composite </a:t>
                </a:r>
                <a:r>
                  <a:rPr lang="en-US" dirty="0" smtClean="0"/>
                  <a:t>integers (e.g</a:t>
                </a:r>
                <a:r>
                  <a:rPr lang="en-US" dirty="0"/>
                  <a:t>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91←7×13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Easy to compute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𝑁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←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𝑝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𝑞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/>
                  <a:t>B</a:t>
                </a:r>
                <a:r>
                  <a:rPr lang="en-US" dirty="0"/>
                  <a:t>ut </a:t>
                </a:r>
                <a:r>
                  <a:rPr lang="en-US" dirty="0">
                    <a:solidFill>
                      <a:srgbClr val="FF0000"/>
                    </a:solidFill>
                  </a:rPr>
                  <a:t>hard to recover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𝑝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/>
                      </a:rPr>
                      <m:t>𝑁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𝑝</m:t>
                    </m:r>
                    <m:r>
                      <a:rPr lang="en-US" i="1" dirty="0">
                        <a:latin typeface="Cambria Math"/>
                      </a:rPr>
                      <m:t>,</m:t>
                    </m:r>
                    <m:r>
                      <a:rPr lang="en-US" i="1" dirty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 are big enough</a:t>
                </a:r>
              </a:p>
              <a:p>
                <a:pPr lvl="1"/>
                <a:r>
                  <a:rPr lang="en-US" dirty="0"/>
                  <a:t>This is called the “prime factorization” problem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A quarter of the integers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1,2,…,</m:t>
                    </m:r>
                    <m:r>
                      <a:rPr lang="en-US" smtClean="0">
                        <a:latin typeface="Cambria Math"/>
                      </a:rPr>
                      <m:t>𝑁</m:t>
                    </m:r>
                    <m:r>
                      <a:rPr lang="en-US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 smtClean="0"/>
                  <a:t> are squares modulo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baseline="30000" dirty="0" smtClean="0">
                    <a:solidFill>
                      <a:srgbClr val="FF0000"/>
                    </a:solidFill>
                  </a:rPr>
                  <a:t>*</a:t>
                </a:r>
                <a:endParaRPr lang="en-US" baseline="30000" dirty="0" smtClean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 smtClean="0"/>
                  <a:t>E.g., 7 is a non-square modulo 15, but 4 is a square: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/>
                          </a:rPr>
                          <m:t>7</m:t>
                        </m:r>
                      </m:e>
                      <m:sup>
                        <m:r>
                          <a:rPr lang="en-US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/>
                          </a:rPr>
                          <m:t>8</m:t>
                        </m:r>
                      </m:e>
                      <m:sup>
                        <m:r>
                          <a:rPr lang="en-US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/>
                          </a:rPr>
                          <m:t>13</m:t>
                        </m:r>
                      </m:e>
                      <m:sup>
                        <m:r>
                          <a:rPr lang="en-US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/>
                      </a:rPr>
                      <m:t>=4 (</m:t>
                    </m:r>
                    <m:r>
                      <a:rPr lang="en-US" smtClean="0">
                        <a:latin typeface="Cambria Math"/>
                      </a:rPr>
                      <m:t>𝑚𝑜𝑑</m:t>
                    </m:r>
                    <m:r>
                      <a:rPr lang="en-US" smtClean="0">
                        <a:latin typeface="Cambria Math"/>
                      </a:rPr>
                      <m:t> 15)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83502" y="6107668"/>
            <a:ext cx="561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dirty="0" smtClean="0"/>
              <a:t>We only consider integers that are not divisible by </a:t>
            </a:r>
            <a:r>
              <a:rPr lang="en-US" i="1" dirty="0" smtClean="0"/>
              <a:t>p</a:t>
            </a:r>
            <a:r>
              <a:rPr lang="en-US" dirty="0" smtClean="0"/>
              <a:t> or </a:t>
            </a:r>
            <a:r>
              <a:rPr lang="en-US" i="1" dirty="0" smtClean="0"/>
              <a:t>q</a:t>
            </a:r>
            <a:endParaRPr lang="en-US" i="1" dirty="0"/>
          </a:p>
        </p:txBody>
      </p:sp>
      <p:pic>
        <p:nvPicPr>
          <p:cNvPr id="13315" name="Picture 3" descr="C:\Users\IBM_ADMIN\AppData\Local\Microsoft\Windows\Temporary Internet Files\Content.IE5\PTQRAIRX\MP90043174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57200"/>
            <a:ext cx="12192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1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1143000"/>
          </a:xfrm>
        </p:spPr>
        <p:txBody>
          <a:bodyPr/>
          <a:lstStyle/>
          <a:p>
            <a:r>
              <a:rPr lang="en-US" dirty="0" smtClean="0"/>
              <a:t>Squares </a:t>
            </a:r>
            <a:r>
              <a:rPr lang="en-US" dirty="0"/>
              <a:t>vs. Non-Squares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Multiplying two squares yields a square</a:t>
                </a:r>
                <a:endParaRPr lang="en-US" baseline="30000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Multiplying two non-squares yields a </a:t>
                </a:r>
                <a:r>
                  <a:rPr lang="en-US" dirty="0" smtClean="0"/>
                  <a:t>square</a:t>
                </a:r>
                <a:r>
                  <a:rPr lang="en-US" baseline="30000" dirty="0" smtClean="0">
                    <a:solidFill>
                      <a:srgbClr val="FF0000"/>
                    </a:solidFill>
                  </a:rPr>
                  <a:t>*</a:t>
                </a:r>
                <a:endParaRPr lang="en-US" baseline="30000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Multiplying a square and a non-square yields a</a:t>
                </a:r>
                <a:br>
                  <a:rPr lang="en-US" dirty="0"/>
                </a:br>
                <a:r>
                  <a:rPr lang="en-US" dirty="0"/>
                  <a:t>non-square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Hard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to tell squares from non-squares </a:t>
                </a:r>
                <a:r>
                  <a:rPr lang="en-US" dirty="0" smtClean="0"/>
                  <a:t>without knowing the prime-factorization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i="1" dirty="0" smtClean="0"/>
              </a:p>
              <a:p>
                <a:pPr lvl="1"/>
                <a:r>
                  <a:rPr lang="en-US" dirty="0" smtClean="0"/>
                  <a:t>This is called the “quadratic </a:t>
                </a:r>
                <a:r>
                  <a:rPr lang="en-US" dirty="0" err="1" smtClean="0"/>
                  <a:t>residuocity</a:t>
                </a:r>
                <a:r>
                  <a:rPr lang="en-US" dirty="0" smtClean="0"/>
                  <a:t>” problem</a:t>
                </a:r>
              </a:p>
              <a:p>
                <a:r>
                  <a:rPr lang="en-US" dirty="0" smtClean="0"/>
                  <a:t>In particular, computing square roots requires knowing the factorization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2222" b="-3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315" name="Picture 3" descr="C:\Users\IBM_ADMIN\AppData\Local\Microsoft\Windows\Temporary Internet Files\Content.IE5\PTQRAIRX\MP900431743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457200"/>
            <a:ext cx="1219200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57200" y="6107668"/>
            <a:ext cx="4498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aseline="30000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 </a:t>
            </a:r>
            <a:r>
              <a:rPr lang="en-US" dirty="0" smtClean="0"/>
              <a:t>Only true for integers with “Jacobi symbol 1”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92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ZKP for Non-Squares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3340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, as in GM encryption, wants to prove to Bob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is a non-square modulo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7030A0"/>
                        </a:solidFill>
                        <a:latin typeface="Cambria Math"/>
                      </a:rPr>
                      <m:t>𝑁</m:t>
                    </m:r>
                  </m:oMath>
                </a14:m>
                <a:endParaRPr lang="en-US" dirty="0" smtClean="0">
                  <a:solidFill>
                    <a:srgbClr val="7030A0"/>
                  </a:solidFill>
                </a:endParaRPr>
              </a:p>
              <a:p>
                <a:r>
                  <a:rPr lang="en-US" dirty="0" smtClean="0"/>
                  <a:t>Repeat many times:</a:t>
                </a:r>
              </a:p>
              <a:p>
                <a:pPr lvl="1"/>
                <a:r>
                  <a:rPr lang="en-US" dirty="0" smtClean="0"/>
                  <a:t>Bob choose at random a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and bit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𝑏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/>
                  <a:t> Bob sends to Alice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𝑚𝑜𝑑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Bob sends to Alice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⋅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(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𝑚𝑜𝑑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𝑁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0070C0"/>
                  </a:solidFill>
                </a:endParaRPr>
              </a:p>
              <a:p>
                <a:pPr lvl="1"/>
                <a:r>
                  <a:rPr lang="en-US" dirty="0" smtClean="0"/>
                  <a:t>Alice needs to guess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/>
                      </a:rPr>
                      <m:t>=0</m:t>
                    </m:r>
                  </m:oMath>
                </a14:m>
                <a:r>
                  <a:rPr lang="en-US" dirty="0" smtClean="0">
                    <a:solidFill>
                      <a:srgbClr val="00B050"/>
                    </a:solidFill>
                  </a:rPr>
                  <a:t> </a:t>
                </a:r>
                <a:r>
                  <a:rPr lang="en-US" dirty="0" smtClean="0"/>
                  <a:t>or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/>
                      </a:rPr>
                      <m:t>=1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Theorem: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 is a square then Alice cannot do better than a random guess</a:t>
                </a:r>
              </a:p>
              <a:p>
                <a:pPr lvl="1"/>
                <a:r>
                  <a:rPr lang="en-US" dirty="0" smtClean="0"/>
                  <a:t>If Alice answers correctly 100 times, then it is extremely unlikely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 is a square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334000"/>
              </a:xfrm>
              <a:blipFill rotWithShape="1">
                <a:blip r:embed="rId2"/>
                <a:stretch>
                  <a:fillRect l="-1630" t="-2286" r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9" name="Picture 3" descr="C:\Users\IBM_ADMIN\AppData\Local\Microsoft\Windows\Temporary Internet Files\Content.IE5\Q77PCSMW\MP90042258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200" y="381000"/>
            <a:ext cx="110370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336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ZKP for Non-Squares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Intuitively,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Bob does not learn anything </a:t>
                </a:r>
                <a:r>
                  <a:rPr lang="en-US" dirty="0" smtClean="0"/>
                  <a:t>beyond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 smtClean="0"/>
                  <a:t> is a square, because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he always knows</a:t>
                </a:r>
                <a:r>
                  <a:rPr lang="en-US" dirty="0" smtClean="0"/>
                  <a:t> what Alice is going to answer</a:t>
                </a:r>
              </a:p>
              <a:p>
                <a:pPr lvl="1"/>
                <a:r>
                  <a:rPr lang="en-US" dirty="0" smtClean="0"/>
                  <a:t>This only holds if Bob follows the prescribed protocol, else Bob can learn things</a:t>
                </a:r>
              </a:p>
              <a:p>
                <a:r>
                  <a:rPr lang="en-US" dirty="0" smtClean="0"/>
                  <a:t>Ensuring Zero-Knowledge for a cheating Bob takes more work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C:\Users\IBM_ADMIN\AppData\Local\Microsoft\Windows\Temporary Internet Files\Content.IE5\Q77PCSMW\MP900422581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200" y="381000"/>
            <a:ext cx="110370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Secure Computation </a:t>
            </a:r>
            <a:r>
              <a:rPr lang="en-US" sz="4000" dirty="0" smtClean="0"/>
              <a:t>[Yao’86, GMW’86]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Very general setting:</a:t>
            </a:r>
          </a:p>
          <a:p>
            <a:r>
              <a:rPr lang="en-US" dirty="0" smtClean="0"/>
              <a:t>A few parties: Alice, Bob, Charlie, Dora, …</a:t>
            </a:r>
          </a:p>
          <a:p>
            <a:pPr lvl="1"/>
            <a:r>
              <a:rPr lang="en-US" dirty="0" smtClean="0"/>
              <a:t>Each with his/her own </a:t>
            </a:r>
            <a:r>
              <a:rPr lang="en-US" dirty="0" smtClean="0">
                <a:solidFill>
                  <a:srgbClr val="FF0000"/>
                </a:solidFill>
              </a:rPr>
              <a:t>private</a:t>
            </a:r>
            <a:r>
              <a:rPr lang="en-US" dirty="0" smtClean="0"/>
              <a:t> input</a:t>
            </a:r>
          </a:p>
          <a:p>
            <a:r>
              <a:rPr lang="en-US" dirty="0" smtClean="0"/>
              <a:t>Want to compute on their joint input</a:t>
            </a:r>
          </a:p>
          <a:p>
            <a:pPr lvl="1"/>
            <a:r>
              <a:rPr lang="en-US" dirty="0" smtClean="0"/>
              <a:t>Without revealing their secrets</a:t>
            </a:r>
          </a:p>
          <a:p>
            <a:r>
              <a:rPr lang="en-US" dirty="0" smtClean="0"/>
              <a:t>Computation should </a:t>
            </a:r>
            <a:r>
              <a:rPr lang="en-US" dirty="0" smtClean="0">
                <a:solidFill>
                  <a:srgbClr val="00B050"/>
                </a:solidFill>
              </a:rPr>
              <a:t>reveal the desired output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FF0000"/>
                </a:solidFill>
              </a:rPr>
              <a:t>nothing more</a:t>
            </a:r>
          </a:p>
          <a:p>
            <a:pPr lvl="1"/>
            <a:r>
              <a:rPr lang="en-US" dirty="0" smtClean="0"/>
              <a:t>Even if some parties misbehave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087438"/>
            <a:ext cx="16764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2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Illustration: Alice and Bob’s First Date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/>
              <a:t>Alice &amp; Bob plan their first date:</a:t>
            </a:r>
          </a:p>
          <a:p>
            <a:r>
              <a:rPr lang="en-US" dirty="0"/>
              <a:t>A</a:t>
            </a:r>
            <a:r>
              <a:rPr lang="en-US" dirty="0" smtClean="0"/>
              <a:t>fter the date</a:t>
            </a:r>
          </a:p>
          <a:p>
            <a:pPr lvl="1"/>
            <a:r>
              <a:rPr lang="en-US" dirty="0" smtClean="0"/>
              <a:t>Alice will know whether or not she likes Bob</a:t>
            </a:r>
          </a:p>
          <a:p>
            <a:pPr lvl="1"/>
            <a:r>
              <a:rPr lang="en-US" dirty="0" smtClean="0"/>
              <a:t>Bob will know whether or not he likes Alice</a:t>
            </a:r>
          </a:p>
          <a:p>
            <a:pPr lvl="1"/>
            <a:r>
              <a:rPr lang="en-US" dirty="0" smtClean="0"/>
              <a:t>But neither will know (yet) what the other feels</a:t>
            </a:r>
          </a:p>
          <a:p>
            <a:r>
              <a:rPr lang="en-US" dirty="0" smtClean="0"/>
              <a:t>Then they plan to play a game</a:t>
            </a:r>
          </a:p>
          <a:p>
            <a:pPr lvl="1"/>
            <a:r>
              <a:rPr lang="en-US" dirty="0" smtClean="0"/>
              <a:t>Game </a:t>
            </a:r>
            <a:r>
              <a:rPr lang="en-US" b="1" i="1" dirty="0" smtClean="0">
                <a:solidFill>
                  <a:srgbClr val="00B050"/>
                </a:solidFill>
              </a:rPr>
              <a:t>only</a:t>
            </a:r>
            <a:r>
              <a:rPr lang="en-US" dirty="0" smtClean="0">
                <a:solidFill>
                  <a:srgbClr val="00B050"/>
                </a:solidFill>
              </a:rPr>
              <a:t> reveals if they </a:t>
            </a:r>
            <a:r>
              <a:rPr lang="en-US" i="1" dirty="0" smtClean="0">
                <a:solidFill>
                  <a:srgbClr val="00B050"/>
                </a:solidFill>
              </a:rPr>
              <a:t>both</a:t>
            </a:r>
            <a:r>
              <a:rPr lang="en-US" dirty="0" smtClean="0">
                <a:solidFill>
                  <a:srgbClr val="00B050"/>
                </a:solidFill>
              </a:rPr>
              <a:t> like each other</a:t>
            </a:r>
          </a:p>
          <a:p>
            <a:pPr lvl="2"/>
            <a:r>
              <a:rPr lang="en-US" dirty="0" smtClean="0"/>
              <a:t>The logical-AND function</a:t>
            </a:r>
          </a:p>
          <a:p>
            <a:pPr lvl="1"/>
            <a:r>
              <a:rPr lang="en-US" dirty="0" smtClean="0"/>
              <a:t>But if Alice doesn’t like Bob, then she does not learn whether Bob likes her (and vice versa)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117" y="1219200"/>
            <a:ext cx="1019684" cy="13934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295400"/>
            <a:ext cx="787777" cy="1261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 descr="C:\Users\IBM_ADMIN\AppData\Local\Microsoft\Windows\Temporary Internet Files\Content.IE5\Q77PCSMW\MC900065210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093" y="1524000"/>
            <a:ext cx="619520" cy="5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92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The “Game of Like” [dB’89]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Alice and Bob use five cards:</a:t>
            </a:r>
          </a:p>
          <a:p>
            <a:pPr lvl="1"/>
            <a:r>
              <a:rPr lang="en-US" dirty="0" smtClean="0"/>
              <a:t>Two identical queen of hearts </a:t>
            </a:r>
          </a:p>
          <a:p>
            <a:pPr lvl="1"/>
            <a:r>
              <a:rPr lang="en-US" dirty="0" smtClean="0"/>
              <a:t>Three identical king of spades</a:t>
            </a:r>
          </a:p>
          <a:p>
            <a:r>
              <a:rPr lang="en-US" dirty="0" smtClean="0"/>
              <a:t>Each of then gets one queen and one king</a:t>
            </a:r>
          </a:p>
          <a:p>
            <a:r>
              <a:rPr lang="en-US" dirty="0" smtClean="0"/>
              <a:t>Third king is left on the table, face down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716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QPEhQUEBQWFhUVFCAUFRYXGBQWFxcZFx0aGhoVHRgYHCggHBolHBodITEhJSkrLi4uGx8zODMsNyktLisBCgoKDg0OGxAQGywkICYsLCwsLCwsLCwsLCwsLCwsLCwsLCwsLCwsLCwsLCwsLCwsLCwsLCwsLCwsLCwsLCwsLP/AABEIAQkAvgMBEQACEQEDEQH/xAAcAAACAwADAQAAAAAAAAAAAAAABgQFBwEDCAL/xABREAACAQIEAgUGCQkFBgQHAAABAgMEEQAFEiEGMQcTIkFRNGFxdIGyFCMyNUJUkZOzFRZSU2JzobHSM3KCwdEkJWSipNNDg5LxCCY2VWOE4f/EABsBAQACAwEBAAAAAAAAAAAAAAABAgMEBQYH/8QAOhEAAgECBAQCCAUEAQUBAAAAAAECAxEEEiExBRNBUWFxBiIygZGhsfAUFVLB0RZC4fEjNENiksIz/9oADAMBAAIRAxEAPwDV6ieSokaKFikcZtLKLai3Pqo77AgG7MeVwBvcrDByOH6b6cEbn9KRRKx9LPcnFbknP5v0n1Wn+5i/pwuA/N+k+q0/3MX9OFwH5v0n1Wn+5i/pwuA/N+k+q0/3UX9OFwH5v0n1Wn+5i/pwuA/N+k+q0/3MX9OFwH5v0n1Wn+5i/pwuA/N+k+q0/wBzF/ThcB+b9J9Vp/uYv6cLgPzfpPqtP9zF/ThcB+b9J9Vp/uov6cLgPzfpPqtP91F/ThcB+b9J9Vp/uov6cLgPzfpPqtP9zF/ThcB+b9J9Vp/uYv6cLgPzfpPqtP8Acxf04XAfm/SfVaf7mL+nC4D836T6rT/cxf04XAfm/SfVaf7mL+nC4D836T6rT/dRf04XB8nIol3px1DdzRWQe1PksPMR9mFwd+V1rOWimAE0dtWm+l1N9Mqg7gGx7JvpIIudibEHTw0P9lgbveMSt52k7bH7WOKskTeKOl6my6pkppIJ2aMgFl0BTcA7ajcjfnibAZM34uipsvFe0chjZEkCADXaW1gQTYWvvviLAoOD+lanzSpWmigmRmVmDNoK9kXN9JNvTibA0DEAMAGADABgAwAYAMAGADABgAwAYAMAGADABgAwAYASuk/Ony2KGqhA16zBv+jINZ/jEPtOJQGPhnyOl9Xj9xcQwIHSsgOZ5JsN53B2G/ag2xKII3SBxDLmtT+R8rPParmHyVUfKS4+iO/xNl8cFoDQuFuHIcsp0gp12UdpyBqdj8pmPiT3d3sxBJcYAMAGAOcQAxIDABhYBgAwAYAMAGADAHGAOcAGADABgAwBm3Tz83xetr+HLiYkDtwz5HS+rx+4uIZJl3T4krVGVrTXEzNKsZBsdRMIFj3c+fdiyIIfRxr4fzOTL63TaqVTHMOTNvpGo76SdS2P0gPHDdA2/FSRVyjMcwq4lmQUiq99Ibr7gBiu9tr7YyNRQuyZ/vL/AIL/AKjEeqRqH+8v+C/6jD1BqH+8v+C/6jD1BqU2d51mlNJFGsNHIZtQU65UGpRqKdrvKgkeZT4Yx1atKjTdSeyI6pHR+W86+pUf37Y5f59gP1MycufYPy3nX1Oj+/bD8+wH6mOXPsc/lvOvqdH9++H59gP1McufYPy3nX1Oj+/fEfn2A7scufYPy3nX1Oj+/fD8/wAB+pjlzOfy1nX1Oj+/fE/n+A/Uxy5nH5azr6nR/fviPz/h/djlz7B+W86+p0f374suO4CT3Y5c92iZw/muZ1kXWmOjjBYqt2nbUFNtYI+iTe3ja+Ox/wAbSauY02Wf+8v+C/6jENRJ1OunzGrjqoYakU5WZJGBi63UDFo/T2sdf8MGk1oBixQkMAGAM36ePm+L1tfw5cTEgduGfI6X1eP3FxDJM06Wc3gXNMpBmQGCZmm7Q+KDGEgv+jcAnfwxZEFv0z5LFWZf8KSRFentNDLqADK1roG/a2K+cDxxCBYdGXHUWZ08SySKKtV0yRk2ZinOQDvBFjty38MTbUFxwJ5BB6G998J7kovsVAYAMAV2fZd8JhZFOlwQ8TfoyIbo3ovsfEEjFJwVSLhLVMhrtuJ/DPHUVZNLTSI0E8R0skhXtEGxCm++/d4b48JxTgNTCrPHWP0NqnVUlqfXSNxFLl9Kr0wRppJVijVt7lr8luNR2t7cYOC8Pp4us1VvlSvoWqzyrQ++C+LVr1Mcg6urhFqiEgjSwJW48Rt47XxHFeEywks8NYPZinPMtdxR6UeKpGnWhopjDLH8bNIXES2Ca1j13ve1jbvJAx2eA8MgqX4itFST0StfrYx1amtkN/R9xMuZ0aSb9YloprgD4wKCSLdxvfHE4zw94XEWjs9UZKcsyEfpI40neaWnoJDAaQGSZy6xmS2mypfdufLvx6Dg3CaMaSq1kpOW3WxiqVHeyNFoM8jFDHVTSr1fUq7yWIF7C5A5/K2tjzNfA1JYyVCnHW+iMylaN2xWy3i2TOax6SiS1JovLUnrFkKHZtANtJbdB38z3Y9Zw70dp0UqtZ3knt0NepWb0RqkESoqqgCqoCqo2AA2AHmx6JmO1j7wBQZr84UP7uo/lDi69lkF/ihIYAMAZv08eQRetr+HLiYkDtwz5HS+rx+4uIZJRZ30aZdWzPPPCTJIbuRJIoJAteym19sTcFxmHDVNUUoopY7wKqqqBmBUJbRZgb7W54i4Kvh7o5y/L5lnpoSsighWMkj21CxsGNr22xKZBM4D8gg9De++JnuSi/xUClxrx9TZTJBHNdmlcagvOOPkZT5r2279/DE2A1QTLIquhDKwDKwNwQdwQfDEA+8AY70u8MqtXS1ZDiB5h1/VIGkEgACsOR7QUA78xexJ3ispSoyy72trsVStIpeMc7izoiMUtWjQOTDKdMaWIGppSw7C3F7i52HebY4PDsFPAXlKcWpbrx8DacZVHlSZHyeb8nLM2WNDLNL2TLUuY5RbmVDHQ6k7g3B5XG2MmIpRxllXuorotvjubVXh1ehrY68yrVqj1mYQUsk1gCISwL2FtUkoJAsOQS5uBcgC2MtOl+Hjy6DaXj+yM+D4XPEO82oo6pMyqIoEgy6oip4lYOQQYpyw/TcBlkGw3FiQLEd2H4elVnzK0HJ2t3Xu7GOtw2rCWWLTXmfGa9XmB1VhVqgqAJ1UxxAryRlUa2RhsZDuNrLYb2ovkWhSVo9uv34GZ8HqSo521fsTa/iqdYWpZKCnekKLFHFHOCQb9lgwJZjqt3A4xUuGU5V1XjN576u37HNq06tKPrx0Na6OeGfybSIkm8zAGQ3J0/oxAn6K3It4knvx3JtXymol1Gh2CgkkAAXJJsAB34otdCblP+Upn+Oij1QD6Nj1sg75UHKw7lO7C522ByZFt1Ktsi1s6yV2XuhDK0VQQR37Q4WtFlhjxjJDABgDN+nj5vi9bX8OXExIHbhnyOl9Xj9xcQySBxrxhT5RD1k5uzXEUS/LkI8PBRtdu7+GJsDz/Q9KVYmYNWsdQcaHguRH1QNwg8CNyG8SfE4tYg9E8KcSwZnAs9M1wdmU7PG3ejDuP8DzGK9QdHAfkFP6G998TPcIoekzpHiylOritJVMOyn0YweTv/kvf5sQkDzXmeZSVUrzTuzyOdTMxuT5vMByAGwGLAe+jDpNfKyIKnVJSE8ubw3+kg71vuV9JG/OGgej6GsjnjWWFg8bjUrLuCD34qSReIMpStp5YJfkyLa/6LDdXHnDAH2YtF2ZGq1RiQ4Hr5OzLUqEG47cri2mRwQpAA7MRPPbUMbEcPhI65XczPiGJveLS8kTh0ZAbS1Dk61TYeLQqTuTy6xv/TjIpUlooIxVMViJ+1Nv3k6h4Dy0Rx9aamaV119XFd2CtcqSEWy3FuZ54c59EkvIxZpL2pN+865OFsmW/WpXQ2F+3HLbb9oKRf24vnqPovkVzeLO/N+j7LKdI3M1WBKpZNC9bcAA/JVL9454xwm5XWSJl5s4r1ZMOBuEqUV0TrJPIERpliqIniIZSgWSx2YXY2I7xiKqUY6RSfgSsRVmssptrxNfxpsFfxCP9ln/AHLe6cXh7aYlsSJKjS8aW+WGN/DQAf8APEZbpkbClQ+W0372t9+PGWe3wIiOuMBcMAGAM36efm+L1tfw5cTEgduGfI6X1eP3FxBJ5o6X6+WbNqoSk2jfq4weSoACLem+r24uiBNKkC9tvHAGjdA1bKmaKkdyksbiYb20qNSsRyuGsAf2iO/AGsDP/wAm5EKkC7IjBAeRdpGVb+a5v7MJbg8zVtW80jySsXd2LOzbkk7knAHRgDnAGt9AXFTxVPwFyTFOGaMfoSKCxt4BlU+0DENA3jMpCsTkcyNK/wB5yFX+JGIgrsMXXjBuByaQqo8FUJSD7e23oOMxjOqocm7DchWkA/afrHUf+qWG390YIHTxFlldYR0oiECoFuuppGKqBd4uyHFxa2oi3ceQvCVPqRJS6IWuGoq0VkEcpNtZMipCtOvU2PyyApte3ZsQSbA7HGeq6eS8fvyKRzZrMv8ApFM0TUwpmCKUki06OsDWCsqaLi9wpFjcHbY4w4fK08xerdbEXgSmqhUo1axU9XJojEaQq39lqbSAGPtUchz7r4hwtaBFNSv6xo2NEzlfxD5LP+5b3Ti8PaRWWx9VZ+Pp/wDH7uJ6MMWaLy2m/e1vvxYvPb4ELcdMYC4YAMAZv08eQRetr+HLiYkDtwz5HS+rx+4uIZJDz7gyhzBxJVU6SOBbXurEDkCVIuPThcgUKfgyRszk62jg/JrQinWO8fZEZ1JLpG4bVq5b9vE3A7ZBwvSZfq+CQJEW2ZgCWI8CxubebC5IoV2QPmPD4gi/tCpeMcrskrMFv57W9uLS3IPN9ZSPC5SVGR1NirAqR7DgC5j4TqBHBJKvVLUTiCLrAQWJ5vbnoBIF/PgCuznJ56OUxVMbRuptZha9u8Hkw842wBpHQbwfO9YlbIjJDCGKswK9Y7KVAUHmAGJvy2GIbBuObT9pQv0Brt3F3+LiU/4mJ/wjzYtBFWVMgF7KdgNCnvsA0Qb+M8noUHF0VPujs0iKduskFh5kHXW9gEKf4D34PYlDM7hQSxsALknkAOZxgXbuXKCozCNYxPSgmNpr1DxxszlQCb2YXYE6VuAbKduW2ZJt2ZRvqiNHmP5QkSNqaRNEmphMIyphdGW7AMQNV7aDvyJAGJyZFdMjNmdj4zmqUzQSQkFYUkvzuChQlN9wSFK/4sTFPK7iW42412jL0K7iLyWo/ct7pxeDvJFZbM4nOqqhH6MMjn2mJR/NvsxPRkdULtH5dTfva33osXnsIjpjAXDABgDN+njyCL1tfw5cTEgduGfI6X1eP3FxDJLLABiAcjFkBf4D8gg9De++JnuQi7kp0YgsikjkSqkj2nFQY/0yZBmWZVMQpKZzDTr2XDxrqdrEsAXBFrAA+Y4sgajkLyTU0LVcWibQBIjaWs42JBBIsSLj04qSRaiYlm1M62LqmjXZGSwRdCizFgdXa5g2GMy2KPcidazbuQHJLOwNwrW0uwPesadgeLn04eRF31IFfXpCpaSyrcKF9NkWMAXubAR7d5mPdi6i3sVudT1NgJCbHTz2unaLsSAflFhqI7wWAvYE2t0IuM9LMtbA8cgYaoyji+9nBUm/jz/geRGMElllcyJ5hW4l4aqZdCSOaqFUJKuzU8a6QNJZaca5X83Lb0Yz06sVqtGUlB2syFRZXVVU8TvHAhhVYllpZqhHWO/MalMbWB/s3udji0qkIxdn8SEm3cm5tTGKYrHI8ht8c7le08oC3NlAARFVja1gO8nFI6q7DVh+UW2xqmZbFdxH5LUfuX904tD2kRLY+Kc3rZb91NFb/E82r+QxeXs+8hblBSeXU/72t96LFpbCI54wFznAHGAM36efm+L1tfw5cTEgduGfI6X1eP3FxDJLLABiAAxZAoOBPIIPQ3vviZ7kdC/xUkWeJeOaSgursZJR/wCFH2mHnY8kHpN/NiL3dupmp4epOLlFaIzXifjjM5swjobGmSRlA+DWlleN+UiSNYEW32tyOL2tuYD6y/La3JZupqZ1kat1tBIXlKtMgAEc24JDrptvsSN7Xvr16kqa5kem/kWhGLlZ7Eep43qmUABEI+WAtmJQ7IAdkC8goFgd9zvjE8c72R6mn6OUqlDmxm3poVWdZHJVZouqsMdO0IrIZnYWRFC7KNlDK221vHGNcSn+Hc8rc07NLv8A6PMTpZZuLJ+cZtUwV9JT1c0TUzsskcyAqsoB7GrtEKBIFuBYbA43cDjliI5rZWtGn0MNSnlNEzLNhSQ6idNmuvygzsQERNwBq02UWvcnVyF8bajdlb6DBl+bHQTLbskIWH0m7zbwA7V/A+bGNw10LKXcqKji/r5JIaXsdWypJM++guL9lO/SL3LEAEHY2whFX1ZecZqKk1ZPYU89zHQqUcatLPWRukKsRbXJrVndjyUAhzzuQQAMZHJLUxJai9WZxmnCrQRzzpVRSqW6pi7BQpAIDsNS8+6482MDVzIaPS8ZQZlQysoeKR6Z3EUo0sygEF0PJ0v3r5r2xFOSz27MiWxeVp6uspn7pY3pz52FpU/gsn24yL2Xcrs0UtJ5dT/va33osWlt8CYjnjAXDABgDN+nj5vi9bX8OXExIHbhnyOl9Xj9xcQySywAYgBiyAr8K5hHTZZDLO4RFVrsf777ec+YYmpa+pMYuTtFXYhcV9IU1XeOl1QQ8iw2mkHpH9mp83a5bjljQrYq2kD1fDfR5ytUxGi7C7wxSxtUIZ1U08XxtRqNho+TqN/ldtlJHMgNzxscNpyqTdS+q28zZ4/VhhMPGhSVr9uxaV1PJXJNBHaOsonepy54iAJKe9+pRgbEAWI8NhtuMd3HYVKnCvDVPR+DPDRld2ZTU9JmnElMspZnkpJNMTFUiV7i7N1gIvIpVNrd/fjktK1mXOK2Xr1jqrWM11mX9Coj2kHm1C0ntb2cOpTyNw7beXT4bHtvRzG5oujL3HVxBS/CspJ5vQTbePUTn+QkPsAxbCz5eKt0mvmv8HE45h+ViJeOp38JqMwyuKkRYTP8JanV5VDtFFIplZ1HPmp9oxOKf4bEyrybyZbu3V7HIWqykeHgeeOpaKpro4hTOvwdpWJWRyBIqojMNIAtf/PGwuLKdKNSnFyv26eZXljfS8afCaWokiiKmC0ZZjeIyN2FVSG7fcD2QSuxNib7tXGQg0urV/gXw2GlWqKC6spuFKxqdp6h2+KiiMlQzXuzEkoosR8Yz3t3bm+xxzo4uUaitq5Oy/f4HpuO0qFLDwoR3RA4pgzCOSDN6ymVI43URQGU6h8p0LW3+WdRvbuFrbY67d9DymwUMs+dGOszX4yKAdTDGq6PhEl7m+nfQNi7jYAbd+Odi8S4vlU/afyX89i8Y9Rpz2lZBMxGuIpGDUBFKiZGcdTECfi4hdVuo7j36jjm4GtF1IRekr+zrez6t9/MtUWjNIz4jrqEd/wo2+5mv/DHpIf3GB7op6Xy6n/e1n84sWl7PwERzxgLhgAwBm/Tx5BF62v4cuJiQO3DPkdL6vH7i4hkllgDnEAMSgYItJLWwoGkJ6nrDFH2erRBIylyqkm9zYue0urddO45+MxFpZXsdHhuJWGqqbVyjljZGKuCrDmD/PwI8CLg92NJo+j4XFwxEFKAy8HSLHBWONMczKIaeocAqsjAkR8iVJ/Stbz8hj0vCoLJBvWN7yXgeH9J6jeIt2RG4ZeenFbWVYLTUaRtGexf4ySzdpdiGUFTf9I49Rjo0avLoYfaV+/ReJ5aN1dskVueVOUZgFy+zUeZWqIkKs4RpRZ3UL2rqe0VG1rC3h5SpTcJOL3TM6d9SiynJamkeqoatGDSaqmmZhYSPTk62X+/Hq5+bHMx0V6tT3P3/wAM6PDcQ6GIjIsOElEkslO3yaumkh3vbUFLofNybHMr3jFVFvGSf7M9N6RU41KcaqJfRLLGaU07QGOYzPGKmybvpL6NVw4IVSOz3W3BOKcZjPmKqpXildx/ft4nj6dtupx0sVEUdGacwmWdZEU1NlOgkdZp1klydHZGru7yRieDwqzq87NaDTtH5eQqWtYgZjSiho6SjtZgnwuot3ySCyqbc7KCPsxkjN1606njlXkj0XAKEYuVae0UVvHjvBDDl0Ks0hHwur0AsdZHZQ27kUA+HI42+HQ5knX6bR8ur97OPxHFOvWcmTZuK58/EeXKuinVlkeZ21SpDEo1s7cib3a/nAxvYmsqFNze/TxfRGglcdLRIxpnXq6Z6RQG3tFATIGjuAbSOArFj599hjzLc5R5sdZqXV7vT5IzdbEDibMjTL1AdpGewRZAlqaFrLyRVvK4va+6g/bs8OpqpWVRxtrrZ+0/e9l8zcpYKpVpTqLaKbNKzE6qyjU9yzS+1QiA/ZIcepWkWcrqhVynOY5c3+DLfraeSpLg96yiFlYH0gj2ecYmXsko0TGAsGADAGb9PPzfF62v4cuJiQO3DPkdL6vH7i4hkllgAxADEgxPhSrVoyqsSyyuunZluHck3QLIZFUkiItuCWTUV24fEKT5jb2+/d7zJDY786y1Z7LsJETVq2FuWtmQbxoSwJQ7rqBFrOuNelNxV3s3Zft5vx6/A6XD8fPCVM0diFwqFSKviYtBP1YAn0u/U76SvYuVJO2oDe435Y9bwifqw0uk9u/xM3pBONWpGrDaSOvJ8qeODM6V5RNLNSrOoGvV8U1yCJAGubjmMepxGJhOtRrxhlipW6dfkeaSsmiBRZtKMoiqYCBUZVVdhiNXxM+xUg/RJbT6BtbHN9IcOqeKzr+5XL0neNj4z/juWsqKGskh6qOGQREjtLqaxlF/7ndjzmIp5qcorsZou0kyTDelzBV7o6sKB+wz2Hs0NjiSbnSb/wDH5pfye3nGNfheZbopOKuIFplqaEIyzQ17zQzI2nTqa5uO/skgekeGN3DUHUyVm9HFJo8U3a6O7g7ORXdTQGNmlnq1nqZ3ctqWLtWA5jsrp+3xxTG0uSpV07JRsl5kxd7IZY5Eq8wkkk/sopGmbwEdNy9hKjbznGjZxw6it2rf+3+z0tVvC4FL9Wp1cC9IlNBFWz1qjXUVR7S2aZlZCVVl7o1ChQb2u3pOO/RoqnTjBdEeXbu7nHRplkVLStPMpAqmZrWv/s8QJWM+eRgRb6QFscLilSdWqoQfs/V/wjLT01GRGkoIGE7o6oglkUK2pnNlggZ9ViOyARYbIL88aElDETUopp7eCXVpGzhaMqtRU49TO6idpXMkh1O7hmPiSR/7W8LY7GFSVSKWyPc4vDRw3DpwS/tZvFZtmNKTyNNMo9IaE/yx3f8AtvzPmj9pGacL/wD1XWf3X/lHhPZFkbRjCWDABgDN+nj5vi9bX8OXExIHbhnyOl9Xj9xcQySywAYgBiUDyHTZ29FWSum6mVhIhJAddZNrjcMOYYbg74ivRjVi0wnY2OjqxPCs0Lsdfb37FiSbu/VqWLdYQrpumptWkhseYnF06vLkvv36bbPczeJwQtHUw1WlyidiZQCp0NYKdD2/s3KW1WOhlPNcdLhWLak4S0T+vmu/1Lzm3DJ0QuVdNHk83wyOWZ5PhDKqyqq9aL/HIQCSwsbFzYXOwJ5fSaFSrj6awzikkt107M5rtB3LPLsnhkWtaiYNTV9I7Ku14ZYu31RXuINyPN/HmcTq1JUo0qy9eDtfui9NLcpo+JcsfIHieGMVQGgR6bsZiNK1IJ/Z3J7rafC/BtqZQzNtbwT/AK6ngm5/SVAh/DGOEqeVSh2bXx/2er4dio/gZ02ydmFJSx1eZ1NXAJxFLEoQ8vj1QF7eO+IjOs6VOnSeXfXyueaaV2dGQ5NFQZtWvAPi6akaRQSTpaREIW/hZiPsxGKryq4SnGW8pJedmWpR/wCQi0ZEWX1MjOE6+WKjEh3ADENK+37B7vA4vCLliYQ7Xk/ovodnjVeMssIPRI+uk7gemp46P4AQzySCEnXqMpksUY+HPuAFiMd1M88JZrKvLy0LsWjWQBk1MYmMLkizAgqNQuNJHPGtKFGo9LX1166mzPDVqaUpR0YwTcZRVMSRLGIPjGmlH0WdrKpB8Agtv/HHPngZwk5Xv0XkdngNfD0qrlVdn0GiLg3RCJ62pjplaxXUL2vuAxLAXPhjmw4jaty6MXKSN3iXG+ZCVKC0elxpqM8SolppBmNGWgcuLDQJA66WU3kO1t7jvtjpfm1eCeahLU8jyvEr+Hsq0Z/8KE8MnwqKVtMTaur0CLmb73v/AAxt4PHvFRd4ONu5Lhl6mr42yAwAYAzjp48gi9bX8OXExIHXhnyOl9Xj9xcQySywAYgHOJQPJmQVcUOZSNMwQF5FWQi4jdiQshFjy8bG1we7GPFKbpvLq+3cLfU1upzuGGqhpYWmcSIxWV+suZLDTGJWA1a49Yvc2OjwAx5tYTEVKcq1dWfbw7/G3zM2ZXsiSkaNeIgMGXuWUh10Ek3Y6QpjY3VRYNIu5xgc2rVL2t5d9tNd/kXi9Siy4xyL8Bqoad3pWc00szSDWWa+kqttZNwbE9rba+Pa8N4rUy3Umm0r2NnGcOkqca0FeL+TJdFlNRDnNmiZICzRBgAEcGCTS+2xYm/IbDbYDHerVaNTAe1efzWpxknnFbo/6OY8xoKmQzxq5bQt1JaAxMGLE6hs6XH2Hux525mKHKOM6yCFIopRojBRfi4msASeZUnvxp1MDQnJzlu99TLHmW9W9hn4bSSvgqnqdV6mRNUi6A79TpsFQgIACBc9/wAkC++NLEOFGcVD+2+nmLMq+Jc9q6Csmlpz1bzol2VVkWQKAuoCRTpHZN15g3GM9OjQxFFRmrpPvsSlNu8UUlTnOY508VJI5lLSXjTRFGNViNRKqNgL88bFDCUKDc6a182/qVmprSV/eNdFw/U0+dwJXMJJFK1JkAsrrCl0YbD5JjC/4fPjZb9W5WMbySKqVusuSLhiWIP7Rv8A544bm1JtH1aGHpugoSSen7Eqo6Pop6eOWBykjKtwbGO95dbG+6gBO6/oxlhxJxk1PZO30Pm/EMOqeIlGOmo29H8lXW1K0ubxq0UEIliunZkder0MzcmKpIG0+cEi9sZsLhcJCo6tHdmlKT2ZZ5xxUk1XPSyolLHSlYzMw1OGmBA0iOQAKRbmGFyLgY6NupQreEsmhpM9i+CQSQwNQtoMuoNKVIDS6WOpb7bMF3BNsTugbDipIYAMAZv08fN8Xra/hy4mJA7cM+R0vq8fuLiGSWWADABgDz/wrlKyUmYOBI7ddIxCU8RC9USw1TzjSU79C7/biz3IHvhysmr462kqWvLCI3p9o2KppDQys8RKGUutyARuDYAYx1IXi13JREM5CI6dm5D3LSBQOxKnZU6dkkC7qSVBHdjyris7jJ6e7fZ/P+TNfQWOO6UR1II5Mgt/5ZKD+AXfGXBzfLt1R7fgElUw8qUtVf6kjg3NZXq6dZmaW0jOryM7tGEhl7K3NgD6L788eiwuNk45GcfjfB4UG61PbsKXDvC+YNl9XVUxlWKZLKsbL8cqyESBhfUoUAm/fuORxsHmSPka2gjsNiL8vOccivKXMZ9D4TRovBxvY0nhOBDFCJCApjYm/K95b37ufWfZ6McvFyn6zinfT7+B47GRSryXiUXFqW6kd+liT37rEd/8Zf23xsUW3Tv99Tt+jihzJ5hSbMJ6erpnpNXXBrKEUOzarAqFIINxcWx1cFezuY/SfJzIqNthty7iWfMMyqZJho6ijqliRlCOigNZXtftDYE+bG/GDnJQ76HmITySUuxTVVBJDcOpKghRKocwuSL9iQqA3/8ADjk4rCTovU+jcM4xRxccq0l2G/hqfVREC2qOS1yZBpXUCX+LZTYLK3fyU441Zf8AMneyt8e255njlJwxTdt9Rgy+tEM8UjEBQwRydZtr+LO7gEgaqfc92+Nvh7yVWu/Xw6fucOS0KjO8sloa6WcqwgesSWOXRBJJraO0lnka4XtWUb7gjkN/RXMJG4Zret4la/WEpSFGMskcrE9k3+KOhNiOwuwIPjgtgbFipIYAMQDN+nj5vi9bX8OXFokDtwz5HS+rx+4uIZJZYAMQAxKBiPCFfBPTyUs8sk0nwiZI6SO8axrqZzM5RSXG/wBLUOQ088Wk7bkDjwNkxymOqqqueFY6h+v0oEEaD6J6wKgY6e4Iu58cQwZlmWYZjlNpKhCaWWUmIFhqQG+hTY7Hq72RrjY+GOQoYTFzkqb9Zb/fmZPWitTjN+Jqeu6rqSwKKV0uLOBZPDYkkNyxhhgqlBPNrdnqfRzEwjOUZOxK4cqOpaaYi/U0srnzXQoPetjawavI3vSSVqHg2UWQ8Z1lHlktNELwtIU643vF1gu0a912sTc8rnxx1dL2PCWOin4RzEqpSnk0kArZlAseRtqxoyx2GjJqUlczxqVkrRbsXvCVfJBBIs+oiOpEBUBS8bych27qys49KsL41sVCM5Jx6q/g0UzPrqReJctra2rmECNIICIjoNghtqK3Ygsbkkt3knF8PWoUaScna/cspTT9V2Ojhl5cir4aiugazKyqGK7XsC4Nzyvv6Tjdo1qdVPlO5SpKbd5u4z0udx5hndS0EarqoZobghhKyq1pbjbcWHoGNug1GrBvuvqY2dvCPEs1RST/AJRkikiMse1QVRUVSGbYLex7IVQNyDbkSPQ8UwNHPGNGD1T21v2/yUo1ZQea9mScsi/J9SE61Hiq4zNTvEzbqt7qCd9YRmse8hfPjwPFsA4esls9n38TuV8c8XRWf2l17otJ4EcPBJ21YFGAdpGKlO0q9kXumphuxBCAncW5EJuNprTr2+7fA59r6FTUZHCtCKWqepnkc6mmZ6hooxuTKHuYlCruA2528cbkcdia2IcotZFstLt+W5TKlHUUugL51/8A13/muPSPYxHpPFCQwAYAzfp48gi9bX8OXExIHbhnyOl9Xj9xcQySywAYgBiQYvwfPFWxVNsvp3ejuGbbrJbarkEJsxsdr9+OdW4bXnNyp1nG727EuolHYn5hQ0iUUNVNlytTukboomLBBMBpGhrAHtWNsatTAY+F3z9vAz4eKrVFBLVi5xhxIcyRYmjCQodQUm7EgEAsfMCdhjTwWFWFm5p3k92eywnAYQg3iNdPgK2dcDGFFeOdOsMaytA5CyDrCdCp3sxFjba1x447NDHqo3GS02v00PH4qMKdV8t6X0Ks5jU00c9NOrJ1qCOQSKQ6qjLJYX8So8dsblONP2odStbF1qsVCo7pD7mvEFFmGW0lHHGnwiUxIFjUqYmRgjOx5E6Aw3vcNfCpLJBy7I10r6FnTVLT5uDGW6uI7LqIUJBHbkDa2sfxx5ucVDC5Xu//AKf8HoJUIU8CptasWuFq6mq4qyGeoSneStFajsQFYK19AJIF+ff3jnjexVKtSlCcI5ko5WvHucJWZYNmgqY82lhPYarhe6ki4J0X8bE7+3GN0HB0VPe0v3Z0eGOLxKzaorq6kSrgpI530IleY3kZgNMcyI+7NsNwRc7bY28J6tZ+K/cycapKFa6Vky9qsrpMtzmgkpJIgs7dS8EcgfT1i6VewJIVtSnfmdxsduornGI9fl8eYpNCw01tCSCE2NRTxmx7P61V77b7eO3rsNWqYPLUWsJ9+kv4NeyloTchrafMRJBTvURNDTq8L2h6mP4MdcexBcdskklrtc8tgNHiuAqwo5qyi8zfnd/L5GSlNX0LHLs06+BXS6H6S6nXqyo7SkINWuNtI3BGjQSG0m3zeth3SqOM/v8Aw/qb84OJVcfZI1bEeq1pIlrIbor35Rlb2ALX6u/JtSGxtjPgKypStPZ/f+/iYpq+ovdAqFc2swIIgkBB2IIK3BGPQ9NDCeksUJDABgDN+njyCL1tfw5cTEgduGfI6X1eP3FxDJLLABiAc4lAx3oHW8uZg8jNb/mfGZ6JeZTqWfEZ/wDl+EdytGg9CS6R/ADGLE6xkdDhH/VU/MS+GMrFTMNYPVRfGS+cX7MY/adtgO8Xx5ytU5cL9XovvwPb8bx6oUsierHWWZjKIKiIAtqmkKsH6yTlFTkhRa11IG5+LGNGK9R1aUm+nkur9/7ngm3ezFCvpYs3zaOgllbqqeB0LoV1yTW1Sm5BHyie76Jx6DhlFxpZ3vLXyXT5GKb1OunyKKjzOpmBjENHArqqWA6106tEb/8AIT2j52HLFuIVHkVNbyfyWrMmHpudRJBlEnU0tdUMwDCMQJuO1LOQD7O0CfNfHNqQz1qdPpe78keg43NQhCjHohM4l4bFFN1Ky9boVWndI3tFqtzIuCLG+OxhsVzYZmrXbtrvY8042GzLck+BpXQLKJVkpI6tCBpJVXJ3F+6w+3HOrV1WcJtWtJx+Rt4SXLrJ+RCli66lq4hz6oToP3Bu3/Ix9l8XpSyVYyfe3x0R3vSKldQqLsCcGV81DDmqyCRowHWO1nWGD5DAjZiNJ252HMnbHYueUGDN6jqc6oa2H+yreqlv3ESWjlT0gWNvOMetwU1ieFVKUt4Xt9UYJK00z6oqwU2ZPQpSl1+GbtGzq41NqV20ixVAQbNcWGFXD83BrEzqa5dE/oQnaViPUVwoq6o6mUyRickuCpbV8rWtrLrVmYeBGoHnt4PilFOazK11c9nhcF+NwKkvajcYaTT1R6ox6WBJJskenuaUm/WRkki3ZI7QYl7HHDqXU05X8P8AHZ/ex56cHTk4yVmfHC1GseeROiuvWU0p+MQq5AKWu97ObHvs45PvbHc4fOUqVpW07ff+OxgmrM13G6VOMAGAM36efm+L1tfw5cTEgduGfI6X1eP3FxDJLLABiAGJQM36LcrWkM8iEnr4VqGB7m6yZTbzdm/txneyRjvufeeUby5FTJGBrkFOwDHSAZGVzcnkBc/ZjBi5KKm5bI2cFW5NSNTsV+WQQ0saQsshDOBFJZ41qZ2F+sEiHZANlHgCd9jjyFWVWcuZBpW3W+Vdrd31NvE4mVebnU9xWZ9nAyukdnYSSpPIKZydRkmYFWm3JOiJWaMXPcB3Y26NH8VWWXSNlm8u3vepq3yoR+I+CavJ4RVTSkSvIAhh1n+0RjIWl20tvpt9K5tj0ytsuhgLippfgVHDSt/bP/tdWTuQWHxcZ84XtHzgeOOE6jq1pVFt7Mf3Z6bgODTk601pEh8dSinpKOiuqySt8KnJ+iHNowfMF93GTARc6k626Xqr3b/M5PEq/OrykjTMuoo6SPqQxqRV2Es3Y5BI4rDQtiAtm7R5Bjc44NedatPmexk2jrrq33MCSXjcUGgSlz6OJqgTpU0xpzfRdAy6VjOnYbqDy78daNSpW4e55MrTv567lY+rMqMsm+CTqZBcROYpRbmlzHJ/y3OLy9daddV57o9xXpxxfDlJLVL6HblRzGSWqySGQlAjCIl+rEcanWG1Kt2R1YKVO3b7sdmjUVSmpHgZKzsW/DeXyNTCjrlMdRlVUlSoPM0pZTIQfpKoDNcfsjHUwOKdFyiv7k1/BSUbnGX1M9XmkoWF5aOoqSHYdZoWP5BkEiMFFgL78/bjv16VGlgotztUittPhYwq7l4FZxMV+GVGhxIok0qw02IVVW3Z22ta48MeE4pLNUV97H0n0bhbCebOrK81kpWuhOm9yL2IP6SkggN6QQeRB7ua1GayyMnFeEwrR5kdJDjwTG0mY01SEKxSwz6GZdJkJMbswB7Wm55ktvexItbrYSi6cHc+e1NJNGtYzlQwAYAzfp4+b4vW1/DlxMSB24Z8jpfV4/cXEMkssAGADEoGd8OuVpJiOYy4keySpxnMb6ljxsiLlkIOrQHpx2SgNgyAbv2R/i28cauJzOE7blo9BTr8wCxSmulN4ZbSTCw0qpDpTwlVUNK2wLAdxJtsB5uGH/5UqSsmtvHq5eCM99NTP87yetzSM5g6pFRrG4iu3Yijh7KxhRc6mbsg95ufDHocPQjQhlW/V92Ym7sccgzGvz0Qz1nVClgfWkKLIomkjFld27VkDd5IGzbbEi9elKdJxg7NkRklJKRT0lPNWVlpVvI0uue/JdLAFSPC9owPOBfmcc+hhG3k2SVvv6ns8ZiqeD4fGFPXMi24nydKSaXMqlVrEZdMsLCwVW0IjRk8rXUDncNcMcbc8C1QVKjLK11PFqbzXkLuR8fSgVFPDTxRrWNpguRFFDdRFuTsQFUHu7V/HGjieERk4VZyd4b+PX6mVVLXIHSVSrRV8M9MUs8cc6MhBQyRnSzAja2pL+m+MvDqjr0JQqX0bTT3syJqzuX/ABVpeYVEf9nVxLULttcgK6+kMLn+9jn0k4wyS3i2v3PcejuI5lF0mRpM7no1SvpdPXwR/Ap9Y1Bon3hmIuN7jRfxQe3o4OdpOHR6rz6r9zzXF8J+HrtdGdmYZlmKVkedCCV6V1HPQ9qc7PEwT5K31WJHetycdFHJL+loYqY1EiyQmken+F0DPp1dZe4gA2LqG7LR+deROO3UxarUYys8y0l5dxRpSnUUUt9hQiDyvpVS8sjFtEakksxubKOQufQMeQrZsRWbR9LhXo8OwsYzey2NL4R6NLES5jZjzWnG6DzyH6Z/ZG3pxtUsOob7nkuJcbq4l5Y6RG3NBbMKD91Ufyhxtr2WcEv8UJDABgDOOnjyCL1tfw5cTEgdeGfI6X1eP3FxDJLLABgDnBARuBYg6BTyajCn2zVAxmlojH1LCgYvRUaybskiQSA23eImJ7jzsp2wkvWYT0Qq9IXRSaxFNDL1fV3KUzn4i7G7FLboSfSPRjXhCMW2luZBWyvN8whhhySemFOHDxvO4Lkx9t3MY+QW03ANz/plik2VbshwyXKfg0cVJTo0hRW06jsoLu3WM1thrdkvbfS1hvjY0S1MeZsYsm4NSFpZZHLSzEFyosoAUrpF7mxuxJ8W9FsF0m7I2JVJTSjJ7HTxZkBqARIA0TOrOO4IhBCkfo6kjY+YP5sXhNGCUX0KPjihRqKVJVuvU6lXcsjaHMYA5B9Qj2UD5drEHFkswvYS8tmlyygT8pUEdQkJLU7EqWhLn5LAj5Os81JsTY745GL4ZVnV5lKbjf2kupmhVjsyDwt1tdl5j6ptUFRrhYDTGY5d5I7nkF+X39w8MKmBk62aGzVn5rZnR4XxBYStmexf0PCNRGT1qoY5EMNRHrs2hxfSNrGYbOqi9iBe18S8DNRunqtV99jf4txfD4uOid11IB4mrBTy5MkEkmiAwxywKWdlb5AkVxZFKEq3IjutbG9Ftq550uOC+jWtNL8Hr5Eih60TIgHWTxN9LQ99EeobEdrv2BN8TmdrGSlUlTlmjuahkPDtPQLpp4wpPynPadv7znc/yxRRS0RNWtUqyzTdy1wMSRQZt84UP7uo/lDjJH2WC/xQkMAGAM36efm+L1tfw5cTEgduGfI6X1eP3FxDJLLABgAxKAldH3JPVF/HqMZJ7FFuWFN/Zi3/ANyf8aS/8b4s9/cQhlxgMhUcUgmCwtcsCCRcDRdz9oQr7cZKVkyktheoc5NPTSMscnXEFmYxPIkViQiyaNwLDUQt7FicZpQvK19CkZWRSx8R1CKtXJNQiCR2EcnXVTdoX7Oi3bBsexpFre3GR0oN5Ve5W80rjTw9xFK6wLVQSKZToExVUjd7FrCO+tFIBClhc23574J0knozJGWmqPviXKrkONwXBK/tbaST3DZQPBhH4HCnO2glEpanLkqVCsNSaiCvIS2IUBiPoFiBbuBYfQAN8zRW1yxpowttNgBbSSNgbag5HgqgykftRj6ItVtk6EmKPtKbNoFustq1ojXKpdd7k2kcjftDuGKuxKXYsMpUqXkY9nSql2BXUVLdrtbkBSq6jzt5hiktiy7lL0nz1KZfJUZfOUeH4wlNDB0Gzg3BGw7XsxVFim6FsyrKynlqq+oaRC/VxBgiqAm7vsB3kD2HBkGiwVCSboytbnpIa32YgkpM1+cKH93UfyhxePsshl/ihIYAMAZv08fN8Xra/hy4mJA7cM+R0vq8fuLiGSWWADEAMWQEro9PyPVF/HnxllsY+tyzpBelpG75JkmPpmZpD7+HULYYsYTKV2fxaoWI+idXs3Vv+RmxenuUlsVWWMEpROoAneJwoLbO13cJa9mI3t32v44vK+axRWsRG4cfQ0qVErqwE0UaJApMrKBrLFeV97bAXOL8zW1hk1ui9joonmR5DqqI0FxrYqhII1iO+lSbsNVr2OMLbSdti9k3cmZjJoic8+yQByuTsBfuJJAxWO5LFhYVXsA2VfiweXZUMjH0gLUN/iBxmMZ3pY7vsDcuPBQBLL7LdXFbwGBJf5bEVQFvludb/wB5t7ewWHsxik9Sy2PLfSTxdPmNXMHdhFHIyRRAnSFUkXI72PMnz4kkpMk4gnoy4ic6JEMcsRJMciOCrKy8uRO/MYA5q+IZ5KeKl1lYIgdMakhSzMWZ2/SYk9/Icu+4HVkWdzUMyzUzlHU32Jsw/RYd6nwwB6iWvFTU5XMBYS000lvDWsBt7L4leywNLNba4ueQJ54x2JE/gnjOXMZKpJqUU60rdXIxl1gyXI0i6LsAL3848cTYDgrAi43B5EcjiAZx08eQRetr+HLiYkDtwz5HS+rx+4uIZJZYAMQDnEoCPwEOyvqY/GnxnZj6suIBakof/I90Yr1ZPRF/jCy5wx2N+Vt+/wDhiy3IexjM2YVkmmOOBxTDsqhkhi7Ors9kgkX3tdS3ybct+ko04rV6mrLMx/yqoljyqP6NQtMVUEFm6yNSLaRuTccsacop1fAzpvKIWT5xXwlSkbhWudUk8A1ub/LGk6jyuANdwR6NycKTW5gi59h6FfUdRGa1Y0Zpddo9Y7EKNMSQ24JaMC3gR6MajUU/VMyba1PmJNrHx0sPSywt9ojl9hxAO+mXrGCnv0If7z3qZr+YroGIZNhmxhuZDyt0rcKvl1dJsepnYywv3EMbsl/0lJtbwse/FkyBLxIDAFvwrw/LmVSlPAO057TdyIPlOfMP9BgD1DPSLBWZbFH8mOCaNfQqwAfyxMfZYZ5azzM56ioklqWYzazquSCpB+SB9EA7Ad2IB81+dTzgrLKzBn6xgT8pyAutv0msoFz/AJnAGt//AA41sxaqhJJgVFcA8kckjbwuL39GKsDT08eQRetr+HLggO3DPkdL6vH7i4hkllgAwAYICV0ffQ9UH48+M0nZFN2Xs1N1MNLHe/VvEl+V9Ite3sxVO7YemhcYxFzprKpIY3kkYKiKXZjyAAuTi0U2QzEKLjChOkTfD4gCTaOXsEsSSw3Dre99INsdC19IyiyjoVI7xZfT8aZPPDDC8lUFgN0YdYkl9LLcuhudmN/HFVQqptq2vkUbXVM+YOLMsjN0r60A7HbUSPDWyFv44l0aj3SC8LkXMuO8ujKinErKQ3WswOt2dogWZnN2PVqw38w5YLDz1u18R2STINZ0mgg9TTueza7MFHyZhq2U/Sm1ey22KuFKPtTRmhhq89oMm8I9IjvWxipiSOOZyoYE7O4REN25r2AvtxilKjL1YSuy8sLWpxzzWhsmNYqVnEeQwZjA0FSmpG5H6SnudT3MMCDzH0g8Cz5PLZ+3C5+KmAsG/ZYfRcDu9oxcFZwpwxPmc4hpluebsdkjX9Jj/l34A9PcD8GwZRD1cI1SMB1sxFmkI/ko3st9r9+KXB25t84UP7uo/lDi69lhiF0sdFpqy1ZQAdda8sP639tT3P4jv8x5wmDHuEeEqjNKjqIFtp3ldgQsQva7efwHM/biQeoeDuF4cqp1ggF/pSOQNUj97H/Id2KMkU+nj5vi9bX8OXEogduGfI6X1eP3FxDJLLABgAxKAp8J0JkoaZ420SoraX5ggyNdGHeh8PQRi+azs9irXYuKWjeV1lqgoZf7OJTqWM8i97DU5F97CwNh3kw5RWkRbuWmKEmVdLOefCJocsimSESMGllcMULCxSDYWJJIJB8Vwq1OTSc7X8gtZCZmmVTZYmrMzSlGk0KIhonZdryIUQA2vfS/PlttjkUcTRxjfIvt7vedOnj8RRabd/Mi1WXyGEzUVP8ADIg+gzche9rCFG128Wb7Lbm8alOEslaWV72/ybWK4tOrrCKSO6tyxKfq1rRFRzOuvSXEq6RzuPlRvYGwJIY7XBxWFV1k5UW5JP78ycLxSNP/APWCZMo8gqp9D5fFQyRF9BZ3651I3JlIsq93ZS9rjnzxirY2hRbjXlJS+CfkalTG16ksysVuaZtTUsjxkqs6NoeSDVNClr6nRJLESgjTYkqL3vfYbFKjKolNapq9no/eWqcVryp8pv3lvmmQLDl01dLX1dRFLGphX5O8hFtasWGzHutYDbGpR4jKeMWGjBRcd/d2NGS9W7b1NR6NuITmFFG8u0yKFlG29wCsm3cy2PpuO7HoZpXujXje1hqxQsQM8yiKugkgqFDRyLYjvB7mHgwO4OAK7gjhOLKaYQxdpidUslrGRvE+YDYDuwbAwYgFBmvzhQ/u6j+UOMi9lkM5fjTLwxU1tMGB0kdanPlbniliSTM9Jl4kmcxQLLJrkdiqB3IsCSeZsMAduU53T1mr4LPFNp+V1bq+m/K9jtgBH6ePIIvW1/DlxMSB24Z8jpfV4/cXEMkssAGIAYsgUPAfkEHob33xM9wi+xRArOIczNNFdAGlkbq4UO2qRr2v+yACxPgpxWdWFKDqTeiIb6Iznhbo40uajNHE9R1xmTS7mNSTcmxAuS2/LuGPIcU9I3U9TD7NWbZsU6NtznpiyySSKmngp/hEkE9yugyAoQbq0Y+UpYLfGL0axMYTnTnKya8tSay6k7ox4UbL4XklJEtTaR4goVITudAFzyvb2Ad2NfjvE44ioqdPaPXuWpQstRb6WeGmSdK+nh+EO/xUsTIZUHYKLJpG9xt7QDjp+j/EIzpPDzeW2qd7e4pVhrmGzo04YGW0aqdXWy2llBt2WKgaBbuH+uONxziH4nEertHReJkpwyoWONujiZ2c5YwVapv9qjdgFJDa1cEgmwa5IGOvwzj1NU8uJ3jszHOl+k0lMuj6lYWRGjCBChUFCALW0na3mx5ieLnz3VjJp3vcz20sKeTcMrkdTJVQSH4NM4WaHSAIlY7SBgeSMeVhZb+GPZ8J4/8AiWqFVWffuatWlleZGmY9F4GMMAGADAFBmvzhQ/u6j+UOLr2WQzHulno+gyww1dLEWptYWohLtsSbizc1VhdfMQPHEJg0vjOipM0yhpQNcSU5qICCVKlUOnl4ciPTiOoKvoIyWGLL1qUW0s9xI1ybhHYKAOQwYOenjyCL1tfw5cEB24Z8jpfV4/cXEMkssAGADBAUsnpMxpIUhSOkdUuAzTTKSCxbcCI2O/jjI8rIJvX5n+po/v5/+ziPU7jUpMyyvNpahZ1NEumPq0RmmcLqN3YHQN2sB6BbxvhxWFoYmny53t4ELNF3Qfk/O/1lB9k3+mOT/TmA8S/Nqdw+AZ3+soPsm/0xP9O4DxHNqB+T87/WUH2Tf6Yj+ncB4k82p3D8n53+soPsm/0wXo7gF3I5tTuH5Pzv9ZQfZN/ph/TuA8RzancPyfnf6yg+yb/TD+nMB4k82p3D8n53+soPsm/0w/p3AeI5tTudc+U5zIrI75eVYFWBWYghhYg7eGL0+A4GlJTje6KyqVGrXRaZRFmkEMcTJSSFF06zNOpYDlcdUd7efHblkbKpNLUl9fmf6mj+/n/7OK+oTqHX5n+po/v5/wDs4eoNQ6/M/wBTR/fz/wDZwtAanXT0VZLVwTVK06JCki2ikkdmMuj9KNQANH8cTeNrIFzm2XR1cMkEw1RyoUYeY948COYOMZJ57k4hqcigrsolTrC11gfeypIDrcDvDKbgdx1YsQat0KfM9N6X/EbEPcEDp4+b4vW1/DlwiB24Z8jpfV4/cXEMkssAGADABgAwAYAMAGADABgAwAYAMAGADABgAwAYAMAK/SBxlFlFP1jWaV7rBF3uw7z+wLi5848cSkQI2ScGyJRV2ZZl262emkZQ3/gqyN3dzkWH7I28cTfUDR0KfM9N6X/EbEMEDp48gi9bX8OXBAdeGfJKcd6wqh8xRQrD2EHEMks8AGADABgAwAYAMAGADABgAwAYAMAGADABgAwAYAMAYzmHQ3WTzCaXMy7q10d1kZ1sdQt29rHew2xa5BoHHnDc+Y0oggqmgOodY1j8YtiCjaSNje9uWIT1BX9GnBU+ULIktWZo2t1cYDBIyCSxAYmxN+7Bu5J09L2WSVtNDBANUnXddb9lFZWP2yL9uCAyyXo3ZtJankYu2kEmFz8o6RuY2O+26m+xB7JogsqapSUBo2VweRUgj+GIsSduFgGFgGFgGFgc4WBxhYBhYBhYBhYBhYBhYBhYBhYBhYBhYBhYBhYBhYBhYBbCwIlbmUcNtbDUfkovadvMqDcnAHVldM7M0866XZdKR3DdVHe+kkbFybFrbXAAJAubEFoMSDDOP/LHxBIuYAMAGADABgAwAYAMAGADABgAwAYAMAGADABgAwAYAMAab0QcpcCDSDgw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712" y="13716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224" y="12192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Traditional View: </a:t>
            </a:r>
            <a:r>
              <a:rPr lang="en-US" dirty="0" smtClean="0">
                <a:solidFill>
                  <a:srgbClr val="FF0000"/>
                </a:solidFill>
              </a:rPr>
              <a:t>securing communication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Replicate in the digital world the functionality of sealed envelopes/Brinks cars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737" y="2326243"/>
            <a:ext cx="1428863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904" y="2510909"/>
            <a:ext cx="1103896" cy="176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 descr="C:\Users\IBM_ADMIN\AppData\Local\Microsoft\Windows\Temporary Internet Files\Content.IE5\Q77PCSMW\MC900431628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725" y="263035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IBM_ADMIN\AppData\Local\Microsoft\Windows\Temporary Internet Files\Content.IE5\Q77PCSMW\MC900431628[1]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2630358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05000" y="2735818"/>
            <a:ext cx="8603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</a:p>
          <a:p>
            <a:r>
              <a:rPr lang="en-US" sz="2400" dirty="0" smtClean="0"/>
              <a:t>there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6226300" y="2735818"/>
            <a:ext cx="86030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Hello</a:t>
            </a:r>
          </a:p>
          <a:p>
            <a:r>
              <a:rPr lang="en-US" sz="2400" dirty="0" smtClean="0"/>
              <a:t>there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3733800" y="2597318"/>
            <a:ext cx="161755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IHlBaf8ZK1i</a:t>
            </a:r>
          </a:p>
          <a:p>
            <a:r>
              <a:rPr lang="en-US" sz="2400" dirty="0" smtClean="0"/>
              <a:t>l1xqqo1M4</a:t>
            </a:r>
          </a:p>
          <a:p>
            <a:r>
              <a:rPr lang="en-US" sz="2400" dirty="0" smtClean="0"/>
              <a:t>0ZNAdMyV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361043" y="2326243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Bob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126287" y="222146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Alice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981200" y="4050268"/>
            <a:ext cx="490145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34000" y="3364468"/>
            <a:ext cx="899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Encrypt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34067" y="3364468"/>
            <a:ext cx="92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Decrypt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364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The “Game of Like”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smtClean="0"/>
              <a:t>Alice and Bob use five cards:</a:t>
            </a:r>
          </a:p>
          <a:p>
            <a:pPr lvl="1"/>
            <a:r>
              <a:rPr lang="en-US" dirty="0" smtClean="0"/>
              <a:t>Two identical queen of hearts </a:t>
            </a:r>
          </a:p>
          <a:p>
            <a:pPr lvl="1"/>
            <a:r>
              <a:rPr lang="en-US" dirty="0" smtClean="0"/>
              <a:t>Three identical king of spades</a:t>
            </a:r>
          </a:p>
          <a:p>
            <a:r>
              <a:rPr lang="en-US" dirty="0" smtClean="0"/>
              <a:t>Each of then gets one queen and one king</a:t>
            </a:r>
          </a:p>
          <a:p>
            <a:r>
              <a:rPr lang="en-US" dirty="0" smtClean="0"/>
              <a:t>Third king is left on the table, face down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5240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540" y="13716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xQPEhQUEBQWFhUVFCAUFRYXGBQWFxcZFx0aGhoVHRgYHCggHBolHBodITEhJSkrLi4uGx8zODMsNyktLisBCgoKDg0OGxAQGywkICYsLCwsLCwsLCwsLCwsLCwsLCwsLCwsLCwsLCwsLCwsLCwsLCwsLCwsLCwsLCwsLCwsLP/AABEIAQkAvgMBEQACEQEDEQH/xAAcAAACAwADAQAAAAAAAAAAAAAABgQFBwEDCAL/xABREAACAQIEAgUGCQkFBgQHAAABAgMEEQAFEiEGMQcTIkFRNGFxdIGyFCMyNUJUkZOzFRZSU2JzobHSM3KCwdEkJWSipNNDg5LxCCY2VWOE4f/EABsBAQACAwEBAAAAAAAAAAAAAAABAgMEBQYH/8QAOhEAAgECBAQCCAUEAQUBAAAAAAECAxEEEiExBRNBUWFxBiIygZGhsfAUFVLB0RZC4fEjNENiksIz/9oADAMBAAIRAxEAPwDV6ieSokaKFikcZtLKLai3Pqo77AgG7MeVwBvcrDByOH6b6cEbn9KRRKx9LPcnFbknP5v0n1Wn+5i/pwuA/N+k+q0/3MX9OFwH5v0n1Wn+5i/pwuA/N+k+q0/3UX9OFwH5v0n1Wn+5i/pwuA/N+k+q0/3MX9OFwH5v0n1Wn+5i/pwuA/N+k+q0/wBzF/ThcB+b9J9Vp/uYv6cLgPzfpPqtP9zF/ThcB+b9J9Vp/uov6cLgPzfpPqtP91F/ThcB+b9J9Vp/uov6cLgPzfpPqtP9zF/ThcB+b9J9Vp/uYv6cLgPzfpPqtP8Acxf04XAfm/SfVaf7mL+nC4D836T6rT/cxf04XAfm/SfVaf7mL+nC4D836T6rT/dRf04XB8nIol3px1DdzRWQe1PksPMR9mFwd+V1rOWimAE0dtWm+l1N9Mqg7gGx7JvpIIudibEHTw0P9lgbveMSt52k7bH7WOKskTeKOl6my6pkppIJ2aMgFl0BTcA7ajcjfnibAZM34uipsvFe0chjZEkCADXaW1gQTYWvvviLAoOD+lanzSpWmigmRmVmDNoK9kXN9JNvTibA0DEAMAGADABgAwAYAMAGADABgAwAYAMAGADABgAwAYASuk/Ony2KGqhA16zBv+jINZ/jEPtOJQGPhnyOl9Xj9xcQwIHSsgOZ5JsN53B2G/ag2xKII3SBxDLmtT+R8rPParmHyVUfKS4+iO/xNl8cFoDQuFuHIcsp0gp12UdpyBqdj8pmPiT3d3sxBJcYAMAGAOcQAxIDABhYBgAwAYAMAGADAHGAOcAGADABgAwBm3Tz83xetr+HLiYkDtwz5HS+rx+4uIZJl3T4krVGVrTXEzNKsZBsdRMIFj3c+fdiyIIfRxr4fzOTL63TaqVTHMOTNvpGo76SdS2P0gPHDdA2/FSRVyjMcwq4lmQUiq99Ibr7gBiu9tr7YyNRQuyZ/vL/AIL/AKjEeqRqH+8v+C/6jD1BqH+8v+C/6jD1BqU2d51mlNJFGsNHIZtQU65UGpRqKdrvKgkeZT4Yx1atKjTdSeyI6pHR+W86+pUf37Y5f59gP1MycufYPy3nX1Oj+/bD8+wH6mOXPsc/lvOvqdH9++H59gP1McufYPy3nX1Oj+/fEfn2A7scufYPy3nX1Oj+/fD8/wAB+pjlzOfy1nX1Oj+/fE/n+A/Uxy5nH5azr6nR/fviPz/h/djlz7B+W86+p0f374suO4CT3Y5c92iZw/muZ1kXWmOjjBYqt2nbUFNtYI+iTe3ja+Ox/wAbSauY02Wf+8v+C/6jENRJ1OunzGrjqoYakU5WZJGBi63UDFo/T2sdf8MGk1oBixQkMAGAM36ePm+L1tfw5cTEgduGfI6X1eP3FxDJM06Wc3gXNMpBmQGCZmm7Q+KDGEgv+jcAnfwxZEFv0z5LFWZf8KSRFentNDLqADK1roG/a2K+cDxxCBYdGXHUWZ08SySKKtV0yRk2ZinOQDvBFjty38MTbUFxwJ5BB6G998J7kovsVAYAMAV2fZd8JhZFOlwQ8TfoyIbo3ovsfEEjFJwVSLhLVMhrtuJ/DPHUVZNLTSI0E8R0skhXtEGxCm++/d4b48JxTgNTCrPHWP0NqnVUlqfXSNxFLl9Kr0wRppJVijVt7lr8luNR2t7cYOC8Pp4us1VvlSvoWqzyrQ++C+LVr1Mcg6urhFqiEgjSwJW48Rt47XxHFeEywks8NYPZinPMtdxR6UeKpGnWhopjDLH8bNIXES2Ca1j13ve1jbvJAx2eA8MgqX4itFST0StfrYx1amtkN/R9xMuZ0aSb9YloprgD4wKCSLdxvfHE4zw94XEWjs9UZKcsyEfpI40neaWnoJDAaQGSZy6xmS2mypfdufLvx6Dg3CaMaSq1kpOW3WxiqVHeyNFoM8jFDHVTSr1fUq7yWIF7C5A5/K2tjzNfA1JYyVCnHW+iMylaN2xWy3i2TOax6SiS1JovLUnrFkKHZtANtJbdB38z3Y9Zw70dp0UqtZ3knt0NepWb0RqkESoqqgCqoCqo2AA2AHmx6JmO1j7wBQZr84UP7uo/lDi69lkF/ihIYAMAZv08eQRetr+HLiYkDtwz5HS+rx+4uIZJRZ30aZdWzPPPCTJIbuRJIoJAteym19sTcFxmHDVNUUoopY7wKqqqBmBUJbRZgb7W54i4Kvh7o5y/L5lnpoSsighWMkj21CxsGNr22xKZBM4D8gg9De++JnuSi/xUClxrx9TZTJBHNdmlcagvOOPkZT5r2279/DE2A1QTLIquhDKwDKwNwQdwQfDEA+8AY70u8MqtXS1ZDiB5h1/VIGkEgACsOR7QUA78xexJ3ispSoyy72trsVStIpeMc7izoiMUtWjQOTDKdMaWIGppSw7C3F7i52HebY4PDsFPAXlKcWpbrx8DacZVHlSZHyeb8nLM2WNDLNL2TLUuY5RbmVDHQ6k7g3B5XG2MmIpRxllXuorotvjubVXh1ehrY68yrVqj1mYQUsk1gCISwL2FtUkoJAsOQS5uBcgC2MtOl+Hjy6DaXj+yM+D4XPEO82oo6pMyqIoEgy6oip4lYOQQYpyw/TcBlkGw3FiQLEd2H4elVnzK0HJ2t3Xu7GOtw2rCWWLTXmfGa9XmB1VhVqgqAJ1UxxAryRlUa2RhsZDuNrLYb2ovkWhSVo9uv34GZ8HqSo521fsTa/iqdYWpZKCnekKLFHFHOCQb9lgwJZjqt3A4xUuGU5V1XjN576u37HNq06tKPrx0Na6OeGfybSIkm8zAGQ3J0/oxAn6K3It4knvx3JtXymol1Gh2CgkkAAXJJsAB34otdCblP+Upn+Oij1QD6Nj1sg75UHKw7lO7C522ByZFt1Ktsi1s6yV2XuhDK0VQQR37Q4WtFlhjxjJDABgDN+nj5vi9bX8OXExIHbhnyOl9Xj9xcQySBxrxhT5RD1k5uzXEUS/LkI8PBRtdu7+GJsDz/Q9KVYmYNWsdQcaHguRH1QNwg8CNyG8SfE4tYg9E8KcSwZnAs9M1wdmU7PG3ejDuP8DzGK9QdHAfkFP6G998TPcIoekzpHiylOritJVMOyn0YweTv/kvf5sQkDzXmeZSVUrzTuzyOdTMxuT5vMByAGwGLAe+jDpNfKyIKnVJSE8ubw3+kg71vuV9JG/OGgej6GsjnjWWFg8bjUrLuCD34qSReIMpStp5YJfkyLa/6LDdXHnDAH2YtF2ZGq1RiQ4Hr5OzLUqEG47cri2mRwQpAA7MRPPbUMbEcPhI65XczPiGJveLS8kTh0ZAbS1Dk61TYeLQqTuTy6xv/TjIpUlooIxVMViJ+1Nv3k6h4Dy0Rx9aamaV119XFd2CtcqSEWy3FuZ54c59EkvIxZpL2pN+865OFsmW/WpXQ2F+3HLbb9oKRf24vnqPovkVzeLO/N+j7LKdI3M1WBKpZNC9bcAA/JVL9454xwm5XWSJl5s4r1ZMOBuEqUV0TrJPIERpliqIniIZSgWSx2YXY2I7xiKqUY6RSfgSsRVmssptrxNfxpsFfxCP9ln/AHLe6cXh7aYlsSJKjS8aW+WGN/DQAf8APEZbpkbClQ+W0372t9+PGWe3wIiOuMBcMAGAM36efm+L1tfw5cTEgduGfI6X1eP3FxBJ5o6X6+WbNqoSk2jfq4weSoACLem+r24uiBNKkC9tvHAGjdA1bKmaKkdyksbiYb20qNSsRyuGsAf2iO/AGsDP/wAm5EKkC7IjBAeRdpGVb+a5v7MJbg8zVtW80jySsXd2LOzbkk7knAHRgDnAGt9AXFTxVPwFyTFOGaMfoSKCxt4BlU+0DENA3jMpCsTkcyNK/wB5yFX+JGIgrsMXXjBuByaQqo8FUJSD7e23oOMxjOqocm7DchWkA/afrHUf+qWG390YIHTxFlldYR0oiECoFuuppGKqBd4uyHFxa2oi3ceQvCVPqRJS6IWuGoq0VkEcpNtZMipCtOvU2PyyApte3ZsQSbA7HGeq6eS8fvyKRzZrMv8ApFM0TUwpmCKUki06OsDWCsqaLi9wpFjcHbY4w4fK08xerdbEXgSmqhUo1axU9XJojEaQq39lqbSAGPtUchz7r4hwtaBFNSv6xo2NEzlfxD5LP+5b3Ti8PaRWWx9VZ+Pp/wDH7uJ6MMWaLy2m/e1vvxYvPb4ELcdMYC4YAMAZv08eQRetr+HLiYkDtwz5HS+rx+4uIZJDz7gyhzBxJVU6SOBbXurEDkCVIuPThcgUKfgyRszk62jg/JrQinWO8fZEZ1JLpG4bVq5b9vE3A7ZBwvSZfq+CQJEW2ZgCWI8CxubebC5IoV2QPmPD4gi/tCpeMcrskrMFv57W9uLS3IPN9ZSPC5SVGR1NirAqR7DgC5j4TqBHBJKvVLUTiCLrAQWJ5vbnoBIF/PgCuznJ56OUxVMbRuptZha9u8Hkw842wBpHQbwfO9YlbIjJDCGKswK9Y7KVAUHmAGJvy2GIbBuObT9pQv0Brt3F3+LiU/4mJ/wjzYtBFWVMgF7KdgNCnvsA0Qb+M8noUHF0VPujs0iKduskFh5kHXW9gEKf4D34PYlDM7hQSxsALknkAOZxgXbuXKCozCNYxPSgmNpr1DxxszlQCb2YXYE6VuAbKduW2ZJt2ZRvqiNHmP5QkSNqaRNEmphMIyphdGW7AMQNV7aDvyJAGJyZFdMjNmdj4zmqUzQSQkFYUkvzuChQlN9wSFK/4sTFPK7iW42412jL0K7iLyWo/ct7pxeDvJFZbM4nOqqhH6MMjn2mJR/NvsxPRkdULtH5dTfva33osXnsIjpjAXDABgDN+njyCL1tfw5cTEgduGfI6X1eP3FxDJLLABiAcjFkBf4D8gg9De++JnuQi7kp0YgsikjkSqkj2nFQY/0yZBmWZVMQpKZzDTr2XDxrqdrEsAXBFrAA+Y4sgajkLyTU0LVcWibQBIjaWs42JBBIsSLj04qSRaiYlm1M62LqmjXZGSwRdCizFgdXa5g2GMy2KPcidazbuQHJLOwNwrW0uwPesadgeLn04eRF31IFfXpCpaSyrcKF9NkWMAXubAR7d5mPdi6i3sVudT1NgJCbHTz2unaLsSAflFhqI7wWAvYE2t0IuM9LMtbA8cgYaoyji+9nBUm/jz/geRGMElllcyJ5hW4l4aqZdCSOaqFUJKuzU8a6QNJZaca5X83Lb0Yz06sVqtGUlB2syFRZXVVU8TvHAhhVYllpZqhHWO/MalMbWB/s3udji0qkIxdn8SEm3cm5tTGKYrHI8ht8c7le08oC3NlAARFVja1gO8nFI6q7DVh+UW2xqmZbFdxH5LUfuX904tD2kRLY+Kc3rZb91NFb/E82r+QxeXs+8hblBSeXU/72t96LFpbCI54wFznAHGAM36efm+L1tfw5cTEgduGfI6X1eP3FxDJLLABiAAxZAoOBPIIPQ3vviZ7kdC/xUkWeJeOaSgursZJR/wCFH2mHnY8kHpN/NiL3dupmp4epOLlFaIzXifjjM5swjobGmSRlA+DWlleN+UiSNYEW32tyOL2tuYD6y/La3JZupqZ1kat1tBIXlKtMgAEc24JDrptvsSN7Xvr16kqa5kem/kWhGLlZ7Eep43qmUABEI+WAtmJQ7IAdkC8goFgd9zvjE8c72R6mn6OUqlDmxm3poVWdZHJVZouqsMdO0IrIZnYWRFC7KNlDK221vHGNcSn+Hc8rc07NLv8A6PMTpZZuLJ+cZtUwV9JT1c0TUzsskcyAqsoB7GrtEKBIFuBYbA43cDjliI5rZWtGn0MNSnlNEzLNhSQ6idNmuvygzsQERNwBq02UWvcnVyF8bajdlb6DBl+bHQTLbskIWH0m7zbwA7V/A+bGNw10LKXcqKji/r5JIaXsdWypJM++guL9lO/SL3LEAEHY2whFX1ZecZqKk1ZPYU89zHQqUcatLPWRukKsRbXJrVndjyUAhzzuQQAMZHJLUxJai9WZxmnCrQRzzpVRSqW6pi7BQpAIDsNS8+6482MDVzIaPS8ZQZlQysoeKR6Z3EUo0sygEF0PJ0v3r5r2xFOSz27MiWxeVp6uspn7pY3pz52FpU/gsn24yL2Xcrs0UtJ5dT/va33osWlt8CYjnjAXDABgDN+nj5vi9bX8OXExIHbhnyOl9Xj9xcQySywAYgBiyAr8K5hHTZZDLO4RFVrsf777ec+YYmpa+pMYuTtFXYhcV9IU1XeOl1QQ8iw2mkHpH9mp83a5bjljQrYq2kD1fDfR5ytUxGi7C7wxSxtUIZ1U08XxtRqNho+TqN/ldtlJHMgNzxscNpyqTdS+q28zZ4/VhhMPGhSVr9uxaV1PJXJNBHaOsonepy54iAJKe9+pRgbEAWI8NhtuMd3HYVKnCvDVPR+DPDRld2ZTU9JmnElMspZnkpJNMTFUiV7i7N1gIvIpVNrd/fjktK1mXOK2Xr1jqrWM11mX9Coj2kHm1C0ntb2cOpTyNw7beXT4bHtvRzG5oujL3HVxBS/CspJ5vQTbePUTn+QkPsAxbCz5eKt0mvmv8HE45h+ViJeOp38JqMwyuKkRYTP8JanV5VDtFFIplZ1HPmp9oxOKf4bEyrybyZbu3V7HIWqykeHgeeOpaKpro4hTOvwdpWJWRyBIqojMNIAtf/PGwuLKdKNSnFyv26eZXljfS8afCaWokiiKmC0ZZjeIyN2FVSG7fcD2QSuxNib7tXGQg0urV/gXw2GlWqKC6spuFKxqdp6h2+KiiMlQzXuzEkoosR8Yz3t3bm+xxzo4uUaitq5Oy/f4HpuO0qFLDwoR3RA4pgzCOSDN6ymVI43URQGU6h8p0LW3+WdRvbuFrbY67d9DymwUMs+dGOszX4yKAdTDGq6PhEl7m+nfQNi7jYAbd+Odi8S4vlU/afyX89i8Y9Rpz2lZBMxGuIpGDUBFKiZGcdTECfi4hdVuo7j36jjm4GtF1IRekr+zrez6t9/MtUWjNIz4jrqEd/wo2+5mv/DHpIf3GB7op6Xy6n/e1n84sWl7PwERzxgLhgAwBm/Tx5BF62v4cuJiQO3DPkdL6vH7i4hkllgDnEAMSgYItJLWwoGkJ6nrDFH2erRBIylyqkm9zYue0urddO45+MxFpZXsdHhuJWGqqbVyjljZGKuCrDmD/PwI8CLg92NJo+j4XFwxEFKAy8HSLHBWONMczKIaeocAqsjAkR8iVJ/Stbz8hj0vCoLJBvWN7yXgeH9J6jeIt2RG4ZeenFbWVYLTUaRtGexf4ySzdpdiGUFTf9I49Rjo0avLoYfaV+/ReJ5aN1dskVueVOUZgFy+zUeZWqIkKs4RpRZ3UL2rqe0VG1rC3h5SpTcJOL3TM6d9SiynJamkeqoatGDSaqmmZhYSPTk62X+/Hq5+bHMx0V6tT3P3/wAM6PDcQ6GIjIsOElEkslO3yaumkh3vbUFLofNybHMr3jFVFvGSf7M9N6RU41KcaqJfRLLGaU07QGOYzPGKmybvpL6NVw4IVSOz3W3BOKcZjPmKqpXildx/ft4nj6dtupx0sVEUdGacwmWdZEU1NlOgkdZp1klydHZGru7yRieDwqzq87NaDTtH5eQqWtYgZjSiho6SjtZgnwuot3ySCyqbc7KCPsxkjN1606njlXkj0XAKEYuVae0UVvHjvBDDl0Ks0hHwur0AsdZHZQ27kUA+HI42+HQ5knX6bR8ur97OPxHFOvWcmTZuK58/EeXKuinVlkeZ21SpDEo1s7cib3a/nAxvYmsqFNze/TxfRGglcdLRIxpnXq6Z6RQG3tFATIGjuAbSOArFj599hjzLc5R5sdZqXV7vT5IzdbEDibMjTL1AdpGewRZAlqaFrLyRVvK4va+6g/bs8OpqpWVRxtrrZ+0/e9l8zcpYKpVpTqLaKbNKzE6qyjU9yzS+1QiA/ZIcepWkWcrqhVynOY5c3+DLfraeSpLg96yiFlYH0gj2ecYmXsko0TGAsGADAGb9PPzfF62v4cuJiQO3DPkdL6vH7i4hkllgAxADEgxPhSrVoyqsSyyuunZluHck3QLIZFUkiItuCWTUV24fEKT5jb2+/d7zJDY786y1Z7LsJETVq2FuWtmQbxoSwJQ7rqBFrOuNelNxV3s3Zft5vx6/A6XD8fPCVM0diFwqFSKviYtBP1YAn0u/U76SvYuVJO2oDe435Y9bwifqw0uk9u/xM3pBONWpGrDaSOvJ8qeODM6V5RNLNSrOoGvV8U1yCJAGubjmMepxGJhOtRrxhlipW6dfkeaSsmiBRZtKMoiqYCBUZVVdhiNXxM+xUg/RJbT6BtbHN9IcOqeKzr+5XL0neNj4z/juWsqKGskh6qOGQREjtLqaxlF/7ndjzmIp5qcorsZou0kyTDelzBV7o6sKB+wz2Hs0NjiSbnSb/wDH5pfye3nGNfheZbopOKuIFplqaEIyzQ17zQzI2nTqa5uO/skgekeGN3DUHUyVm9HFJo8U3a6O7g7ORXdTQGNmlnq1nqZ3ctqWLtWA5jsrp+3xxTG0uSpV07JRsl5kxd7IZY5Eq8wkkk/sopGmbwEdNy9hKjbznGjZxw6it2rf+3+z0tVvC4FL9Wp1cC9IlNBFWz1qjXUVR7S2aZlZCVVl7o1ChQb2u3pOO/RoqnTjBdEeXbu7nHRplkVLStPMpAqmZrWv/s8QJWM+eRgRb6QFscLilSdWqoQfs/V/wjLT01GRGkoIGE7o6oglkUK2pnNlggZ9ViOyARYbIL88aElDETUopp7eCXVpGzhaMqtRU49TO6idpXMkh1O7hmPiSR/7W8LY7GFSVSKWyPc4vDRw3DpwS/tZvFZtmNKTyNNMo9IaE/yx3f8AtvzPmj9pGacL/wD1XWf3X/lHhPZFkbRjCWDABgDN+nj5vi9bX8OXExIHbhnyOl9Xj9xcQySywAYgBiUDyHTZ29FWSum6mVhIhJAddZNrjcMOYYbg74ivRjVi0wnY2OjqxPCs0Lsdfb37FiSbu/VqWLdYQrpumptWkhseYnF06vLkvv36bbPczeJwQtHUw1WlyidiZQCp0NYKdD2/s3KW1WOhlPNcdLhWLak4S0T+vmu/1Lzm3DJ0QuVdNHk83wyOWZ5PhDKqyqq9aL/HIQCSwsbFzYXOwJ5fSaFSrj6awzikkt107M5rtB3LPLsnhkWtaiYNTV9I7Ku14ZYu31RXuINyPN/HmcTq1JUo0qy9eDtfui9NLcpo+JcsfIHieGMVQGgR6bsZiNK1IJ/Z3J7rafC/BtqZQzNtbwT/AK6ngm5/SVAh/DGOEqeVSh2bXx/2er4dio/gZ02ydmFJSx1eZ1NXAJxFLEoQ8vj1QF7eO+IjOs6VOnSeXfXyueaaV2dGQ5NFQZtWvAPi6akaRQSTpaREIW/hZiPsxGKryq4SnGW8pJedmWpR/wCQi0ZEWX1MjOE6+WKjEh3ADENK+37B7vA4vCLliYQ7Xk/ovodnjVeMssIPRI+uk7gemp46P4AQzySCEnXqMpksUY+HPuAFiMd1M88JZrKvLy0LsWjWQBk1MYmMLkizAgqNQuNJHPGtKFGo9LX1166mzPDVqaUpR0YwTcZRVMSRLGIPjGmlH0WdrKpB8Agtv/HHPngZwk5Xv0XkdngNfD0qrlVdn0GiLg3RCJ62pjplaxXUL2vuAxLAXPhjmw4jaty6MXKSN3iXG+ZCVKC0elxpqM8SolppBmNGWgcuLDQJA66WU3kO1t7jvtjpfm1eCeahLU8jyvEr+Hsq0Z/8KE8MnwqKVtMTaur0CLmb73v/AAxt4PHvFRd4ONu5Lhl6mr42yAwAYAzjp48gi9bX8OXExIHXhnyOl9Xj9xcQySywAYgHOJQPJmQVcUOZSNMwQF5FWQi4jdiQshFjy8bG1we7GPFKbpvLq+3cLfU1upzuGGqhpYWmcSIxWV+suZLDTGJWA1a49Yvc2OjwAx5tYTEVKcq1dWfbw7/G3zM2ZXsiSkaNeIgMGXuWUh10Ek3Y6QpjY3VRYNIu5xgc2rVL2t5d9tNd/kXi9Siy4xyL8Bqoad3pWc00szSDWWa+kqttZNwbE9rba+Pa8N4rUy3Umm0r2NnGcOkqca0FeL+TJdFlNRDnNmiZICzRBgAEcGCTS+2xYm/IbDbYDHerVaNTAe1efzWpxknnFbo/6OY8xoKmQzxq5bQt1JaAxMGLE6hs6XH2Hux525mKHKOM6yCFIopRojBRfi4msASeZUnvxp1MDQnJzlu99TLHmW9W9hn4bSSvgqnqdV6mRNUi6A79TpsFQgIACBc9/wAkC++NLEOFGcVD+2+nmLMq+Jc9q6Csmlpz1bzol2VVkWQKAuoCRTpHZN15g3GM9OjQxFFRmrpPvsSlNu8UUlTnOY508VJI5lLSXjTRFGNViNRKqNgL88bFDCUKDc6a182/qVmprSV/eNdFw/U0+dwJXMJJFK1JkAsrrCl0YbD5JjC/4fPjZb9W5WMbySKqVusuSLhiWIP7Rv8A544bm1JtH1aGHpugoSSen7Eqo6Pop6eOWBykjKtwbGO95dbG+6gBO6/oxlhxJxk1PZO30Pm/EMOqeIlGOmo29H8lXW1K0ubxq0UEIliunZkder0MzcmKpIG0+cEi9sZsLhcJCo6tHdmlKT2ZZ5xxUk1XPSyolLHSlYzMw1OGmBA0iOQAKRbmGFyLgY6NupQreEsmhpM9i+CQSQwNQtoMuoNKVIDS6WOpb7bMF3BNsTugbDipIYAMAZv08fN8Xra/hy4mJA7cM+R0vq8fuLiGSWWADABgDz/wrlKyUmYOBI7ddIxCU8RC9USw1TzjSU79C7/biz3IHvhysmr462kqWvLCI3p9o2KppDQys8RKGUutyARuDYAYx1IXi13JREM5CI6dm5D3LSBQOxKnZU6dkkC7qSVBHdjyris7jJ6e7fZ/P+TNfQWOO6UR1II5Mgt/5ZKD+AXfGXBzfLt1R7fgElUw8qUtVf6kjg3NZXq6dZmaW0jOryM7tGEhl7K3NgD6L788eiwuNk45GcfjfB4UG61PbsKXDvC+YNl9XVUxlWKZLKsbL8cqyESBhfUoUAm/fuORxsHmSPka2gjsNiL8vOccivKXMZ9D4TRovBxvY0nhOBDFCJCApjYm/K95b37ufWfZ6McvFyn6zinfT7+B47GRSryXiUXFqW6kd+liT37rEd/8Zf23xsUW3Tv99Tt+jihzJ5hSbMJ6erpnpNXXBrKEUOzarAqFIINxcWx1cFezuY/SfJzIqNthty7iWfMMyqZJho6ijqliRlCOigNZXtftDYE+bG/GDnJQ76HmITySUuxTVVBJDcOpKghRKocwuSL9iQqA3/8ADjk4rCTovU+jcM4xRxccq0l2G/hqfVREC2qOS1yZBpXUCX+LZTYLK3fyU441Zf8AMneyt8e255njlJwxTdt9Rgy+tEM8UjEBQwRydZtr+LO7gEgaqfc92+Nvh7yVWu/Xw6fucOS0KjO8sloa6WcqwgesSWOXRBJJraO0lnka4XtWUb7gjkN/RXMJG4Zret4la/WEpSFGMskcrE9k3+KOhNiOwuwIPjgtgbFipIYAMQDN+nj5vi9bX8OXFokDtwz5HS+rx+4uIZJZYAMQAxKBiPCFfBPTyUs8sk0nwiZI6SO8axrqZzM5RSXG/wBLUOQ088Wk7bkDjwNkxymOqqqueFY6h+v0oEEaD6J6wKgY6e4Iu58cQwZlmWYZjlNpKhCaWWUmIFhqQG+hTY7Hq72RrjY+GOQoYTFzkqb9Zb/fmZPWitTjN+Jqeu6rqSwKKV0uLOBZPDYkkNyxhhgqlBPNrdnqfRzEwjOUZOxK4cqOpaaYi/U0srnzXQoPetjawavI3vSSVqHg2UWQ8Z1lHlktNELwtIU643vF1gu0a912sTc8rnxx1dL2PCWOin4RzEqpSnk0kArZlAseRtqxoyx2GjJqUlczxqVkrRbsXvCVfJBBIs+oiOpEBUBS8bych27qys49KsL41sVCM5Jx6q/g0UzPrqReJctra2rmECNIICIjoNghtqK3Ygsbkkt3knF8PWoUaScna/cspTT9V2Ojhl5cir4aiugazKyqGK7XsC4Nzyvv6Tjdo1qdVPlO5SpKbd5u4z0udx5hndS0EarqoZobghhKyq1pbjbcWHoGNug1GrBvuvqY2dvCPEs1RST/AJRkikiMse1QVRUVSGbYLex7IVQNyDbkSPQ8UwNHPGNGD1T21v2/yUo1ZQea9mScsi/J9SE61Hiq4zNTvEzbqt7qCd9YRmse8hfPjwPFsA4esls9n38TuV8c8XRWf2l17otJ4EcPBJ21YFGAdpGKlO0q9kXumphuxBCAncW5EJuNprTr2+7fA59r6FTUZHCtCKWqepnkc6mmZ6hooxuTKHuYlCruA2528cbkcdia2IcotZFstLt+W5TKlHUUugL51/8A13/muPSPYxHpPFCQwAYAzfp48gi9bX8OXExIHbhnyOl9Xj9xcQySywAYgBiQYvwfPFWxVNsvp3ejuGbbrJbarkEJsxsdr9+OdW4bXnNyp1nG727EuolHYn5hQ0iUUNVNlytTukboomLBBMBpGhrAHtWNsatTAY+F3z9vAz4eKrVFBLVi5xhxIcyRYmjCQodQUm7EgEAsfMCdhjTwWFWFm5p3k92eywnAYQg3iNdPgK2dcDGFFeOdOsMaytA5CyDrCdCp3sxFjba1x447NDHqo3GS02v00PH4qMKdV8t6X0Ks5jU00c9NOrJ1qCOQSKQ6qjLJYX8So8dsblONP2odStbF1qsVCo7pD7mvEFFmGW0lHHGnwiUxIFjUqYmRgjOx5E6Aw3vcNfCpLJBy7I10r6FnTVLT5uDGW6uI7LqIUJBHbkDa2sfxx5ucVDC5Xu//AKf8HoJUIU8CptasWuFq6mq4qyGeoSneStFajsQFYK19AJIF+ff3jnjexVKtSlCcI5ko5WvHucJWZYNmgqY82lhPYarhe6ki4J0X8bE7+3GN0HB0VPe0v3Z0eGOLxKzaorq6kSrgpI530IleY3kZgNMcyI+7NsNwRc7bY28J6tZ+K/cycapKFa6Vky9qsrpMtzmgkpJIgs7dS8EcgfT1i6VewJIVtSnfmdxsduornGI9fl8eYpNCw01tCSCE2NRTxmx7P61V77b7eO3rsNWqYPLUWsJ9+kv4NeyloTchrafMRJBTvURNDTq8L2h6mP4MdcexBcdskklrtc8tgNHiuAqwo5qyi8zfnd/L5GSlNX0LHLs06+BXS6H6S6nXqyo7SkINWuNtI3BGjQSG0m3zeth3SqOM/v8Aw/qb84OJVcfZI1bEeq1pIlrIbor35Rlb2ALX6u/JtSGxtjPgKypStPZ/f+/iYpq+ovdAqFc2swIIgkBB2IIK3BGPQ9NDCeksUJDABgDN+njyCL1tfw5cTEgduGfI6X1eP3FxDJLLABiAc4lAx3oHW8uZg8jNb/mfGZ6JeZTqWfEZ/wDl+EdytGg9CS6R/ADGLE6xkdDhH/VU/MS+GMrFTMNYPVRfGS+cX7MY/adtgO8Xx5ytU5cL9XovvwPb8bx6oUsierHWWZjKIKiIAtqmkKsH6yTlFTkhRa11IG5+LGNGK9R1aUm+nkur9/7ngm3ezFCvpYs3zaOgllbqqeB0LoV1yTW1Sm5BHyie76Jx6DhlFxpZ3vLXyXT5GKb1OunyKKjzOpmBjENHArqqWA6106tEb/8AIT2j52HLFuIVHkVNbyfyWrMmHpudRJBlEnU0tdUMwDCMQJuO1LOQD7O0CfNfHNqQz1qdPpe78keg43NQhCjHohM4l4bFFN1Ky9boVWndI3tFqtzIuCLG+OxhsVzYZmrXbtrvY8042GzLck+BpXQLKJVkpI6tCBpJVXJ3F+6w+3HOrV1WcJtWtJx+Rt4SXLrJ+RCli66lq4hz6oToP3Bu3/Ix9l8XpSyVYyfe3x0R3vSKldQqLsCcGV81DDmqyCRowHWO1nWGD5DAjZiNJ252HMnbHYueUGDN6jqc6oa2H+yreqlv3ESWjlT0gWNvOMetwU1ieFVKUt4Xt9UYJK00z6oqwU2ZPQpSl1+GbtGzq41NqV20ixVAQbNcWGFXD83BrEzqa5dE/oQnaViPUVwoq6o6mUyRickuCpbV8rWtrLrVmYeBGoHnt4PilFOazK11c9nhcF+NwKkvajcYaTT1R6ox6WBJJskenuaUm/WRkki3ZI7QYl7HHDqXU05X8P8AHZ/ex56cHTk4yVmfHC1GseeROiuvWU0p+MQq5AKWu97ObHvs45PvbHc4fOUqVpW07ff+OxgmrM13G6VOMAGAM36efm+L1tfw5cTEgduGfI6X1eP3FxDJLLABiAGJQM36LcrWkM8iEnr4VqGB7m6yZTbzdm/txneyRjvufeeUby5FTJGBrkFOwDHSAZGVzcnkBc/ZjBi5KKm5bI2cFW5NSNTsV+WQQ0saQsshDOBFJZ41qZ2F+sEiHZANlHgCd9jjyFWVWcuZBpW3W+Vdrd31NvE4mVebnU9xWZ9nAyukdnYSSpPIKZydRkmYFWm3JOiJWaMXPcB3Y26NH8VWWXSNlm8u3vepq3yoR+I+CavJ4RVTSkSvIAhh1n+0RjIWl20tvpt9K5tj0ytsuhgLippfgVHDSt/bP/tdWTuQWHxcZ84XtHzgeOOE6jq1pVFt7Mf3Z6bgODTk601pEh8dSinpKOiuqySt8KnJ+iHNowfMF93GTARc6k626Xqr3b/M5PEq/OrykjTMuoo6SPqQxqRV2Es3Y5BI4rDQtiAtm7R5Bjc44NedatPmexk2jrrq33MCSXjcUGgSlz6OJqgTpU0xpzfRdAy6VjOnYbqDy78daNSpW4e55MrTv567lY+rMqMsm+CTqZBcROYpRbmlzHJ/y3OLy9daddV57o9xXpxxfDlJLVL6HblRzGSWqySGQlAjCIl+rEcanWG1Kt2R1YKVO3b7sdmjUVSmpHgZKzsW/DeXyNTCjrlMdRlVUlSoPM0pZTIQfpKoDNcfsjHUwOKdFyiv7k1/BSUbnGX1M9XmkoWF5aOoqSHYdZoWP5BkEiMFFgL78/bjv16VGlgotztUittPhYwq7l4FZxMV+GVGhxIok0qw02IVVW3Z22ta48MeE4pLNUV97H0n0bhbCebOrK81kpWuhOm9yL2IP6SkggN6QQeRB7ua1GayyMnFeEwrR5kdJDjwTG0mY01SEKxSwz6GZdJkJMbswB7Wm55ktvexItbrYSi6cHc+e1NJNGtYzlQwAYAzfp4+b4vW1/DlxMSB24Z8jpfV4/cXEMkssAGADEoGd8OuVpJiOYy4keySpxnMb6ljxsiLlkIOrQHpx2SgNgyAbv2R/i28cauJzOE7blo9BTr8wCxSmulN4ZbSTCw0qpDpTwlVUNK2wLAdxJtsB5uGH/5UqSsmtvHq5eCM99NTP87yetzSM5g6pFRrG4iu3Yijh7KxhRc6mbsg95ufDHocPQjQhlW/V92Ym7sccgzGvz0Qz1nVClgfWkKLIomkjFld27VkDd5IGzbbEi9elKdJxg7NkRklJKRT0lPNWVlpVvI0uue/JdLAFSPC9owPOBfmcc+hhG3k2SVvv6ns8ZiqeD4fGFPXMi24nydKSaXMqlVrEZdMsLCwVW0IjRk8rXUDncNcMcbc8C1QVKjLK11PFqbzXkLuR8fSgVFPDTxRrWNpguRFFDdRFuTsQFUHu7V/HGjieERk4VZyd4b+PX6mVVLXIHSVSrRV8M9MUs8cc6MhBQyRnSzAja2pL+m+MvDqjr0JQqX0bTT3syJqzuX/ABVpeYVEf9nVxLULttcgK6+kMLn+9jn0k4wyS3i2v3PcejuI5lF0mRpM7no1SvpdPXwR/Ap9Y1Bon3hmIuN7jRfxQe3o4OdpOHR6rz6r9zzXF8J+HrtdGdmYZlmKVkedCCV6V1HPQ9qc7PEwT5K31WJHetycdFHJL+loYqY1EiyQmken+F0DPp1dZe4gA2LqG7LR+deROO3UxarUYys8y0l5dxRpSnUUUt9hQiDyvpVS8sjFtEakksxubKOQufQMeQrZsRWbR9LhXo8OwsYzey2NL4R6NLES5jZjzWnG6DzyH6Z/ZG3pxtUsOob7nkuJcbq4l5Y6RG3NBbMKD91Ufyhxtr2WcEv8UJDABgDOOnjyCL1tfw5cTEgdeGfI6X1eP3FxDJLLABgDnBARuBYg6BTyajCn2zVAxmlojH1LCgYvRUaybskiQSA23eImJ7jzsp2wkvWYT0Qq9IXRSaxFNDL1fV3KUzn4i7G7FLboSfSPRjXhCMW2luZBWyvN8whhhySemFOHDxvO4Lkx9t3MY+QW03ANz/plik2VbshwyXKfg0cVJTo0hRW06jsoLu3WM1thrdkvbfS1hvjY0S1MeZsYsm4NSFpZZHLSzEFyosoAUrpF7mxuxJ8W9FsF0m7I2JVJTSjJ7HTxZkBqARIA0TOrOO4IhBCkfo6kjY+YP5sXhNGCUX0KPjihRqKVJVuvU6lXcsjaHMYA5B9Qj2UD5drEHFkswvYS8tmlyygT8pUEdQkJLU7EqWhLn5LAj5Os81JsTY745GL4ZVnV5lKbjf2kupmhVjsyDwt1tdl5j6ptUFRrhYDTGY5d5I7nkF+X39w8MKmBk62aGzVn5rZnR4XxBYStmexf0PCNRGT1qoY5EMNRHrs2hxfSNrGYbOqi9iBe18S8DNRunqtV99jf4txfD4uOid11IB4mrBTy5MkEkmiAwxywKWdlb5AkVxZFKEq3IjutbG9Ftq550uOC+jWtNL8Hr5Eih60TIgHWTxN9LQ99EeobEdrv2BN8TmdrGSlUlTlmjuahkPDtPQLpp4wpPynPadv7znc/yxRRS0RNWtUqyzTdy1wMSRQZt84UP7uo/lDjJH2WC/xQkMAGAM36efm+L1tfw5cTEgduGfI6X1eP3FxDJLLABgAxKAldH3JPVF/HqMZJ7FFuWFN/Zi3/ANyf8aS/8b4s9/cQhlxgMhUcUgmCwtcsCCRcDRdz9oQr7cZKVkyktheoc5NPTSMscnXEFmYxPIkViQiyaNwLDUQt7FicZpQvK19CkZWRSx8R1CKtXJNQiCR2EcnXVTdoX7Oi3bBsexpFre3GR0oN5Ve5W80rjTw9xFK6wLVQSKZToExVUjd7FrCO+tFIBClhc23574J0knozJGWmqPviXKrkONwXBK/tbaST3DZQPBhH4HCnO2glEpanLkqVCsNSaiCvIS2IUBiPoFiBbuBYfQAN8zRW1yxpowttNgBbSSNgbag5HgqgykftRj6ItVtk6EmKPtKbNoFustq1ojXKpdd7k2kcjftDuGKuxKXYsMpUqXkY9nSql2BXUVLdrtbkBSq6jzt5hiktiy7lL0nz1KZfJUZfOUeH4wlNDB0Gzg3BGw7XsxVFim6FsyrKynlqq+oaRC/VxBgiqAm7vsB3kD2HBkGiwVCSboytbnpIa32YgkpM1+cKH93UfyhxePsshl/ihIYAMAZv08fN8Xra/hy4mJA7cM+R0vq8fuLiGSWWADEAMWQEro9PyPVF/HnxllsY+tyzpBelpG75JkmPpmZpD7+HULYYsYTKV2fxaoWI+idXs3Vv+RmxenuUlsVWWMEpROoAneJwoLbO13cJa9mI3t32v44vK+axRWsRG4cfQ0qVErqwE0UaJApMrKBrLFeV97bAXOL8zW1hk1ui9joonmR5DqqI0FxrYqhII1iO+lSbsNVr2OMLbSdti9k3cmZjJoic8+yQByuTsBfuJJAxWO5LFhYVXsA2VfiweXZUMjH0gLUN/iBxmMZ3pY7vsDcuPBQBLL7LdXFbwGBJf5bEVQFvludb/wB5t7ewWHsxik9Sy2PLfSTxdPmNXMHdhFHIyRRAnSFUkXI72PMnz4kkpMk4gnoy4ic6JEMcsRJMciOCrKy8uRO/MYA5q+IZ5KeKl1lYIgdMakhSzMWZ2/SYk9/Icu+4HVkWdzUMyzUzlHU32Jsw/RYd6nwwB6iWvFTU5XMBYS000lvDWsBt7L4leywNLNba4ueQJ54x2JE/gnjOXMZKpJqUU60rdXIxl1gyXI0i6LsAL3848cTYDgrAi43B5EcjiAZx08eQRetr+HLiYkDtwz5HS+rx+4uIZJZYAMQDnEoCPwEOyvqY/GnxnZj6suIBakof/I90Yr1ZPRF/jCy5wx2N+Vt+/wDhiy3IexjM2YVkmmOOBxTDsqhkhi7Ors9kgkX3tdS3ybct+ko04rV6mrLMx/yqoljyqP6NQtMVUEFm6yNSLaRuTccsacop1fAzpvKIWT5xXwlSkbhWudUk8A1ub/LGk6jyuANdwR6NycKTW5gi59h6FfUdRGa1Y0Zpddo9Y7EKNMSQ24JaMC3gR6MajUU/VMyba1PmJNrHx0sPSywt9ojl9hxAO+mXrGCnv0If7z3qZr+YroGIZNhmxhuZDyt0rcKvl1dJsepnYywv3EMbsl/0lJtbwse/FkyBLxIDAFvwrw/LmVSlPAO057TdyIPlOfMP9BgD1DPSLBWZbFH8mOCaNfQqwAfyxMfZYZ5azzM56ioklqWYzazquSCpB+SB9EA7Ad2IB81+dTzgrLKzBn6xgT8pyAutv0msoFz/AJnAGt//AA41sxaqhJJgVFcA8kckjbwuL39GKsDT08eQRetr+HLggO3DPkdL6vH7i4hkllgAwAYICV0ffQ9UH48+M0nZFN2Xs1N1MNLHe/VvEl+V9Ite3sxVO7YemhcYxFzprKpIY3kkYKiKXZjyAAuTi0U2QzEKLjChOkTfD4gCTaOXsEsSSw3Dre99INsdC19IyiyjoVI7xZfT8aZPPDDC8lUFgN0YdYkl9LLcuhudmN/HFVQqptq2vkUbXVM+YOLMsjN0r60A7HbUSPDWyFv44l0aj3SC8LkXMuO8ujKinErKQ3WswOt2dogWZnN2PVqw38w5YLDz1u18R2STINZ0mgg9TTueza7MFHyZhq2U/Sm1ey22KuFKPtTRmhhq89oMm8I9IjvWxipiSOOZyoYE7O4REN25r2AvtxilKjL1YSuy8sLWpxzzWhsmNYqVnEeQwZjA0FSmpG5H6SnudT3MMCDzH0g8Cz5PLZ+3C5+KmAsG/ZYfRcDu9oxcFZwpwxPmc4hpluebsdkjX9Jj/l34A9PcD8GwZRD1cI1SMB1sxFmkI/ko3st9r9+KXB25t84UP7uo/lDi69lhiF0sdFpqy1ZQAdda8sP639tT3P4jv8x5wmDHuEeEqjNKjqIFtp3ldgQsQva7efwHM/biQeoeDuF4cqp1ggF/pSOQNUj97H/Id2KMkU+nj5vi9bX8OXEogduGfI6X1eP3FxDJLLABgAxKAp8J0JkoaZ420SoraX5ggyNdGHeh8PQRi+azs9irXYuKWjeV1lqgoZf7OJTqWM8i97DU5F97CwNh3kw5RWkRbuWmKEmVdLOefCJocsimSESMGllcMULCxSDYWJJIJB8Vwq1OTSc7X8gtZCZmmVTZYmrMzSlGk0KIhonZdryIUQA2vfS/PlttjkUcTRxjfIvt7vedOnj8RRabd/Mi1WXyGEzUVP8ADIg+gzche9rCFG128Wb7Lbm8alOEslaWV72/ybWK4tOrrCKSO6tyxKfq1rRFRzOuvSXEq6RzuPlRvYGwJIY7XBxWFV1k5UW5JP78ycLxSNP/APWCZMo8gqp9D5fFQyRF9BZ3651I3JlIsq93ZS9rjnzxirY2hRbjXlJS+CfkalTG16ksysVuaZtTUsjxkqs6NoeSDVNClr6nRJLESgjTYkqL3vfYbFKjKolNapq9no/eWqcVryp8pv3lvmmQLDl01dLX1dRFLGphX5O8hFtasWGzHutYDbGpR4jKeMWGjBRcd/d2NGS9W7b1NR6NuITmFFG8u0yKFlG29wCsm3cy2PpuO7HoZpXujXje1hqxQsQM8yiKugkgqFDRyLYjvB7mHgwO4OAK7gjhOLKaYQxdpidUslrGRvE+YDYDuwbAwYgFBmvzhQ/u6j+UOMi9lkM5fjTLwxU1tMGB0kdanPlbniliSTM9Jl4kmcxQLLJrkdiqB3IsCSeZsMAduU53T1mr4LPFNp+V1bq+m/K9jtgBH6ePIIvW1/DlxMSB24Z8jpfV4/cXEMkssAGIAYsgUPAfkEHob33xM9wi+xRArOIczNNFdAGlkbq4UO2qRr2v+yACxPgpxWdWFKDqTeiIb6Iznhbo40uajNHE9R1xmTS7mNSTcmxAuS2/LuGPIcU9I3U9TD7NWbZsU6NtznpiyySSKmngp/hEkE9yugyAoQbq0Y+UpYLfGL0axMYTnTnKya8tSay6k7ox4UbL4XklJEtTaR4goVITudAFzyvb2Ad2NfjvE44ioqdPaPXuWpQstRb6WeGmSdK+nh+EO/xUsTIZUHYKLJpG9xt7QDjp+j/EIzpPDzeW2qd7e4pVhrmGzo04YGW0aqdXWy2llBt2WKgaBbuH+uONxziH4nEertHReJkpwyoWONujiZ2c5YwVapv9qjdgFJDa1cEgmwa5IGOvwzj1NU8uJ3jszHOl+k0lMuj6lYWRGjCBChUFCALW0na3mx5ieLnz3VjJp3vcz20sKeTcMrkdTJVQSH4NM4WaHSAIlY7SBgeSMeVhZb+GPZ8J4/8AiWqFVWffuatWlleZGmY9F4GMMAGADAFBmvzhQ/u6j+UOLr2WQzHulno+gyww1dLEWptYWohLtsSbizc1VhdfMQPHEJg0vjOipM0yhpQNcSU5qICCVKlUOnl4ciPTiOoKvoIyWGLL1qUW0s9xI1ybhHYKAOQwYOenjyCL1tfw5cEB24Z8jpfV4/cXEMkssAGADBAUsnpMxpIUhSOkdUuAzTTKSCxbcCI2O/jjI8rIJvX5n+po/v5/+ziPU7jUpMyyvNpahZ1NEumPq0RmmcLqN3YHQN2sB6BbxvhxWFoYmny53t4ELNF3Qfk/O/1lB9k3+mOT/TmA8S/Nqdw+AZ3+soPsm/0xP9O4DxHNqB+T87/WUH2Tf6Yj+ncB4k82p3D8n53+soPsm/0wXo7gF3I5tTuH5Pzv9ZQfZN/ph/TuA8RzancPyfnf6yg+yb/TD+nMB4k82p3D8n53+soPsm/0w/p3AeI5tTudc+U5zIrI75eVYFWBWYghhYg7eGL0+A4GlJTje6KyqVGrXRaZRFmkEMcTJSSFF06zNOpYDlcdUd7efHblkbKpNLUl9fmf6mj+/n/7OK+oTqHX5n+po/v5/wDs4eoNQ6/M/wBTR/fz/wDZwtAanXT0VZLVwTVK06JCki2ikkdmMuj9KNQANH8cTeNrIFzm2XR1cMkEw1RyoUYeY948COYOMZJ57k4hqcigrsolTrC11gfeypIDrcDvDKbgdx1YsQat0KfM9N6X/EbEPcEDp4+b4vW1/DlwiB24Z8jpfV4/cXEMkssAGADABgAwAYAMAGADABgAwAYAMAGADABgAwAYAMAK/SBxlFlFP1jWaV7rBF3uw7z+wLi5848cSkQI2ScGyJRV2ZZl262emkZQ3/gqyN3dzkWH7I28cTfUDR0KfM9N6X/EbEMEDp48gi9bX8OXBAdeGfJKcd6wqh8xRQrD2EHEMks8AGADABgAwAYAMAGADABgAwAYAMAGADABgAwAYAMAYzmHQ3WTzCaXMy7q10d1kZ1sdQt29rHew2xa5BoHHnDc+Y0oggqmgOodY1j8YtiCjaSNje9uWIT1BX9GnBU+ULIktWZo2t1cYDBIyCSxAYmxN+7Bu5J09L2WSVtNDBANUnXddb9lFZWP2yL9uCAyyXo3ZtJankYu2kEmFz8o6RuY2O+26m+xB7JogsqapSUBo2VweRUgj+GIsSduFgGFgGFgGFgc4WBxhYBhYBhYBhYBhYBhYBhYBhYBhYBhYBhYBhYBhYBhYBbCwIlbmUcNtbDUfkovadvMqDcnAHVldM7M0866XZdKR3DdVHe+kkbFybFrbXAAJAubEFoMSDDOP/LHxBIuYAMAGADABgAwAYAMAGADABgAwAYAMAGADABgAwAYAMAab0QcpcCDSDgw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712" y="13716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224" y="12192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02" y="4876800"/>
            <a:ext cx="100149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1.11111E-6 L -0.57066 0.5111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542" y="25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3.33333E-6 L 0.02934 0.4888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" y="2444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3.33333E-6 L -0.58732 0.4888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375" y="244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166 -1.11111E-6 L -0.37917 0.5111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42" y="2555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1.11111E-6 L -0.05434 0.5333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26" y="2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“Game of Like”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Bob puts his cards face down on top</a:t>
            </a:r>
          </a:p>
          <a:p>
            <a:pPr lvl="1"/>
            <a:r>
              <a:rPr lang="en-US" dirty="0" smtClean="0"/>
              <a:t>Queen on top means he likes Alice,</a:t>
            </a:r>
            <a:br>
              <a:rPr lang="en-US" dirty="0" smtClean="0"/>
            </a:br>
            <a:r>
              <a:rPr lang="en-US" dirty="0" smtClean="0"/>
              <a:t>king on top means he does not</a:t>
            </a:r>
          </a:p>
          <a:p>
            <a:r>
              <a:rPr lang="en-US" dirty="0" smtClean="0"/>
              <a:t>Alice puts her cards face down on top</a:t>
            </a:r>
          </a:p>
          <a:p>
            <a:pPr lvl="1"/>
            <a:r>
              <a:rPr lang="en-US" dirty="0" smtClean="0"/>
              <a:t>King on top means she likes Bob,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queen on top means she does not</a:t>
            </a:r>
          </a:p>
        </p:txBody>
      </p:sp>
      <p:sp>
        <p:nvSpPr>
          <p:cNvPr id="4" name="AutoShape 4" descr="data:image/jpeg;base64,/9j/4AAQSkZJRgABAQAAAQABAAD/2wCEAAkGBxQPEhQUEBQWFhUVFCAUFRYXGBQWFxcZFx0aGhoVHRgYHCggHBolHBodITEhJSkrLi4uGx8zODMsNyktLisBCgoKDg0OGxAQGywkICYsLCwsLCwsLCwsLCwsLCwsLCwsLCwsLCwsLCwsLCwsLCwsLCwsLCwsLCwsLCwsLCwsLP/AABEIAQkAvgMBEQACEQEDEQH/xAAcAAACAwADAQAAAAAAAAAAAAAABgQFBwEDCAL/xABREAACAQIEAgUGCQkFBgQHAAABAgMEEQAFEiEGMQcTIkFRNGFxdIGyFCMyNUJUkZOzFRZSU2JzobHSM3KCwdEkJWSipNNDg5LxCCY2VWOE4f/EABsBAQACAwEBAAAAAAAAAAAAAAABAgMEBQYH/8QAOhEAAgECBAQCCAUEAQUBAAAAAAECAxEEEiExBRNBUWFxBiIygZGhsfAUFVLB0RZC4fEjNENiksIz/9oADAMBAAIRAxEAPwDV6ieSokaKFikcZtLKLai3Pqo77AgG7MeVwBvcrDByOH6b6cEbn9KRRKx9LPcnFbknP5v0n1Wn+5i/pwuA/N+k+q0/3MX9OFwH5v0n1Wn+5i/pwuA/N+k+q0/3UX9OFwH5v0n1Wn+5i/pwuA/N+k+q0/3MX9OFwH5v0n1Wn+5i/pwuA/N+k+q0/wBzF/ThcB+b9J9Vp/uYv6cLgPzfpPqtP9zF/ThcB+b9J9Vp/uov6cLgPzfpPqtP91F/ThcB+b9J9Vp/uov6cLgPzfpPqtP9zF/ThcB+b9J9Vp/uYv6cLgPzfpPqtP8Acxf04XAfm/SfVaf7mL+nC4D836T6rT/cxf04XAfm/SfVaf7mL+nC4D836T6rT/dRf04XB8nIol3px1DdzRWQe1PksPMR9mFwd+V1rOWimAE0dtWm+l1N9Mqg7gGx7JvpIIudibEHTw0P9lgbveMSt52k7bH7WOKskTeKOl6my6pkppIJ2aMgFl0BTcA7ajcjfnibAZM34uipsvFe0chjZEkCADXaW1gQTYWvvviLAoOD+lanzSpWmigmRmVmDNoK9kXN9JNvTibA0DEAMAGADABgAwAYAMAGADABgAwAYAMAGADABgAwAYASuk/Ony2KGqhA16zBv+jINZ/jEPtOJQGPhnyOl9Xj9xcQwIHSsgOZ5JsN53B2G/ag2xKII3SBxDLmtT+R8rPParmHyVUfKS4+iO/xNl8cFoDQuFuHIcsp0gp12UdpyBqdj8pmPiT3d3sxBJcYAMAGAOcQAxIDABhYBgAwAYAMAGADAHGAOcAGADABgAwBm3Tz83xetr+HLiYkDtwz5HS+rx+4uIZJl3T4krVGVrTXEzNKsZBsdRMIFj3c+fdiyIIfRxr4fzOTL63TaqVTHMOTNvpGo76SdS2P0gPHDdA2/FSRVyjMcwq4lmQUiq99Ibr7gBiu9tr7YyNRQuyZ/vL/AIL/AKjEeqRqH+8v+C/6jD1BqH+8v+C/6jD1BqU2d51mlNJFGsNHIZtQU65UGpRqKdrvKgkeZT4Yx1atKjTdSeyI6pHR+W86+pUf37Y5f59gP1MycufYPy3nX1Oj+/bD8+wH6mOXPsc/lvOvqdH9++H59gP1McufYPy3nX1Oj+/fEfn2A7scufYPy3nX1Oj+/fD8/wAB+pjlzOfy1nX1Oj+/fE/n+A/Uxy5nH5azr6nR/fviPz/h/djlz7B+W86+p0f374suO4CT3Y5c92iZw/muZ1kXWmOjjBYqt2nbUFNtYI+iTe3ja+Ox/wAbSauY02Wf+8v+C/6jENRJ1OunzGrjqoYakU5WZJGBi63UDFo/T2sdf8MGk1oBixQkMAGAM36ePm+L1tfw5cTEgduGfI6X1eP3FxDJM06Wc3gXNMpBmQGCZmm7Q+KDGEgv+jcAnfwxZEFv0z5LFWZf8KSRFentNDLqADK1roG/a2K+cDxxCBYdGXHUWZ08SySKKtV0yRk2ZinOQDvBFjty38MTbUFxwJ5BB6G998J7kovsVAYAMAV2fZd8JhZFOlwQ8TfoyIbo3ovsfEEjFJwVSLhLVMhrtuJ/DPHUVZNLTSI0E8R0skhXtEGxCm++/d4b48JxTgNTCrPHWP0NqnVUlqfXSNxFLl9Kr0wRppJVijVt7lr8luNR2t7cYOC8Pp4us1VvlSvoWqzyrQ++C+LVr1Mcg6urhFqiEgjSwJW48Rt47XxHFeEywks8NYPZinPMtdxR6UeKpGnWhopjDLH8bNIXES2Ca1j13ve1jbvJAx2eA8MgqX4itFST0StfrYx1amtkN/R9xMuZ0aSb9YloprgD4wKCSLdxvfHE4zw94XEWjs9UZKcsyEfpI40neaWnoJDAaQGSZy6xmS2mypfdufLvx6Dg3CaMaSq1kpOW3WxiqVHeyNFoM8jFDHVTSr1fUq7yWIF7C5A5/K2tjzNfA1JYyVCnHW+iMylaN2xWy3i2TOax6SiS1JovLUnrFkKHZtANtJbdB38z3Y9Zw70dp0UqtZ3knt0NepWb0RqkESoqqgCqoCqo2AA2AHmx6JmO1j7wBQZr84UP7uo/lDi69lkF/ihIYAMAZv08eQRetr+HLiYkDtwz5HS+rx+4uIZJRZ30aZdWzPPPCTJIbuRJIoJAteym19sTcFxmHDVNUUoopY7wKqqqBmBUJbRZgb7W54i4Kvh7o5y/L5lnpoSsighWMkj21CxsGNr22xKZBM4D8gg9De++JnuSi/xUClxrx9TZTJBHNdmlcagvOOPkZT5r2279/DE2A1QTLIquhDKwDKwNwQdwQfDEA+8AY70u8MqtXS1ZDiB5h1/VIGkEgACsOR7QUA78xexJ3ispSoyy72trsVStIpeMc7izoiMUtWjQOTDKdMaWIGppSw7C3F7i52HebY4PDsFPAXlKcWpbrx8DacZVHlSZHyeb8nLM2WNDLNL2TLUuY5RbmVDHQ6k7g3B5XG2MmIpRxllXuorotvjubVXh1ehrY68yrVqj1mYQUsk1gCISwL2FtUkoJAsOQS5uBcgC2MtOl+Hjy6DaXj+yM+D4XPEO82oo6pMyqIoEgy6oip4lYOQQYpyw/TcBlkGw3FiQLEd2H4elVnzK0HJ2t3Xu7GOtw2rCWWLTXmfGa9XmB1VhVqgqAJ1UxxAryRlUa2RhsZDuNrLYb2ovkWhSVo9uv34GZ8HqSo521fsTa/iqdYWpZKCnekKLFHFHOCQb9lgwJZjqt3A4xUuGU5V1XjN576u37HNq06tKPrx0Na6OeGfybSIkm8zAGQ3J0/oxAn6K3It4knvx3JtXymol1Gh2CgkkAAXJJsAB34otdCblP+Upn+Oij1QD6Nj1sg75UHKw7lO7C522ByZFt1Ktsi1s6yV2XuhDK0VQQR37Q4WtFlhjxjJDABgDN+nj5vi9bX8OXExIHbhnyOl9Xj9xcQySBxrxhT5RD1k5uzXEUS/LkI8PBRtdu7+GJsDz/Q9KVYmYNWsdQcaHguRH1QNwg8CNyG8SfE4tYg9E8KcSwZnAs9M1wdmU7PG3ejDuP8DzGK9QdHAfkFP6G998TPcIoekzpHiylOritJVMOyn0YweTv/kvf5sQkDzXmeZSVUrzTuzyOdTMxuT5vMByAGwGLAe+jDpNfKyIKnVJSE8ubw3+kg71vuV9JG/OGgej6GsjnjWWFg8bjUrLuCD34qSReIMpStp5YJfkyLa/6LDdXHnDAH2YtF2ZGq1RiQ4Hr5OzLUqEG47cri2mRwQpAA7MRPPbUMbEcPhI65XczPiGJveLS8kTh0ZAbS1Dk61TYeLQqTuTy6xv/TjIpUlooIxVMViJ+1Nv3k6h4Dy0Rx9aamaV119XFd2CtcqSEWy3FuZ54c59EkvIxZpL2pN+865OFsmW/WpXQ2F+3HLbb9oKRf24vnqPovkVzeLO/N+j7LKdI3M1WBKpZNC9bcAA/JVL9454xwm5XWSJl5s4r1ZMOBuEqUV0TrJPIERpliqIniIZSgWSx2YXY2I7xiKqUY6RSfgSsRVmssptrxNfxpsFfxCP9ln/AHLe6cXh7aYlsSJKjS8aW+WGN/DQAf8APEZbpkbClQ+W0372t9+PGWe3wIiOuMBcMAGAM36efm+L1tfw5cTEgduGfI6X1eP3FxBJ5o6X6+WbNqoSk2jfq4weSoACLem+r24uiBNKkC9tvHAGjdA1bKmaKkdyksbiYb20qNSsRyuGsAf2iO/AGsDP/wAm5EKkC7IjBAeRdpGVb+a5v7MJbg8zVtW80jySsXd2LOzbkk7knAHRgDnAGt9AXFTxVPwFyTFOGaMfoSKCxt4BlU+0DENA3jMpCsTkcyNK/wB5yFX+JGIgrsMXXjBuByaQqo8FUJSD7e23oOMxjOqocm7DchWkA/afrHUf+qWG390YIHTxFlldYR0oiECoFuuppGKqBd4uyHFxa2oi3ceQvCVPqRJS6IWuGoq0VkEcpNtZMipCtOvU2PyyApte3ZsQSbA7HGeq6eS8fvyKRzZrMv8ApFM0TUwpmCKUki06OsDWCsqaLi9wpFjcHbY4w4fK08xerdbEXgSmqhUo1axU9XJojEaQq39lqbSAGPtUchz7r4hwtaBFNSv6xo2NEzlfxD5LP+5b3Ti8PaRWWx9VZ+Pp/wDH7uJ6MMWaLy2m/e1vvxYvPb4ELcdMYC4YAMAZv08eQRetr+HLiYkDtwz5HS+rx+4uIZJDz7gyhzBxJVU6SOBbXurEDkCVIuPThcgUKfgyRszk62jg/JrQinWO8fZEZ1JLpG4bVq5b9vE3A7ZBwvSZfq+CQJEW2ZgCWI8CxubebC5IoV2QPmPD4gi/tCpeMcrskrMFv57W9uLS3IPN9ZSPC5SVGR1NirAqR7DgC5j4TqBHBJKvVLUTiCLrAQWJ5vbnoBIF/PgCuznJ56OUxVMbRuptZha9u8Hkw842wBpHQbwfO9YlbIjJDCGKswK9Y7KVAUHmAGJvy2GIbBuObT9pQv0Brt3F3+LiU/4mJ/wjzYtBFWVMgF7KdgNCnvsA0Qb+M8noUHF0VPujs0iKduskFh5kHXW9gEKf4D34PYlDM7hQSxsALknkAOZxgXbuXKCozCNYxPSgmNpr1DxxszlQCb2YXYE6VuAbKduW2ZJt2ZRvqiNHmP5QkSNqaRNEmphMIyphdGW7AMQNV7aDvyJAGJyZFdMjNmdj4zmqUzQSQkFYUkvzuChQlN9wSFK/4sTFPK7iW42412jL0K7iLyWo/ct7pxeDvJFZbM4nOqqhH6MMjn2mJR/NvsxPRkdULtH5dTfva33osXnsIjpjAXDABgDN+njyCL1tfw5cTEgduGfI6X1eP3FxDJLLABiAcjFkBf4D8gg9De++JnuQi7kp0YgsikjkSqkj2nFQY/0yZBmWZVMQpKZzDTr2XDxrqdrEsAXBFrAA+Y4sgajkLyTU0LVcWibQBIjaWs42JBBIsSLj04qSRaiYlm1M62LqmjXZGSwRdCizFgdXa5g2GMy2KPcidazbuQHJLOwNwrW0uwPesadgeLn04eRF31IFfXpCpaSyrcKF9NkWMAXubAR7d5mPdi6i3sVudT1NgJCbHTz2unaLsSAflFhqI7wWAvYE2t0IuM9LMtbA8cgYaoyji+9nBUm/jz/geRGMElllcyJ5hW4l4aqZdCSOaqFUJKuzU8a6QNJZaca5X83Lb0Yz06sVqtGUlB2syFRZXVVU8TvHAhhVYllpZqhHWO/MalMbWB/s3udji0qkIxdn8SEm3cm5tTGKYrHI8ht8c7le08oC3NlAARFVja1gO8nFI6q7DVh+UW2xqmZbFdxH5LUfuX904tD2kRLY+Kc3rZb91NFb/E82r+QxeXs+8hblBSeXU/72t96LFpbCI54wFznAHGAM36efm+L1tfw5cTEgduGfI6X1eP3FxDJLLABiAAxZAoOBPIIPQ3vviZ7kdC/xUkWeJeOaSgursZJR/wCFH2mHnY8kHpN/NiL3dupmp4epOLlFaIzXifjjM5swjobGmSRlA+DWlleN+UiSNYEW32tyOL2tuYD6y/La3JZupqZ1kat1tBIXlKtMgAEc24JDrptvsSN7Xvr16kqa5kem/kWhGLlZ7Eep43qmUABEI+WAtmJQ7IAdkC8goFgd9zvjE8c72R6mn6OUqlDmxm3poVWdZHJVZouqsMdO0IrIZnYWRFC7KNlDK221vHGNcSn+Hc8rc07NLv8A6PMTpZZuLJ+cZtUwV9JT1c0TUzsskcyAqsoB7GrtEKBIFuBYbA43cDjliI5rZWtGn0MNSnlNEzLNhSQ6idNmuvygzsQERNwBq02UWvcnVyF8bajdlb6DBl+bHQTLbskIWH0m7zbwA7V/A+bGNw10LKXcqKji/r5JIaXsdWypJM++guL9lO/SL3LEAEHY2whFX1ZecZqKk1ZPYU89zHQqUcatLPWRukKsRbXJrVndjyUAhzzuQQAMZHJLUxJai9WZxmnCrQRzzpVRSqW6pi7BQpAIDsNS8+6482MDVzIaPS8ZQZlQysoeKR6Z3EUo0sygEF0PJ0v3r5r2xFOSz27MiWxeVp6uspn7pY3pz52FpU/gsn24yL2Xcrs0UtJ5dT/va33osWlt8CYjnjAXDABgDN+nj5vi9bX8OXExIHbhnyOl9Xj9xcQySywAYgBiyAr8K5hHTZZDLO4RFVrsf777ec+YYmpa+pMYuTtFXYhcV9IU1XeOl1QQ8iw2mkHpH9mp83a5bjljQrYq2kD1fDfR5ytUxGi7C7wxSxtUIZ1U08XxtRqNho+TqN/ldtlJHMgNzxscNpyqTdS+q28zZ4/VhhMPGhSVr9uxaV1PJXJNBHaOsonepy54iAJKe9+pRgbEAWI8NhtuMd3HYVKnCvDVPR+DPDRld2ZTU9JmnElMspZnkpJNMTFUiV7i7N1gIvIpVNrd/fjktK1mXOK2Xr1jqrWM11mX9Coj2kHm1C0ntb2cOpTyNw7beXT4bHtvRzG5oujL3HVxBS/CspJ5vQTbePUTn+QkPsAxbCz5eKt0mvmv8HE45h+ViJeOp38JqMwyuKkRYTP8JanV5VDtFFIplZ1HPmp9oxOKf4bEyrybyZbu3V7HIWqykeHgeeOpaKpro4hTOvwdpWJWRyBIqojMNIAtf/PGwuLKdKNSnFyv26eZXljfS8afCaWokiiKmC0ZZjeIyN2FVSG7fcD2QSuxNib7tXGQg0urV/gXw2GlWqKC6spuFKxqdp6h2+KiiMlQzXuzEkoosR8Yz3t3bm+xxzo4uUaitq5Oy/f4HpuO0qFLDwoR3RA4pgzCOSDN6ymVI43URQGU6h8p0LW3+WdRvbuFrbY67d9DymwUMs+dGOszX4yKAdTDGq6PhEl7m+nfQNi7jYAbd+Odi8S4vlU/afyX89i8Y9Rpz2lZBMxGuIpGDUBFKiZGcdTECfi4hdVuo7j36jjm4GtF1IRekr+zrez6t9/MtUWjNIz4jrqEd/wo2+5mv/DHpIf3GB7op6Xy6n/e1n84sWl7PwERzxgLhgAwBm/Tx5BF62v4cuJiQO3DPkdL6vH7i4hkllgDnEAMSgYItJLWwoGkJ6nrDFH2erRBIylyqkm9zYue0urddO45+MxFpZXsdHhuJWGqqbVyjljZGKuCrDmD/PwI8CLg92NJo+j4XFwxEFKAy8HSLHBWONMczKIaeocAqsjAkR8iVJ/Stbz8hj0vCoLJBvWN7yXgeH9J6jeIt2RG4ZeenFbWVYLTUaRtGexf4ySzdpdiGUFTf9I49Rjo0avLoYfaV+/ReJ5aN1dskVueVOUZgFy+zUeZWqIkKs4RpRZ3UL2rqe0VG1rC3h5SpTcJOL3TM6d9SiynJamkeqoatGDSaqmmZhYSPTk62X+/Hq5+bHMx0V6tT3P3/wAM6PDcQ6GIjIsOElEkslO3yaumkh3vbUFLofNybHMr3jFVFvGSf7M9N6RU41KcaqJfRLLGaU07QGOYzPGKmybvpL6NVw4IVSOz3W3BOKcZjPmKqpXildx/ft4nj6dtupx0sVEUdGacwmWdZEU1NlOgkdZp1klydHZGru7yRieDwqzq87NaDTtH5eQqWtYgZjSiho6SjtZgnwuot3ySCyqbc7KCPsxkjN1606njlXkj0XAKEYuVae0UVvHjvBDDl0Ks0hHwur0AsdZHZQ27kUA+HI42+HQ5knX6bR8ur97OPxHFOvWcmTZuK58/EeXKuinVlkeZ21SpDEo1s7cib3a/nAxvYmsqFNze/TxfRGglcdLRIxpnXq6Z6RQG3tFATIGjuAbSOArFj599hjzLc5R5sdZqXV7vT5IzdbEDibMjTL1AdpGewRZAlqaFrLyRVvK4va+6g/bs8OpqpWVRxtrrZ+0/e9l8zcpYKpVpTqLaKbNKzE6qyjU9yzS+1QiA/ZIcepWkWcrqhVynOY5c3+DLfraeSpLg96yiFlYH0gj2ecYmXsko0TGAsGADAGb9PPzfF62v4cuJiQO3DPkdL6vH7i4hkllgAxADEgxPhSrVoyqsSyyuunZluHck3QLIZFUkiItuCWTUV24fEKT5jb2+/d7zJDY786y1Z7LsJETVq2FuWtmQbxoSwJQ7rqBFrOuNelNxV3s3Zft5vx6/A6XD8fPCVM0diFwqFSKviYtBP1YAn0u/U76SvYuVJO2oDe435Y9bwifqw0uk9u/xM3pBONWpGrDaSOvJ8qeODM6V5RNLNSrOoGvV8U1yCJAGubjmMepxGJhOtRrxhlipW6dfkeaSsmiBRZtKMoiqYCBUZVVdhiNXxM+xUg/RJbT6BtbHN9IcOqeKzr+5XL0neNj4z/juWsqKGskh6qOGQREjtLqaxlF/7ndjzmIp5qcorsZou0kyTDelzBV7o6sKB+wz2Hs0NjiSbnSb/wDH5pfye3nGNfheZbopOKuIFplqaEIyzQ17zQzI2nTqa5uO/skgekeGN3DUHUyVm9HFJo8U3a6O7g7ORXdTQGNmlnq1nqZ3ctqWLtWA5jsrp+3xxTG0uSpV07JRsl5kxd7IZY5Eq8wkkk/sopGmbwEdNy9hKjbznGjZxw6it2rf+3+z0tVvC4FL9Wp1cC9IlNBFWz1qjXUVR7S2aZlZCVVl7o1ChQb2u3pOO/RoqnTjBdEeXbu7nHRplkVLStPMpAqmZrWv/s8QJWM+eRgRb6QFscLilSdWqoQfs/V/wjLT01GRGkoIGE7o6oglkUK2pnNlggZ9ViOyARYbIL88aElDETUopp7eCXVpGzhaMqtRU49TO6idpXMkh1O7hmPiSR/7W8LY7GFSVSKWyPc4vDRw3DpwS/tZvFZtmNKTyNNMo9IaE/yx3f8AtvzPmj9pGacL/wD1XWf3X/lHhPZFkbRjCWDABgDN+nj5vi9bX8OXExIHbhnyOl9Xj9xcQySywAYgBiUDyHTZ29FWSum6mVhIhJAddZNrjcMOYYbg74ivRjVi0wnY2OjqxPCs0Lsdfb37FiSbu/VqWLdYQrpumptWkhseYnF06vLkvv36bbPczeJwQtHUw1WlyidiZQCp0NYKdD2/s3KW1WOhlPNcdLhWLak4S0T+vmu/1Lzm3DJ0QuVdNHk83wyOWZ5PhDKqyqq9aL/HIQCSwsbFzYXOwJ5fSaFSrj6awzikkt107M5rtB3LPLsnhkWtaiYNTV9I7Ku14ZYu31RXuINyPN/HmcTq1JUo0qy9eDtfui9NLcpo+JcsfIHieGMVQGgR6bsZiNK1IJ/Z3J7rafC/BtqZQzNtbwT/AK6ngm5/SVAh/DGOEqeVSh2bXx/2er4dio/gZ02ydmFJSx1eZ1NXAJxFLEoQ8vj1QF7eO+IjOs6VOnSeXfXyueaaV2dGQ5NFQZtWvAPi6akaRQSTpaREIW/hZiPsxGKryq4SnGW8pJedmWpR/wCQi0ZEWX1MjOE6+WKjEh3ADENK+37B7vA4vCLliYQ7Xk/ovodnjVeMssIPRI+uk7gemp46P4AQzySCEnXqMpksUY+HPuAFiMd1M88JZrKvLy0LsWjWQBk1MYmMLkizAgqNQuNJHPGtKFGo9LX1166mzPDVqaUpR0YwTcZRVMSRLGIPjGmlH0WdrKpB8Agtv/HHPngZwk5Xv0XkdngNfD0qrlVdn0GiLg3RCJ62pjplaxXUL2vuAxLAXPhjmw4jaty6MXKSN3iXG+ZCVKC0elxpqM8SolppBmNGWgcuLDQJA66WU3kO1t7jvtjpfm1eCeahLU8jyvEr+Hsq0Z/8KE8MnwqKVtMTaur0CLmb73v/AAxt4PHvFRd4ONu5Lhl6mr42yAwAYAzjp48gi9bX8OXExIHXhnyOl9Xj9xcQySywAYgHOJQPJmQVcUOZSNMwQF5FWQi4jdiQshFjy8bG1we7GPFKbpvLq+3cLfU1upzuGGqhpYWmcSIxWV+suZLDTGJWA1a49Yvc2OjwAx5tYTEVKcq1dWfbw7/G3zM2ZXsiSkaNeIgMGXuWUh10Ek3Y6QpjY3VRYNIu5xgc2rVL2t5d9tNd/kXi9Siy4xyL8Bqoad3pWc00szSDWWa+kqttZNwbE9rba+Pa8N4rUy3Umm0r2NnGcOkqca0FeL+TJdFlNRDnNmiZICzRBgAEcGCTS+2xYm/IbDbYDHerVaNTAe1efzWpxknnFbo/6OY8xoKmQzxq5bQt1JaAxMGLE6hs6XH2Hux525mKHKOM6yCFIopRojBRfi4msASeZUnvxp1MDQnJzlu99TLHmW9W9hn4bSSvgqnqdV6mRNUi6A79TpsFQgIACBc9/wAkC++NLEOFGcVD+2+nmLMq+Jc9q6Csmlpz1bzol2VVkWQKAuoCRTpHZN15g3GM9OjQxFFRmrpPvsSlNu8UUlTnOY508VJI5lLSXjTRFGNViNRKqNgL88bFDCUKDc6a182/qVmprSV/eNdFw/U0+dwJXMJJFK1JkAsrrCl0YbD5JjC/4fPjZb9W5WMbySKqVusuSLhiWIP7Rv8A544bm1JtH1aGHpugoSSen7Eqo6Pop6eOWBykjKtwbGO95dbG+6gBO6/oxlhxJxk1PZO30Pm/EMOqeIlGOmo29H8lXW1K0ubxq0UEIliunZkder0MzcmKpIG0+cEi9sZsLhcJCo6tHdmlKT2ZZ5xxUk1XPSyolLHSlYzMw1OGmBA0iOQAKRbmGFyLgY6NupQreEsmhpM9i+CQSQwNQtoMuoNKVIDS6WOpb7bMF3BNsTugbDipIYAMAZv08fN8Xra/hy4mJA7cM+R0vq8fuLiGSWWADABgDz/wrlKyUmYOBI7ddIxCU8RC9USw1TzjSU79C7/biz3IHvhysmr462kqWvLCI3p9o2KppDQys8RKGUutyARuDYAYx1IXi13JREM5CI6dm5D3LSBQOxKnZU6dkkC7qSVBHdjyris7jJ6e7fZ/P+TNfQWOO6UR1II5Mgt/5ZKD+AXfGXBzfLt1R7fgElUw8qUtVf6kjg3NZXq6dZmaW0jOryM7tGEhl7K3NgD6L788eiwuNk45GcfjfB4UG61PbsKXDvC+YNl9XVUxlWKZLKsbL8cqyESBhfUoUAm/fuORxsHmSPka2gjsNiL8vOccivKXMZ9D4TRovBxvY0nhOBDFCJCApjYm/K95b37ufWfZ6McvFyn6zinfT7+B47GRSryXiUXFqW6kd+liT37rEd/8Zf23xsUW3Tv99Tt+jihzJ5hSbMJ6erpnpNXXBrKEUOzarAqFIINxcWx1cFezuY/SfJzIqNthty7iWfMMyqZJho6ijqliRlCOigNZXtftDYE+bG/GDnJQ76HmITySUuxTVVBJDcOpKghRKocwuSL9iQqA3/8ADjk4rCTovU+jcM4xRxccq0l2G/hqfVREC2qOS1yZBpXUCX+LZTYLK3fyU441Zf8AMneyt8e255njlJwxTdt9Rgy+tEM8UjEBQwRydZtr+LO7gEgaqfc92+Nvh7yVWu/Xw6fucOS0KjO8sloa6WcqwgesSWOXRBJJraO0lnka4XtWUb7gjkN/RXMJG4Zret4la/WEpSFGMskcrE9k3+KOhNiOwuwIPjgtgbFipIYAMQDN+nj5vi9bX8OXFokDtwz5HS+rx+4uIZJZYAMQAxKBiPCFfBPTyUs8sk0nwiZI6SO8axrqZzM5RSXG/wBLUOQ088Wk7bkDjwNkxymOqqqueFY6h+v0oEEaD6J6wKgY6e4Iu58cQwZlmWYZjlNpKhCaWWUmIFhqQG+hTY7Hq72RrjY+GOQoYTFzkqb9Zb/fmZPWitTjN+Jqeu6rqSwKKV0uLOBZPDYkkNyxhhgqlBPNrdnqfRzEwjOUZOxK4cqOpaaYi/U0srnzXQoPetjawavI3vSSVqHg2UWQ8Z1lHlktNELwtIU643vF1gu0a912sTc8rnxx1dL2PCWOin4RzEqpSnk0kArZlAseRtqxoyx2GjJqUlczxqVkrRbsXvCVfJBBIs+oiOpEBUBS8bych27qys49KsL41sVCM5Jx6q/g0UzPrqReJctra2rmECNIICIjoNghtqK3Ygsbkkt3knF8PWoUaScna/cspTT9V2Ojhl5cir4aiugazKyqGK7XsC4Nzyvv6Tjdo1qdVPlO5SpKbd5u4z0udx5hndS0EarqoZobghhKyq1pbjbcWHoGNug1GrBvuvqY2dvCPEs1RST/AJRkikiMse1QVRUVSGbYLex7IVQNyDbkSPQ8UwNHPGNGD1T21v2/yUo1ZQea9mScsi/J9SE61Hiq4zNTvEzbqt7qCd9YRmse8hfPjwPFsA4esls9n38TuV8c8XRWf2l17otJ4EcPBJ21YFGAdpGKlO0q9kXumphuxBCAncW5EJuNprTr2+7fA59r6FTUZHCtCKWqepnkc6mmZ6hooxuTKHuYlCruA2528cbkcdia2IcotZFstLt+W5TKlHUUugL51/8A13/muPSPYxHpPFCQwAYAzfp48gi9bX8OXExIHbhnyOl9Xj9xcQySywAYgBiQYvwfPFWxVNsvp3ejuGbbrJbarkEJsxsdr9+OdW4bXnNyp1nG727EuolHYn5hQ0iUUNVNlytTukboomLBBMBpGhrAHtWNsatTAY+F3z9vAz4eKrVFBLVi5xhxIcyRYmjCQodQUm7EgEAsfMCdhjTwWFWFm5p3k92eywnAYQg3iNdPgK2dcDGFFeOdOsMaytA5CyDrCdCp3sxFjba1x447NDHqo3GS02v00PH4qMKdV8t6X0Ks5jU00c9NOrJ1qCOQSKQ6qjLJYX8So8dsblONP2odStbF1qsVCo7pD7mvEFFmGW0lHHGnwiUxIFjUqYmRgjOx5E6Aw3vcNfCpLJBy7I10r6FnTVLT5uDGW6uI7LqIUJBHbkDa2sfxx5ucVDC5Xu//AKf8HoJUIU8CptasWuFq6mq4qyGeoSneStFajsQFYK19AJIF+ff3jnjexVKtSlCcI5ko5WvHucJWZYNmgqY82lhPYarhe6ki4J0X8bE7+3GN0HB0VPe0v3Z0eGOLxKzaorq6kSrgpI530IleY3kZgNMcyI+7NsNwRc7bY28J6tZ+K/cycapKFa6Vky9qsrpMtzmgkpJIgs7dS8EcgfT1i6VewJIVtSnfmdxsduornGI9fl8eYpNCw01tCSCE2NRTxmx7P61V77b7eO3rsNWqYPLUWsJ9+kv4NeyloTchrafMRJBTvURNDTq8L2h6mP4MdcexBcdskklrtc8tgNHiuAqwo5qyi8zfnd/L5GSlNX0LHLs06+BXS6H6S6nXqyo7SkINWuNtI3BGjQSG0m3zeth3SqOM/v8Aw/qb84OJVcfZI1bEeq1pIlrIbor35Rlb2ALX6u/JtSGxtjPgKypStPZ/f+/iYpq+ovdAqFc2swIIgkBB2IIK3BGPQ9NDCeksUJDABgDN+njyCL1tfw5cTEgduGfI6X1eP3FxDJLLABiAc4lAx3oHW8uZg8jNb/mfGZ6JeZTqWfEZ/wDl+EdytGg9CS6R/ADGLE6xkdDhH/VU/MS+GMrFTMNYPVRfGS+cX7MY/adtgO8Xx5ytU5cL9XovvwPb8bx6oUsierHWWZjKIKiIAtqmkKsH6yTlFTkhRa11IG5+LGNGK9R1aUm+nkur9/7ngm3ezFCvpYs3zaOgllbqqeB0LoV1yTW1Sm5BHyie76Jx6DhlFxpZ3vLXyXT5GKb1OunyKKjzOpmBjENHArqqWA6106tEb/8AIT2j52HLFuIVHkVNbyfyWrMmHpudRJBlEnU0tdUMwDCMQJuO1LOQD7O0CfNfHNqQz1qdPpe78keg43NQhCjHohM4l4bFFN1Ky9boVWndI3tFqtzIuCLG+OxhsVzYZmrXbtrvY8042GzLck+BpXQLKJVkpI6tCBpJVXJ3F+6w+3HOrV1WcJtWtJx+Rt4SXLrJ+RCli66lq4hz6oToP3Bu3/Ix9l8XpSyVYyfe3x0R3vSKldQqLsCcGV81DDmqyCRowHWO1nWGD5DAjZiNJ252HMnbHYueUGDN6jqc6oa2H+yreqlv3ESWjlT0gWNvOMetwU1ieFVKUt4Xt9UYJK00z6oqwU2ZPQpSl1+GbtGzq41NqV20ixVAQbNcWGFXD83BrEzqa5dE/oQnaViPUVwoq6o6mUyRickuCpbV8rWtrLrVmYeBGoHnt4PilFOazK11c9nhcF+NwKkvajcYaTT1R6ox6WBJJskenuaUm/WRkki3ZI7QYl7HHDqXU05X8P8AHZ/ex56cHTk4yVmfHC1GseeROiuvWU0p+MQq5AKWu97ObHvs45PvbHc4fOUqVpW07ff+OxgmrM13G6VOMAGAM36efm+L1tfw5cTEgduGfI6X1eP3FxDJLLABiAGJQM36LcrWkM8iEnr4VqGB7m6yZTbzdm/txneyRjvufeeUby5FTJGBrkFOwDHSAZGVzcnkBc/ZjBi5KKm5bI2cFW5NSNTsV+WQQ0saQsshDOBFJZ41qZ2F+sEiHZANlHgCd9jjyFWVWcuZBpW3W+Vdrd31NvE4mVebnU9xWZ9nAyukdnYSSpPIKZydRkmYFWm3JOiJWaMXPcB3Y26NH8VWWXSNlm8u3vepq3yoR+I+CavJ4RVTSkSvIAhh1n+0RjIWl20tvpt9K5tj0ytsuhgLippfgVHDSt/bP/tdWTuQWHxcZ84XtHzgeOOE6jq1pVFt7Mf3Z6bgODTk601pEh8dSinpKOiuqySt8KnJ+iHNowfMF93GTARc6k626Xqr3b/M5PEq/OrykjTMuoo6SPqQxqRV2Es3Y5BI4rDQtiAtm7R5Bjc44NedatPmexk2jrrq33MCSXjcUGgSlz6OJqgTpU0xpzfRdAy6VjOnYbqDy78daNSpW4e55MrTv567lY+rMqMsm+CTqZBcROYpRbmlzHJ/y3OLy9daddV57o9xXpxxfDlJLVL6HblRzGSWqySGQlAjCIl+rEcanWG1Kt2R1YKVO3b7sdmjUVSmpHgZKzsW/DeXyNTCjrlMdRlVUlSoPM0pZTIQfpKoDNcfsjHUwOKdFyiv7k1/BSUbnGX1M9XmkoWF5aOoqSHYdZoWP5BkEiMFFgL78/bjv16VGlgotztUittPhYwq7l4FZxMV+GVGhxIok0qw02IVVW3Z22ta48MeE4pLNUV97H0n0bhbCebOrK81kpWuhOm9yL2IP6SkggN6QQeRB7ua1GayyMnFeEwrR5kdJDjwTG0mY01SEKxSwz6GZdJkJMbswB7Wm55ktvexItbrYSi6cHc+e1NJNGtYzlQwAYAzfp4+b4vW1/DlxMSB24Z8jpfV4/cXEMkssAGADEoGd8OuVpJiOYy4keySpxnMb6ljxsiLlkIOrQHpx2SgNgyAbv2R/i28cauJzOE7blo9BTr8wCxSmulN4ZbSTCw0qpDpTwlVUNK2wLAdxJtsB5uGH/5UqSsmtvHq5eCM99NTP87yetzSM5g6pFRrG4iu3Yijh7KxhRc6mbsg95ufDHocPQjQhlW/V92Ym7sccgzGvz0Qz1nVClgfWkKLIomkjFld27VkDd5IGzbbEi9elKdJxg7NkRklJKRT0lPNWVlpVvI0uue/JdLAFSPC9owPOBfmcc+hhG3k2SVvv6ns8ZiqeD4fGFPXMi24nydKSaXMqlVrEZdMsLCwVW0IjRk8rXUDncNcMcbc8C1QVKjLK11PFqbzXkLuR8fSgVFPDTxRrWNpguRFFDdRFuTsQFUHu7V/HGjieERk4VZyd4b+PX6mVVLXIHSVSrRV8M9MUs8cc6MhBQyRnSzAja2pL+m+MvDqjr0JQqX0bTT3syJqzuX/ABVpeYVEf9nVxLULttcgK6+kMLn+9jn0k4wyS3i2v3PcejuI5lF0mRpM7no1SvpdPXwR/Ap9Y1Bon3hmIuN7jRfxQe3o4OdpOHR6rz6r9zzXF8J+HrtdGdmYZlmKVkedCCV6V1HPQ9qc7PEwT5K31WJHetycdFHJL+loYqY1EiyQmken+F0DPp1dZe4gA2LqG7LR+deROO3UxarUYys8y0l5dxRpSnUUUt9hQiDyvpVS8sjFtEakksxubKOQufQMeQrZsRWbR9LhXo8OwsYzey2NL4R6NLES5jZjzWnG6DzyH6Z/ZG3pxtUsOob7nkuJcbq4l5Y6RG3NBbMKD91Ufyhxtr2WcEv8UJDABgDOOnjyCL1tfw5cTEgdeGfI6X1eP3FxDJLLABgDnBARuBYg6BTyajCn2zVAxmlojH1LCgYvRUaybskiQSA23eImJ7jzsp2wkvWYT0Qq9IXRSaxFNDL1fV3KUzn4i7G7FLboSfSPRjXhCMW2luZBWyvN8whhhySemFOHDxvO4Lkx9t3MY+QW03ANz/plik2VbshwyXKfg0cVJTo0hRW06jsoLu3WM1thrdkvbfS1hvjY0S1MeZsYsm4NSFpZZHLSzEFyosoAUrpF7mxuxJ8W9FsF0m7I2JVJTSjJ7HTxZkBqARIA0TOrOO4IhBCkfo6kjY+YP5sXhNGCUX0KPjihRqKVJVuvU6lXcsjaHMYA5B9Qj2UD5drEHFkswvYS8tmlyygT8pUEdQkJLU7EqWhLn5LAj5Os81JsTY745GL4ZVnV5lKbjf2kupmhVjsyDwt1tdl5j6ptUFRrhYDTGY5d5I7nkF+X39w8MKmBk62aGzVn5rZnR4XxBYStmexf0PCNRGT1qoY5EMNRHrs2hxfSNrGYbOqi9iBe18S8DNRunqtV99jf4txfD4uOid11IB4mrBTy5MkEkmiAwxywKWdlb5AkVxZFKEq3IjutbG9Ftq550uOC+jWtNL8Hr5Eih60TIgHWTxN9LQ99EeobEdrv2BN8TmdrGSlUlTlmjuahkPDtPQLpp4wpPynPadv7znc/yxRRS0RNWtUqyzTdy1wMSRQZt84UP7uo/lDjJH2WC/xQkMAGAM36efm+L1tfw5cTEgduGfI6X1eP3FxDJLLABgAxKAldH3JPVF/HqMZJ7FFuWFN/Zi3/ANyf8aS/8b4s9/cQhlxgMhUcUgmCwtcsCCRcDRdz9oQr7cZKVkyktheoc5NPTSMscnXEFmYxPIkViQiyaNwLDUQt7FicZpQvK19CkZWRSx8R1CKtXJNQiCR2EcnXVTdoX7Oi3bBsexpFre3GR0oN5Ve5W80rjTw9xFK6wLVQSKZToExVUjd7FrCO+tFIBClhc23574J0knozJGWmqPviXKrkONwXBK/tbaST3DZQPBhH4HCnO2glEpanLkqVCsNSaiCvIS2IUBiPoFiBbuBYfQAN8zRW1yxpowttNgBbSSNgbag5HgqgykftRj6ItVtk6EmKPtKbNoFustq1ojXKpdd7k2kcjftDuGKuxKXYsMpUqXkY9nSql2BXUVLdrtbkBSq6jzt5hiktiy7lL0nz1KZfJUZfOUeH4wlNDB0Gzg3BGw7XsxVFim6FsyrKynlqq+oaRC/VxBgiqAm7vsB3kD2HBkGiwVCSboytbnpIa32YgkpM1+cKH93UfyhxePsshl/ihIYAMAZv08fN8Xra/hy4mJA7cM+R0vq8fuLiGSWWADEAMWQEro9PyPVF/HnxllsY+tyzpBelpG75JkmPpmZpD7+HULYYsYTKV2fxaoWI+idXs3Vv+RmxenuUlsVWWMEpROoAneJwoLbO13cJa9mI3t32v44vK+axRWsRG4cfQ0qVErqwE0UaJApMrKBrLFeV97bAXOL8zW1hk1ui9joonmR5DqqI0FxrYqhII1iO+lSbsNVr2OMLbSdti9k3cmZjJoic8+yQByuTsBfuJJAxWO5LFhYVXsA2VfiweXZUMjH0gLUN/iBxmMZ3pY7vsDcuPBQBLL7LdXFbwGBJf5bEVQFvludb/wB5t7ewWHsxik9Sy2PLfSTxdPmNXMHdhFHIyRRAnSFUkXI72PMnz4kkpMk4gnoy4ic6JEMcsRJMciOCrKy8uRO/MYA5q+IZ5KeKl1lYIgdMakhSzMWZ2/SYk9/Icu+4HVkWdzUMyzUzlHU32Jsw/RYd6nwwB6iWvFTU5XMBYS000lvDWsBt7L4leywNLNba4ueQJ54x2JE/gnjOXMZKpJqUU60rdXIxl1gyXI0i6LsAL3848cTYDgrAi43B5EcjiAZx08eQRetr+HLiYkDtwz5HS+rx+4uIZJZYAMQDnEoCPwEOyvqY/GnxnZj6suIBakof/I90Yr1ZPRF/jCy5wx2N+Vt+/wDhiy3IexjM2YVkmmOOBxTDsqhkhi7Ors9kgkX3tdS3ybct+ko04rV6mrLMx/yqoljyqP6NQtMVUEFm6yNSLaRuTccsacop1fAzpvKIWT5xXwlSkbhWudUk8A1ub/LGk6jyuANdwR6NycKTW5gi59h6FfUdRGa1Y0Zpddo9Y7EKNMSQ24JaMC3gR6MajUU/VMyba1PmJNrHx0sPSywt9ojl9hxAO+mXrGCnv0If7z3qZr+YroGIZNhmxhuZDyt0rcKvl1dJsepnYywv3EMbsl/0lJtbwse/FkyBLxIDAFvwrw/LmVSlPAO057TdyIPlOfMP9BgD1DPSLBWZbFH8mOCaNfQqwAfyxMfZYZ5azzM56ioklqWYzazquSCpB+SB9EA7Ad2IB81+dTzgrLKzBn6xgT8pyAutv0msoFz/AJnAGt//AA41sxaqhJJgVFcA8kckjbwuL39GKsDT08eQRetr+HLggO3DPkdL6vH7i4hkllgAwAYICV0ffQ9UH48+M0nZFN2Xs1N1MNLHe/VvEl+V9Ite3sxVO7YemhcYxFzprKpIY3kkYKiKXZjyAAuTi0U2QzEKLjChOkTfD4gCTaOXsEsSSw3Dre99INsdC19IyiyjoVI7xZfT8aZPPDDC8lUFgN0YdYkl9LLcuhudmN/HFVQqptq2vkUbXVM+YOLMsjN0r60A7HbUSPDWyFv44l0aj3SC8LkXMuO8ujKinErKQ3WswOt2dogWZnN2PVqw38w5YLDz1u18R2STINZ0mgg9TTueza7MFHyZhq2U/Sm1ey22KuFKPtTRmhhq89oMm8I9IjvWxipiSOOZyoYE7O4REN25r2AvtxilKjL1YSuy8sLWpxzzWhsmNYqVnEeQwZjA0FSmpG5H6SnudT3MMCDzH0g8Cz5PLZ+3C5+KmAsG/ZYfRcDu9oxcFZwpwxPmc4hpluebsdkjX9Jj/l34A9PcD8GwZRD1cI1SMB1sxFmkI/ko3st9r9+KXB25t84UP7uo/lDi69lhiF0sdFpqy1ZQAdda8sP639tT3P4jv8x5wmDHuEeEqjNKjqIFtp3ldgQsQva7efwHM/biQeoeDuF4cqp1ggF/pSOQNUj97H/Id2KMkU+nj5vi9bX8OXEogduGfI6X1eP3FxDJLLABgAxKAp8J0JkoaZ420SoraX5ggyNdGHeh8PQRi+azs9irXYuKWjeV1lqgoZf7OJTqWM8i97DU5F97CwNh3kw5RWkRbuWmKEmVdLOefCJocsimSESMGllcMULCxSDYWJJIJB8Vwq1OTSc7X8gtZCZmmVTZYmrMzSlGk0KIhonZdryIUQA2vfS/PlttjkUcTRxjfIvt7vedOnj8RRabd/Mi1WXyGEzUVP8ADIg+gzche9rCFG128Wb7Lbm8alOEslaWV72/ybWK4tOrrCKSO6tyxKfq1rRFRzOuvSXEq6RzuPlRvYGwJIY7XBxWFV1k5UW5JP78ycLxSNP/APWCZMo8gqp9D5fFQyRF9BZ3651I3JlIsq93ZS9rjnzxirY2hRbjXlJS+CfkalTG16ksysVuaZtTUsjxkqs6NoeSDVNClr6nRJLESgjTYkqL3vfYbFKjKolNapq9no/eWqcVryp8pv3lvmmQLDl01dLX1dRFLGphX5O8hFtasWGzHutYDbGpR4jKeMWGjBRcd/d2NGS9W7b1NR6NuITmFFG8u0yKFlG29wCsm3cy2PpuO7HoZpXujXje1hqxQsQM8yiKugkgqFDRyLYjvB7mHgwO4OAK7gjhOLKaYQxdpidUslrGRvE+YDYDuwbAwYgFBmvzhQ/u6j+UOMi9lkM5fjTLwxU1tMGB0kdanPlbniliSTM9Jl4kmcxQLLJrkdiqB3IsCSeZsMAduU53T1mr4LPFNp+V1bq+m/K9jtgBH6ePIIvW1/DlxMSB24Z8jpfV4/cXEMkssAGIAYsgUPAfkEHob33xM9wi+xRArOIczNNFdAGlkbq4UO2qRr2v+yACxPgpxWdWFKDqTeiIb6Iznhbo40uajNHE9R1xmTS7mNSTcmxAuS2/LuGPIcU9I3U9TD7NWbZsU6NtznpiyySSKmngp/hEkE9yugyAoQbq0Y+UpYLfGL0axMYTnTnKya8tSay6k7ox4UbL4XklJEtTaR4goVITudAFzyvb2Ad2NfjvE44ioqdPaPXuWpQstRb6WeGmSdK+nh+EO/xUsTIZUHYKLJpG9xt7QDjp+j/EIzpPDzeW2qd7e4pVhrmGzo04YGW0aqdXWy2llBt2WKgaBbuH+uONxziH4nEertHReJkpwyoWONujiZ2c5YwVapv9qjdgFJDa1cEgmwa5IGOvwzj1NU8uJ3jszHOl+k0lMuj6lYWRGjCBChUFCALW0na3mx5ieLnz3VjJp3vcz20sKeTcMrkdTJVQSH4NM4WaHSAIlY7SBgeSMeVhZb+GPZ8J4/8AiWqFVWffuatWlleZGmY9F4GMMAGADAFBmvzhQ/u6j+UOLr2WQzHulno+gyww1dLEWptYWohLtsSbizc1VhdfMQPHEJg0vjOipM0yhpQNcSU5qICCVKlUOnl4ciPTiOoKvoIyWGLL1qUW0s9xI1ybhHYKAOQwYOenjyCL1tfw5cEB24Z8jpfV4/cXEMkssAGADBAUsnpMxpIUhSOkdUuAzTTKSCxbcCI2O/jjI8rIJvX5n+po/v5/+ziPU7jUpMyyvNpahZ1NEumPq0RmmcLqN3YHQN2sB6BbxvhxWFoYmny53t4ELNF3Qfk/O/1lB9k3+mOT/TmA8S/Nqdw+AZ3+soPsm/0xP9O4DxHNqB+T87/WUH2Tf6Yj+ncB4k82p3D8n53+soPsm/0wXo7gF3I5tTuH5Pzv9ZQfZN/ph/TuA8RzancPyfnf6yg+yb/TD+nMB4k82p3D8n53+soPsm/0w/p3AeI5tTudc+U5zIrI75eVYFWBWYghhYg7eGL0+A4GlJTje6KyqVGrXRaZRFmkEMcTJSSFF06zNOpYDlcdUd7efHblkbKpNLUl9fmf6mj+/n/7OK+oTqHX5n+po/v5/wDs4eoNQ6/M/wBTR/fz/wDZwtAanXT0VZLVwTVK06JCki2ikkdmMuj9KNQANH8cTeNrIFzm2XR1cMkEw1RyoUYeY948COYOMZJ57k4hqcigrsolTrC11gfeypIDrcDvDKbgdx1YsQat0KfM9N6X/EbEPcEDp4+b4vW1/DlwiB24Z8jpfV4/cXEMkssAGADABgAwAYAMAGADABgAwAYAMAGADABgAwAYAMAK/SBxlFlFP1jWaV7rBF3uw7z+wLi5848cSkQI2ScGyJRV2ZZl262emkZQ3/gqyN3dzkWH7I28cTfUDR0KfM9N6X/EbEMEDp48gi9bX8OXBAdeGfJKcd6wqh8xRQrD2EHEMks8AGADABgAwAYAMAGADABgAwAYAMAGADABgAwAYAMAYzmHQ3WTzCaXMy7q10d1kZ1sdQt29rHew2xa5BoHHnDc+Y0oggqmgOodY1j8YtiCjaSNje9uWIT1BX9GnBU+ULIktWZo2t1cYDBIyCSxAYmxN+7Bu5J09L2WSVtNDBANUnXddb9lFZWP2yL9uCAyyXo3ZtJankYu2kEmFz8o6RuY2O+26m+xB7JogsqapSUBo2VweRUgj+GIsSduFgGFgGFgGFgc4WBxhYBhYBhYBhYBhYBhYBhYBhYBhYBhYBhYBhYBhYBhYBbCwIlbmUcNtbDUfkovadvMqDcnAHVldM7M0866XZdKR3DdVHe+kkbFybFrbXAAJAubEFoMSDDOP/LHxBIuYAMAGADABgAwAYAMAGADABgAwAYAMAGADABgAwAYAMAab0QcpcCDSDgw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02" y="4876800"/>
            <a:ext cx="100149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205" y="4886632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880" y="48768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02" y="4800600"/>
            <a:ext cx="100149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502" y="4724400"/>
            <a:ext cx="100149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648200"/>
            <a:ext cx="100149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572000"/>
            <a:ext cx="100149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496" y="48768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496" y="48768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11111E-6 L -0.22674 -0.013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337" y="-67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-2.22222E-6 L -0.36285 -0.024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142" y="-12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3323 -0.04444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15" y="-2222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22222E-6 L 0.21615 -0.0333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99" y="-166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“Game of Like”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Alice and Bob take turn cutting the deck</a:t>
            </a:r>
          </a:p>
          <a:p>
            <a:pPr lvl="1"/>
            <a:r>
              <a:rPr lang="en-US" dirty="0" smtClean="0"/>
              <a:t>Result is a cyclic shift of the deck</a:t>
            </a:r>
          </a:p>
        </p:txBody>
      </p:sp>
      <p:sp>
        <p:nvSpPr>
          <p:cNvPr id="4" name="AutoShape 4" descr="data:image/jpeg;base64,/9j/4AAQSkZJRgABAQAAAQABAAD/2wCEAAkGBxQPEhQUEBQWFhUVFCAUFRYXGBQWFxcZFx0aGhoVHRgYHCggHBolHBodITEhJSkrLi4uGx8zODMsNyktLisBCgoKDg0OGxAQGywkICYsLCwsLCwsLCwsLCwsLCwsLCwsLCwsLCwsLCwsLCwsLCwsLCwsLCwsLCwsLCwsLCwsLP/AABEIAQkAvgMBEQACEQEDEQH/xAAcAAACAwADAQAAAAAAAAAAAAAABgQFBwEDCAL/xABREAACAQIEAgUGCQkFBgQHAAABAgMEEQAFEiEGMQcTIkFRNGFxdIGyFCMyNUJUkZOzFRZSU2JzobHSM3KCwdEkJWSipNNDg5LxCCY2VWOE4f/EABsBAQACAwEBAAAAAAAAAAAAAAABAgMEBQYH/8QAOhEAAgECBAQCCAUEAQUBAAAAAAECAxEEEiExBRNBUWFxBiIygZGhsfAUFVLB0RZC4fEjNENiksIz/9oADAMBAAIRAxEAPwDV6ieSokaKFikcZtLKLai3Pqo77AgG7MeVwBvcrDByOH6b6cEbn9KRRKx9LPcnFbknP5v0n1Wn+5i/pwuA/N+k+q0/3MX9OFwH5v0n1Wn+5i/pwuA/N+k+q0/3UX9OFwH5v0n1Wn+5i/pwuA/N+k+q0/3MX9OFwH5v0n1Wn+5i/pwuA/N+k+q0/wBzF/ThcB+b9J9Vp/uYv6cLgPzfpPqtP9zF/ThcB+b9J9Vp/uov6cLgPzfpPqtP91F/ThcB+b9J9Vp/uov6cLgPzfpPqtP9zF/ThcB+b9J9Vp/uYv6cLgPzfpPqtP8Acxf04XAfm/SfVaf7mL+nC4D836T6rT/cxf04XAfm/SfVaf7mL+nC4D836T6rT/dRf04XB8nIol3px1DdzRWQe1PksPMR9mFwd+V1rOWimAE0dtWm+l1N9Mqg7gGx7JvpIIudibEHTw0P9lgbveMSt52k7bH7WOKskTeKOl6my6pkppIJ2aMgFl0BTcA7ajcjfnibAZM34uipsvFe0chjZEkCADXaW1gQTYWvvviLAoOD+lanzSpWmigmRmVmDNoK9kXN9JNvTibA0DEAMAGADABgAwAYAMAGADABgAwAYAMAGADABgAwAYASuk/Ony2KGqhA16zBv+jINZ/jEPtOJQGPhnyOl9Xj9xcQwIHSsgOZ5JsN53B2G/ag2xKII3SBxDLmtT+R8rPParmHyVUfKS4+iO/xNl8cFoDQuFuHIcsp0gp12UdpyBqdj8pmPiT3d3sxBJcYAMAGAOcQAxIDABhYBgAwAYAMAGADAHGAOcAGADABgAwBm3Tz83xetr+HLiYkDtwz5HS+rx+4uIZJl3T4krVGVrTXEzNKsZBsdRMIFj3c+fdiyIIfRxr4fzOTL63TaqVTHMOTNvpGo76SdS2P0gPHDdA2/FSRVyjMcwq4lmQUiq99Ibr7gBiu9tr7YyNRQuyZ/vL/AIL/AKjEeqRqH+8v+C/6jD1BqH+8v+C/6jD1BqU2d51mlNJFGsNHIZtQU65UGpRqKdrvKgkeZT4Yx1atKjTdSeyI6pHR+W86+pUf37Y5f59gP1MycufYPy3nX1Oj+/bD8+wH6mOXPsc/lvOvqdH9++H59gP1McufYPy3nX1Oj+/fEfn2A7scufYPy3nX1Oj+/fD8/wAB+pjlzOfy1nX1Oj+/fE/n+A/Uxy5nH5azr6nR/fviPz/h/djlz7B+W86+p0f374suO4CT3Y5c92iZw/muZ1kXWmOjjBYqt2nbUFNtYI+iTe3ja+Ox/wAbSauY02Wf+8v+C/6jENRJ1OunzGrjqoYakU5WZJGBi63UDFo/T2sdf8MGk1oBixQkMAGAM36ePm+L1tfw5cTEgduGfI6X1eP3FxDJM06Wc3gXNMpBmQGCZmm7Q+KDGEgv+jcAnfwxZEFv0z5LFWZf8KSRFentNDLqADK1roG/a2K+cDxxCBYdGXHUWZ08SySKKtV0yRk2ZinOQDvBFjty38MTbUFxwJ5BB6G998J7kovsVAYAMAV2fZd8JhZFOlwQ8TfoyIbo3ovsfEEjFJwVSLhLVMhrtuJ/DPHUVZNLTSI0E8R0skhXtEGxCm++/d4b48JxTgNTCrPHWP0NqnVUlqfXSNxFLl9Kr0wRppJVijVt7lr8luNR2t7cYOC8Pp4us1VvlSvoWqzyrQ++C+LVr1Mcg6urhFqiEgjSwJW48Rt47XxHFeEywks8NYPZinPMtdxR6UeKpGnWhopjDLH8bNIXES2Ca1j13ve1jbvJAx2eA8MgqX4itFST0StfrYx1amtkN/R9xMuZ0aSb9YloprgD4wKCSLdxvfHE4zw94XEWjs9UZKcsyEfpI40neaWnoJDAaQGSZy6xmS2mypfdufLvx6Dg3CaMaSq1kpOW3WxiqVHeyNFoM8jFDHVTSr1fUq7yWIF7C5A5/K2tjzNfA1JYyVCnHW+iMylaN2xWy3i2TOax6SiS1JovLUnrFkKHZtANtJbdB38z3Y9Zw70dp0UqtZ3knt0NepWb0RqkESoqqgCqoCqo2AA2AHmx6JmO1j7wBQZr84UP7uo/lDi69lkF/ihIYAMAZv08eQRetr+HLiYkDtwz5HS+rx+4uIZJRZ30aZdWzPPPCTJIbuRJIoJAteym19sTcFxmHDVNUUoopY7wKqqqBmBUJbRZgb7W54i4Kvh7o5y/L5lnpoSsighWMkj21CxsGNr22xKZBM4D8gg9De++JnuSi/xUClxrx9TZTJBHNdmlcagvOOPkZT5r2279/DE2A1QTLIquhDKwDKwNwQdwQfDEA+8AY70u8MqtXS1ZDiB5h1/VIGkEgACsOR7QUA78xexJ3ispSoyy72trsVStIpeMc7izoiMUtWjQOTDKdMaWIGppSw7C3F7i52HebY4PDsFPAXlKcWpbrx8DacZVHlSZHyeb8nLM2WNDLNL2TLUuY5RbmVDHQ6k7g3B5XG2MmIpRxllXuorotvjubVXh1ehrY68yrVqj1mYQUsk1gCISwL2FtUkoJAsOQS5uBcgC2MtOl+Hjy6DaXj+yM+D4XPEO82oo6pMyqIoEgy6oip4lYOQQYpyw/TcBlkGw3FiQLEd2H4elVnzK0HJ2t3Xu7GOtw2rCWWLTXmfGa9XmB1VhVqgqAJ1UxxAryRlUa2RhsZDuNrLYb2ovkWhSVo9uv34GZ8HqSo521fsTa/iqdYWpZKCnekKLFHFHOCQb9lgwJZjqt3A4xUuGU5V1XjN576u37HNq06tKPrx0Na6OeGfybSIkm8zAGQ3J0/oxAn6K3It4knvx3JtXymol1Gh2CgkkAAXJJsAB34otdCblP+Upn+Oij1QD6Nj1sg75UHKw7lO7C522ByZFt1Ktsi1s6yV2XuhDK0VQQR37Q4WtFlhjxjJDABgDN+nj5vi9bX8OXExIHbhnyOl9Xj9xcQySBxrxhT5RD1k5uzXEUS/LkI8PBRtdu7+GJsDz/Q9KVYmYNWsdQcaHguRH1QNwg8CNyG8SfE4tYg9E8KcSwZnAs9M1wdmU7PG3ejDuP8DzGK9QdHAfkFP6G998TPcIoekzpHiylOritJVMOyn0YweTv/kvf5sQkDzXmeZSVUrzTuzyOdTMxuT5vMByAGwGLAe+jDpNfKyIKnVJSE8ubw3+kg71vuV9JG/OGgej6GsjnjWWFg8bjUrLuCD34qSReIMpStp5YJfkyLa/6LDdXHnDAH2YtF2ZGq1RiQ4Hr5OzLUqEG47cri2mRwQpAA7MRPPbUMbEcPhI65XczPiGJveLS8kTh0ZAbS1Dk61TYeLQqTuTy6xv/TjIpUlooIxVMViJ+1Nv3k6h4Dy0Rx9aamaV119XFd2CtcqSEWy3FuZ54c59EkvIxZpL2pN+865OFsmW/WpXQ2F+3HLbb9oKRf24vnqPovkVzeLO/N+j7LKdI3M1WBKpZNC9bcAA/JVL9454xwm5XWSJl5s4r1ZMOBuEqUV0TrJPIERpliqIniIZSgWSx2YXY2I7xiKqUY6RSfgSsRVmssptrxNfxpsFfxCP9ln/AHLe6cXh7aYlsSJKjS8aW+WGN/DQAf8APEZbpkbClQ+W0372t9+PGWe3wIiOuMBcMAGAM36efm+L1tfw5cTEgduGfI6X1eP3FxBJ5o6X6+WbNqoSk2jfq4weSoACLem+r24uiBNKkC9tvHAGjdA1bKmaKkdyksbiYb20qNSsRyuGsAf2iO/AGsDP/wAm5EKkC7IjBAeRdpGVb+a5v7MJbg8zVtW80jySsXd2LOzbkk7knAHRgDnAGt9AXFTxVPwFyTFOGaMfoSKCxt4BlU+0DENA3jMpCsTkcyNK/wB5yFX+JGIgrsMXXjBuByaQqo8FUJSD7e23oOMxjOqocm7DchWkA/afrHUf+qWG390YIHTxFlldYR0oiECoFuuppGKqBd4uyHFxa2oi3ceQvCVPqRJS6IWuGoq0VkEcpNtZMipCtOvU2PyyApte3ZsQSbA7HGeq6eS8fvyKRzZrMv8ApFM0TUwpmCKUki06OsDWCsqaLi9wpFjcHbY4w4fK08xerdbEXgSmqhUo1axU9XJojEaQq39lqbSAGPtUchz7r4hwtaBFNSv6xo2NEzlfxD5LP+5b3Ti8PaRWWx9VZ+Pp/wDH7uJ6MMWaLy2m/e1vvxYvPb4ELcdMYC4YAMAZv08eQRetr+HLiYkDtwz5HS+rx+4uIZJDz7gyhzBxJVU6SOBbXurEDkCVIuPThcgUKfgyRszk62jg/JrQinWO8fZEZ1JLpG4bVq5b9vE3A7ZBwvSZfq+CQJEW2ZgCWI8CxubebC5IoV2QPmPD4gi/tCpeMcrskrMFv57W9uLS3IPN9ZSPC5SVGR1NirAqR7DgC5j4TqBHBJKvVLUTiCLrAQWJ5vbnoBIF/PgCuznJ56OUxVMbRuptZha9u8Hkw842wBpHQbwfO9YlbIjJDCGKswK9Y7KVAUHmAGJvy2GIbBuObT9pQv0Brt3F3+LiU/4mJ/wjzYtBFWVMgF7KdgNCnvsA0Qb+M8noUHF0VPujs0iKduskFh5kHXW9gEKf4D34PYlDM7hQSxsALknkAOZxgXbuXKCozCNYxPSgmNpr1DxxszlQCb2YXYE6VuAbKduW2ZJt2ZRvqiNHmP5QkSNqaRNEmphMIyphdGW7AMQNV7aDvyJAGJyZFdMjNmdj4zmqUzQSQkFYUkvzuChQlN9wSFK/4sTFPK7iW42412jL0K7iLyWo/ct7pxeDvJFZbM4nOqqhH6MMjn2mJR/NvsxPRkdULtH5dTfva33osXnsIjpjAXDABgDN+njyCL1tfw5cTEgduGfI6X1eP3FxDJLLABiAcjFkBf4D8gg9De++JnuQi7kp0YgsikjkSqkj2nFQY/0yZBmWZVMQpKZzDTr2XDxrqdrEsAXBFrAA+Y4sgajkLyTU0LVcWibQBIjaWs42JBBIsSLj04qSRaiYlm1M62LqmjXZGSwRdCizFgdXa5g2GMy2KPcidazbuQHJLOwNwrW0uwPesadgeLn04eRF31IFfXpCpaSyrcKF9NkWMAXubAR7d5mPdi6i3sVudT1NgJCbHTz2unaLsSAflFhqI7wWAvYE2t0IuM9LMtbA8cgYaoyji+9nBUm/jz/geRGMElllcyJ5hW4l4aqZdCSOaqFUJKuzU8a6QNJZaca5X83Lb0Yz06sVqtGUlB2syFRZXVVU8TvHAhhVYllpZqhHWO/MalMbWB/s3udji0qkIxdn8SEm3cm5tTGKYrHI8ht8c7le08oC3NlAARFVja1gO8nFI6q7DVh+UW2xqmZbFdxH5LUfuX904tD2kRLY+Kc3rZb91NFb/E82r+QxeXs+8hblBSeXU/72t96LFpbCI54wFznAHGAM36efm+L1tfw5cTEgduGfI6X1eP3FxDJLLABiAAxZAoOBPIIPQ3vviZ7kdC/xUkWeJeOaSgursZJR/wCFH2mHnY8kHpN/NiL3dupmp4epOLlFaIzXifjjM5swjobGmSRlA+DWlleN+UiSNYEW32tyOL2tuYD6y/La3JZupqZ1kat1tBIXlKtMgAEc24JDrptvsSN7Xvr16kqa5kem/kWhGLlZ7Eep43qmUABEI+WAtmJQ7IAdkC8goFgd9zvjE8c72R6mn6OUqlDmxm3poVWdZHJVZouqsMdO0IrIZnYWRFC7KNlDK221vHGNcSn+Hc8rc07NLv8A6PMTpZZuLJ+cZtUwV9JT1c0TUzsskcyAqsoB7GrtEKBIFuBYbA43cDjliI5rZWtGn0MNSnlNEzLNhSQ6idNmuvygzsQERNwBq02UWvcnVyF8bajdlb6DBl+bHQTLbskIWH0m7zbwA7V/A+bGNw10LKXcqKji/r5JIaXsdWypJM++guL9lO/SL3LEAEHY2whFX1ZecZqKk1ZPYU89zHQqUcatLPWRukKsRbXJrVndjyUAhzzuQQAMZHJLUxJai9WZxmnCrQRzzpVRSqW6pi7BQpAIDsNS8+6482MDVzIaPS8ZQZlQysoeKR6Z3EUo0sygEF0PJ0v3r5r2xFOSz27MiWxeVp6uspn7pY3pz52FpU/gsn24yL2Xcrs0UtJ5dT/va33osWlt8CYjnjAXDABgDN+nj5vi9bX8OXExIHbhnyOl9Xj9xcQySywAYgBiyAr8K5hHTZZDLO4RFVrsf777ec+YYmpa+pMYuTtFXYhcV9IU1XeOl1QQ8iw2mkHpH9mp83a5bjljQrYq2kD1fDfR5ytUxGi7C7wxSxtUIZ1U08XxtRqNho+TqN/ldtlJHMgNzxscNpyqTdS+q28zZ4/VhhMPGhSVr9uxaV1PJXJNBHaOsonepy54iAJKe9+pRgbEAWI8NhtuMd3HYVKnCvDVPR+DPDRld2ZTU9JmnElMspZnkpJNMTFUiV7i7N1gIvIpVNrd/fjktK1mXOK2Xr1jqrWM11mX9Coj2kHm1C0ntb2cOpTyNw7beXT4bHtvRzG5oujL3HVxBS/CspJ5vQTbePUTn+QkPsAxbCz5eKt0mvmv8HE45h+ViJeOp38JqMwyuKkRYTP8JanV5VDtFFIplZ1HPmp9oxOKf4bEyrybyZbu3V7HIWqykeHgeeOpaKpro4hTOvwdpWJWRyBIqojMNIAtf/PGwuLKdKNSnFyv26eZXljfS8afCaWokiiKmC0ZZjeIyN2FVSG7fcD2QSuxNib7tXGQg0urV/gXw2GlWqKC6spuFKxqdp6h2+KiiMlQzXuzEkoosR8Yz3t3bm+xxzo4uUaitq5Oy/f4HpuO0qFLDwoR3RA4pgzCOSDN6ymVI43URQGU6h8p0LW3+WdRvbuFrbY67d9DymwUMs+dGOszX4yKAdTDGq6PhEl7m+nfQNi7jYAbd+Odi8S4vlU/afyX89i8Y9Rpz2lZBMxGuIpGDUBFKiZGcdTECfi4hdVuo7j36jjm4GtF1IRekr+zrez6t9/MtUWjNIz4jrqEd/wo2+5mv/DHpIf3GB7op6Xy6n/e1n84sWl7PwERzxgLhgAwBm/Tx5BF62v4cuJiQO3DPkdL6vH7i4hkllgDnEAMSgYItJLWwoGkJ6nrDFH2erRBIylyqkm9zYue0urddO45+MxFpZXsdHhuJWGqqbVyjljZGKuCrDmD/PwI8CLg92NJo+j4XFwxEFKAy8HSLHBWONMczKIaeocAqsjAkR8iVJ/Stbz8hj0vCoLJBvWN7yXgeH9J6jeIt2RG4ZeenFbWVYLTUaRtGexf4ySzdpdiGUFTf9I49Rjo0avLoYfaV+/ReJ5aN1dskVueVOUZgFy+zUeZWqIkKs4RpRZ3UL2rqe0VG1rC3h5SpTcJOL3TM6d9SiynJamkeqoatGDSaqmmZhYSPTk62X+/Hq5+bHMx0V6tT3P3/wAM6PDcQ6GIjIsOElEkslO3yaumkh3vbUFLofNybHMr3jFVFvGSf7M9N6RU41KcaqJfRLLGaU07QGOYzPGKmybvpL6NVw4IVSOz3W3BOKcZjPmKqpXildx/ft4nj6dtupx0sVEUdGacwmWdZEU1NlOgkdZp1klydHZGru7yRieDwqzq87NaDTtH5eQqWtYgZjSiho6SjtZgnwuot3ySCyqbc7KCPsxkjN1606njlXkj0XAKEYuVae0UVvHjvBDDl0Ks0hHwur0AsdZHZQ27kUA+HI42+HQ5knX6bR8ur97OPxHFOvWcmTZuK58/EeXKuinVlkeZ21SpDEo1s7cib3a/nAxvYmsqFNze/TxfRGglcdLRIxpnXq6Z6RQG3tFATIGjuAbSOArFj599hjzLc5R5sdZqXV7vT5IzdbEDibMjTL1AdpGewRZAlqaFrLyRVvK4va+6g/bs8OpqpWVRxtrrZ+0/e9l8zcpYKpVpTqLaKbNKzE6qyjU9yzS+1QiA/ZIcepWkWcrqhVynOY5c3+DLfraeSpLg96yiFlYH0gj2ecYmXsko0TGAsGADAGb9PPzfF62v4cuJiQO3DPkdL6vH7i4hkllgAxADEgxPhSrVoyqsSyyuunZluHck3QLIZFUkiItuCWTUV24fEKT5jb2+/d7zJDY786y1Z7LsJETVq2FuWtmQbxoSwJQ7rqBFrOuNelNxV3s3Zft5vx6/A6XD8fPCVM0diFwqFSKviYtBP1YAn0u/U76SvYuVJO2oDe435Y9bwifqw0uk9u/xM3pBONWpGrDaSOvJ8qeODM6V5RNLNSrOoGvV8U1yCJAGubjmMepxGJhOtRrxhlipW6dfkeaSsmiBRZtKMoiqYCBUZVVdhiNXxM+xUg/RJbT6BtbHN9IcOqeKzr+5XL0neNj4z/juWsqKGskh6qOGQREjtLqaxlF/7ndjzmIp5qcorsZou0kyTDelzBV7o6sKB+wz2Hs0NjiSbnSb/wDH5pfye3nGNfheZbopOKuIFplqaEIyzQ17zQzI2nTqa5uO/skgekeGN3DUHUyVm9HFJo8U3a6O7g7ORXdTQGNmlnq1nqZ3ctqWLtWA5jsrp+3xxTG0uSpV07JRsl5kxd7IZY5Eq8wkkk/sopGmbwEdNy9hKjbznGjZxw6it2rf+3+z0tVvC4FL9Wp1cC9IlNBFWz1qjXUVR7S2aZlZCVVl7o1ChQb2u3pOO/RoqnTjBdEeXbu7nHRplkVLStPMpAqmZrWv/s8QJWM+eRgRb6QFscLilSdWqoQfs/V/wjLT01GRGkoIGE7o6oglkUK2pnNlggZ9ViOyARYbIL88aElDETUopp7eCXVpGzhaMqtRU49TO6idpXMkh1O7hmPiSR/7W8LY7GFSVSKWyPc4vDRw3DpwS/tZvFZtmNKTyNNMo9IaE/yx3f8AtvzPmj9pGacL/wD1XWf3X/lHhPZFkbRjCWDABgDN+nj5vi9bX8OXExIHbhnyOl9Xj9xcQySywAYgBiUDyHTZ29FWSum6mVhIhJAddZNrjcMOYYbg74ivRjVi0wnY2OjqxPCs0Lsdfb37FiSbu/VqWLdYQrpumptWkhseYnF06vLkvv36bbPczeJwQtHUw1WlyidiZQCp0NYKdD2/s3KW1WOhlPNcdLhWLak4S0T+vmu/1Lzm3DJ0QuVdNHk83wyOWZ5PhDKqyqq9aL/HIQCSwsbFzYXOwJ5fSaFSrj6awzikkt107M5rtB3LPLsnhkWtaiYNTV9I7Ku14ZYu31RXuINyPN/HmcTq1JUo0qy9eDtfui9NLcpo+JcsfIHieGMVQGgR6bsZiNK1IJ/Z3J7rafC/BtqZQzNtbwT/AK6ngm5/SVAh/DGOEqeVSh2bXx/2er4dio/gZ02ydmFJSx1eZ1NXAJxFLEoQ8vj1QF7eO+IjOs6VOnSeXfXyueaaV2dGQ5NFQZtWvAPi6akaRQSTpaREIW/hZiPsxGKryq4SnGW8pJedmWpR/wCQi0ZEWX1MjOE6+WKjEh3ADENK+37B7vA4vCLliYQ7Xk/ovodnjVeMssIPRI+uk7gemp46P4AQzySCEnXqMpksUY+HPuAFiMd1M88JZrKvLy0LsWjWQBk1MYmMLkizAgqNQuNJHPGtKFGo9LX1166mzPDVqaUpR0YwTcZRVMSRLGIPjGmlH0WdrKpB8Agtv/HHPngZwk5Xv0XkdngNfD0qrlVdn0GiLg3RCJ62pjplaxXUL2vuAxLAXPhjmw4jaty6MXKSN3iXG+ZCVKC0elxpqM8SolppBmNGWgcuLDQJA66WU3kO1t7jvtjpfm1eCeahLU8jyvEr+Hsq0Z/8KE8MnwqKVtMTaur0CLmb73v/AAxt4PHvFRd4ONu5Lhl6mr42yAwAYAzjp48gi9bX8OXExIHXhnyOl9Xj9xcQySywAYgHOJQPJmQVcUOZSNMwQF5FWQi4jdiQshFjy8bG1we7GPFKbpvLq+3cLfU1upzuGGqhpYWmcSIxWV+suZLDTGJWA1a49Yvc2OjwAx5tYTEVKcq1dWfbw7/G3zM2ZXsiSkaNeIgMGXuWUh10Ek3Y6QpjY3VRYNIu5xgc2rVL2t5d9tNd/kXi9Siy4xyL8Bqoad3pWc00szSDWWa+kqttZNwbE9rba+Pa8N4rUy3Umm0r2NnGcOkqca0FeL+TJdFlNRDnNmiZICzRBgAEcGCTS+2xYm/IbDbYDHerVaNTAe1efzWpxknnFbo/6OY8xoKmQzxq5bQt1JaAxMGLE6hs6XH2Hux525mKHKOM6yCFIopRojBRfi4msASeZUnvxp1MDQnJzlu99TLHmW9W9hn4bSSvgqnqdV6mRNUi6A79TpsFQgIACBc9/wAkC++NLEOFGcVD+2+nmLMq+Jc9q6Csmlpz1bzol2VVkWQKAuoCRTpHZN15g3GM9OjQxFFRmrpPvsSlNu8UUlTnOY508VJI5lLSXjTRFGNViNRKqNgL88bFDCUKDc6a182/qVmprSV/eNdFw/U0+dwJXMJJFK1JkAsrrCl0YbD5JjC/4fPjZb9W5WMbySKqVusuSLhiWIP7Rv8A544bm1JtH1aGHpugoSSen7Eqo6Pop6eOWBykjKtwbGO95dbG+6gBO6/oxlhxJxk1PZO30Pm/EMOqeIlGOmo29H8lXW1K0ubxq0UEIliunZkder0MzcmKpIG0+cEi9sZsLhcJCo6tHdmlKT2ZZ5xxUk1XPSyolLHSlYzMw1OGmBA0iOQAKRbmGFyLgY6NupQreEsmhpM9i+CQSQwNQtoMuoNKVIDS6WOpb7bMF3BNsTugbDipIYAMAZv08fN8Xra/hy4mJA7cM+R0vq8fuLiGSWWADABgDz/wrlKyUmYOBI7ddIxCU8RC9USw1TzjSU79C7/biz3IHvhysmr462kqWvLCI3p9o2KppDQys8RKGUutyARuDYAYx1IXi13JREM5CI6dm5D3LSBQOxKnZU6dkkC7qSVBHdjyris7jJ6e7fZ/P+TNfQWOO6UR1II5Mgt/5ZKD+AXfGXBzfLt1R7fgElUw8qUtVf6kjg3NZXq6dZmaW0jOryM7tGEhl7K3NgD6L788eiwuNk45GcfjfB4UG61PbsKXDvC+YNl9XVUxlWKZLKsbL8cqyESBhfUoUAm/fuORxsHmSPka2gjsNiL8vOccivKXMZ9D4TRovBxvY0nhOBDFCJCApjYm/K95b37ufWfZ6McvFyn6zinfT7+B47GRSryXiUXFqW6kd+liT37rEd/8Zf23xsUW3Tv99Tt+jihzJ5hSbMJ6erpnpNXXBrKEUOzarAqFIINxcWx1cFezuY/SfJzIqNthty7iWfMMyqZJho6ijqliRlCOigNZXtftDYE+bG/GDnJQ76HmITySUuxTVVBJDcOpKghRKocwuSL9iQqA3/8ADjk4rCTovU+jcM4xRxccq0l2G/hqfVREC2qOS1yZBpXUCX+LZTYLK3fyU441Zf8AMneyt8e255njlJwxTdt9Rgy+tEM8UjEBQwRydZtr+LO7gEgaqfc92+Nvh7yVWu/Xw6fucOS0KjO8sloa6WcqwgesSWOXRBJJraO0lnka4XtWUb7gjkN/RXMJG4Zret4la/WEpSFGMskcrE9k3+KOhNiOwuwIPjgtgbFipIYAMQDN+nj5vi9bX8OXFokDtwz5HS+rx+4uIZJZYAMQAxKBiPCFfBPTyUs8sk0nwiZI6SO8axrqZzM5RSXG/wBLUOQ088Wk7bkDjwNkxymOqqqueFY6h+v0oEEaD6J6wKgY6e4Iu58cQwZlmWYZjlNpKhCaWWUmIFhqQG+hTY7Hq72RrjY+GOQoYTFzkqb9Zb/fmZPWitTjN+Jqeu6rqSwKKV0uLOBZPDYkkNyxhhgqlBPNrdnqfRzEwjOUZOxK4cqOpaaYi/U0srnzXQoPetjawavI3vSSVqHg2UWQ8Z1lHlktNELwtIU643vF1gu0a912sTc8rnxx1dL2PCWOin4RzEqpSnk0kArZlAseRtqxoyx2GjJqUlczxqVkrRbsXvCVfJBBIs+oiOpEBUBS8bych27qys49KsL41sVCM5Jx6q/g0UzPrqReJctra2rmECNIICIjoNghtqK3Ygsbkkt3knF8PWoUaScna/cspTT9V2Ojhl5cir4aiugazKyqGK7XsC4Nzyvv6Tjdo1qdVPlO5SpKbd5u4z0udx5hndS0EarqoZobghhKyq1pbjbcWHoGNug1GrBvuvqY2dvCPEs1RST/AJRkikiMse1QVRUVSGbYLex7IVQNyDbkSPQ8UwNHPGNGD1T21v2/yUo1ZQea9mScsi/J9SE61Hiq4zNTvEzbqt7qCd9YRmse8hfPjwPFsA4esls9n38TuV8c8XRWf2l17otJ4EcPBJ21YFGAdpGKlO0q9kXumphuxBCAncW5EJuNprTr2+7fA59r6FTUZHCtCKWqepnkc6mmZ6hooxuTKHuYlCruA2528cbkcdia2IcotZFstLt+W5TKlHUUugL51/8A13/muPSPYxHpPFCQwAYAzfp48gi9bX8OXExIHbhnyOl9Xj9xcQySywAYgBiQYvwfPFWxVNsvp3ejuGbbrJbarkEJsxsdr9+OdW4bXnNyp1nG727EuolHYn5hQ0iUUNVNlytTukboomLBBMBpGhrAHtWNsatTAY+F3z9vAz4eKrVFBLVi5xhxIcyRYmjCQodQUm7EgEAsfMCdhjTwWFWFm5p3k92eywnAYQg3iNdPgK2dcDGFFeOdOsMaytA5CyDrCdCp3sxFjba1x447NDHqo3GS02v00PH4qMKdV8t6X0Ks5jU00c9NOrJ1qCOQSKQ6qjLJYX8So8dsblONP2odStbF1qsVCo7pD7mvEFFmGW0lHHGnwiUxIFjUqYmRgjOx5E6Aw3vcNfCpLJBy7I10r6FnTVLT5uDGW6uI7LqIUJBHbkDa2sfxx5ucVDC5Xu//AKf8HoJUIU8CptasWuFq6mq4qyGeoSneStFajsQFYK19AJIF+ff3jnjexVKtSlCcI5ko5WvHucJWZYNmgqY82lhPYarhe6ki4J0X8bE7+3GN0HB0VPe0v3Z0eGOLxKzaorq6kSrgpI530IleY3kZgNMcyI+7NsNwRc7bY28J6tZ+K/cycapKFa6Vky9qsrpMtzmgkpJIgs7dS8EcgfT1i6VewJIVtSnfmdxsduornGI9fl8eYpNCw01tCSCE2NRTxmx7P61V77b7eO3rsNWqYPLUWsJ9+kv4NeyloTchrafMRJBTvURNDTq8L2h6mP4MdcexBcdskklrtc8tgNHiuAqwo5qyi8zfnd/L5GSlNX0LHLs06+BXS6H6S6nXqyo7SkINWuNtI3BGjQSG0m3zeth3SqOM/v8Aw/qb84OJVcfZI1bEeq1pIlrIbor35Rlb2ALX6u/JtSGxtjPgKypStPZ/f+/iYpq+ovdAqFc2swIIgkBB2IIK3BGPQ9NDCeksUJDABgDN+njyCL1tfw5cTEgduGfI6X1eP3FxDJLLABiAc4lAx3oHW8uZg8jNb/mfGZ6JeZTqWfEZ/wDl+EdytGg9CS6R/ADGLE6xkdDhH/VU/MS+GMrFTMNYPVRfGS+cX7MY/adtgO8Xx5ytU5cL9XovvwPb8bx6oUsierHWWZjKIKiIAtqmkKsH6yTlFTkhRa11IG5+LGNGK9R1aUm+nkur9/7ngm3ezFCvpYs3zaOgllbqqeB0LoV1yTW1Sm5BHyie76Jx6DhlFxpZ3vLXyXT5GKb1OunyKKjzOpmBjENHArqqWA6106tEb/8AIT2j52HLFuIVHkVNbyfyWrMmHpudRJBlEnU0tdUMwDCMQJuO1LOQD7O0CfNfHNqQz1qdPpe78keg43NQhCjHohM4l4bFFN1Ky9boVWndI3tFqtzIuCLG+OxhsVzYZmrXbtrvY8042GzLck+BpXQLKJVkpI6tCBpJVXJ3F+6w+3HOrV1WcJtWtJx+Rt4SXLrJ+RCli66lq4hz6oToP3Bu3/Ix9l8XpSyVYyfe3x0R3vSKldQqLsCcGV81DDmqyCRowHWO1nWGD5DAjZiNJ252HMnbHYueUGDN6jqc6oa2H+yreqlv3ESWjlT0gWNvOMetwU1ieFVKUt4Xt9UYJK00z6oqwU2ZPQpSl1+GbtGzq41NqV20ixVAQbNcWGFXD83BrEzqa5dE/oQnaViPUVwoq6o6mUyRickuCpbV8rWtrLrVmYeBGoHnt4PilFOazK11c9nhcF+NwKkvajcYaTT1R6ox6WBJJskenuaUm/WRkki3ZI7QYl7HHDqXU05X8P8AHZ/ex56cHTk4yVmfHC1GseeROiuvWU0p+MQq5AKWu97ObHvs45PvbHc4fOUqVpW07ff+OxgmrM13G6VOMAGAM36efm+L1tfw5cTEgduGfI6X1eP3FxDJLLABiAGJQM36LcrWkM8iEnr4VqGB7m6yZTbzdm/txneyRjvufeeUby5FTJGBrkFOwDHSAZGVzcnkBc/ZjBi5KKm5bI2cFW5NSNTsV+WQQ0saQsshDOBFJZ41qZ2F+sEiHZANlHgCd9jjyFWVWcuZBpW3W+Vdrd31NvE4mVebnU9xWZ9nAyukdnYSSpPIKZydRkmYFWm3JOiJWaMXPcB3Y26NH8VWWXSNlm8u3vepq3yoR+I+CavJ4RVTSkSvIAhh1n+0RjIWl20tvpt9K5tj0ytsuhgLippfgVHDSt/bP/tdWTuQWHxcZ84XtHzgeOOE6jq1pVFt7Mf3Z6bgODTk601pEh8dSinpKOiuqySt8KnJ+iHNowfMF93GTARc6k626Xqr3b/M5PEq/OrykjTMuoo6SPqQxqRV2Es3Y5BI4rDQtiAtm7R5Bjc44NedatPmexk2jrrq33MCSXjcUGgSlz6OJqgTpU0xpzfRdAy6VjOnYbqDy78daNSpW4e55MrTv567lY+rMqMsm+CTqZBcROYpRbmlzHJ/y3OLy9daddV57o9xXpxxfDlJLVL6HblRzGSWqySGQlAjCIl+rEcanWG1Kt2R1YKVO3b7sdmjUVSmpHgZKzsW/DeXyNTCjrlMdRlVUlSoPM0pZTIQfpKoDNcfsjHUwOKdFyiv7k1/BSUbnGX1M9XmkoWF5aOoqSHYdZoWP5BkEiMFFgL78/bjv16VGlgotztUittPhYwq7l4FZxMV+GVGhxIok0qw02IVVW3Z22ta48MeE4pLNUV97H0n0bhbCebOrK81kpWuhOm9yL2IP6SkggN6QQeRB7ua1GayyMnFeEwrR5kdJDjwTG0mY01SEKxSwz6GZdJkJMbswB7Wm55ktvexItbrYSi6cHc+e1NJNGtYzlQwAYAzfp4+b4vW1/DlxMSB24Z8jpfV4/cXEMkssAGADEoGd8OuVpJiOYy4keySpxnMb6ljxsiLlkIOrQHpx2SgNgyAbv2R/i28cauJzOE7blo9BTr8wCxSmulN4ZbSTCw0qpDpTwlVUNK2wLAdxJtsB5uGH/5UqSsmtvHq5eCM99NTP87yetzSM5g6pFRrG4iu3Yijh7KxhRc6mbsg95ufDHocPQjQhlW/V92Ym7sccgzGvz0Qz1nVClgfWkKLIomkjFld27VkDd5IGzbbEi9elKdJxg7NkRklJKRT0lPNWVlpVvI0uue/JdLAFSPC9owPOBfmcc+hhG3k2SVvv6ns8ZiqeD4fGFPXMi24nydKSaXMqlVrEZdMsLCwVW0IjRk8rXUDncNcMcbc8C1QVKjLK11PFqbzXkLuR8fSgVFPDTxRrWNpguRFFDdRFuTsQFUHu7V/HGjieERk4VZyd4b+PX6mVVLXIHSVSrRV8M9MUs8cc6MhBQyRnSzAja2pL+m+MvDqjr0JQqX0bTT3syJqzuX/ABVpeYVEf9nVxLULttcgK6+kMLn+9jn0k4wyS3i2v3PcejuI5lF0mRpM7no1SvpdPXwR/Ap9Y1Bon3hmIuN7jRfxQe3o4OdpOHR6rz6r9zzXF8J+HrtdGdmYZlmKVkedCCV6V1HPQ9qc7PEwT5K31WJHetycdFHJL+loYqY1EiyQmken+F0DPp1dZe4gA2LqG7LR+deROO3UxarUYys8y0l5dxRpSnUUUt9hQiDyvpVS8sjFtEakksxubKOQufQMeQrZsRWbR9LhXo8OwsYzey2NL4R6NLES5jZjzWnG6DzyH6Z/ZG3pxtUsOob7nkuJcbq4l5Y6RG3NBbMKD91Ufyhxtr2WcEv8UJDABgDOOnjyCL1tfw5cTEgdeGfI6X1eP3FxDJLLABgDnBARuBYg6BTyajCn2zVAxmlojH1LCgYvRUaybskiQSA23eImJ7jzsp2wkvWYT0Qq9IXRSaxFNDL1fV3KUzn4i7G7FLboSfSPRjXhCMW2luZBWyvN8whhhySemFOHDxvO4Lkx9t3MY+QW03ANz/plik2VbshwyXKfg0cVJTo0hRW06jsoLu3WM1thrdkvbfS1hvjY0S1MeZsYsm4NSFpZZHLSzEFyosoAUrpF7mxuxJ8W9FsF0m7I2JVJTSjJ7HTxZkBqARIA0TOrOO4IhBCkfo6kjY+YP5sXhNGCUX0KPjihRqKVJVuvU6lXcsjaHMYA5B9Qj2UD5drEHFkswvYS8tmlyygT8pUEdQkJLU7EqWhLn5LAj5Os81JsTY745GL4ZVnV5lKbjf2kupmhVjsyDwt1tdl5j6ptUFRrhYDTGY5d5I7nkF+X39w8MKmBk62aGzVn5rZnR4XxBYStmexf0PCNRGT1qoY5EMNRHrs2hxfSNrGYbOqi9iBe18S8DNRunqtV99jf4txfD4uOid11IB4mrBTy5MkEkmiAwxywKWdlb5AkVxZFKEq3IjutbG9Ftq550uOC+jWtNL8Hr5Eih60TIgHWTxN9LQ99EeobEdrv2BN8TmdrGSlUlTlmjuahkPDtPQLpp4wpPynPadv7znc/yxRRS0RNWtUqyzTdy1wMSRQZt84UP7uo/lDjJH2WC/xQkMAGAM36efm+L1tfw5cTEgduGfI6X1eP3FxDJLLABgAxKAldH3JPVF/HqMZJ7FFuWFN/Zi3/ANyf8aS/8b4s9/cQhlxgMhUcUgmCwtcsCCRcDRdz9oQr7cZKVkyktheoc5NPTSMscnXEFmYxPIkViQiyaNwLDUQt7FicZpQvK19CkZWRSx8R1CKtXJNQiCR2EcnXVTdoX7Oi3bBsexpFre3GR0oN5Ve5W80rjTw9xFK6wLVQSKZToExVUjd7FrCO+tFIBClhc23574J0knozJGWmqPviXKrkONwXBK/tbaST3DZQPBhH4HCnO2glEpanLkqVCsNSaiCvIS2IUBiPoFiBbuBYfQAN8zRW1yxpowttNgBbSSNgbag5HgqgykftRj6ItVtk6EmKPtKbNoFustq1ojXKpdd7k2kcjftDuGKuxKXYsMpUqXkY9nSql2BXUVLdrtbkBSq6jzt5hiktiy7lL0nz1KZfJUZfOUeH4wlNDB0Gzg3BGw7XsxVFim6FsyrKynlqq+oaRC/VxBgiqAm7vsB3kD2HBkGiwVCSboytbnpIa32YgkpM1+cKH93UfyhxePsshl/ihIYAMAZv08fN8Xra/hy4mJA7cM+R0vq8fuLiGSWWADEAMWQEro9PyPVF/HnxllsY+tyzpBelpG75JkmPpmZpD7+HULYYsYTKV2fxaoWI+idXs3Vv+RmxenuUlsVWWMEpROoAneJwoLbO13cJa9mI3t32v44vK+axRWsRG4cfQ0qVErqwE0UaJApMrKBrLFeV97bAXOL8zW1hk1ui9joonmR5DqqI0FxrYqhII1iO+lSbsNVr2OMLbSdti9k3cmZjJoic8+yQByuTsBfuJJAxWO5LFhYVXsA2VfiweXZUMjH0gLUN/iBxmMZ3pY7vsDcuPBQBLL7LdXFbwGBJf5bEVQFvludb/wB5t7ewWHsxik9Sy2PLfSTxdPmNXMHdhFHIyRRAnSFUkXI72PMnz4kkpMk4gnoy4ic6JEMcsRJMciOCrKy8uRO/MYA5q+IZ5KeKl1lYIgdMakhSzMWZ2/SYk9/Icu+4HVkWdzUMyzUzlHU32Jsw/RYd6nwwB6iWvFTU5XMBYS000lvDWsBt7L4leywNLNba4ueQJ54x2JE/gnjOXMZKpJqUU60rdXIxl1gyXI0i6LsAL3848cTYDgrAi43B5EcjiAZx08eQRetr+HLiYkDtwz5HS+rx+4uIZJZYAMQDnEoCPwEOyvqY/GnxnZj6suIBakof/I90Yr1ZPRF/jCy5wx2N+Vt+/wDhiy3IexjM2YVkmmOOBxTDsqhkhi7Ors9kgkX3tdS3ybct+ko04rV6mrLMx/yqoljyqP6NQtMVUEFm6yNSLaRuTccsacop1fAzpvKIWT5xXwlSkbhWudUk8A1ub/LGk6jyuANdwR6NycKTW5gi59h6FfUdRGa1Y0Zpddo9Y7EKNMSQ24JaMC3gR6MajUU/VMyba1PmJNrHx0sPSywt9ojl9hxAO+mXrGCnv0If7z3qZr+YroGIZNhmxhuZDyt0rcKvl1dJsepnYywv3EMbsl/0lJtbwse/FkyBLxIDAFvwrw/LmVSlPAO057TdyIPlOfMP9BgD1DPSLBWZbFH8mOCaNfQqwAfyxMfZYZ5azzM56ioklqWYzazquSCpB+SB9EA7Ad2IB81+dTzgrLKzBn6xgT8pyAutv0msoFz/AJnAGt//AA41sxaqhJJgVFcA8kckjbwuL39GKsDT08eQRetr+HLggO3DPkdL6vH7i4hkllgAwAYICV0ffQ9UH48+M0nZFN2Xs1N1MNLHe/VvEl+V9Ite3sxVO7YemhcYxFzprKpIY3kkYKiKXZjyAAuTi0U2QzEKLjChOkTfD4gCTaOXsEsSSw3Dre99INsdC19IyiyjoVI7xZfT8aZPPDDC8lUFgN0YdYkl9LLcuhudmN/HFVQqptq2vkUbXVM+YOLMsjN0r60A7HbUSPDWyFv44l0aj3SC8LkXMuO8ujKinErKQ3WswOt2dogWZnN2PVqw38w5YLDz1u18R2STINZ0mgg9TTueza7MFHyZhq2U/Sm1ey22KuFKPtTRmhhq89oMm8I9IjvWxipiSOOZyoYE7O4REN25r2AvtxilKjL1YSuy8sLWpxzzWhsmNYqVnEeQwZjA0FSmpG5H6SnudT3MMCDzH0g8Cz5PLZ+3C5+KmAsG/ZYfRcDu9oxcFZwpwxPmc4hpluebsdkjX9Jj/l34A9PcD8GwZRD1cI1SMB1sxFmkI/ko3st9r9+KXB25t84UP7uo/lDi69lhiF0sdFpqy1ZQAdda8sP639tT3P4jv8x5wmDHuEeEqjNKjqIFtp3ldgQsQva7efwHM/biQeoeDuF4cqp1ggF/pSOQNUj97H/Id2KMkU+nj5vi9bX8OXEogduGfI6X1eP3FxDJLLABgAxKAp8J0JkoaZ420SoraX5ggyNdGHeh8PQRi+azs9irXYuKWjeV1lqgoZf7OJTqWM8i97DU5F97CwNh3kw5RWkRbuWmKEmVdLOefCJocsimSESMGllcMULCxSDYWJJIJB8Vwq1OTSc7X8gtZCZmmVTZYmrMzSlGk0KIhonZdryIUQA2vfS/PlttjkUcTRxjfIvt7vedOnj8RRabd/Mi1WXyGEzUVP8ADIg+gzche9rCFG128Wb7Lbm8alOEslaWV72/ybWK4tOrrCKSO6tyxKfq1rRFRzOuvSXEq6RzuPlRvYGwJIY7XBxWFV1k5UW5JP78ycLxSNP/APWCZMo8gqp9D5fFQyRF9BZ3651I3JlIsq93ZS9rjnzxirY2hRbjXlJS+CfkalTG16ksysVuaZtTUsjxkqs6NoeSDVNClr6nRJLESgjTYkqL3vfYbFKjKolNapq9no/eWqcVryp8pv3lvmmQLDl01dLX1dRFLGphX5O8hFtasWGzHutYDbGpR4jKeMWGjBRcd/d2NGS9W7b1NR6NuITmFFG8u0yKFlG29wCsm3cy2PpuO7HoZpXujXje1hqxQsQM8yiKugkgqFDRyLYjvB7mHgwO4OAK7gjhOLKaYQxdpidUslrGRvE+YDYDuwbAwYgFBmvzhQ/u6j+UOMi9lkM5fjTLwxU1tMGB0kdanPlbniliSTM9Jl4kmcxQLLJrkdiqB3IsCSeZsMAduU53T1mr4LPFNp+V1bq+m/K9jtgBH6ePIIvW1/DlxMSB24Z8jpfV4/cXEMkssAGIAYsgUPAfkEHob33xM9wi+xRArOIczNNFdAGlkbq4UO2qRr2v+yACxPgpxWdWFKDqTeiIb6Iznhbo40uajNHE9R1xmTS7mNSTcmxAuS2/LuGPIcU9I3U9TD7NWbZsU6NtznpiyySSKmngp/hEkE9yugyAoQbq0Y+UpYLfGL0axMYTnTnKya8tSay6k7ox4UbL4XklJEtTaR4goVITudAFzyvb2Ad2NfjvE44ioqdPaPXuWpQstRb6WeGmSdK+nh+EO/xUsTIZUHYKLJpG9xt7QDjp+j/EIzpPDzeW2qd7e4pVhrmGzo04YGW0aqdXWy2llBt2WKgaBbuH+uONxziH4nEertHReJkpwyoWONujiZ2c5YwVapv9qjdgFJDa1cEgmwa5IGOvwzj1NU8uJ3jszHOl+k0lMuj6lYWRGjCBChUFCALW0na3mx5ieLnz3VjJp3vcz20sKeTcMrkdTJVQSH4NM4WaHSAIlY7SBgeSMeVhZb+GPZ8J4/8AiWqFVWffuatWlleZGmY9F4GMMAGADAFBmvzhQ/u6j+UOLr2WQzHulno+gyww1dLEWptYWohLtsSbizc1VhdfMQPHEJg0vjOipM0yhpQNcSU5qICCVKlUOnl4ciPTiOoKvoIyWGLL1qUW0s9xI1ybhHYKAOQwYOenjyCL1tfw5cEB24Z8jpfV4/cXEMkssAGADBAUsnpMxpIUhSOkdUuAzTTKSCxbcCI2O/jjI8rIJvX5n+po/v5/+ziPU7jUpMyyvNpahZ1NEumPq0RmmcLqN3YHQN2sB6BbxvhxWFoYmny53t4ELNF3Qfk/O/1lB9k3+mOT/TmA8S/Nqdw+AZ3+soPsm/0xP9O4DxHNqB+T87/WUH2Tf6Yj+ncB4k82p3D8n53+soPsm/0wXo7gF3I5tTuH5Pzv9ZQfZN/ph/TuA8RzancPyfnf6yg+yb/TD+nMB4k82p3D8n53+soPsm/0w/p3AeI5tTudc+U5zIrI75eVYFWBWYghhYg7eGL0+A4GlJTje6KyqVGrXRaZRFmkEMcTJSSFF06zNOpYDlcdUd7efHblkbKpNLUl9fmf6mj+/n/7OK+oTqHX5n+po/v5/wDs4eoNQ6/M/wBTR/fz/wDZwtAanXT0VZLVwTVK06JCki2ikkdmMuj9KNQANH8cTeNrIFzm2XR1cMkEw1RyoUYeY948COYOMZJ57k4hqcigrsolTrC11gfeypIDrcDvDKbgdx1YsQat0KfM9N6X/EbEPcEDp4+b4vW1/DlwiB24Z8jpfV4/cXEMkssAGADABgAwAYAMAGADABgAwAYAMAGADABgAwAYAMAK/SBxlFlFP1jWaV7rBF3uw7z+wLi5848cSkQI2ScGyJRV2ZZl262emkZQ3/gqyN3dzkWH7I28cTfUDR0KfM9N6X/EbEMEDp48gi9bX8OXBAdeGfJKcd6wqh8xRQrD2EHEMks8AGADABgAwAYAMAGADABgAwAYAMAGADABgAwAYAMAYzmHQ3WTzCaXMy7q10d1kZ1sdQt29rHew2xa5BoHHnDc+Y0oggqmgOodY1j8YtiCjaSNje9uWIT1BX9GnBU+ULIktWZo2t1cYDBIyCSxAYmxN+7Bu5J09L2WSVtNDBANUnXddb9lFZWP2yL9uCAyyXo3ZtJankYu2kEmFz8o6RuY2O+26m+xB7JogsqapSUBo2VweRUgj+GIsSduFgGFgGFgGFgc4WBxhYBhYBhYBhYBhYBhYBhYBhYBhYBhYBhYBhYBhYBhYBbCwIlbmUcNtbDUfkovadvMqDcnAHVldM7M0866XZdKR3DdVHe+kkbFybFrbXAAJAubEFoMSDDOP/LHxBIuYAMAGADABgAwAYAMAGADABgAwAYAMAGADABgAwAYAMAab0QcpcCDSDgw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02" y="4876800"/>
            <a:ext cx="100149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02" y="4800600"/>
            <a:ext cx="100149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502" y="4724400"/>
            <a:ext cx="100149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648200"/>
            <a:ext cx="100149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572000"/>
            <a:ext cx="100149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50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“Game of Like”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Alice and Bob take turn cutting the deck</a:t>
            </a:r>
          </a:p>
          <a:p>
            <a:pPr lvl="1"/>
            <a:r>
              <a:rPr lang="en-US" dirty="0" smtClean="0"/>
              <a:t>Result is a cyclic shift of the deck</a:t>
            </a:r>
          </a:p>
          <a:p>
            <a:r>
              <a:rPr lang="en-US" dirty="0" smtClean="0"/>
              <a:t>Then they open the cards</a:t>
            </a:r>
            <a:br>
              <a:rPr lang="en-US" dirty="0" smtClean="0"/>
            </a:br>
            <a:r>
              <a:rPr lang="en-US" dirty="0" smtClean="0"/>
              <a:t>in order (on a circle)</a:t>
            </a:r>
          </a:p>
          <a:p>
            <a:pPr lvl="1"/>
            <a:r>
              <a:rPr lang="en-US" dirty="0" smtClean="0"/>
              <a:t>If queens are adjacent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they like each other</a:t>
            </a:r>
          </a:p>
        </p:txBody>
      </p:sp>
      <p:sp>
        <p:nvSpPr>
          <p:cNvPr id="4" name="AutoShape 4" descr="data:image/jpeg;base64,/9j/4AAQSkZJRgABAQAAAQABAAD/2wCEAAkGBxQPEhQUEBQWFhUVFCAUFRYXGBQWFxcZFx0aGhoVHRgYHCggHBolHBodITEhJSkrLi4uGx8zODMsNyktLisBCgoKDg0OGxAQGywkICYsLCwsLCwsLCwsLCwsLCwsLCwsLCwsLCwsLCwsLCwsLCwsLCwsLCwsLCwsLCwsLCwsLP/AABEIAQkAvgMBEQACEQEDEQH/xAAcAAACAwADAQAAAAAAAAAAAAAABgQFBwEDCAL/xABREAACAQIEAgUGCQkFBgQHAAABAgMEEQAFEiEGMQcTIkFRNGFxdIGyFCMyNUJUkZOzFRZSU2JzobHSM3KCwdEkJWSipNNDg5LxCCY2VWOE4f/EABsBAQACAwEBAAAAAAAAAAAAAAABAgMEBQYH/8QAOhEAAgECBAQCCAUEAQUBAAAAAAECAxEEEiExBRNBUWFxBiIygZGhsfAUFVLB0RZC4fEjNENiksIz/9oADAMBAAIRAxEAPwDV6ieSokaKFikcZtLKLai3Pqo77AgG7MeVwBvcrDByOH6b6cEbn9KRRKx9LPcnFbknP5v0n1Wn+5i/pwuA/N+k+q0/3MX9OFwH5v0n1Wn+5i/pwuA/N+k+q0/3UX9OFwH5v0n1Wn+5i/pwuA/N+k+q0/3MX9OFwH5v0n1Wn+5i/pwuA/N+k+q0/wBzF/ThcB+b9J9Vp/uYv6cLgPzfpPqtP9zF/ThcB+b9J9Vp/uov6cLgPzfpPqtP91F/ThcB+b9J9Vp/uov6cLgPzfpPqtP9zF/ThcB+b9J9Vp/uYv6cLgPzfpPqtP8Acxf04XAfm/SfVaf7mL+nC4D836T6rT/cxf04XAfm/SfVaf7mL+nC4D836T6rT/dRf04XB8nIol3px1DdzRWQe1PksPMR9mFwd+V1rOWimAE0dtWm+l1N9Mqg7gGx7JvpIIudibEHTw0P9lgbveMSt52k7bH7WOKskTeKOl6my6pkppIJ2aMgFl0BTcA7ajcjfnibAZM34uipsvFe0chjZEkCADXaW1gQTYWvvviLAoOD+lanzSpWmigmRmVmDNoK9kXN9JNvTibA0DEAMAGADABgAwAYAMAGADABgAwAYAMAGADABgAwAYASuk/Ony2KGqhA16zBv+jINZ/jEPtOJQGPhnyOl9Xj9xcQwIHSsgOZ5JsN53B2G/ag2xKII3SBxDLmtT+R8rPParmHyVUfKS4+iO/xNl8cFoDQuFuHIcsp0gp12UdpyBqdj8pmPiT3d3sxBJcYAMAGAOcQAxIDABhYBgAwAYAMAGADAHGAOcAGADABgAwBm3Tz83xetr+HLiYkDtwz5HS+rx+4uIZJl3T4krVGVrTXEzNKsZBsdRMIFj3c+fdiyIIfRxr4fzOTL63TaqVTHMOTNvpGo76SdS2P0gPHDdA2/FSRVyjMcwq4lmQUiq99Ibr7gBiu9tr7YyNRQuyZ/vL/AIL/AKjEeqRqH+8v+C/6jD1BqH+8v+C/6jD1BqU2d51mlNJFGsNHIZtQU65UGpRqKdrvKgkeZT4Yx1atKjTdSeyI6pHR+W86+pUf37Y5f59gP1MycufYPy3nX1Oj+/bD8+wH6mOXPsc/lvOvqdH9++H59gP1McufYPy3nX1Oj+/fEfn2A7scufYPy3nX1Oj+/fD8/wAB+pjlzOfy1nX1Oj+/fE/n+A/Uxy5nH5azr6nR/fviPz/h/djlz7B+W86+p0f374suO4CT3Y5c92iZw/muZ1kXWmOjjBYqt2nbUFNtYI+iTe3ja+Ox/wAbSauY02Wf+8v+C/6jENRJ1OunzGrjqoYakU5WZJGBi63UDFo/T2sdf8MGk1oBixQkMAGAM36ePm+L1tfw5cTEgduGfI6X1eP3FxDJM06Wc3gXNMpBmQGCZmm7Q+KDGEgv+jcAnfwxZEFv0z5LFWZf8KSRFentNDLqADK1roG/a2K+cDxxCBYdGXHUWZ08SySKKtV0yRk2ZinOQDvBFjty38MTbUFxwJ5BB6G998J7kovsVAYAMAV2fZd8JhZFOlwQ8TfoyIbo3ovsfEEjFJwVSLhLVMhrtuJ/DPHUVZNLTSI0E8R0skhXtEGxCm++/d4b48JxTgNTCrPHWP0NqnVUlqfXSNxFLl9Kr0wRppJVijVt7lr8luNR2t7cYOC8Pp4us1VvlSvoWqzyrQ++C+LVr1Mcg6urhFqiEgjSwJW48Rt47XxHFeEywks8NYPZinPMtdxR6UeKpGnWhopjDLH8bNIXES2Ca1j13ve1jbvJAx2eA8MgqX4itFST0StfrYx1amtkN/R9xMuZ0aSb9YloprgD4wKCSLdxvfHE4zw94XEWjs9UZKcsyEfpI40neaWnoJDAaQGSZy6xmS2mypfdufLvx6Dg3CaMaSq1kpOW3WxiqVHeyNFoM8jFDHVTSr1fUq7yWIF7C5A5/K2tjzNfA1JYyVCnHW+iMylaN2xWy3i2TOax6SiS1JovLUnrFkKHZtANtJbdB38z3Y9Zw70dp0UqtZ3knt0NepWb0RqkESoqqgCqoCqo2AA2AHmx6JmO1j7wBQZr84UP7uo/lDi69lkF/ihIYAMAZv08eQRetr+HLiYkDtwz5HS+rx+4uIZJRZ30aZdWzPPPCTJIbuRJIoJAteym19sTcFxmHDVNUUoopY7wKqqqBmBUJbRZgb7W54i4Kvh7o5y/L5lnpoSsighWMkj21CxsGNr22xKZBM4D8gg9De++JnuSi/xUClxrx9TZTJBHNdmlcagvOOPkZT5r2279/DE2A1QTLIquhDKwDKwNwQdwQfDEA+8AY70u8MqtXS1ZDiB5h1/VIGkEgACsOR7QUA78xexJ3ispSoyy72trsVStIpeMc7izoiMUtWjQOTDKdMaWIGppSw7C3F7i52HebY4PDsFPAXlKcWpbrx8DacZVHlSZHyeb8nLM2WNDLNL2TLUuY5RbmVDHQ6k7g3B5XG2MmIpRxllXuorotvjubVXh1ehrY68yrVqj1mYQUsk1gCISwL2FtUkoJAsOQS5uBcgC2MtOl+Hjy6DaXj+yM+D4XPEO82oo6pMyqIoEgy6oip4lYOQQYpyw/TcBlkGw3FiQLEd2H4elVnzK0HJ2t3Xu7GOtw2rCWWLTXmfGa9XmB1VhVqgqAJ1UxxAryRlUa2RhsZDuNrLYb2ovkWhSVo9uv34GZ8HqSo521fsTa/iqdYWpZKCnekKLFHFHOCQb9lgwJZjqt3A4xUuGU5V1XjN576u37HNq06tKPrx0Na6OeGfybSIkm8zAGQ3J0/oxAn6K3It4knvx3JtXymol1Gh2CgkkAAXJJsAB34otdCblP+Upn+Oij1QD6Nj1sg75UHKw7lO7C522ByZFt1Ktsi1s6yV2XuhDK0VQQR37Q4WtFlhjxjJDABgDN+nj5vi9bX8OXExIHbhnyOl9Xj9xcQySBxrxhT5RD1k5uzXEUS/LkI8PBRtdu7+GJsDz/Q9KVYmYNWsdQcaHguRH1QNwg8CNyG8SfE4tYg9E8KcSwZnAs9M1wdmU7PG3ejDuP8DzGK9QdHAfkFP6G998TPcIoekzpHiylOritJVMOyn0YweTv/kvf5sQkDzXmeZSVUrzTuzyOdTMxuT5vMByAGwGLAe+jDpNfKyIKnVJSE8ubw3+kg71vuV9JG/OGgej6GsjnjWWFg8bjUrLuCD34qSReIMpStp5YJfkyLa/6LDdXHnDAH2YtF2ZGq1RiQ4Hr5OzLUqEG47cri2mRwQpAA7MRPPbUMbEcPhI65XczPiGJveLS8kTh0ZAbS1Dk61TYeLQqTuTy6xv/TjIpUlooIxVMViJ+1Nv3k6h4Dy0Rx9aamaV119XFd2CtcqSEWy3FuZ54c59EkvIxZpL2pN+865OFsmW/WpXQ2F+3HLbb9oKRf24vnqPovkVzeLO/N+j7LKdI3M1WBKpZNC9bcAA/JVL9454xwm5XWSJl5s4r1ZMOBuEqUV0TrJPIERpliqIniIZSgWSx2YXY2I7xiKqUY6RSfgSsRVmssptrxNfxpsFfxCP9ln/AHLe6cXh7aYlsSJKjS8aW+WGN/DQAf8APEZbpkbClQ+W0372t9+PGWe3wIiOuMBcMAGAM36efm+L1tfw5cTEgduGfI6X1eP3FxBJ5o6X6+WbNqoSk2jfq4weSoACLem+r24uiBNKkC9tvHAGjdA1bKmaKkdyksbiYb20qNSsRyuGsAf2iO/AGsDP/wAm5EKkC7IjBAeRdpGVb+a5v7MJbg8zVtW80jySsXd2LOzbkk7knAHRgDnAGt9AXFTxVPwFyTFOGaMfoSKCxt4BlU+0DENA3jMpCsTkcyNK/wB5yFX+JGIgrsMXXjBuByaQqo8FUJSD7e23oOMxjOqocm7DchWkA/afrHUf+qWG390YIHTxFlldYR0oiECoFuuppGKqBd4uyHFxa2oi3ceQvCVPqRJS6IWuGoq0VkEcpNtZMipCtOvU2PyyApte3ZsQSbA7HGeq6eS8fvyKRzZrMv8ApFM0TUwpmCKUki06OsDWCsqaLi9wpFjcHbY4w4fK08xerdbEXgSmqhUo1axU9XJojEaQq39lqbSAGPtUchz7r4hwtaBFNSv6xo2NEzlfxD5LP+5b3Ti8PaRWWx9VZ+Pp/wDH7uJ6MMWaLy2m/e1vvxYvPb4ELcdMYC4YAMAZv08eQRetr+HLiYkDtwz5HS+rx+4uIZJDz7gyhzBxJVU6SOBbXurEDkCVIuPThcgUKfgyRszk62jg/JrQinWO8fZEZ1JLpG4bVq5b9vE3A7ZBwvSZfq+CQJEW2ZgCWI8CxubebC5IoV2QPmPD4gi/tCpeMcrskrMFv57W9uLS3IPN9ZSPC5SVGR1NirAqR7DgC5j4TqBHBJKvVLUTiCLrAQWJ5vbnoBIF/PgCuznJ56OUxVMbRuptZha9u8Hkw842wBpHQbwfO9YlbIjJDCGKswK9Y7KVAUHmAGJvy2GIbBuObT9pQv0Brt3F3+LiU/4mJ/wjzYtBFWVMgF7KdgNCnvsA0Qb+M8noUHF0VPujs0iKduskFh5kHXW9gEKf4D34PYlDM7hQSxsALknkAOZxgXbuXKCozCNYxPSgmNpr1DxxszlQCb2YXYE6VuAbKduW2ZJt2ZRvqiNHmP5QkSNqaRNEmphMIyphdGW7AMQNV7aDvyJAGJyZFdMjNmdj4zmqUzQSQkFYUkvzuChQlN9wSFK/4sTFPK7iW42412jL0K7iLyWo/ct7pxeDvJFZbM4nOqqhH6MMjn2mJR/NvsxPRkdULtH5dTfva33osXnsIjpjAXDABgDN+njyCL1tfw5cTEgduGfI6X1eP3FxDJLLABiAcjFkBf4D8gg9De++JnuQi7kp0YgsikjkSqkj2nFQY/0yZBmWZVMQpKZzDTr2XDxrqdrEsAXBFrAA+Y4sgajkLyTU0LVcWibQBIjaWs42JBBIsSLj04qSRaiYlm1M62LqmjXZGSwRdCizFgdXa5g2GMy2KPcidazbuQHJLOwNwrW0uwPesadgeLn04eRF31IFfXpCpaSyrcKF9NkWMAXubAR7d5mPdi6i3sVudT1NgJCbHTz2unaLsSAflFhqI7wWAvYE2t0IuM9LMtbA8cgYaoyji+9nBUm/jz/geRGMElllcyJ5hW4l4aqZdCSOaqFUJKuzU8a6QNJZaca5X83Lb0Yz06sVqtGUlB2syFRZXVVU8TvHAhhVYllpZqhHWO/MalMbWB/s3udji0qkIxdn8SEm3cm5tTGKYrHI8ht8c7le08oC3NlAARFVja1gO8nFI6q7DVh+UW2xqmZbFdxH5LUfuX904tD2kRLY+Kc3rZb91NFb/E82r+QxeXs+8hblBSeXU/72t96LFpbCI54wFznAHGAM36efm+L1tfw5cTEgduGfI6X1eP3FxDJLLABiAAxZAoOBPIIPQ3vviZ7kdC/xUkWeJeOaSgursZJR/wCFH2mHnY8kHpN/NiL3dupmp4epOLlFaIzXifjjM5swjobGmSRlA+DWlleN+UiSNYEW32tyOL2tuYD6y/La3JZupqZ1kat1tBIXlKtMgAEc24JDrptvsSN7Xvr16kqa5kem/kWhGLlZ7Eep43qmUABEI+WAtmJQ7IAdkC8goFgd9zvjE8c72R6mn6OUqlDmxm3poVWdZHJVZouqsMdO0IrIZnYWRFC7KNlDK221vHGNcSn+Hc8rc07NLv8A6PMTpZZuLJ+cZtUwV9JT1c0TUzsskcyAqsoB7GrtEKBIFuBYbA43cDjliI5rZWtGn0MNSnlNEzLNhSQ6idNmuvygzsQERNwBq02UWvcnVyF8bajdlb6DBl+bHQTLbskIWH0m7zbwA7V/A+bGNw10LKXcqKji/r5JIaXsdWypJM++guL9lO/SL3LEAEHY2whFX1ZecZqKk1ZPYU89zHQqUcatLPWRukKsRbXJrVndjyUAhzzuQQAMZHJLUxJai9WZxmnCrQRzzpVRSqW6pi7BQpAIDsNS8+6482MDVzIaPS8ZQZlQysoeKR6Z3EUo0sygEF0PJ0v3r5r2xFOSz27MiWxeVp6uspn7pY3pz52FpU/gsn24yL2Xcrs0UtJ5dT/va33osWlt8CYjnjAXDABgDN+nj5vi9bX8OXExIHbhnyOl9Xj9xcQySywAYgBiyAr8K5hHTZZDLO4RFVrsf777ec+YYmpa+pMYuTtFXYhcV9IU1XeOl1QQ8iw2mkHpH9mp83a5bjljQrYq2kD1fDfR5ytUxGi7C7wxSxtUIZ1U08XxtRqNho+TqN/ldtlJHMgNzxscNpyqTdS+q28zZ4/VhhMPGhSVr9uxaV1PJXJNBHaOsonepy54iAJKe9+pRgbEAWI8NhtuMd3HYVKnCvDVPR+DPDRld2ZTU9JmnElMspZnkpJNMTFUiV7i7N1gIvIpVNrd/fjktK1mXOK2Xr1jqrWM11mX9Coj2kHm1C0ntb2cOpTyNw7beXT4bHtvRzG5oujL3HVxBS/CspJ5vQTbePUTn+QkPsAxbCz5eKt0mvmv8HE45h+ViJeOp38JqMwyuKkRYTP8JanV5VDtFFIplZ1HPmp9oxOKf4bEyrybyZbu3V7HIWqykeHgeeOpaKpro4hTOvwdpWJWRyBIqojMNIAtf/PGwuLKdKNSnFyv26eZXljfS8afCaWokiiKmC0ZZjeIyN2FVSG7fcD2QSuxNib7tXGQg0urV/gXw2GlWqKC6spuFKxqdp6h2+KiiMlQzXuzEkoosR8Yz3t3bm+xxzo4uUaitq5Oy/f4HpuO0qFLDwoR3RA4pgzCOSDN6ymVI43URQGU6h8p0LW3+WdRvbuFrbY67d9DymwUMs+dGOszX4yKAdTDGq6PhEl7m+nfQNi7jYAbd+Odi8S4vlU/afyX89i8Y9Rpz2lZBMxGuIpGDUBFKiZGcdTECfi4hdVuo7j36jjm4GtF1IRekr+zrez6t9/MtUWjNIz4jrqEd/wo2+5mv/DHpIf3GB7op6Xy6n/e1n84sWl7PwERzxgLhgAwBm/Tx5BF62v4cuJiQO3DPkdL6vH7i4hkllgDnEAMSgYItJLWwoGkJ6nrDFH2erRBIylyqkm9zYue0urddO45+MxFpZXsdHhuJWGqqbVyjljZGKuCrDmD/PwI8CLg92NJo+j4XFwxEFKAy8HSLHBWONMczKIaeocAqsjAkR8iVJ/Stbz8hj0vCoLJBvWN7yXgeH9J6jeIt2RG4ZeenFbWVYLTUaRtGexf4ySzdpdiGUFTf9I49Rjo0avLoYfaV+/ReJ5aN1dskVueVOUZgFy+zUeZWqIkKs4RpRZ3UL2rqe0VG1rC3h5SpTcJOL3TM6d9SiynJamkeqoatGDSaqmmZhYSPTk62X+/Hq5+bHMx0V6tT3P3/wAM6PDcQ6GIjIsOElEkslO3yaumkh3vbUFLofNybHMr3jFVFvGSf7M9N6RU41KcaqJfRLLGaU07QGOYzPGKmybvpL6NVw4IVSOz3W3BOKcZjPmKqpXildx/ft4nj6dtupx0sVEUdGacwmWdZEU1NlOgkdZp1klydHZGru7yRieDwqzq87NaDTtH5eQqWtYgZjSiho6SjtZgnwuot3ySCyqbc7KCPsxkjN1606njlXkj0XAKEYuVae0UVvHjvBDDl0Ks0hHwur0AsdZHZQ27kUA+HI42+HQ5knX6bR8ur97OPxHFOvWcmTZuK58/EeXKuinVlkeZ21SpDEo1s7cib3a/nAxvYmsqFNze/TxfRGglcdLRIxpnXq6Z6RQG3tFATIGjuAbSOArFj599hjzLc5R5sdZqXV7vT5IzdbEDibMjTL1AdpGewRZAlqaFrLyRVvK4va+6g/bs8OpqpWVRxtrrZ+0/e9l8zcpYKpVpTqLaKbNKzE6qyjU9yzS+1QiA/ZIcepWkWcrqhVynOY5c3+DLfraeSpLg96yiFlYH0gj2ecYmXsko0TGAsGADAGb9PPzfF62v4cuJiQO3DPkdL6vH7i4hkllgAxADEgxPhSrVoyqsSyyuunZluHck3QLIZFUkiItuCWTUV24fEKT5jb2+/d7zJDY786y1Z7LsJETVq2FuWtmQbxoSwJQ7rqBFrOuNelNxV3s3Zft5vx6/A6XD8fPCVM0diFwqFSKviYtBP1YAn0u/U76SvYuVJO2oDe435Y9bwifqw0uk9u/xM3pBONWpGrDaSOvJ8qeODM6V5RNLNSrOoGvV8U1yCJAGubjmMepxGJhOtRrxhlipW6dfkeaSsmiBRZtKMoiqYCBUZVVdhiNXxM+xUg/RJbT6BtbHN9IcOqeKzr+5XL0neNj4z/juWsqKGskh6qOGQREjtLqaxlF/7ndjzmIp5qcorsZou0kyTDelzBV7o6sKB+wz2Hs0NjiSbnSb/wDH5pfye3nGNfheZbopOKuIFplqaEIyzQ17zQzI2nTqa5uO/skgekeGN3DUHUyVm9HFJo8U3a6O7g7ORXdTQGNmlnq1nqZ3ctqWLtWA5jsrp+3xxTG0uSpV07JRsl5kxd7IZY5Eq8wkkk/sopGmbwEdNy9hKjbznGjZxw6it2rf+3+z0tVvC4FL9Wp1cC9IlNBFWz1qjXUVR7S2aZlZCVVl7o1ChQb2u3pOO/RoqnTjBdEeXbu7nHRplkVLStPMpAqmZrWv/s8QJWM+eRgRb6QFscLilSdWqoQfs/V/wjLT01GRGkoIGE7o6oglkUK2pnNlggZ9ViOyARYbIL88aElDETUopp7eCXVpGzhaMqtRU49TO6idpXMkh1O7hmPiSR/7W8LY7GFSVSKWyPc4vDRw3DpwS/tZvFZtmNKTyNNMo9IaE/yx3f8AtvzPmj9pGacL/wD1XWf3X/lHhPZFkbRjCWDABgDN+nj5vi9bX8OXExIHbhnyOl9Xj9xcQySywAYgBiUDyHTZ29FWSum6mVhIhJAddZNrjcMOYYbg74ivRjVi0wnY2OjqxPCs0Lsdfb37FiSbu/VqWLdYQrpumptWkhseYnF06vLkvv36bbPczeJwQtHUw1WlyidiZQCp0NYKdD2/s3KW1WOhlPNcdLhWLak4S0T+vmu/1Lzm3DJ0QuVdNHk83wyOWZ5PhDKqyqq9aL/HIQCSwsbFzYXOwJ5fSaFSrj6awzikkt107M5rtB3LPLsnhkWtaiYNTV9I7Ku14ZYu31RXuINyPN/HmcTq1JUo0qy9eDtfui9NLcpo+JcsfIHieGMVQGgR6bsZiNK1IJ/Z3J7rafC/BtqZQzNtbwT/AK6ngm5/SVAh/DGOEqeVSh2bXx/2er4dio/gZ02ydmFJSx1eZ1NXAJxFLEoQ8vj1QF7eO+IjOs6VOnSeXfXyueaaV2dGQ5NFQZtWvAPi6akaRQSTpaREIW/hZiPsxGKryq4SnGW8pJedmWpR/wCQi0ZEWX1MjOE6+WKjEh3ADENK+37B7vA4vCLliYQ7Xk/ovodnjVeMssIPRI+uk7gemp46P4AQzySCEnXqMpksUY+HPuAFiMd1M88JZrKvLy0LsWjWQBk1MYmMLkizAgqNQuNJHPGtKFGo9LX1166mzPDVqaUpR0YwTcZRVMSRLGIPjGmlH0WdrKpB8Agtv/HHPngZwk5Xv0XkdngNfD0qrlVdn0GiLg3RCJ62pjplaxXUL2vuAxLAXPhjmw4jaty6MXKSN3iXG+ZCVKC0elxpqM8SolppBmNGWgcuLDQJA66WU3kO1t7jvtjpfm1eCeahLU8jyvEr+Hsq0Z/8KE8MnwqKVtMTaur0CLmb73v/AAxt4PHvFRd4ONu5Lhl6mr42yAwAYAzjp48gi9bX8OXExIHXhnyOl9Xj9xcQySywAYgHOJQPJmQVcUOZSNMwQF5FWQi4jdiQshFjy8bG1we7GPFKbpvLq+3cLfU1upzuGGqhpYWmcSIxWV+suZLDTGJWA1a49Yvc2OjwAx5tYTEVKcq1dWfbw7/G3zM2ZXsiSkaNeIgMGXuWUh10Ek3Y6QpjY3VRYNIu5xgc2rVL2t5d9tNd/kXi9Siy4xyL8Bqoad3pWc00szSDWWa+kqttZNwbE9rba+Pa8N4rUy3Umm0r2NnGcOkqca0FeL+TJdFlNRDnNmiZICzRBgAEcGCTS+2xYm/IbDbYDHerVaNTAe1efzWpxknnFbo/6OY8xoKmQzxq5bQt1JaAxMGLE6hs6XH2Hux525mKHKOM6yCFIopRojBRfi4msASeZUnvxp1MDQnJzlu99TLHmW9W9hn4bSSvgqnqdV6mRNUi6A79TpsFQgIACBc9/wAkC++NLEOFGcVD+2+nmLMq+Jc9q6Csmlpz1bzol2VVkWQKAuoCRTpHZN15g3GM9OjQxFFRmrpPvsSlNu8UUlTnOY508VJI5lLSXjTRFGNViNRKqNgL88bFDCUKDc6a182/qVmprSV/eNdFw/U0+dwJXMJJFK1JkAsrrCl0YbD5JjC/4fPjZb9W5WMbySKqVusuSLhiWIP7Rv8A544bm1JtH1aGHpugoSSen7Eqo6Pop6eOWBykjKtwbGO95dbG+6gBO6/oxlhxJxk1PZO30Pm/EMOqeIlGOmo29H8lXW1K0ubxq0UEIliunZkder0MzcmKpIG0+cEi9sZsLhcJCo6tHdmlKT2ZZ5xxUk1XPSyolLHSlYzMw1OGmBA0iOQAKRbmGFyLgY6NupQreEsmhpM9i+CQSQwNQtoMuoNKVIDS6WOpb7bMF3BNsTugbDipIYAMAZv08fN8Xra/hy4mJA7cM+R0vq8fuLiGSWWADABgDz/wrlKyUmYOBI7ddIxCU8RC9USw1TzjSU79C7/biz3IHvhysmr462kqWvLCI3p9o2KppDQys8RKGUutyARuDYAYx1IXi13JREM5CI6dm5D3LSBQOxKnZU6dkkC7qSVBHdjyris7jJ6e7fZ/P+TNfQWOO6UR1II5Mgt/5ZKD+AXfGXBzfLt1R7fgElUw8qUtVf6kjg3NZXq6dZmaW0jOryM7tGEhl7K3NgD6L788eiwuNk45GcfjfB4UG61PbsKXDvC+YNl9XVUxlWKZLKsbL8cqyESBhfUoUAm/fuORxsHmSPka2gjsNiL8vOccivKXMZ9D4TRovBxvY0nhOBDFCJCApjYm/K95b37ufWfZ6McvFyn6zinfT7+B47GRSryXiUXFqW6kd+liT37rEd/8Zf23xsUW3Tv99Tt+jihzJ5hSbMJ6erpnpNXXBrKEUOzarAqFIINxcWx1cFezuY/SfJzIqNthty7iWfMMyqZJho6ijqliRlCOigNZXtftDYE+bG/GDnJQ76HmITySUuxTVVBJDcOpKghRKocwuSL9iQqA3/8ADjk4rCTovU+jcM4xRxccq0l2G/hqfVREC2qOS1yZBpXUCX+LZTYLK3fyU441Zf8AMneyt8e255njlJwxTdt9Rgy+tEM8UjEBQwRydZtr+LO7gEgaqfc92+Nvh7yVWu/Xw6fucOS0KjO8sloa6WcqwgesSWOXRBJJraO0lnka4XtWUb7gjkN/RXMJG4Zret4la/WEpSFGMskcrE9k3+KOhNiOwuwIPjgtgbFipIYAMQDN+nj5vi9bX8OXFokDtwz5HS+rx+4uIZJZYAMQAxKBiPCFfBPTyUs8sk0nwiZI6SO8axrqZzM5RSXG/wBLUOQ088Wk7bkDjwNkxymOqqqueFY6h+v0oEEaD6J6wKgY6e4Iu58cQwZlmWYZjlNpKhCaWWUmIFhqQG+hTY7Hq72RrjY+GOQoYTFzkqb9Zb/fmZPWitTjN+Jqeu6rqSwKKV0uLOBZPDYkkNyxhhgqlBPNrdnqfRzEwjOUZOxK4cqOpaaYi/U0srnzXQoPetjawavI3vSSVqHg2UWQ8Z1lHlktNELwtIU643vF1gu0a912sTc8rnxx1dL2PCWOin4RzEqpSnk0kArZlAseRtqxoyx2GjJqUlczxqVkrRbsXvCVfJBBIs+oiOpEBUBS8bych27qys49KsL41sVCM5Jx6q/g0UzPrqReJctra2rmECNIICIjoNghtqK3Ygsbkkt3knF8PWoUaScna/cspTT9V2Ojhl5cir4aiugazKyqGK7XsC4Nzyvv6Tjdo1qdVPlO5SpKbd5u4z0udx5hndS0EarqoZobghhKyq1pbjbcWHoGNug1GrBvuvqY2dvCPEs1RST/AJRkikiMse1QVRUVSGbYLex7IVQNyDbkSPQ8UwNHPGNGD1T21v2/yUo1ZQea9mScsi/J9SE61Hiq4zNTvEzbqt7qCd9YRmse8hfPjwPFsA4esls9n38TuV8c8XRWf2l17otJ4EcPBJ21YFGAdpGKlO0q9kXumphuxBCAncW5EJuNprTr2+7fA59r6FTUZHCtCKWqepnkc6mmZ6hooxuTKHuYlCruA2528cbkcdia2IcotZFstLt+W5TKlHUUugL51/8A13/muPSPYxHpPFCQwAYAzfp48gi9bX8OXExIHbhnyOl9Xj9xcQySywAYgBiQYvwfPFWxVNsvp3ejuGbbrJbarkEJsxsdr9+OdW4bXnNyp1nG727EuolHYn5hQ0iUUNVNlytTukboomLBBMBpGhrAHtWNsatTAY+F3z9vAz4eKrVFBLVi5xhxIcyRYmjCQodQUm7EgEAsfMCdhjTwWFWFm5p3k92eywnAYQg3iNdPgK2dcDGFFeOdOsMaytA5CyDrCdCp3sxFjba1x447NDHqo3GS02v00PH4qMKdV8t6X0Ks5jU00c9NOrJ1qCOQSKQ6qjLJYX8So8dsblONP2odStbF1qsVCo7pD7mvEFFmGW0lHHGnwiUxIFjUqYmRgjOx5E6Aw3vcNfCpLJBy7I10r6FnTVLT5uDGW6uI7LqIUJBHbkDa2sfxx5ucVDC5Xu//AKf8HoJUIU8CptasWuFq6mq4qyGeoSneStFajsQFYK19AJIF+ff3jnjexVKtSlCcI5ko5WvHucJWZYNmgqY82lhPYarhe6ki4J0X8bE7+3GN0HB0VPe0v3Z0eGOLxKzaorq6kSrgpI530IleY3kZgNMcyI+7NsNwRc7bY28J6tZ+K/cycapKFa6Vky9qsrpMtzmgkpJIgs7dS8EcgfT1i6VewJIVtSnfmdxsduornGI9fl8eYpNCw01tCSCE2NRTxmx7P61V77b7eO3rsNWqYPLUWsJ9+kv4NeyloTchrafMRJBTvURNDTq8L2h6mP4MdcexBcdskklrtc8tgNHiuAqwo5qyi8zfnd/L5GSlNX0LHLs06+BXS6H6S6nXqyo7SkINWuNtI3BGjQSG0m3zeth3SqOM/v8Aw/qb84OJVcfZI1bEeq1pIlrIbor35Rlb2ALX6u/JtSGxtjPgKypStPZ/f+/iYpq+ovdAqFc2swIIgkBB2IIK3BGPQ9NDCeksUJDABgDN+njyCL1tfw5cTEgduGfI6X1eP3FxDJLLABiAc4lAx3oHW8uZg8jNb/mfGZ6JeZTqWfEZ/wDl+EdytGg9CS6R/ADGLE6xkdDhH/VU/MS+GMrFTMNYPVRfGS+cX7MY/adtgO8Xx5ytU5cL9XovvwPb8bx6oUsierHWWZjKIKiIAtqmkKsH6yTlFTkhRa11IG5+LGNGK9R1aUm+nkur9/7ngm3ezFCvpYs3zaOgllbqqeB0LoV1yTW1Sm5BHyie76Jx6DhlFxpZ3vLXyXT5GKb1OunyKKjzOpmBjENHArqqWA6106tEb/8AIT2j52HLFuIVHkVNbyfyWrMmHpudRJBlEnU0tdUMwDCMQJuO1LOQD7O0CfNfHNqQz1qdPpe78keg43NQhCjHohM4l4bFFN1Ky9boVWndI3tFqtzIuCLG+OxhsVzYZmrXbtrvY8042GzLck+BpXQLKJVkpI6tCBpJVXJ3F+6w+3HOrV1WcJtWtJx+Rt4SXLrJ+RCli66lq4hz6oToP3Bu3/Ix9l8XpSyVYyfe3x0R3vSKldQqLsCcGV81DDmqyCRowHWO1nWGD5DAjZiNJ252HMnbHYueUGDN6jqc6oa2H+yreqlv3ESWjlT0gWNvOMetwU1ieFVKUt4Xt9UYJK00z6oqwU2ZPQpSl1+GbtGzq41NqV20ixVAQbNcWGFXD83BrEzqa5dE/oQnaViPUVwoq6o6mUyRickuCpbV8rWtrLrVmYeBGoHnt4PilFOazK11c9nhcF+NwKkvajcYaTT1R6ox6WBJJskenuaUm/WRkki3ZI7QYl7HHDqXU05X8P8AHZ/ex56cHTk4yVmfHC1GseeROiuvWU0p+MQq5AKWu97ObHvs45PvbHc4fOUqVpW07ff+OxgmrM13G6VOMAGAM36efm+L1tfw5cTEgduGfI6X1eP3FxDJLLABiAGJQM36LcrWkM8iEnr4VqGB7m6yZTbzdm/txneyRjvufeeUby5FTJGBrkFOwDHSAZGVzcnkBc/ZjBi5KKm5bI2cFW5NSNTsV+WQQ0saQsshDOBFJZ41qZ2F+sEiHZANlHgCd9jjyFWVWcuZBpW3W+Vdrd31NvE4mVebnU9xWZ9nAyukdnYSSpPIKZydRkmYFWm3JOiJWaMXPcB3Y26NH8VWWXSNlm8u3vepq3yoR+I+CavJ4RVTSkSvIAhh1n+0RjIWl20tvpt9K5tj0ytsuhgLippfgVHDSt/bP/tdWTuQWHxcZ84XtHzgeOOE6jq1pVFt7Mf3Z6bgODTk601pEh8dSinpKOiuqySt8KnJ+iHNowfMF93GTARc6k626Xqr3b/M5PEq/OrykjTMuoo6SPqQxqRV2Es3Y5BI4rDQtiAtm7R5Bjc44NedatPmexk2jrrq33MCSXjcUGgSlz6OJqgTpU0xpzfRdAy6VjOnYbqDy78daNSpW4e55MrTv567lY+rMqMsm+CTqZBcROYpRbmlzHJ/y3OLy9daddV57o9xXpxxfDlJLVL6HblRzGSWqySGQlAjCIl+rEcanWG1Kt2R1YKVO3b7sdmjUVSmpHgZKzsW/DeXyNTCjrlMdRlVUlSoPM0pZTIQfpKoDNcfsjHUwOKdFyiv7k1/BSUbnGX1M9XmkoWF5aOoqSHYdZoWP5BkEiMFFgL78/bjv16VGlgotztUittPhYwq7l4FZxMV+GVGhxIok0qw02IVVW3Z22ta48MeE4pLNUV97H0n0bhbCebOrK81kpWuhOm9yL2IP6SkggN6QQeRB7ua1GayyMnFeEwrR5kdJDjwTG0mY01SEKxSwz6GZdJkJMbswB7Wm55ktvexItbrYSi6cHc+e1NJNGtYzlQwAYAzfp4+b4vW1/DlxMSB24Z8jpfV4/cXEMkssAGADEoGd8OuVpJiOYy4keySpxnMb6ljxsiLlkIOrQHpx2SgNgyAbv2R/i28cauJzOE7blo9BTr8wCxSmulN4ZbSTCw0qpDpTwlVUNK2wLAdxJtsB5uGH/5UqSsmtvHq5eCM99NTP87yetzSM5g6pFRrG4iu3Yijh7KxhRc6mbsg95ufDHocPQjQhlW/V92Ym7sccgzGvz0Qz1nVClgfWkKLIomkjFld27VkDd5IGzbbEi9elKdJxg7NkRklJKRT0lPNWVlpVvI0uue/JdLAFSPC9owPOBfmcc+hhG3k2SVvv6ns8ZiqeD4fGFPXMi24nydKSaXMqlVrEZdMsLCwVW0IjRk8rXUDncNcMcbc8C1QVKjLK11PFqbzXkLuR8fSgVFPDTxRrWNpguRFFDdRFuTsQFUHu7V/HGjieERk4VZyd4b+PX6mVVLXIHSVSrRV8M9MUs8cc6MhBQyRnSzAja2pL+m+MvDqjr0JQqX0bTT3syJqzuX/ABVpeYVEf9nVxLULttcgK6+kMLn+9jn0k4wyS3i2v3PcejuI5lF0mRpM7no1SvpdPXwR/Ap9Y1Bon3hmIuN7jRfxQe3o4OdpOHR6rz6r9zzXF8J+HrtdGdmYZlmKVkedCCV6V1HPQ9qc7PEwT5K31WJHetycdFHJL+loYqY1EiyQmken+F0DPp1dZe4gA2LqG7LR+deROO3UxarUYys8y0l5dxRpSnUUUt9hQiDyvpVS8sjFtEakksxubKOQufQMeQrZsRWbR9LhXo8OwsYzey2NL4R6NLES5jZjzWnG6DzyH6Z/ZG3pxtUsOob7nkuJcbq4l5Y6RG3NBbMKD91Ufyhxtr2WcEv8UJDABgDOOnjyCL1tfw5cTEgdeGfI6X1eP3FxDJLLABgDnBARuBYg6BTyajCn2zVAxmlojH1LCgYvRUaybskiQSA23eImJ7jzsp2wkvWYT0Qq9IXRSaxFNDL1fV3KUzn4i7G7FLboSfSPRjXhCMW2luZBWyvN8whhhySemFOHDxvO4Lkx9t3MY+QW03ANz/plik2VbshwyXKfg0cVJTo0hRW06jsoLu3WM1thrdkvbfS1hvjY0S1MeZsYsm4NSFpZZHLSzEFyosoAUrpF7mxuxJ8W9FsF0m7I2JVJTSjJ7HTxZkBqARIA0TOrOO4IhBCkfo6kjY+YP5sXhNGCUX0KPjihRqKVJVuvU6lXcsjaHMYA5B9Qj2UD5drEHFkswvYS8tmlyygT8pUEdQkJLU7EqWhLn5LAj5Os81JsTY745GL4ZVnV5lKbjf2kupmhVjsyDwt1tdl5j6ptUFRrhYDTGY5d5I7nkF+X39w8MKmBk62aGzVn5rZnR4XxBYStmexf0PCNRGT1qoY5EMNRHrs2hxfSNrGYbOqi9iBe18S8DNRunqtV99jf4txfD4uOid11IB4mrBTy5MkEkmiAwxywKWdlb5AkVxZFKEq3IjutbG9Ftq550uOC+jWtNL8Hr5Eih60TIgHWTxN9LQ99EeobEdrv2BN8TmdrGSlUlTlmjuahkPDtPQLpp4wpPynPadv7znc/yxRRS0RNWtUqyzTdy1wMSRQZt84UP7uo/lDjJH2WC/xQkMAGAM36efm+L1tfw5cTEgduGfI6X1eP3FxDJLLABgAxKAldH3JPVF/HqMZJ7FFuWFN/Zi3/ANyf8aS/8b4s9/cQhlxgMhUcUgmCwtcsCCRcDRdz9oQr7cZKVkyktheoc5NPTSMscnXEFmYxPIkViQiyaNwLDUQt7FicZpQvK19CkZWRSx8R1CKtXJNQiCR2EcnXVTdoX7Oi3bBsexpFre3GR0oN5Ve5W80rjTw9xFK6wLVQSKZToExVUjd7FrCO+tFIBClhc23574J0knozJGWmqPviXKrkONwXBK/tbaST3DZQPBhH4HCnO2glEpanLkqVCsNSaiCvIS2IUBiPoFiBbuBYfQAN8zRW1yxpowttNgBbSSNgbag5HgqgykftRj6ItVtk6EmKPtKbNoFustq1ojXKpdd7k2kcjftDuGKuxKXYsMpUqXkY9nSql2BXUVLdrtbkBSq6jzt5hiktiy7lL0nz1KZfJUZfOUeH4wlNDB0Gzg3BGw7XsxVFim6FsyrKynlqq+oaRC/VxBgiqAm7vsB3kD2HBkGiwVCSboytbnpIa32YgkpM1+cKH93UfyhxePsshl/ihIYAMAZv08fN8Xra/hy4mJA7cM+R0vq8fuLiGSWWADEAMWQEro9PyPVF/HnxllsY+tyzpBelpG75JkmPpmZpD7+HULYYsYTKV2fxaoWI+idXs3Vv+RmxenuUlsVWWMEpROoAneJwoLbO13cJa9mI3t32v44vK+axRWsRG4cfQ0qVErqwE0UaJApMrKBrLFeV97bAXOL8zW1hk1ui9joonmR5DqqI0FxrYqhII1iO+lSbsNVr2OMLbSdti9k3cmZjJoic8+yQByuTsBfuJJAxWO5LFhYVXsA2VfiweXZUMjH0gLUN/iBxmMZ3pY7vsDcuPBQBLL7LdXFbwGBJf5bEVQFvludb/wB5t7ewWHsxik9Sy2PLfSTxdPmNXMHdhFHIyRRAnSFUkXI72PMnz4kkpMk4gnoy4ic6JEMcsRJMciOCrKy8uRO/MYA5q+IZ5KeKl1lYIgdMakhSzMWZ2/SYk9/Icu+4HVkWdzUMyzUzlHU32Jsw/RYd6nwwB6iWvFTU5XMBYS000lvDWsBt7L4leywNLNba4ueQJ54x2JE/gnjOXMZKpJqUU60rdXIxl1gyXI0i6LsAL3848cTYDgrAi43B5EcjiAZx08eQRetr+HLiYkDtwz5HS+rx+4uIZJZYAMQDnEoCPwEOyvqY/GnxnZj6suIBakof/I90Yr1ZPRF/jCy5wx2N+Vt+/wDhiy3IexjM2YVkmmOOBxTDsqhkhi7Ors9kgkX3tdS3ybct+ko04rV6mrLMx/yqoljyqP6NQtMVUEFm6yNSLaRuTccsacop1fAzpvKIWT5xXwlSkbhWudUk8A1ub/LGk6jyuANdwR6NycKTW5gi59h6FfUdRGa1Y0Zpddo9Y7EKNMSQ24JaMC3gR6MajUU/VMyba1PmJNrHx0sPSywt9ojl9hxAO+mXrGCnv0If7z3qZr+YroGIZNhmxhuZDyt0rcKvl1dJsepnYywv3EMbsl/0lJtbwse/FkyBLxIDAFvwrw/LmVSlPAO057TdyIPlOfMP9BgD1DPSLBWZbFH8mOCaNfQqwAfyxMfZYZ5azzM56ioklqWYzazquSCpB+SB9EA7Ad2IB81+dTzgrLKzBn6xgT8pyAutv0msoFz/AJnAGt//AA41sxaqhJJgVFcA8kckjbwuL39GKsDT08eQRetr+HLggO3DPkdL6vH7i4hkllgAwAYICV0ffQ9UH48+M0nZFN2Xs1N1MNLHe/VvEl+V9Ite3sxVO7YemhcYxFzprKpIY3kkYKiKXZjyAAuTi0U2QzEKLjChOkTfD4gCTaOXsEsSSw3Dre99INsdC19IyiyjoVI7xZfT8aZPPDDC8lUFgN0YdYkl9LLcuhudmN/HFVQqptq2vkUbXVM+YOLMsjN0r60A7HbUSPDWyFv44l0aj3SC8LkXMuO8ujKinErKQ3WswOt2dogWZnN2PVqw38w5YLDz1u18R2STINZ0mgg9TTueza7MFHyZhq2U/Sm1ey22KuFKPtTRmhhq89oMm8I9IjvWxipiSOOZyoYE7O4REN25r2AvtxilKjL1YSuy8sLWpxzzWhsmNYqVnEeQwZjA0FSmpG5H6SnudT3MMCDzH0g8Cz5PLZ+3C5+KmAsG/ZYfRcDu9oxcFZwpwxPmc4hpluebsdkjX9Jj/l34A9PcD8GwZRD1cI1SMB1sxFmkI/ko3st9r9+KXB25t84UP7uo/lDi69lhiF0sdFpqy1ZQAdda8sP639tT3P4jv8x5wmDHuEeEqjNKjqIFtp3ldgQsQva7efwHM/biQeoeDuF4cqp1ggF/pSOQNUj97H/Id2KMkU+nj5vi9bX8OXEogduGfI6X1eP3FxDJLLABgAxKAp8J0JkoaZ420SoraX5ggyNdGHeh8PQRi+azs9irXYuKWjeV1lqgoZf7OJTqWM8i97DU5F97CwNh3kw5RWkRbuWmKEmVdLOefCJocsimSESMGllcMULCxSDYWJJIJB8Vwq1OTSc7X8gtZCZmmVTZYmrMzSlGk0KIhonZdryIUQA2vfS/PlttjkUcTRxjfIvt7vedOnj8RRabd/Mi1WXyGEzUVP8ADIg+gzche9rCFG128Wb7Lbm8alOEslaWV72/ybWK4tOrrCKSO6tyxKfq1rRFRzOuvSXEq6RzuPlRvYGwJIY7XBxWFV1k5UW5JP78ycLxSNP/APWCZMo8gqp9D5fFQyRF9BZ3651I3JlIsq93ZS9rjnzxirY2hRbjXlJS+CfkalTG16ksysVuaZtTUsjxkqs6NoeSDVNClr6nRJLESgjTYkqL3vfYbFKjKolNapq9no/eWqcVryp8pv3lvmmQLDl01dLX1dRFLGphX5O8hFtasWGzHutYDbGpR4jKeMWGjBRcd/d2NGS9W7b1NR6NuITmFFG8u0yKFlG29wCsm3cy2PpuO7HoZpXujXje1hqxQsQM8yiKugkgqFDRyLYjvB7mHgwO4OAK7gjhOLKaYQxdpidUslrGRvE+YDYDuwbAwYgFBmvzhQ/u6j+UOMi9lkM5fjTLwxU1tMGB0kdanPlbniliSTM9Jl4kmcxQLLJrkdiqB3IsCSeZsMAduU53T1mr4LPFNp+V1bq+m/K9jtgBH6ePIIvW1/DlxMSB24Z8jpfV4/cXEMkssAGIAYsgUPAfkEHob33xM9wi+xRArOIczNNFdAGlkbq4UO2qRr2v+yACxPgpxWdWFKDqTeiIb6Iznhbo40uajNHE9R1xmTS7mNSTcmxAuS2/LuGPIcU9I3U9TD7NWbZsU6NtznpiyySSKmngp/hEkE9yugyAoQbq0Y+UpYLfGL0axMYTnTnKya8tSay6k7ox4UbL4XklJEtTaR4goVITudAFzyvb2Ad2NfjvE44ioqdPaPXuWpQstRb6WeGmSdK+nh+EO/xUsTIZUHYKLJpG9xt7QDjp+j/EIzpPDzeW2qd7e4pVhrmGzo04YGW0aqdXWy2llBt2WKgaBbuH+uONxziH4nEertHReJkpwyoWONujiZ2c5YwVapv9qjdgFJDa1cEgmwa5IGOvwzj1NU8uJ3jszHOl+k0lMuj6lYWRGjCBChUFCALW0na3mx5ieLnz3VjJp3vcz20sKeTcMrkdTJVQSH4NM4WaHSAIlY7SBgeSMeVhZb+GPZ8J4/8AiWqFVWffuatWlleZGmY9F4GMMAGADAFBmvzhQ/u6j+UOLr2WQzHulno+gyww1dLEWptYWohLtsSbizc1VhdfMQPHEJg0vjOipM0yhpQNcSU5qICCVKlUOnl4ciPTiOoKvoIyWGLL1qUW0s9xI1ybhHYKAOQwYOenjyCL1tfw5cEB24Z8jpfV4/cXEMkssAGADBAUsnpMxpIUhSOkdUuAzTTKSCxbcCI2O/jjI8rIJvX5n+po/v5/+ziPU7jUpMyyvNpahZ1NEumPq0RmmcLqN3YHQN2sB6BbxvhxWFoYmny53t4ELNF3Qfk/O/1lB9k3+mOT/TmA8S/Nqdw+AZ3+soPsm/0xP9O4DxHNqB+T87/WUH2Tf6Yj+ncB4k82p3D8n53+soPsm/0wXo7gF3I5tTuH5Pzv9ZQfZN/ph/TuA8RzancPyfnf6yg+yb/TD+nMB4k82p3D8n53+soPsm/0w/p3AeI5tTudc+U5zIrI75eVYFWBWYghhYg7eGL0+A4GlJTje6KyqVGrXRaZRFmkEMcTJSSFF06zNOpYDlcdUd7efHblkbKpNLUl9fmf6mj+/n/7OK+oTqHX5n+po/v5/wDs4eoNQ6/M/wBTR/fz/wDZwtAanXT0VZLVwTVK06JCki2ikkdmMuj9KNQANH8cTeNrIFzm2XR1cMkEw1RyoUYeY948COYOMZJ57k4hqcigrsolTrC11gfeypIDrcDvDKbgdx1YsQat0KfM9N6X/EbEPcEDp4+b4vW1/DlwiB24Z8jpfV4/cXEMkssAGADABgAwAYAMAGADABgAwAYAMAGADABgAwAYAMAK/SBxlFlFP1jWaV7rBF3uw7z+wLi5848cSkQI2ScGyJRV2ZZl262emkZQ3/gqyN3dzkWH7I28cTfUDR0KfM9N6X/EbEMEDp48gi9bX8OXBAdeGfJKcd6wqh8xRQrD2EHEMks8AGADABgAwAYAMAGADABgAwAYAMAGADABgAwAYAMAYzmHQ3WTzCaXMy7q10d1kZ1sdQt29rHew2xa5BoHHnDc+Y0oggqmgOodY1j8YtiCjaSNje9uWIT1BX9GnBU+ULIktWZo2t1cYDBIyCSxAYmxN+7Bu5J09L2WSVtNDBANUnXddb9lFZWP2yL9uCAyyXo3ZtJankYu2kEmFz8o6RuY2O+26m+xB7JogsqapSUBo2VweRUgj+GIsSduFgGFgGFgGFgc4WBxhYBhYBhYBhYBhYBhYBhYBhYBhYBhYBhYBhYBhYBhYBbCwIlbmUcNtbDUfkovadvMqDcnAHVldM7M0866XZdKR3DdVHe+kkbFybFrbXAAJAubEFoMSDDOP/LHxBIuYAMAGADABgAwAYAMAGADABgAwAYAMAGADABgAwAYAMAab0QcpcCDSDgw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902" y="4876800"/>
            <a:ext cx="100149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702" y="4800600"/>
            <a:ext cx="100149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1502" y="4724400"/>
            <a:ext cx="100149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4648200"/>
            <a:ext cx="100149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4572000"/>
            <a:ext cx="100149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712" y="48768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512" y="48006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86" y="47244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12" y="46482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912" y="45720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9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40417 -0.08889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08" y="-4444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0 L 0.36319 -0.32222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60" y="-1611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25416 0.04445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08" y="222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1.11111E-6 L 0.20416 -0.3111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08" y="-15556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1375 -0.0555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75" y="-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The “Game of Like”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r>
              <a:rPr lang="en-US" dirty="0" smtClean="0"/>
              <a:t>Alice and Bob take turn cutting the deck</a:t>
            </a:r>
          </a:p>
          <a:p>
            <a:pPr lvl="1"/>
            <a:r>
              <a:rPr lang="en-US" dirty="0" smtClean="0"/>
              <a:t>Result is a cyclic shift of the deck</a:t>
            </a:r>
          </a:p>
          <a:p>
            <a:r>
              <a:rPr lang="en-US" dirty="0" smtClean="0"/>
              <a:t>Then they open the cards</a:t>
            </a:r>
            <a:br>
              <a:rPr lang="en-US" dirty="0" smtClean="0"/>
            </a:br>
            <a:r>
              <a:rPr lang="en-US" dirty="0" smtClean="0"/>
              <a:t>in order (on a circle)</a:t>
            </a:r>
          </a:p>
          <a:p>
            <a:pPr lvl="1"/>
            <a:r>
              <a:rPr lang="en-US" dirty="0" smtClean="0"/>
              <a:t>If queens are adjacent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they like each other</a:t>
            </a:r>
          </a:p>
          <a:p>
            <a:r>
              <a:rPr lang="en-US" dirty="0" smtClean="0"/>
              <a:t>Theorem: nothing is</a:t>
            </a:r>
            <a:br>
              <a:rPr lang="en-US" dirty="0" smtClean="0"/>
            </a:br>
            <a:r>
              <a:rPr lang="en-US" dirty="0" smtClean="0"/>
              <a:t>revealed when the</a:t>
            </a:r>
            <a:br>
              <a:rPr lang="en-US" dirty="0" smtClean="0"/>
            </a:br>
            <a:r>
              <a:rPr lang="en-US" dirty="0" smtClean="0"/>
              <a:t>queens are not adjacent</a:t>
            </a:r>
          </a:p>
        </p:txBody>
      </p:sp>
      <p:sp>
        <p:nvSpPr>
          <p:cNvPr id="4" name="AutoShape 4" descr="data:image/jpeg;base64,/9j/4AAQSkZJRgABAQAAAQABAAD/2wCEAAkGBxQPEhQUEBQWFhUVFCAUFRYXGBQWFxcZFx0aGhoVHRgYHCggHBolHBodITEhJSkrLi4uGx8zODMsNyktLisBCgoKDg0OGxAQGywkICYsLCwsLCwsLCwsLCwsLCwsLCwsLCwsLCwsLCwsLCwsLCwsLCwsLCwsLCwsLCwsLCwsLP/AABEIAQkAvgMBEQACEQEDEQH/xAAcAAACAwADAQAAAAAAAAAAAAAABgQFBwEDCAL/xABREAACAQIEAgUGCQkFBgQHAAABAgMEEQAFEiEGMQcTIkFRNGFxdIGyFCMyNUJUkZOzFRZSU2JzobHSM3KCwdEkJWSipNNDg5LxCCY2VWOE4f/EABsBAQACAwEBAAAAAAAAAAAAAAABAgMEBQYH/8QAOhEAAgECBAQCCAUEAQUBAAAAAAECAxEEEiExBRNBUWFxBiIygZGhsfAUFVLB0RZC4fEjNENiksIz/9oADAMBAAIRAxEAPwDV6ieSokaKFikcZtLKLai3Pqo77AgG7MeVwBvcrDByOH6b6cEbn9KRRKx9LPcnFbknP5v0n1Wn+5i/pwuA/N+k+q0/3MX9OFwH5v0n1Wn+5i/pwuA/N+k+q0/3UX9OFwH5v0n1Wn+5i/pwuA/N+k+q0/3MX9OFwH5v0n1Wn+5i/pwuA/N+k+q0/wBzF/ThcB+b9J9Vp/uYv6cLgPzfpPqtP9zF/ThcB+b9J9Vp/uov6cLgPzfpPqtP91F/ThcB+b9J9Vp/uov6cLgPzfpPqtP9zF/ThcB+b9J9Vp/uYv6cLgPzfpPqtP8Acxf04XAfm/SfVaf7mL+nC4D836T6rT/cxf04XAfm/SfVaf7mL+nC4D836T6rT/dRf04XB8nIol3px1DdzRWQe1PksPMR9mFwd+V1rOWimAE0dtWm+l1N9Mqg7gGx7JvpIIudibEHTw0P9lgbveMSt52k7bH7WOKskTeKOl6my6pkppIJ2aMgFl0BTcA7ajcjfnibAZM34uipsvFe0chjZEkCADXaW1gQTYWvvviLAoOD+lanzSpWmigmRmVmDNoK9kXN9JNvTibA0DEAMAGADABgAwAYAMAGADABgAwAYAMAGADABgAwAYASuk/Ony2KGqhA16zBv+jINZ/jEPtOJQGPhnyOl9Xj9xcQwIHSsgOZ5JsN53B2G/ag2xKII3SBxDLmtT+R8rPParmHyVUfKS4+iO/xNl8cFoDQuFuHIcsp0gp12UdpyBqdj8pmPiT3d3sxBJcYAMAGAOcQAxIDABhYBgAwAYAMAGADAHGAOcAGADABgAwBm3Tz83xetr+HLiYkDtwz5HS+rx+4uIZJl3T4krVGVrTXEzNKsZBsdRMIFj3c+fdiyIIfRxr4fzOTL63TaqVTHMOTNvpGo76SdS2P0gPHDdA2/FSRVyjMcwq4lmQUiq99Ibr7gBiu9tr7YyNRQuyZ/vL/AIL/AKjEeqRqH+8v+C/6jD1BqH+8v+C/6jD1BqU2d51mlNJFGsNHIZtQU65UGpRqKdrvKgkeZT4Yx1atKjTdSeyI6pHR+W86+pUf37Y5f59gP1MycufYPy3nX1Oj+/bD8+wH6mOXPsc/lvOvqdH9++H59gP1McufYPy3nX1Oj+/fEfn2A7scufYPy3nX1Oj+/fD8/wAB+pjlzOfy1nX1Oj+/fE/n+A/Uxy5nH5azr6nR/fviPz/h/djlz7B+W86+p0f374suO4CT3Y5c92iZw/muZ1kXWmOjjBYqt2nbUFNtYI+iTe3ja+Ox/wAbSauY02Wf+8v+C/6jENRJ1OunzGrjqoYakU5WZJGBi63UDFo/T2sdf8MGk1oBixQkMAGAM36ePm+L1tfw5cTEgduGfI6X1eP3FxDJM06Wc3gXNMpBmQGCZmm7Q+KDGEgv+jcAnfwxZEFv0z5LFWZf8KSRFentNDLqADK1roG/a2K+cDxxCBYdGXHUWZ08SySKKtV0yRk2ZinOQDvBFjty38MTbUFxwJ5BB6G998J7kovsVAYAMAV2fZd8JhZFOlwQ8TfoyIbo3ovsfEEjFJwVSLhLVMhrtuJ/DPHUVZNLTSI0E8R0skhXtEGxCm++/d4b48JxTgNTCrPHWP0NqnVUlqfXSNxFLl9Kr0wRppJVijVt7lr8luNR2t7cYOC8Pp4us1VvlSvoWqzyrQ++C+LVr1Mcg6urhFqiEgjSwJW48Rt47XxHFeEywks8NYPZinPMtdxR6UeKpGnWhopjDLH8bNIXES2Ca1j13ve1jbvJAx2eA8MgqX4itFST0StfrYx1amtkN/R9xMuZ0aSb9YloprgD4wKCSLdxvfHE4zw94XEWjs9UZKcsyEfpI40neaWnoJDAaQGSZy6xmS2mypfdufLvx6Dg3CaMaSq1kpOW3WxiqVHeyNFoM8jFDHVTSr1fUq7yWIF7C5A5/K2tjzNfA1JYyVCnHW+iMylaN2xWy3i2TOax6SiS1JovLUnrFkKHZtANtJbdB38z3Y9Zw70dp0UqtZ3knt0NepWb0RqkESoqqgCqoCqo2AA2AHmx6JmO1j7wBQZr84UP7uo/lDi69lkF/ihIYAMAZv08eQRetr+HLiYkDtwz5HS+rx+4uIZJRZ30aZdWzPPPCTJIbuRJIoJAteym19sTcFxmHDVNUUoopY7wKqqqBmBUJbRZgb7W54i4Kvh7o5y/L5lnpoSsighWMkj21CxsGNr22xKZBM4D8gg9De++JnuSi/xUClxrx9TZTJBHNdmlcagvOOPkZT5r2279/DE2A1QTLIquhDKwDKwNwQdwQfDEA+8AY70u8MqtXS1ZDiB5h1/VIGkEgACsOR7QUA78xexJ3ispSoyy72trsVStIpeMc7izoiMUtWjQOTDKdMaWIGppSw7C3F7i52HebY4PDsFPAXlKcWpbrx8DacZVHlSZHyeb8nLM2WNDLNL2TLUuY5RbmVDHQ6k7g3B5XG2MmIpRxllXuorotvjubVXh1ehrY68yrVqj1mYQUsk1gCISwL2FtUkoJAsOQS5uBcgC2MtOl+Hjy6DaXj+yM+D4XPEO82oo6pMyqIoEgy6oip4lYOQQYpyw/TcBlkGw3FiQLEd2H4elVnzK0HJ2t3Xu7GOtw2rCWWLTXmfGa9XmB1VhVqgqAJ1UxxAryRlUa2RhsZDuNrLYb2ovkWhSVo9uv34GZ8HqSo521fsTa/iqdYWpZKCnekKLFHFHOCQb9lgwJZjqt3A4xUuGU5V1XjN576u37HNq06tKPrx0Na6OeGfybSIkm8zAGQ3J0/oxAn6K3It4knvx3JtXymol1Gh2CgkkAAXJJsAB34otdCblP+Upn+Oij1QD6Nj1sg75UHKw7lO7C522ByZFt1Ktsi1s6yV2XuhDK0VQQR37Q4WtFlhjxjJDABgDN+nj5vi9bX8OXExIHbhnyOl9Xj9xcQySBxrxhT5RD1k5uzXEUS/LkI8PBRtdu7+GJsDz/Q9KVYmYNWsdQcaHguRH1QNwg8CNyG8SfE4tYg9E8KcSwZnAs9M1wdmU7PG3ejDuP8DzGK9QdHAfkFP6G998TPcIoekzpHiylOritJVMOyn0YweTv/kvf5sQkDzXmeZSVUrzTuzyOdTMxuT5vMByAGwGLAe+jDpNfKyIKnVJSE8ubw3+kg71vuV9JG/OGgej6GsjnjWWFg8bjUrLuCD34qSReIMpStp5YJfkyLa/6LDdXHnDAH2YtF2ZGq1RiQ4Hr5OzLUqEG47cri2mRwQpAA7MRPPbUMbEcPhI65XczPiGJveLS8kTh0ZAbS1Dk61TYeLQqTuTy6xv/TjIpUlooIxVMViJ+1Nv3k6h4Dy0Rx9aamaV119XFd2CtcqSEWy3FuZ54c59EkvIxZpL2pN+865OFsmW/WpXQ2F+3HLbb9oKRf24vnqPovkVzeLO/N+j7LKdI3M1WBKpZNC9bcAA/JVL9454xwm5XWSJl5s4r1ZMOBuEqUV0TrJPIERpliqIniIZSgWSx2YXY2I7xiKqUY6RSfgSsRVmssptrxNfxpsFfxCP9ln/AHLe6cXh7aYlsSJKjS8aW+WGN/DQAf8APEZbpkbClQ+W0372t9+PGWe3wIiOuMBcMAGAM36efm+L1tfw5cTEgduGfI6X1eP3FxBJ5o6X6+WbNqoSk2jfq4weSoACLem+r24uiBNKkC9tvHAGjdA1bKmaKkdyksbiYb20qNSsRyuGsAf2iO/AGsDP/wAm5EKkC7IjBAeRdpGVb+a5v7MJbg8zVtW80jySsXd2LOzbkk7knAHRgDnAGt9AXFTxVPwFyTFOGaMfoSKCxt4BlU+0DENA3jMpCsTkcyNK/wB5yFX+JGIgrsMXXjBuByaQqo8FUJSD7e23oOMxjOqocm7DchWkA/afrHUf+qWG390YIHTxFlldYR0oiECoFuuppGKqBd4uyHFxa2oi3ceQvCVPqRJS6IWuGoq0VkEcpNtZMipCtOvU2PyyApte3ZsQSbA7HGeq6eS8fvyKRzZrMv8ApFM0TUwpmCKUki06OsDWCsqaLi9wpFjcHbY4w4fK08xerdbEXgSmqhUo1axU9XJojEaQq39lqbSAGPtUchz7r4hwtaBFNSv6xo2NEzlfxD5LP+5b3Ti8PaRWWx9VZ+Pp/wDH7uJ6MMWaLy2m/e1vvxYvPb4ELcdMYC4YAMAZv08eQRetr+HLiYkDtwz5HS+rx+4uIZJDz7gyhzBxJVU6SOBbXurEDkCVIuPThcgUKfgyRszk62jg/JrQinWO8fZEZ1JLpG4bVq5b9vE3A7ZBwvSZfq+CQJEW2ZgCWI8CxubebC5IoV2QPmPD4gi/tCpeMcrskrMFv57W9uLS3IPN9ZSPC5SVGR1NirAqR7DgC5j4TqBHBJKvVLUTiCLrAQWJ5vbnoBIF/PgCuznJ56OUxVMbRuptZha9u8Hkw842wBpHQbwfO9YlbIjJDCGKswK9Y7KVAUHmAGJvy2GIbBuObT9pQv0Brt3F3+LiU/4mJ/wjzYtBFWVMgF7KdgNCnvsA0Qb+M8noUHF0VPujs0iKduskFh5kHXW9gEKf4D34PYlDM7hQSxsALknkAOZxgXbuXKCozCNYxPSgmNpr1DxxszlQCb2YXYE6VuAbKduW2ZJt2ZRvqiNHmP5QkSNqaRNEmphMIyphdGW7AMQNV7aDvyJAGJyZFdMjNmdj4zmqUzQSQkFYUkvzuChQlN9wSFK/4sTFPK7iW42412jL0K7iLyWo/ct7pxeDvJFZbM4nOqqhH6MMjn2mJR/NvsxPRkdULtH5dTfva33osXnsIjpjAXDABgDN+njyCL1tfw5cTEgduGfI6X1eP3FxDJLLABiAcjFkBf4D8gg9De++JnuQi7kp0YgsikjkSqkj2nFQY/0yZBmWZVMQpKZzDTr2XDxrqdrEsAXBFrAA+Y4sgajkLyTU0LVcWibQBIjaWs42JBBIsSLj04qSRaiYlm1M62LqmjXZGSwRdCizFgdXa5g2GMy2KPcidazbuQHJLOwNwrW0uwPesadgeLn04eRF31IFfXpCpaSyrcKF9NkWMAXubAR7d5mPdi6i3sVudT1NgJCbHTz2unaLsSAflFhqI7wWAvYE2t0IuM9LMtbA8cgYaoyji+9nBUm/jz/geRGMElllcyJ5hW4l4aqZdCSOaqFUJKuzU8a6QNJZaca5X83Lb0Yz06sVqtGUlB2syFRZXVVU8TvHAhhVYllpZqhHWO/MalMbWB/s3udji0qkIxdn8SEm3cm5tTGKYrHI8ht8c7le08oC3NlAARFVja1gO8nFI6q7DVh+UW2xqmZbFdxH5LUfuX904tD2kRLY+Kc3rZb91NFb/E82r+QxeXs+8hblBSeXU/72t96LFpbCI54wFznAHGAM36efm+L1tfw5cTEgduGfI6X1eP3FxDJLLABiAAxZAoOBPIIPQ3vviZ7kdC/xUkWeJeOaSgursZJR/wCFH2mHnY8kHpN/NiL3dupmp4epOLlFaIzXifjjM5swjobGmSRlA+DWlleN+UiSNYEW32tyOL2tuYD6y/La3JZupqZ1kat1tBIXlKtMgAEc24JDrptvsSN7Xvr16kqa5kem/kWhGLlZ7Eep43qmUABEI+WAtmJQ7IAdkC8goFgd9zvjE8c72R6mn6OUqlDmxm3poVWdZHJVZouqsMdO0IrIZnYWRFC7KNlDK221vHGNcSn+Hc8rc07NLv8A6PMTpZZuLJ+cZtUwV9JT1c0TUzsskcyAqsoB7GrtEKBIFuBYbA43cDjliI5rZWtGn0MNSnlNEzLNhSQ6idNmuvygzsQERNwBq02UWvcnVyF8bajdlb6DBl+bHQTLbskIWH0m7zbwA7V/A+bGNw10LKXcqKji/r5JIaXsdWypJM++guL9lO/SL3LEAEHY2whFX1ZecZqKk1ZPYU89zHQqUcatLPWRukKsRbXJrVndjyUAhzzuQQAMZHJLUxJai9WZxmnCrQRzzpVRSqW6pi7BQpAIDsNS8+6482MDVzIaPS8ZQZlQysoeKR6Z3EUo0sygEF0PJ0v3r5r2xFOSz27MiWxeVp6uspn7pY3pz52FpU/gsn24yL2Xcrs0UtJ5dT/va33osWlt8CYjnjAXDABgDN+nj5vi9bX8OXExIHbhnyOl9Xj9xcQySywAYgBiyAr8K5hHTZZDLO4RFVrsf777ec+YYmpa+pMYuTtFXYhcV9IU1XeOl1QQ8iw2mkHpH9mp83a5bjljQrYq2kD1fDfR5ytUxGi7C7wxSxtUIZ1U08XxtRqNho+TqN/ldtlJHMgNzxscNpyqTdS+q28zZ4/VhhMPGhSVr9uxaV1PJXJNBHaOsonepy54iAJKe9+pRgbEAWI8NhtuMd3HYVKnCvDVPR+DPDRld2ZTU9JmnElMspZnkpJNMTFUiV7i7N1gIvIpVNrd/fjktK1mXOK2Xr1jqrWM11mX9Coj2kHm1C0ntb2cOpTyNw7beXT4bHtvRzG5oujL3HVxBS/CspJ5vQTbePUTn+QkPsAxbCz5eKt0mvmv8HE45h+ViJeOp38JqMwyuKkRYTP8JanV5VDtFFIplZ1HPmp9oxOKf4bEyrybyZbu3V7HIWqykeHgeeOpaKpro4hTOvwdpWJWRyBIqojMNIAtf/PGwuLKdKNSnFyv26eZXljfS8afCaWokiiKmC0ZZjeIyN2FVSG7fcD2QSuxNib7tXGQg0urV/gXw2GlWqKC6spuFKxqdp6h2+KiiMlQzXuzEkoosR8Yz3t3bm+xxzo4uUaitq5Oy/f4HpuO0qFLDwoR3RA4pgzCOSDN6ymVI43URQGU6h8p0LW3+WdRvbuFrbY67d9DymwUMs+dGOszX4yKAdTDGq6PhEl7m+nfQNi7jYAbd+Odi8S4vlU/afyX89i8Y9Rpz2lZBMxGuIpGDUBFKiZGcdTECfi4hdVuo7j36jjm4GtF1IRekr+zrez6t9/MtUWjNIz4jrqEd/wo2+5mv/DHpIf3GB7op6Xy6n/e1n84sWl7PwERzxgLhgAwBm/Tx5BF62v4cuJiQO3DPkdL6vH7i4hkllgDnEAMSgYItJLWwoGkJ6nrDFH2erRBIylyqkm9zYue0urddO45+MxFpZXsdHhuJWGqqbVyjljZGKuCrDmD/PwI8CLg92NJo+j4XFwxEFKAy8HSLHBWONMczKIaeocAqsjAkR8iVJ/Stbz8hj0vCoLJBvWN7yXgeH9J6jeIt2RG4ZeenFbWVYLTUaRtGexf4ySzdpdiGUFTf9I49Rjo0avLoYfaV+/ReJ5aN1dskVueVOUZgFy+zUeZWqIkKs4RpRZ3UL2rqe0VG1rC3h5SpTcJOL3TM6d9SiynJamkeqoatGDSaqmmZhYSPTk62X+/Hq5+bHMx0V6tT3P3/wAM6PDcQ6GIjIsOElEkslO3yaumkh3vbUFLofNybHMr3jFVFvGSf7M9N6RU41KcaqJfRLLGaU07QGOYzPGKmybvpL6NVw4IVSOz3W3BOKcZjPmKqpXildx/ft4nj6dtupx0sVEUdGacwmWdZEU1NlOgkdZp1klydHZGru7yRieDwqzq87NaDTtH5eQqWtYgZjSiho6SjtZgnwuot3ySCyqbc7KCPsxkjN1606njlXkj0XAKEYuVae0UVvHjvBDDl0Ks0hHwur0AsdZHZQ27kUA+HI42+HQ5knX6bR8ur97OPxHFOvWcmTZuK58/EeXKuinVlkeZ21SpDEo1s7cib3a/nAxvYmsqFNze/TxfRGglcdLRIxpnXq6Z6RQG3tFATIGjuAbSOArFj599hjzLc5R5sdZqXV7vT5IzdbEDibMjTL1AdpGewRZAlqaFrLyRVvK4va+6g/bs8OpqpWVRxtrrZ+0/e9l8zcpYKpVpTqLaKbNKzE6qyjU9yzS+1QiA/ZIcepWkWcrqhVynOY5c3+DLfraeSpLg96yiFlYH0gj2ecYmXsko0TGAsGADAGb9PPzfF62v4cuJiQO3DPkdL6vH7i4hkllgAxADEgxPhSrVoyqsSyyuunZluHck3QLIZFUkiItuCWTUV24fEKT5jb2+/d7zJDY786y1Z7LsJETVq2FuWtmQbxoSwJQ7rqBFrOuNelNxV3s3Zft5vx6/A6XD8fPCVM0diFwqFSKviYtBP1YAn0u/U76SvYuVJO2oDe435Y9bwifqw0uk9u/xM3pBONWpGrDaSOvJ8qeODM6V5RNLNSrOoGvV8U1yCJAGubjmMepxGJhOtRrxhlipW6dfkeaSsmiBRZtKMoiqYCBUZVVdhiNXxM+xUg/RJbT6BtbHN9IcOqeKzr+5XL0neNj4z/juWsqKGskh6qOGQREjtLqaxlF/7ndjzmIp5qcorsZou0kyTDelzBV7o6sKB+wz2Hs0NjiSbnSb/wDH5pfye3nGNfheZbopOKuIFplqaEIyzQ17zQzI2nTqa5uO/skgekeGN3DUHUyVm9HFJo8U3a6O7g7ORXdTQGNmlnq1nqZ3ctqWLtWA5jsrp+3xxTG0uSpV07JRsl5kxd7IZY5Eq8wkkk/sopGmbwEdNy9hKjbznGjZxw6it2rf+3+z0tVvC4FL9Wp1cC9IlNBFWz1qjXUVR7S2aZlZCVVl7o1ChQb2u3pOO/RoqnTjBdEeXbu7nHRplkVLStPMpAqmZrWv/s8QJWM+eRgRb6QFscLilSdWqoQfs/V/wjLT01GRGkoIGE7o6oglkUK2pnNlggZ9ViOyARYbIL88aElDETUopp7eCXVpGzhaMqtRU49TO6idpXMkh1O7hmPiSR/7W8LY7GFSVSKWyPc4vDRw3DpwS/tZvFZtmNKTyNNMo9IaE/yx3f8AtvzPmj9pGacL/wD1XWf3X/lHhPZFkbRjCWDABgDN+nj5vi9bX8OXExIHbhnyOl9Xj9xcQySywAYgBiUDyHTZ29FWSum6mVhIhJAddZNrjcMOYYbg74ivRjVi0wnY2OjqxPCs0Lsdfb37FiSbu/VqWLdYQrpumptWkhseYnF06vLkvv36bbPczeJwQtHUw1WlyidiZQCp0NYKdD2/s3KW1WOhlPNcdLhWLak4S0T+vmu/1Lzm3DJ0QuVdNHk83wyOWZ5PhDKqyqq9aL/HIQCSwsbFzYXOwJ5fSaFSrj6awzikkt107M5rtB3LPLsnhkWtaiYNTV9I7Ku14ZYu31RXuINyPN/HmcTq1JUo0qy9eDtfui9NLcpo+JcsfIHieGMVQGgR6bsZiNK1IJ/Z3J7rafC/BtqZQzNtbwT/AK6ngm5/SVAh/DGOEqeVSh2bXx/2er4dio/gZ02ydmFJSx1eZ1NXAJxFLEoQ8vj1QF7eO+IjOs6VOnSeXfXyueaaV2dGQ5NFQZtWvAPi6akaRQSTpaREIW/hZiPsxGKryq4SnGW8pJedmWpR/wCQi0ZEWX1MjOE6+WKjEh3ADENK+37B7vA4vCLliYQ7Xk/ovodnjVeMssIPRI+uk7gemp46P4AQzySCEnXqMpksUY+HPuAFiMd1M88JZrKvLy0LsWjWQBk1MYmMLkizAgqNQuNJHPGtKFGo9LX1166mzPDVqaUpR0YwTcZRVMSRLGIPjGmlH0WdrKpB8Agtv/HHPngZwk5Xv0XkdngNfD0qrlVdn0GiLg3RCJ62pjplaxXUL2vuAxLAXPhjmw4jaty6MXKSN3iXG+ZCVKC0elxpqM8SolppBmNGWgcuLDQJA66WU3kO1t7jvtjpfm1eCeahLU8jyvEr+Hsq0Z/8KE8MnwqKVtMTaur0CLmb73v/AAxt4PHvFRd4ONu5Lhl6mr42yAwAYAzjp48gi9bX8OXExIHXhnyOl9Xj9xcQySywAYgHOJQPJmQVcUOZSNMwQF5FWQi4jdiQshFjy8bG1we7GPFKbpvLq+3cLfU1upzuGGqhpYWmcSIxWV+suZLDTGJWA1a49Yvc2OjwAx5tYTEVKcq1dWfbw7/G3zM2ZXsiSkaNeIgMGXuWUh10Ek3Y6QpjY3VRYNIu5xgc2rVL2t5d9tNd/kXi9Siy4xyL8Bqoad3pWc00szSDWWa+kqttZNwbE9rba+Pa8N4rUy3Umm0r2NnGcOkqca0FeL+TJdFlNRDnNmiZICzRBgAEcGCTS+2xYm/IbDbYDHerVaNTAe1efzWpxknnFbo/6OY8xoKmQzxq5bQt1JaAxMGLE6hs6XH2Hux525mKHKOM6yCFIopRojBRfi4msASeZUnvxp1MDQnJzlu99TLHmW9W9hn4bSSvgqnqdV6mRNUi6A79TpsFQgIACBc9/wAkC++NLEOFGcVD+2+nmLMq+Jc9q6Csmlpz1bzol2VVkWQKAuoCRTpHZN15g3GM9OjQxFFRmrpPvsSlNu8UUlTnOY508VJI5lLSXjTRFGNViNRKqNgL88bFDCUKDc6a182/qVmprSV/eNdFw/U0+dwJXMJJFK1JkAsrrCl0YbD5JjC/4fPjZb9W5WMbySKqVusuSLhiWIP7Rv8A544bm1JtH1aGHpugoSSen7Eqo6Pop6eOWBykjKtwbGO95dbG+6gBO6/oxlhxJxk1PZO30Pm/EMOqeIlGOmo29H8lXW1K0ubxq0UEIliunZkder0MzcmKpIG0+cEi9sZsLhcJCo6tHdmlKT2ZZ5xxUk1XPSyolLHSlYzMw1OGmBA0iOQAKRbmGFyLgY6NupQreEsmhpM9i+CQSQwNQtoMuoNKVIDS6WOpb7bMF3BNsTugbDipIYAMAZv08fN8Xra/hy4mJA7cM+R0vq8fuLiGSWWADABgDz/wrlKyUmYOBI7ddIxCU8RC9USw1TzjSU79C7/biz3IHvhysmr462kqWvLCI3p9o2KppDQys8RKGUutyARuDYAYx1IXi13JREM5CI6dm5D3LSBQOxKnZU6dkkC7qSVBHdjyris7jJ6e7fZ/P+TNfQWOO6UR1II5Mgt/5ZKD+AXfGXBzfLt1R7fgElUw8qUtVf6kjg3NZXq6dZmaW0jOryM7tGEhl7K3NgD6L788eiwuNk45GcfjfB4UG61PbsKXDvC+YNl9XVUxlWKZLKsbL8cqyESBhfUoUAm/fuORxsHmSPka2gjsNiL8vOccivKXMZ9D4TRovBxvY0nhOBDFCJCApjYm/K95b37ufWfZ6McvFyn6zinfT7+B47GRSryXiUXFqW6kd+liT37rEd/8Zf23xsUW3Tv99Tt+jihzJ5hSbMJ6erpnpNXXBrKEUOzarAqFIINxcWx1cFezuY/SfJzIqNthty7iWfMMyqZJho6ijqliRlCOigNZXtftDYE+bG/GDnJQ76HmITySUuxTVVBJDcOpKghRKocwuSL9iQqA3/8ADjk4rCTovU+jcM4xRxccq0l2G/hqfVREC2qOS1yZBpXUCX+LZTYLK3fyU441Zf8AMneyt8e255njlJwxTdt9Rgy+tEM8UjEBQwRydZtr+LO7gEgaqfc92+Nvh7yVWu/Xw6fucOS0KjO8sloa6WcqwgesSWOXRBJJraO0lnka4XtWUb7gjkN/RXMJG4Zret4la/WEpSFGMskcrE9k3+KOhNiOwuwIPjgtgbFipIYAMQDN+nj5vi9bX8OXFokDtwz5HS+rx+4uIZJZYAMQAxKBiPCFfBPTyUs8sk0nwiZI6SO8axrqZzM5RSXG/wBLUOQ088Wk7bkDjwNkxymOqqqueFY6h+v0oEEaD6J6wKgY6e4Iu58cQwZlmWYZjlNpKhCaWWUmIFhqQG+hTY7Hq72RrjY+GOQoYTFzkqb9Zb/fmZPWitTjN+Jqeu6rqSwKKV0uLOBZPDYkkNyxhhgqlBPNrdnqfRzEwjOUZOxK4cqOpaaYi/U0srnzXQoPetjawavI3vSSVqHg2UWQ8Z1lHlktNELwtIU643vF1gu0a912sTc8rnxx1dL2PCWOin4RzEqpSnk0kArZlAseRtqxoyx2GjJqUlczxqVkrRbsXvCVfJBBIs+oiOpEBUBS8bych27qys49KsL41sVCM5Jx6q/g0UzPrqReJctra2rmECNIICIjoNghtqK3Ygsbkkt3knF8PWoUaScna/cspTT9V2Ojhl5cir4aiugazKyqGK7XsC4Nzyvv6Tjdo1qdVPlO5SpKbd5u4z0udx5hndS0EarqoZobghhKyq1pbjbcWHoGNug1GrBvuvqY2dvCPEs1RST/AJRkikiMse1QVRUVSGbYLex7IVQNyDbkSPQ8UwNHPGNGD1T21v2/yUo1ZQea9mScsi/J9SE61Hiq4zNTvEzbqt7qCd9YRmse8hfPjwPFsA4esls9n38TuV8c8XRWf2l17otJ4EcPBJ21YFGAdpGKlO0q9kXumphuxBCAncW5EJuNprTr2+7fA59r6FTUZHCtCKWqepnkc6mmZ6hooxuTKHuYlCruA2528cbkcdia2IcotZFstLt+W5TKlHUUugL51/8A13/muPSPYxHpPFCQwAYAzfp48gi9bX8OXExIHbhnyOl9Xj9xcQySywAYgBiQYvwfPFWxVNsvp3ejuGbbrJbarkEJsxsdr9+OdW4bXnNyp1nG727EuolHYn5hQ0iUUNVNlytTukboomLBBMBpGhrAHtWNsatTAY+F3z9vAz4eKrVFBLVi5xhxIcyRYmjCQodQUm7EgEAsfMCdhjTwWFWFm5p3k92eywnAYQg3iNdPgK2dcDGFFeOdOsMaytA5CyDrCdCp3sxFjba1x447NDHqo3GS02v00PH4qMKdV8t6X0Ks5jU00c9NOrJ1qCOQSKQ6qjLJYX8So8dsblONP2odStbF1qsVCo7pD7mvEFFmGW0lHHGnwiUxIFjUqYmRgjOx5E6Aw3vcNfCpLJBy7I10r6FnTVLT5uDGW6uI7LqIUJBHbkDa2sfxx5ucVDC5Xu//AKf8HoJUIU8CptasWuFq6mq4qyGeoSneStFajsQFYK19AJIF+ff3jnjexVKtSlCcI5ko5WvHucJWZYNmgqY82lhPYarhe6ki4J0X8bE7+3GN0HB0VPe0v3Z0eGOLxKzaorq6kSrgpI530IleY3kZgNMcyI+7NsNwRc7bY28J6tZ+K/cycapKFa6Vky9qsrpMtzmgkpJIgs7dS8EcgfT1i6VewJIVtSnfmdxsduornGI9fl8eYpNCw01tCSCE2NRTxmx7P61V77b7eO3rsNWqYPLUWsJ9+kv4NeyloTchrafMRJBTvURNDTq8L2h6mP4MdcexBcdskklrtc8tgNHiuAqwo5qyi8zfnd/L5GSlNX0LHLs06+BXS6H6S6nXqyo7SkINWuNtI3BGjQSG0m3zeth3SqOM/v8Aw/qb84OJVcfZI1bEeq1pIlrIbor35Rlb2ALX6u/JtSGxtjPgKypStPZ/f+/iYpq+ovdAqFc2swIIgkBB2IIK3BGPQ9NDCeksUJDABgDN+njyCL1tfw5cTEgduGfI6X1eP3FxDJLLABiAc4lAx3oHW8uZg8jNb/mfGZ6JeZTqWfEZ/wDl+EdytGg9CS6R/ADGLE6xkdDhH/VU/MS+GMrFTMNYPVRfGS+cX7MY/adtgO8Xx5ytU5cL9XovvwPb8bx6oUsierHWWZjKIKiIAtqmkKsH6yTlFTkhRa11IG5+LGNGK9R1aUm+nkur9/7ngm3ezFCvpYs3zaOgllbqqeB0LoV1yTW1Sm5BHyie76Jx6DhlFxpZ3vLXyXT5GKb1OunyKKjzOpmBjENHArqqWA6106tEb/8AIT2j52HLFuIVHkVNbyfyWrMmHpudRJBlEnU0tdUMwDCMQJuO1LOQD7O0CfNfHNqQz1qdPpe78keg43NQhCjHohM4l4bFFN1Ky9boVWndI3tFqtzIuCLG+OxhsVzYZmrXbtrvY8042GzLck+BpXQLKJVkpI6tCBpJVXJ3F+6w+3HOrV1WcJtWtJx+Rt4SXLrJ+RCli66lq4hz6oToP3Bu3/Ix9l8XpSyVYyfe3x0R3vSKldQqLsCcGV81DDmqyCRowHWO1nWGD5DAjZiNJ252HMnbHYueUGDN6jqc6oa2H+yreqlv3ESWjlT0gWNvOMetwU1ieFVKUt4Xt9UYJK00z6oqwU2ZPQpSl1+GbtGzq41NqV20ixVAQbNcWGFXD83BrEzqa5dE/oQnaViPUVwoq6o6mUyRickuCpbV8rWtrLrVmYeBGoHnt4PilFOazK11c9nhcF+NwKkvajcYaTT1R6ox6WBJJskenuaUm/WRkki3ZI7QYl7HHDqXU05X8P8AHZ/ex56cHTk4yVmfHC1GseeROiuvWU0p+MQq5AKWu97ObHvs45PvbHc4fOUqVpW07ff+OxgmrM13G6VOMAGAM36efm+L1tfw5cTEgduGfI6X1eP3FxDJLLABiAGJQM36LcrWkM8iEnr4VqGB7m6yZTbzdm/txneyRjvufeeUby5FTJGBrkFOwDHSAZGVzcnkBc/ZjBi5KKm5bI2cFW5NSNTsV+WQQ0saQsshDOBFJZ41qZ2F+sEiHZANlHgCd9jjyFWVWcuZBpW3W+Vdrd31NvE4mVebnU9xWZ9nAyukdnYSSpPIKZydRkmYFWm3JOiJWaMXPcB3Y26NH8VWWXSNlm8u3vepq3yoR+I+CavJ4RVTSkSvIAhh1n+0RjIWl20tvpt9K5tj0ytsuhgLippfgVHDSt/bP/tdWTuQWHxcZ84XtHzgeOOE6jq1pVFt7Mf3Z6bgODTk601pEh8dSinpKOiuqySt8KnJ+iHNowfMF93GTARc6k626Xqr3b/M5PEq/OrykjTMuoo6SPqQxqRV2Es3Y5BI4rDQtiAtm7R5Bjc44NedatPmexk2jrrq33MCSXjcUGgSlz6OJqgTpU0xpzfRdAy6VjOnYbqDy78daNSpW4e55MrTv567lY+rMqMsm+CTqZBcROYpRbmlzHJ/y3OLy9daddV57o9xXpxxfDlJLVL6HblRzGSWqySGQlAjCIl+rEcanWG1Kt2R1YKVO3b7sdmjUVSmpHgZKzsW/DeXyNTCjrlMdRlVUlSoPM0pZTIQfpKoDNcfsjHUwOKdFyiv7k1/BSUbnGX1M9XmkoWF5aOoqSHYdZoWP5BkEiMFFgL78/bjv16VGlgotztUittPhYwq7l4FZxMV+GVGhxIok0qw02IVVW3Z22ta48MeE4pLNUV97H0n0bhbCebOrK81kpWuhOm9yL2IP6SkggN6QQeRB7ua1GayyMnFeEwrR5kdJDjwTG0mY01SEKxSwz6GZdJkJMbswB7Wm55ktvexItbrYSi6cHc+e1NJNGtYzlQwAYAzfp4+b4vW1/DlxMSB24Z8jpfV4/cXEMkssAGADEoGd8OuVpJiOYy4keySpxnMb6ljxsiLlkIOrQHpx2SgNgyAbv2R/i28cauJzOE7blo9BTr8wCxSmulN4ZbSTCw0qpDpTwlVUNK2wLAdxJtsB5uGH/5UqSsmtvHq5eCM99NTP87yetzSM5g6pFRrG4iu3Yijh7KxhRc6mbsg95ufDHocPQjQhlW/V92Ym7sccgzGvz0Qz1nVClgfWkKLIomkjFld27VkDd5IGzbbEi9elKdJxg7NkRklJKRT0lPNWVlpVvI0uue/JdLAFSPC9owPOBfmcc+hhG3k2SVvv6ns8ZiqeD4fGFPXMi24nydKSaXMqlVrEZdMsLCwVW0IjRk8rXUDncNcMcbc8C1QVKjLK11PFqbzXkLuR8fSgVFPDTxRrWNpguRFFDdRFuTsQFUHu7V/HGjieERk4VZyd4b+PX6mVVLXIHSVSrRV8M9MUs8cc6MhBQyRnSzAja2pL+m+MvDqjr0JQqX0bTT3syJqzuX/ABVpeYVEf9nVxLULttcgK6+kMLn+9jn0k4wyS3i2v3PcejuI5lF0mRpM7no1SvpdPXwR/Ap9Y1Bon3hmIuN7jRfxQe3o4OdpOHR6rz6r9zzXF8J+HrtdGdmYZlmKVkedCCV6V1HPQ9qc7PEwT5K31WJHetycdFHJL+loYqY1EiyQmken+F0DPp1dZe4gA2LqG7LR+deROO3UxarUYys8y0l5dxRpSnUUUt9hQiDyvpVS8sjFtEakksxubKOQufQMeQrZsRWbR9LhXo8OwsYzey2NL4R6NLES5jZjzWnG6DzyH6Z/ZG3pxtUsOob7nkuJcbq4l5Y6RG3NBbMKD91Ufyhxtr2WcEv8UJDABgDOOnjyCL1tfw5cTEgdeGfI6X1eP3FxDJLLABgDnBARuBYg6BTyajCn2zVAxmlojH1LCgYvRUaybskiQSA23eImJ7jzsp2wkvWYT0Qq9IXRSaxFNDL1fV3KUzn4i7G7FLboSfSPRjXhCMW2luZBWyvN8whhhySemFOHDxvO4Lkx9t3MY+QW03ANz/plik2VbshwyXKfg0cVJTo0hRW06jsoLu3WM1thrdkvbfS1hvjY0S1MeZsYsm4NSFpZZHLSzEFyosoAUrpF7mxuxJ8W9FsF0m7I2JVJTSjJ7HTxZkBqARIA0TOrOO4IhBCkfo6kjY+YP5sXhNGCUX0KPjihRqKVJVuvU6lXcsjaHMYA5B9Qj2UD5drEHFkswvYS8tmlyygT8pUEdQkJLU7EqWhLn5LAj5Os81JsTY745GL4ZVnV5lKbjf2kupmhVjsyDwt1tdl5j6ptUFRrhYDTGY5d5I7nkF+X39w8MKmBk62aGzVn5rZnR4XxBYStmexf0PCNRGT1qoY5EMNRHrs2hxfSNrGYbOqi9iBe18S8DNRunqtV99jf4txfD4uOid11IB4mrBTy5MkEkmiAwxywKWdlb5AkVxZFKEq3IjutbG9Ftq550uOC+jWtNL8Hr5Eih60TIgHWTxN9LQ99EeobEdrv2BN8TmdrGSlUlTlmjuahkPDtPQLpp4wpPynPadv7znc/yxRRS0RNWtUqyzTdy1wMSRQZt84UP7uo/lDjJH2WC/xQkMAGAM36efm+L1tfw5cTEgduGfI6X1eP3FxDJLLABgAxKAldH3JPVF/HqMZJ7FFuWFN/Zi3/ANyf8aS/8b4s9/cQhlxgMhUcUgmCwtcsCCRcDRdz9oQr7cZKVkyktheoc5NPTSMscnXEFmYxPIkViQiyaNwLDUQt7FicZpQvK19CkZWRSx8R1CKtXJNQiCR2EcnXVTdoX7Oi3bBsexpFre3GR0oN5Ve5W80rjTw9xFK6wLVQSKZToExVUjd7FrCO+tFIBClhc23574J0knozJGWmqPviXKrkONwXBK/tbaST3DZQPBhH4HCnO2glEpanLkqVCsNSaiCvIS2IUBiPoFiBbuBYfQAN8zRW1yxpowttNgBbSSNgbag5HgqgykftRj6ItVtk6EmKPtKbNoFustq1ojXKpdd7k2kcjftDuGKuxKXYsMpUqXkY9nSql2BXUVLdrtbkBSq6jzt5hiktiy7lL0nz1KZfJUZfOUeH4wlNDB0Gzg3BGw7XsxVFim6FsyrKynlqq+oaRC/VxBgiqAm7vsB3kD2HBkGiwVCSboytbnpIa32YgkpM1+cKH93UfyhxePsshl/ihIYAMAZv08fN8Xra/hy4mJA7cM+R0vq8fuLiGSWWADEAMWQEro9PyPVF/HnxllsY+tyzpBelpG75JkmPpmZpD7+HULYYsYTKV2fxaoWI+idXs3Vv+RmxenuUlsVWWMEpROoAneJwoLbO13cJa9mI3t32v44vK+axRWsRG4cfQ0qVErqwE0UaJApMrKBrLFeV97bAXOL8zW1hk1ui9joonmR5DqqI0FxrYqhII1iO+lSbsNVr2OMLbSdti9k3cmZjJoic8+yQByuTsBfuJJAxWO5LFhYVXsA2VfiweXZUMjH0gLUN/iBxmMZ3pY7vsDcuPBQBLL7LdXFbwGBJf5bEVQFvludb/wB5t7ewWHsxik9Sy2PLfSTxdPmNXMHdhFHIyRRAnSFUkXI72PMnz4kkpMk4gnoy4ic6JEMcsRJMciOCrKy8uRO/MYA5q+IZ5KeKl1lYIgdMakhSzMWZ2/SYk9/Icu+4HVkWdzUMyzUzlHU32Jsw/RYd6nwwB6iWvFTU5XMBYS000lvDWsBt7L4leywNLNba4ueQJ54x2JE/gnjOXMZKpJqUU60rdXIxl1gyXI0i6LsAL3848cTYDgrAi43B5EcjiAZx08eQRetr+HLiYkDtwz5HS+rx+4uIZJZYAMQDnEoCPwEOyvqY/GnxnZj6suIBakof/I90Yr1ZPRF/jCy5wx2N+Vt+/wDhiy3IexjM2YVkmmOOBxTDsqhkhi7Ors9kgkX3tdS3ybct+ko04rV6mrLMx/yqoljyqP6NQtMVUEFm6yNSLaRuTccsacop1fAzpvKIWT5xXwlSkbhWudUk8A1ub/LGk6jyuANdwR6NycKTW5gi59h6FfUdRGa1Y0Zpddo9Y7EKNMSQ24JaMC3gR6MajUU/VMyba1PmJNrHx0sPSywt9ojl9hxAO+mXrGCnv0If7z3qZr+YroGIZNhmxhuZDyt0rcKvl1dJsepnYywv3EMbsl/0lJtbwse/FkyBLxIDAFvwrw/LmVSlPAO057TdyIPlOfMP9BgD1DPSLBWZbFH8mOCaNfQqwAfyxMfZYZ5azzM56ioklqWYzazquSCpB+SB9EA7Ad2IB81+dTzgrLKzBn6xgT8pyAutv0msoFz/AJnAGt//AA41sxaqhJJgVFcA8kckjbwuL39GKsDT08eQRetr+HLggO3DPkdL6vH7i4hkllgAwAYICV0ffQ9UH48+M0nZFN2Xs1N1MNLHe/VvEl+V9Ite3sxVO7YemhcYxFzprKpIY3kkYKiKXZjyAAuTi0U2QzEKLjChOkTfD4gCTaOXsEsSSw3Dre99INsdC19IyiyjoVI7xZfT8aZPPDDC8lUFgN0YdYkl9LLcuhudmN/HFVQqptq2vkUbXVM+YOLMsjN0r60A7HbUSPDWyFv44l0aj3SC8LkXMuO8ujKinErKQ3WswOt2dogWZnN2PVqw38w5YLDz1u18R2STINZ0mgg9TTueza7MFHyZhq2U/Sm1ey22KuFKPtTRmhhq89oMm8I9IjvWxipiSOOZyoYE7O4REN25r2AvtxilKjL1YSuy8sLWpxzzWhsmNYqVnEeQwZjA0FSmpG5H6SnudT3MMCDzH0g8Cz5PLZ+3C5+KmAsG/ZYfRcDu9oxcFZwpwxPmc4hpluebsdkjX9Jj/l34A9PcD8GwZRD1cI1SMB1sxFmkI/ko3st9r9+KXB25t84UP7uo/lDi69lhiF0sdFpqy1ZQAdda8sP639tT3P4jv8x5wmDHuEeEqjNKjqIFtp3ldgQsQva7efwHM/biQeoeDuF4cqp1ggF/pSOQNUj97H/Id2KMkU+nj5vi9bX8OXEogduGfI6X1eP3FxDJLLABgAxKAp8J0JkoaZ420SoraX5ggyNdGHeh8PQRi+azs9irXYuKWjeV1lqgoZf7OJTqWM8i97DU5F97CwNh3kw5RWkRbuWmKEmVdLOefCJocsimSESMGllcMULCxSDYWJJIJB8Vwq1OTSc7X8gtZCZmmVTZYmrMzSlGk0KIhonZdryIUQA2vfS/PlttjkUcTRxjfIvt7vedOnj8RRabd/Mi1WXyGEzUVP8ADIg+gzche9rCFG128Wb7Lbm8alOEslaWV72/ybWK4tOrrCKSO6tyxKfq1rRFRzOuvSXEq6RzuPlRvYGwJIY7XBxWFV1k5UW5JP78ycLxSNP/APWCZMo8gqp9D5fFQyRF9BZ3651I3JlIsq93ZS9rjnzxirY2hRbjXlJS+CfkalTG16ksysVuaZtTUsjxkqs6NoeSDVNClr6nRJLESgjTYkqL3vfYbFKjKolNapq9no/eWqcVryp8pv3lvmmQLDl01dLX1dRFLGphX5O8hFtasWGzHutYDbGpR4jKeMWGjBRcd/d2NGS9W7b1NR6NuITmFFG8u0yKFlG29wCsm3cy2PpuO7HoZpXujXje1hqxQsQM8yiKugkgqFDRyLYjvB7mHgwO4OAK7gjhOLKaYQxdpidUslrGRvE+YDYDuwbAwYgFBmvzhQ/u6j+UOMi9lkM5fjTLwxU1tMGB0kdanPlbniliSTM9Jl4kmcxQLLJrkdiqB3IsCSeZsMAduU53T1mr4LPFNp+V1bq+m/K9jtgBH6ePIIvW1/DlxMSB24Z8jpfV4/cXEMkssAGIAYsgUPAfkEHob33xM9wi+xRArOIczNNFdAGlkbq4UO2qRr2v+yACxPgpxWdWFKDqTeiIb6Iznhbo40uajNHE9R1xmTS7mNSTcmxAuS2/LuGPIcU9I3U9TD7NWbZsU6NtznpiyySSKmngp/hEkE9yugyAoQbq0Y+UpYLfGL0axMYTnTnKya8tSay6k7ox4UbL4XklJEtTaR4goVITudAFzyvb2Ad2NfjvE44ioqdPaPXuWpQstRb6WeGmSdK+nh+EO/xUsTIZUHYKLJpG9xt7QDjp+j/EIzpPDzeW2qd7e4pVhrmGzo04YGW0aqdXWy2llBt2WKgaBbuH+uONxziH4nEertHReJkpwyoWONujiZ2c5YwVapv9qjdgFJDa1cEgmwa5IGOvwzj1NU8uJ3jszHOl+k0lMuj6lYWRGjCBChUFCALW0na3mx5ieLnz3VjJp3vcz20sKeTcMrkdTJVQSH4NM4WaHSAIlY7SBgeSMeVhZb+GPZ8J4/8AiWqFVWffuatWlleZGmY9F4GMMAGADAFBmvzhQ/u6j+UOLr2WQzHulno+gyww1dLEWptYWohLtsSbizc1VhdfMQPHEJg0vjOipM0yhpQNcSU5qICCVKlUOnl4ciPTiOoKvoIyWGLL1qUW0s9xI1ybhHYKAOQwYOenjyCL1tfw5cEB24Z8jpfV4/cXEMkssAGADBAUsnpMxpIUhSOkdUuAzTTKSCxbcCI2O/jjI8rIJvX5n+po/v5/+ziPU7jUpMyyvNpahZ1NEumPq0RmmcLqN3YHQN2sB6BbxvhxWFoYmny53t4ELNF3Qfk/O/1lB9k3+mOT/TmA8S/Nqdw+AZ3+soPsm/0xP9O4DxHNqB+T87/WUH2Tf6Yj+ncB4k82p3D8n53+soPsm/0wXo7gF3I5tTuH5Pzv9ZQfZN/ph/TuA8RzancPyfnf6yg+yb/TD+nMB4k82p3D8n53+soPsm/0w/p3AeI5tTudc+U5zIrI75eVYFWBWYghhYg7eGL0+A4GlJTje6KyqVGrXRaZRFmkEMcTJSSFF06zNOpYDlcdUd7efHblkbKpNLUl9fmf6mj+/n/7OK+oTqHX5n+po/v5/wDs4eoNQ6/M/wBTR/fz/wDZwtAanXT0VZLVwTVK06JCki2ikkdmMuj9KNQANH8cTeNrIFzm2XR1cMkEw1RyoUYeY948COYOMZJ57k4hqcigrsolTrC11gfeypIDrcDvDKbgdx1YsQat0KfM9N6X/EbEPcEDp4+b4vW1/DlwiB24Z8jpfV4/cXEMkssAGADABgAwAYAMAGADABgAwAYAMAGADABgAwAYAMAK/SBxlFlFP1jWaV7rBF3uw7z+wLi5848cSkQI2ScGyJRV2ZZl262emkZQ3/gqyN3dzkWH7I28cTfUDR0KfM9N6X/EbEMEDp48gi9bX8OXBAdeGfJKcd6wqh8xRQrD2EHEMks8AGADABgAwAYAMAGADABgAwAYAMAGADABgAwAYAMAYzmHQ3WTzCaXMy7q10d1kZ1sdQt29rHew2xa5BoHHnDc+Y0oggqmgOodY1j8YtiCjaSNje9uWIT1BX9GnBU+ULIktWZo2t1cYDBIyCSxAYmxN+7Bu5J09L2WSVtNDBANUnXddb9lFZWP2yL9uCAyyXo3ZtJankYu2kEmFz8o6RuY2O+26m+xB7JogsqapSUBo2VweRUgj+GIsSduFgGFgGFgGFgc4WBxhYBhYBhYBhYBhYBhYBhYBhYBhYBhYBhYBhYBhYBhYBbCwIlbmUcNtbDUfkovadvMqDcnAHVldM7M0866XZdKR3DdVHe+kkbFybFrbXAAJAubEFoMSDDOP/LHxBIuYAMAGADABgAwAYAMAGADABgAwAYAMAGADABgAwAYAMAab0QcpcCDSDgw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84" y="5193632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2296" y="41910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473" y="2510589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208" y="4191000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5040" y="2522621"/>
            <a:ext cx="988688" cy="152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94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1143000"/>
          </a:xfrm>
        </p:spPr>
        <p:txBody>
          <a:bodyPr/>
          <a:lstStyle/>
          <a:p>
            <a:r>
              <a:rPr lang="en-US" dirty="0" smtClean="0"/>
              <a:t>Secure Computation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Theorem [GMW’86]: For any multi-party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𝑃𝑜𝑙𝑦</m:t>
                    </m:r>
                  </m:oMath>
                </a14:m>
                <a:r>
                  <a:rPr lang="en-US" dirty="0" smtClean="0"/>
                  <a:t>, there exists a protocol to securely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The moral: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anything that can be computed can be computed securely</a:t>
                </a:r>
              </a:p>
              <a:p>
                <a:pPr lvl="1"/>
                <a:r>
                  <a:rPr lang="en-US" dirty="0" smtClean="0"/>
                  <a:t>But cost could be high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5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4680" y="241141"/>
            <a:ext cx="1676400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47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248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Applicability of Secure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Avoiding collisions in space</a:t>
            </a:r>
          </a:p>
          <a:p>
            <a:pPr lvl="1"/>
            <a:r>
              <a:rPr lang="en-US" dirty="0" smtClean="0"/>
              <a:t>Each government has course of its satellites,</a:t>
            </a:r>
            <a:br>
              <a:rPr lang="en-US" dirty="0" smtClean="0"/>
            </a:br>
            <a:r>
              <a:rPr lang="en-US" dirty="0" smtClean="0"/>
              <a:t>output is whether any two are on a collision course</a:t>
            </a:r>
          </a:p>
          <a:p>
            <a:r>
              <a:rPr lang="en-US" dirty="0" smtClean="0"/>
              <a:t>An election protocol</a:t>
            </a:r>
          </a:p>
          <a:p>
            <a:pPr lvl="1"/>
            <a:r>
              <a:rPr lang="en-US" dirty="0" smtClean="0"/>
              <a:t>Inputs are votes, output is tally</a:t>
            </a:r>
          </a:p>
          <a:p>
            <a:r>
              <a:rPr lang="en-US" dirty="0" smtClean="0"/>
              <a:t>No-fly list</a:t>
            </a:r>
          </a:p>
          <a:p>
            <a:pPr lvl="1"/>
            <a:r>
              <a:rPr lang="en-US" dirty="0" smtClean="0"/>
              <a:t>FBI has list of suspect, airline has list of passengers, output is the intersection of the two lists</a:t>
            </a:r>
          </a:p>
          <a:p>
            <a:r>
              <a:rPr lang="en-US" dirty="0" smtClean="0"/>
              <a:t>Etc.</a:t>
            </a:r>
            <a:endParaRPr lang="en-US" dirty="0"/>
          </a:p>
        </p:txBody>
      </p:sp>
      <p:pic>
        <p:nvPicPr>
          <p:cNvPr id="2052" name="Picture 4" descr="http://astrobob.areavoices.com/astrobob/images/Satellite_Collision_SMAL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7450" y="381000"/>
            <a:ext cx="2381250" cy="1685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Real-World Secure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Prices of Sugar Beets in Denmark are determined using secure computation</a:t>
            </a:r>
          </a:p>
          <a:p>
            <a:pPr lvl="1"/>
            <a:r>
              <a:rPr lang="en-US" dirty="0" smtClean="0"/>
              <a:t>For over five years now</a:t>
            </a:r>
          </a:p>
          <a:p>
            <a:r>
              <a:rPr lang="en-US" dirty="0" smtClean="0"/>
              <a:t>Some universities and other organizations are using cryptographic voting protocols</a:t>
            </a:r>
          </a:p>
          <a:p>
            <a:r>
              <a:rPr lang="en-US" dirty="0" smtClean="0"/>
              <a:t>Extensive research over last decade into improving efficiency and usability</a:t>
            </a:r>
          </a:p>
          <a:p>
            <a:pPr lvl="1"/>
            <a:r>
              <a:rPr lang="en-US" dirty="0" smtClean="0"/>
              <a:t>Some start-ups, code libraries, etc.</a:t>
            </a:r>
            <a:endParaRPr lang="en-US" dirty="0"/>
          </a:p>
        </p:txBody>
      </p:sp>
      <p:pic>
        <p:nvPicPr>
          <p:cNvPr id="1026" name="Picture 2" descr="C:\Users\IBM_ADMIN\AppData\Local\Microsoft\Windows\Temporary Internet Files\Content.IE5\PTQRAIRX\MP900390078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295400"/>
            <a:ext cx="1295400" cy="92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78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Modern-day magic</a:t>
            </a:r>
            <a:endParaRPr lang="en-US" dirty="0"/>
          </a:p>
        </p:txBody>
      </p:sp>
      <p:pic>
        <p:nvPicPr>
          <p:cNvPr id="3077" name="Picture 5" descr="https://encrypted-tbn3.gstatic.com/images?q=tbn:ANd9GcSoFg9-7YcdsEihaIg1C6JpnRqg__UAnnXM6OVlrYn5f570v2X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2133600"/>
            <a:ext cx="2286000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6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Beyond Secure Computation?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Secure-computation is not always applicable</a:t>
            </a:r>
          </a:p>
          <a:p>
            <a:r>
              <a:rPr lang="en-US" dirty="0" smtClean="0"/>
              <a:t>Protocols often impose tough conditions</a:t>
            </a:r>
          </a:p>
          <a:p>
            <a:pPr lvl="1"/>
            <a:r>
              <a:rPr lang="en-US" dirty="0" smtClean="0"/>
              <a:t>All parties must be </a:t>
            </a:r>
            <a:r>
              <a:rPr lang="en-US" dirty="0" smtClean="0">
                <a:solidFill>
                  <a:srgbClr val="FF0000"/>
                </a:solidFill>
              </a:rPr>
              <a:t>online all the time</a:t>
            </a:r>
          </a:p>
          <a:p>
            <a:pPr lvl="2"/>
            <a:r>
              <a:rPr lang="en-US" dirty="0" smtClean="0"/>
              <a:t>No “send and forget” or “loosely connected”</a:t>
            </a:r>
          </a:p>
          <a:p>
            <a:pPr lvl="2"/>
            <a:r>
              <a:rPr lang="en-US" dirty="0" smtClean="0"/>
              <a:t>Often need to broadcast messages to everyone</a:t>
            </a:r>
          </a:p>
          <a:p>
            <a:pPr lvl="1"/>
            <a:r>
              <a:rPr lang="en-US" dirty="0" smtClean="0"/>
              <a:t>All parties </a:t>
            </a:r>
            <a:r>
              <a:rPr lang="en-US" dirty="0" smtClean="0">
                <a:solidFill>
                  <a:srgbClr val="FF0000"/>
                </a:solidFill>
              </a:rPr>
              <a:t>work equally hard</a:t>
            </a:r>
          </a:p>
          <a:p>
            <a:pPr lvl="2"/>
            <a:r>
              <a:rPr lang="en-US" dirty="0" smtClean="0"/>
              <a:t>No clients-and-server</a:t>
            </a:r>
          </a:p>
          <a:p>
            <a:pPr lvl="1"/>
            <a:r>
              <a:rPr lang="en-US" dirty="0" smtClean="0"/>
              <a:t>Processing is “</a:t>
            </a:r>
            <a:r>
              <a:rPr lang="en-US" dirty="0" smtClean="0">
                <a:solidFill>
                  <a:srgbClr val="FF0000"/>
                </a:solidFill>
              </a:rPr>
              <a:t>data oblivious</a:t>
            </a:r>
            <a:r>
              <a:rPr lang="en-US" dirty="0" smtClean="0"/>
              <a:t>”</a:t>
            </a:r>
          </a:p>
          <a:p>
            <a:pPr lvl="2"/>
            <a:r>
              <a:rPr lang="en-US" dirty="0" smtClean="0"/>
              <a:t>E.g., linear search rather than binary search</a:t>
            </a:r>
          </a:p>
          <a:p>
            <a:r>
              <a:rPr lang="en-US" dirty="0" smtClean="0"/>
              <a:t>Current effort to address these issues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89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Cryptography Today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</a:t>
            </a:r>
            <a:r>
              <a:rPr lang="en-US" dirty="0" smtClean="0"/>
              <a:t>uch more than communication</a:t>
            </a:r>
          </a:p>
          <a:p>
            <a:pPr lvl="1"/>
            <a:r>
              <a:rPr lang="en-US" dirty="0" smtClean="0"/>
              <a:t>Public-key cryptography, Key-exchange, </a:t>
            </a:r>
            <a:r>
              <a:rPr lang="en-US" b="1" dirty="0" smtClean="0">
                <a:solidFill>
                  <a:srgbClr val="7030A0"/>
                </a:solidFill>
              </a:rPr>
              <a:t>Signatures</a:t>
            </a:r>
          </a:p>
          <a:p>
            <a:pPr lvl="1"/>
            <a:r>
              <a:rPr lang="en-US" dirty="0"/>
              <a:t>Commitments, </a:t>
            </a:r>
            <a:r>
              <a:rPr lang="en-US" dirty="0" smtClean="0"/>
              <a:t>Oblivious-transfer,</a:t>
            </a:r>
            <a:r>
              <a:rPr lang="en-US" b="1" dirty="0" smtClean="0"/>
              <a:t> </a:t>
            </a:r>
            <a:r>
              <a:rPr lang="en-US" b="1" dirty="0">
                <a:solidFill>
                  <a:srgbClr val="7030A0"/>
                </a:solidFill>
              </a:rPr>
              <a:t>Zero-knowledge proofs</a:t>
            </a:r>
            <a:r>
              <a:rPr lang="en-US" dirty="0" smtClean="0">
                <a:solidFill>
                  <a:srgbClr val="7030A0"/>
                </a:solidFill>
              </a:rPr>
              <a:t>, </a:t>
            </a:r>
            <a:r>
              <a:rPr lang="en-US" b="1" dirty="0" smtClean="0">
                <a:solidFill>
                  <a:srgbClr val="7030A0"/>
                </a:solidFill>
              </a:rPr>
              <a:t>Secure computation</a:t>
            </a:r>
            <a:r>
              <a:rPr lang="en-US" dirty="0" smtClean="0"/>
              <a:t>, […]</a:t>
            </a:r>
          </a:p>
          <a:p>
            <a:pPr lvl="1"/>
            <a:r>
              <a:rPr lang="en-US" dirty="0" smtClean="0"/>
              <a:t>Identity-based encryption, Attribute-based encryption, Functional encryption</a:t>
            </a:r>
          </a:p>
          <a:p>
            <a:pPr lvl="1"/>
            <a:r>
              <a:rPr lang="en-US" b="1" dirty="0" err="1" smtClean="0">
                <a:solidFill>
                  <a:srgbClr val="7030A0"/>
                </a:solidFill>
              </a:rPr>
              <a:t>Homomorphic</a:t>
            </a:r>
            <a:r>
              <a:rPr lang="en-US" b="1" dirty="0" smtClean="0">
                <a:solidFill>
                  <a:srgbClr val="7030A0"/>
                </a:solidFill>
              </a:rPr>
              <a:t> encryption, </a:t>
            </a:r>
            <a:r>
              <a:rPr lang="en-US" b="1" dirty="0">
                <a:solidFill>
                  <a:srgbClr val="7030A0"/>
                </a:solidFill>
              </a:rPr>
              <a:t>C</a:t>
            </a:r>
            <a:r>
              <a:rPr lang="en-US" b="1" dirty="0" smtClean="0">
                <a:solidFill>
                  <a:srgbClr val="7030A0"/>
                </a:solidFill>
              </a:rPr>
              <a:t>ode obfuscation</a:t>
            </a:r>
          </a:p>
          <a:p>
            <a:r>
              <a:rPr lang="en-US" dirty="0" smtClean="0"/>
              <a:t>Many of these concepts are digital-only</a:t>
            </a:r>
          </a:p>
          <a:p>
            <a:pPr lvl="1"/>
            <a:r>
              <a:rPr lang="en-US" dirty="0" smtClean="0"/>
              <a:t>They have </a:t>
            </a:r>
            <a:r>
              <a:rPr lang="en-US" dirty="0" smtClean="0">
                <a:solidFill>
                  <a:srgbClr val="FF0000"/>
                </a:solidFill>
              </a:rPr>
              <a:t>no analog </a:t>
            </a:r>
            <a:r>
              <a:rPr lang="en-US" dirty="0" smtClean="0"/>
              <a:t>in the physical world</a:t>
            </a:r>
          </a:p>
        </p:txBody>
      </p:sp>
      <p:pic>
        <p:nvPicPr>
          <p:cNvPr id="3076" name="Picture 4" descr="C:\Users\IBM_ADMIN\AppData\Local\Microsoft\Windows\Temporary Internet Files\Content.IE5\QLIXHV3I\MC90044597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04800"/>
            <a:ext cx="1422806" cy="173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33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4582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One Theme</a:t>
            </a:r>
            <a:r>
              <a:rPr lang="en-US" dirty="0" smtClean="0"/>
              <a:t>: Removing Interaction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Solutions for the “</a:t>
            </a:r>
            <a:r>
              <a:rPr lang="en-US" dirty="0" smtClean="0">
                <a:solidFill>
                  <a:srgbClr val="00B050"/>
                </a:solidFill>
              </a:rPr>
              <a:t>send and forget</a:t>
            </a:r>
            <a:r>
              <a:rPr lang="en-US" dirty="0" smtClean="0"/>
              <a:t>” setting (one-way communication)</a:t>
            </a:r>
          </a:p>
          <a:p>
            <a:pPr>
              <a:spcBef>
                <a:spcPts val="1800"/>
              </a:spcBef>
            </a:pPr>
            <a:r>
              <a:rPr lang="en-US" dirty="0" smtClean="0"/>
              <a:t>Or the “</a:t>
            </a:r>
            <a:r>
              <a:rPr lang="en-US" dirty="0" smtClean="0">
                <a:solidFill>
                  <a:srgbClr val="00B050"/>
                </a:solidFill>
              </a:rPr>
              <a:t>send question, get answer</a:t>
            </a:r>
            <a:r>
              <a:rPr lang="en-US" dirty="0" smtClean="0"/>
              <a:t>” setting (e.g., client-server)</a:t>
            </a:r>
          </a:p>
          <a:p>
            <a:endParaRPr lang="en-US" dirty="0"/>
          </a:p>
          <a:p>
            <a:r>
              <a:rPr lang="en-US" dirty="0" smtClean="0"/>
              <a:t>Most important advances along these lines:</a:t>
            </a:r>
          </a:p>
          <a:p>
            <a:pPr lvl="1"/>
            <a:r>
              <a:rPr lang="en-US" dirty="0" err="1" smtClean="0"/>
              <a:t>Homomorphic</a:t>
            </a:r>
            <a:r>
              <a:rPr lang="en-US" dirty="0" smtClean="0"/>
              <a:t> encryption</a:t>
            </a:r>
          </a:p>
          <a:p>
            <a:pPr lvl="1"/>
            <a:r>
              <a:rPr lang="en-US" dirty="0" smtClean="0"/>
              <a:t>Obfuscation</a:t>
            </a:r>
          </a:p>
        </p:txBody>
      </p:sp>
      <p:pic>
        <p:nvPicPr>
          <p:cNvPr id="1026" name="Picture 2" descr="C:\Users\IBM_ADMIN\AppData\Local\Microsoft\Windows\Temporary Internet Files\Content.IE5\QLIXHV3I\MC90043153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9539" y="2133600"/>
            <a:ext cx="813661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BM_ADMIN\AppData\Local\Microsoft\Windows\Temporary Internet Files\Content.IE5\WBAN5GQU\MC90036051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1300" y="3352800"/>
            <a:ext cx="13629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3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Homomorphic Encryption</a:t>
            </a:r>
            <a:endParaRPr lang="en-US" dirty="0" smtClean="0"/>
          </a:p>
        </p:txBody>
      </p:sp>
      <p:pic>
        <p:nvPicPr>
          <p:cNvPr id="6" name="Picture 16" descr="sti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895600"/>
            <a:ext cx="1681163" cy="1828800"/>
          </a:xfrm>
          <a:prstGeom prst="rect">
            <a:avLst/>
          </a:prstGeom>
          <a:noFill/>
        </p:spPr>
      </p:pic>
      <p:grpSp>
        <p:nvGrpSpPr>
          <p:cNvPr id="2" name="Group 1"/>
          <p:cNvGrpSpPr/>
          <p:nvPr/>
        </p:nvGrpSpPr>
        <p:grpSpPr>
          <a:xfrm>
            <a:off x="5715000" y="2911475"/>
            <a:ext cx="2971800" cy="1812925"/>
            <a:chOff x="5715000" y="2911475"/>
            <a:chExt cx="2971800" cy="1812925"/>
          </a:xfrm>
        </p:grpSpPr>
        <p:pic>
          <p:nvPicPr>
            <p:cNvPr id="4" name="Picture 14" descr="Cloud 0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911475"/>
              <a:ext cx="2971800" cy="1812925"/>
            </a:xfrm>
            <a:prstGeom prst="rect">
              <a:avLst/>
            </a:prstGeom>
            <a:noFill/>
          </p:spPr>
        </p:pic>
        <p:pic>
          <p:nvPicPr>
            <p:cNvPr id="7" name="Picture 17" descr="TAC TowerDriv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48400" y="3314700"/>
              <a:ext cx="363538" cy="1120775"/>
            </a:xfrm>
            <a:prstGeom prst="rect">
              <a:avLst/>
            </a:prstGeom>
            <a:noFill/>
          </p:spPr>
        </p:pic>
        <p:pic>
          <p:nvPicPr>
            <p:cNvPr id="8" name="Picture 18" descr="TAC TowerDriv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46863" y="3338513"/>
              <a:ext cx="363537" cy="1120775"/>
            </a:xfrm>
            <a:prstGeom prst="rect">
              <a:avLst/>
            </a:prstGeom>
            <a:noFill/>
          </p:spPr>
        </p:pic>
        <p:pic>
          <p:nvPicPr>
            <p:cNvPr id="9" name="Picture 19" descr="TAC TowerDriv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10400" y="3325813"/>
              <a:ext cx="363538" cy="1120775"/>
            </a:xfrm>
            <a:prstGeom prst="rect">
              <a:avLst/>
            </a:prstGeom>
            <a:noFill/>
          </p:spPr>
        </p:pic>
        <p:pic>
          <p:nvPicPr>
            <p:cNvPr id="10" name="Picture 20" descr="TAC TowerDriv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08863" y="3314700"/>
              <a:ext cx="363537" cy="1120775"/>
            </a:xfrm>
            <a:prstGeom prst="rect">
              <a:avLst/>
            </a:prstGeom>
            <a:noFill/>
          </p:spPr>
        </p:pic>
        <p:pic>
          <p:nvPicPr>
            <p:cNvPr id="11" name="Picture 21" descr="TAC TowerDriv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3292475"/>
              <a:ext cx="363538" cy="1120775"/>
            </a:xfrm>
            <a:prstGeom prst="rect">
              <a:avLst/>
            </a:prstGeom>
            <a:noFill/>
          </p:spPr>
        </p:pic>
      </p:grpSp>
      <p:sp>
        <p:nvSpPr>
          <p:cNvPr id="12" name="Rectangle 22"/>
          <p:cNvSpPr>
            <a:spLocks noChangeArrowheads="1"/>
          </p:cNvSpPr>
          <p:nvPr/>
        </p:nvSpPr>
        <p:spPr bwMode="auto">
          <a:xfrm>
            <a:off x="1219200" y="4724400"/>
            <a:ext cx="1066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Font typeface="Arial" charset="0"/>
              <a:buNone/>
            </a:pPr>
            <a:r>
              <a:rPr lang="en-US" sz="2400">
                <a:cs typeface="Arial" charset="0"/>
              </a:rPr>
              <a:t>Client</a:t>
            </a:r>
          </a:p>
        </p:txBody>
      </p:sp>
      <p:sp>
        <p:nvSpPr>
          <p:cNvPr id="13" name="Rectangle 23"/>
          <p:cNvSpPr>
            <a:spLocks noChangeArrowheads="1"/>
          </p:cNvSpPr>
          <p:nvPr/>
        </p:nvSpPr>
        <p:spPr bwMode="auto">
          <a:xfrm>
            <a:off x="6248400" y="4724400"/>
            <a:ext cx="2286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Font typeface="Arial" charset="0"/>
              <a:buNone/>
            </a:pPr>
            <a:r>
              <a:rPr lang="en-US" sz="2400" dirty="0">
                <a:cs typeface="Arial" charset="0"/>
              </a:rPr>
              <a:t>Server/Cloud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990600" y="5105400"/>
            <a:ext cx="1828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Font typeface="Arial" charset="0"/>
              <a:buNone/>
            </a:pPr>
            <a:r>
              <a:rPr lang="en-US" sz="2400" dirty="0">
                <a:cs typeface="Arial" charset="0"/>
              </a:rPr>
              <a:t>(Input: 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cs typeface="Arial" charset="0"/>
              </a:rPr>
              <a:t>)</a:t>
            </a: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6248400" y="5105400"/>
            <a:ext cx="2209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Font typeface="Arial" charset="0"/>
              <a:buNone/>
            </a:pPr>
            <a:r>
              <a:rPr lang="en-US" sz="2400" dirty="0" smtClean="0">
                <a:cs typeface="Arial" charset="0"/>
              </a:rPr>
              <a:t>(Function: </a:t>
            </a:r>
            <a:r>
              <a:rPr lang="en-US" sz="2400" i="1" dirty="0" smtClean="0">
                <a:cs typeface="Times New Roman" pitchFamily="18" charset="0"/>
              </a:rPr>
              <a:t>f</a:t>
            </a:r>
            <a:r>
              <a:rPr lang="en-US" sz="2400" dirty="0" smtClean="0">
                <a:cs typeface="Arial" charset="0"/>
              </a:rPr>
              <a:t>)</a:t>
            </a:r>
            <a:endParaRPr lang="en-US" sz="2400" dirty="0">
              <a:cs typeface="Arial" charset="0"/>
            </a:endParaRPr>
          </a:p>
        </p:txBody>
      </p:sp>
      <p:sp>
        <p:nvSpPr>
          <p:cNvPr id="16" name="AutoShape 36"/>
          <p:cNvSpPr>
            <a:spLocks noChangeArrowheads="1"/>
          </p:cNvSpPr>
          <p:nvPr/>
        </p:nvSpPr>
        <p:spPr bwMode="auto">
          <a:xfrm flipV="1">
            <a:off x="533400" y="2133600"/>
            <a:ext cx="5638800" cy="457200"/>
          </a:xfrm>
          <a:prstGeom prst="wedgeRoundRectCallout">
            <a:avLst>
              <a:gd name="adj1" fmla="val -26778"/>
              <a:gd name="adj2" fmla="val -11180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/>
            <a:r>
              <a:rPr lang="en-US" sz="1600" dirty="0"/>
              <a:t>“I want to delegate the computation to the cloud”</a:t>
            </a:r>
          </a:p>
        </p:txBody>
      </p:sp>
      <p:sp>
        <p:nvSpPr>
          <p:cNvPr id="17" name="AutoShape 38"/>
          <p:cNvSpPr>
            <a:spLocks noChangeArrowheads="1"/>
          </p:cNvSpPr>
          <p:nvPr/>
        </p:nvSpPr>
        <p:spPr bwMode="auto">
          <a:xfrm flipV="1">
            <a:off x="457201" y="1752600"/>
            <a:ext cx="5715000" cy="838200"/>
          </a:xfrm>
          <a:prstGeom prst="wedgeRoundRectCallout">
            <a:avLst>
              <a:gd name="adj1" fmla="val -27167"/>
              <a:gd name="adj2" fmla="val -84583"/>
              <a:gd name="adj3" fmla="val 16667"/>
            </a:avLst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rot="10800000"/>
          <a:lstStyle/>
          <a:p>
            <a:pPr algn="ctr"/>
            <a:r>
              <a:rPr lang="en-US" sz="2400" dirty="0"/>
              <a:t>“I want to delegate </a:t>
            </a:r>
            <a:r>
              <a:rPr lang="en-US" sz="2400" b="1" dirty="0"/>
              <a:t>processing</a:t>
            </a:r>
            <a:r>
              <a:rPr lang="en-US" sz="2400" dirty="0"/>
              <a:t> of my data, </a:t>
            </a:r>
            <a:br>
              <a:rPr lang="en-US" sz="2400" dirty="0"/>
            </a:br>
            <a:r>
              <a:rPr lang="en-US" sz="2400" dirty="0"/>
              <a:t>without giving away </a:t>
            </a:r>
            <a:r>
              <a:rPr lang="en-US" sz="2400" b="1" dirty="0"/>
              <a:t>access</a:t>
            </a:r>
            <a:r>
              <a:rPr lang="en-US" sz="2400" dirty="0"/>
              <a:t> to it”</a:t>
            </a:r>
          </a:p>
        </p:txBody>
      </p:sp>
      <p:sp>
        <p:nvSpPr>
          <p:cNvPr id="18" name="Line 39"/>
          <p:cNvSpPr>
            <a:spLocks noChangeShapeType="1"/>
          </p:cNvSpPr>
          <p:nvPr/>
        </p:nvSpPr>
        <p:spPr bwMode="auto">
          <a:xfrm>
            <a:off x="3124200" y="3581400"/>
            <a:ext cx="990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" name="Line 40"/>
          <p:cNvSpPr>
            <a:spLocks noChangeShapeType="1"/>
          </p:cNvSpPr>
          <p:nvPr/>
        </p:nvSpPr>
        <p:spPr bwMode="auto">
          <a:xfrm>
            <a:off x="3048000" y="4800600"/>
            <a:ext cx="228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" name="Rectangle 41"/>
          <p:cNvSpPr>
            <a:spLocks noChangeArrowheads="1"/>
          </p:cNvSpPr>
          <p:nvPr/>
        </p:nvSpPr>
        <p:spPr bwMode="auto">
          <a:xfrm>
            <a:off x="4038600" y="42672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Font typeface="Arial" charset="0"/>
              <a:buNone/>
            </a:pPr>
            <a:r>
              <a:rPr lang="en-US" sz="2400" dirty="0" smtClean="0">
                <a:cs typeface="Arial" charset="0"/>
              </a:rPr>
              <a:t>Enc</a:t>
            </a:r>
            <a:r>
              <a:rPr lang="en-US" sz="2800" dirty="0" smtClean="0">
                <a:cs typeface="Arial" charset="0"/>
              </a:rPr>
              <a:t>[</a:t>
            </a:r>
            <a:r>
              <a:rPr lang="en-US" sz="2400" i="1" dirty="0"/>
              <a:t>f</a:t>
            </a:r>
            <a:r>
              <a:rPr lang="en-US" sz="2400" dirty="0" smtClean="0">
                <a:cs typeface="Arial" charset="0"/>
              </a:rPr>
              <a:t>(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cs typeface="Arial" charset="0"/>
              </a:rPr>
              <a:t>)</a:t>
            </a:r>
            <a:r>
              <a:rPr lang="en-US" sz="2800" dirty="0">
                <a:cs typeface="Arial" charset="0"/>
              </a:rPr>
              <a:t>]</a:t>
            </a:r>
          </a:p>
        </p:txBody>
      </p:sp>
      <p:sp>
        <p:nvSpPr>
          <p:cNvPr id="21" name="Rectangle 42"/>
          <p:cNvSpPr>
            <a:spLocks noChangeArrowheads="1"/>
          </p:cNvSpPr>
          <p:nvPr/>
        </p:nvSpPr>
        <p:spPr bwMode="auto">
          <a:xfrm>
            <a:off x="3048000" y="3048000"/>
            <a:ext cx="1219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Font typeface="Arial" charset="0"/>
              <a:buNone/>
            </a:pPr>
            <a:r>
              <a:rPr lang="en-US" sz="2400" dirty="0">
                <a:cs typeface="Arial" charset="0"/>
              </a:rPr>
              <a:t>Enc(</a:t>
            </a:r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dirty="0">
                <a:cs typeface="Arial" charset="0"/>
              </a:rPr>
              <a:t>) </a:t>
            </a:r>
          </a:p>
        </p:txBody>
      </p:sp>
      <p:sp>
        <p:nvSpPr>
          <p:cNvPr id="22" name="Rectangle 43"/>
          <p:cNvSpPr>
            <a:spLocks noChangeArrowheads="1"/>
          </p:cNvSpPr>
          <p:nvPr/>
        </p:nvSpPr>
        <p:spPr bwMode="auto">
          <a:xfrm>
            <a:off x="4343400" y="2971800"/>
            <a:ext cx="914400" cy="838200"/>
          </a:xfrm>
          <a:prstGeom prst="rect">
            <a:avLst/>
          </a:prstGeom>
          <a:gradFill>
            <a:gsLst>
              <a:gs pos="0">
                <a:srgbClr val="FF3399"/>
              </a:gs>
              <a:gs pos="25000">
                <a:srgbClr val="FF6633"/>
              </a:gs>
              <a:gs pos="50000">
                <a:srgbClr val="FFFF00"/>
              </a:gs>
              <a:gs pos="75000">
                <a:srgbClr val="01A78F"/>
              </a:gs>
              <a:gs pos="100000">
                <a:srgbClr val="3366FF"/>
              </a:gs>
            </a:gsLst>
            <a:lin ang="5400000" scaled="0"/>
          </a:gra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Line 44"/>
          <p:cNvSpPr>
            <a:spLocks noChangeShapeType="1"/>
          </p:cNvSpPr>
          <p:nvPr/>
        </p:nvSpPr>
        <p:spPr bwMode="auto">
          <a:xfrm flipH="1">
            <a:off x="5410200" y="3581400"/>
            <a:ext cx="304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Rectangle 45"/>
          <p:cNvSpPr>
            <a:spLocks noChangeArrowheads="1"/>
          </p:cNvSpPr>
          <p:nvPr/>
        </p:nvSpPr>
        <p:spPr bwMode="auto">
          <a:xfrm>
            <a:off x="5410200" y="31242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eaLnBrk="0" hangingPunct="0">
              <a:buFont typeface="Arial" charset="0"/>
              <a:buNone/>
            </a:pPr>
            <a:r>
              <a:rPr lang="en-US" sz="2400" dirty="0"/>
              <a:t>f</a:t>
            </a:r>
            <a:endParaRPr lang="en-US" sz="2400" dirty="0">
              <a:cs typeface="Arial" charset="0"/>
            </a:endParaRPr>
          </a:p>
        </p:txBody>
      </p:sp>
      <p:sp>
        <p:nvSpPr>
          <p:cNvPr id="25" name="Line 46"/>
          <p:cNvSpPr>
            <a:spLocks noChangeShapeType="1"/>
          </p:cNvSpPr>
          <p:nvPr/>
        </p:nvSpPr>
        <p:spPr bwMode="auto">
          <a:xfrm>
            <a:off x="4800600" y="39624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980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/>
      <p:bldP spid="22" grpId="0" animBg="1"/>
      <p:bldP spid="23" grpId="0" animBg="1"/>
      <p:bldP spid="24" grpId="0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Applicability of 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Encrypting </a:t>
            </a:r>
            <a:r>
              <a:rPr lang="en-US" i="1" dirty="0" smtClean="0">
                <a:solidFill>
                  <a:srgbClr val="00B050"/>
                </a:solidFill>
              </a:rPr>
              <a:t>data</a:t>
            </a:r>
            <a:r>
              <a:rPr lang="en-US" dirty="0" smtClean="0">
                <a:solidFill>
                  <a:srgbClr val="00B050"/>
                </a:solidFill>
              </a:rPr>
              <a:t> </a:t>
            </a:r>
            <a:r>
              <a:rPr lang="en-US" dirty="0"/>
              <a:t>before </a:t>
            </a:r>
            <a:r>
              <a:rPr lang="en-US" dirty="0" smtClean="0"/>
              <a:t>storing </a:t>
            </a:r>
            <a:r>
              <a:rPr lang="en-US" dirty="0"/>
              <a:t>to the cloud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cloud </a:t>
            </a:r>
            <a:r>
              <a:rPr lang="en-US" dirty="0" smtClean="0"/>
              <a:t>can still </a:t>
            </a:r>
            <a:r>
              <a:rPr lang="en-US" dirty="0"/>
              <a:t>search/sort/edit/… this </a:t>
            </a:r>
            <a:r>
              <a:rPr lang="en-US" dirty="0" smtClean="0"/>
              <a:t>data </a:t>
            </a:r>
            <a:r>
              <a:rPr lang="en-US" dirty="0"/>
              <a:t>w</a:t>
            </a:r>
            <a:r>
              <a:rPr lang="en-US" dirty="0" smtClean="0"/>
              <a:t>ithout </a:t>
            </a:r>
            <a:r>
              <a:rPr lang="en-US" dirty="0"/>
              <a:t>shipping it back and forth to be decrypted</a:t>
            </a:r>
          </a:p>
          <a:p>
            <a:r>
              <a:rPr lang="en-US" dirty="0" smtClean="0"/>
              <a:t>Encrypting </a:t>
            </a:r>
            <a:r>
              <a:rPr lang="en-US" i="1" dirty="0" smtClean="0">
                <a:solidFill>
                  <a:srgbClr val="FF0000"/>
                </a:solidFill>
              </a:rPr>
              <a:t>queries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/>
              <a:t>to the cloud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loud can </a:t>
            </a:r>
            <a:r>
              <a:rPr lang="en-US" dirty="0"/>
              <a:t>process </a:t>
            </a:r>
            <a:r>
              <a:rPr lang="en-US" dirty="0" smtClean="0"/>
              <a:t>them</a:t>
            </a:r>
          </a:p>
          <a:p>
            <a:pPr lvl="1"/>
            <a:r>
              <a:rPr lang="en-US" dirty="0" smtClean="0"/>
              <a:t>Answer is encrypted, client can decrypt</a:t>
            </a:r>
          </a:p>
          <a:p>
            <a:r>
              <a:rPr lang="en-US" dirty="0" smtClean="0"/>
              <a:t>Note: data, program have similar roles here</a:t>
            </a:r>
          </a:p>
          <a:p>
            <a:pPr lvl="1"/>
            <a:r>
              <a:rPr lang="en-US" dirty="0" smtClean="0"/>
              <a:t>Can encrypt either (or both)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5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“Privacy </a:t>
            </a:r>
            <a:r>
              <a:rPr lang="en-US" dirty="0" err="1" smtClean="0"/>
              <a:t>Homomorphisms</a:t>
            </a:r>
            <a:r>
              <a:rPr lang="en-US" dirty="0" smtClean="0"/>
              <a:t>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Rivest</a:t>
            </a:r>
            <a:r>
              <a:rPr lang="en-US" dirty="0"/>
              <a:t>-Adelman-</a:t>
            </a:r>
            <a:r>
              <a:rPr lang="en-US" dirty="0" err="1"/>
              <a:t>Dertouzos</a:t>
            </a:r>
            <a:r>
              <a:rPr lang="en-US" dirty="0"/>
              <a:t> </a:t>
            </a:r>
            <a:r>
              <a:rPr lang="en-US" dirty="0" smtClean="0"/>
              <a:t>1978</a:t>
            </a:r>
            <a:endParaRPr lang="en-US" dirty="0" smtClean="0"/>
          </a:p>
        </p:txBody>
      </p:sp>
      <p:grpSp>
        <p:nvGrpSpPr>
          <p:cNvPr id="4" name="Group 3"/>
          <p:cNvGrpSpPr/>
          <p:nvPr/>
        </p:nvGrpSpPr>
        <p:grpSpPr>
          <a:xfrm>
            <a:off x="914400" y="2346325"/>
            <a:ext cx="7162800" cy="1768475"/>
            <a:chOff x="1295400" y="1447800"/>
            <a:chExt cx="7162800" cy="1768475"/>
          </a:xfrm>
        </p:grpSpPr>
        <p:sp>
          <p:nvSpPr>
            <p:cNvPr id="5" name="Text Box 4"/>
            <p:cNvSpPr txBox="1">
              <a:spLocks noChangeArrowheads="1"/>
            </p:cNvSpPr>
            <p:nvPr/>
          </p:nvSpPr>
          <p:spPr bwMode="auto">
            <a:xfrm>
              <a:off x="1295400" y="1447800"/>
              <a:ext cx="2530475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u="sng">
                  <a:latin typeface="Arial Black" pitchFamily="34" charset="0"/>
                </a:rPr>
                <a:t>Plaintext space </a:t>
              </a:r>
              <a:r>
                <a:rPr lang="en-US" sz="2000" b="1" u="sng">
                  <a:latin typeface="Brush Script" pitchFamily="66" charset="0"/>
                </a:rPr>
                <a:t>P</a:t>
              </a: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5778500" y="1447800"/>
              <a:ext cx="26797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u="sng">
                  <a:latin typeface="Arial Black" pitchFamily="34" charset="0"/>
                </a:rPr>
                <a:t>Ciphertext space </a:t>
              </a:r>
              <a:r>
                <a:rPr lang="en-US" sz="2000" b="1" u="sng">
                  <a:latin typeface="Brush Script" pitchFamily="66" charset="0"/>
                </a:rPr>
                <a:t>C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2209800" y="1752600"/>
              <a:ext cx="12636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i="1" dirty="0"/>
                <a:t>x</a:t>
              </a:r>
              <a:r>
                <a:rPr lang="en-US" sz="2000" baseline="-25000" dirty="0"/>
                <a:t>1 </a:t>
              </a:r>
              <a:r>
                <a:rPr lang="en-US" sz="2000" dirty="0"/>
                <a:t>          </a:t>
              </a:r>
              <a:r>
                <a:rPr lang="en-US" sz="2000" i="1" dirty="0"/>
                <a:t>x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3986213" y="1651000"/>
              <a:ext cx="1471612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/>
                <a:t>c</a:t>
              </a:r>
              <a:r>
                <a:rPr lang="en-US" sz="2000" i="1" baseline="-25000"/>
                <a:t>i</a:t>
              </a:r>
              <a:r>
                <a:rPr lang="en-US" sz="2000" baseline="-25000"/>
                <a:t> </a:t>
              </a:r>
              <a:r>
                <a:rPr lang="en-US" sz="2000">
                  <a:sym typeface="Wingdings" pitchFamily="2" charset="2"/>
                </a:rPr>
                <a:t> </a:t>
              </a:r>
              <a:r>
                <a:rPr lang="en-US" sz="2000">
                  <a:latin typeface="Arial" charset="0"/>
                  <a:sym typeface="Wingdings" pitchFamily="2" charset="2"/>
                </a:rPr>
                <a:t>Enc(</a:t>
              </a:r>
              <a:r>
                <a:rPr lang="en-US" sz="2000" i="1">
                  <a:sym typeface="Wingdings" pitchFamily="2" charset="2"/>
                </a:rPr>
                <a:t>x</a:t>
              </a:r>
              <a:r>
                <a:rPr lang="en-US" sz="2000" i="1" baseline="-25000">
                  <a:sym typeface="Wingdings" pitchFamily="2" charset="2"/>
                </a:rPr>
                <a:t>i</a:t>
              </a:r>
              <a:r>
                <a:rPr lang="en-US" sz="2000">
                  <a:latin typeface="Arial" charset="0"/>
                  <a:sym typeface="Wingdings" pitchFamily="2" charset="2"/>
                </a:rPr>
                <a:t>)</a:t>
              </a:r>
              <a:endParaRPr lang="en-US" sz="2000">
                <a:latin typeface="Arial" charset="0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5975350" y="1752600"/>
              <a:ext cx="149225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i="1" dirty="0"/>
                <a:t>c</a:t>
              </a:r>
              <a:r>
                <a:rPr lang="en-US" sz="2000" baseline="-25000" dirty="0"/>
                <a:t>1</a:t>
              </a:r>
              <a:r>
                <a:rPr lang="en-US" sz="2000" dirty="0"/>
                <a:t>           </a:t>
              </a:r>
              <a:r>
                <a:rPr lang="en-US" sz="2000" i="1" dirty="0"/>
                <a:t>c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10" name="Oval 11"/>
            <p:cNvSpPr>
              <a:spLocks noChangeArrowheads="1"/>
            </p:cNvSpPr>
            <p:nvPr/>
          </p:nvSpPr>
          <p:spPr bwMode="auto">
            <a:xfrm>
              <a:off x="2698750" y="23622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Symbol" pitchFamily="18" charset="2"/>
                </a:rPr>
                <a:t>*</a:t>
              </a: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2546350" y="21336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3"/>
            <p:cNvSpPr>
              <a:spLocks noChangeShapeType="1"/>
            </p:cNvSpPr>
            <p:nvPr/>
          </p:nvSpPr>
          <p:spPr bwMode="auto">
            <a:xfrm flipH="1">
              <a:off x="2927350" y="21336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Oval 14"/>
            <p:cNvSpPr>
              <a:spLocks noChangeArrowheads="1"/>
            </p:cNvSpPr>
            <p:nvPr/>
          </p:nvSpPr>
          <p:spPr bwMode="auto">
            <a:xfrm>
              <a:off x="6477000" y="2362200"/>
              <a:ext cx="304800" cy="3048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Symbol" pitchFamily="18" charset="2"/>
                </a:rPr>
                <a:t>#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6324600" y="21336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 flipH="1">
              <a:off x="6705600" y="21336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2851150" y="2667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2698750" y="2819400"/>
              <a:ext cx="304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i="1"/>
                <a:t>y</a:t>
              </a:r>
              <a:endParaRPr lang="en-US" sz="2000" baseline="-25000"/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6629400" y="2667000"/>
              <a:ext cx="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20"/>
            <p:cNvSpPr txBox="1">
              <a:spLocks noChangeArrowheads="1"/>
            </p:cNvSpPr>
            <p:nvPr/>
          </p:nvSpPr>
          <p:spPr bwMode="auto">
            <a:xfrm>
              <a:off x="6477000" y="2819400"/>
              <a:ext cx="304800" cy="396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i="1"/>
                <a:t>d</a:t>
              </a:r>
              <a:endParaRPr lang="en-US" sz="2000" baseline="-25000"/>
            </a:p>
          </p:txBody>
        </p:sp>
        <p:sp>
          <p:nvSpPr>
            <p:cNvPr id="20" name="Text Box 21"/>
            <p:cNvSpPr txBox="1">
              <a:spLocks noChangeArrowheads="1"/>
            </p:cNvSpPr>
            <p:nvPr/>
          </p:nvSpPr>
          <p:spPr bwMode="auto">
            <a:xfrm>
              <a:off x="3986213" y="2641600"/>
              <a:ext cx="1408112" cy="406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i="1" dirty="0"/>
                <a:t>y</a:t>
              </a:r>
              <a:r>
                <a:rPr lang="en-US" sz="2000" baseline="-25000" dirty="0"/>
                <a:t> </a:t>
              </a:r>
              <a:r>
                <a:rPr lang="en-US" sz="2000" dirty="0">
                  <a:sym typeface="Wingdings" pitchFamily="2" charset="2"/>
                </a:rPr>
                <a:t> </a:t>
              </a:r>
              <a:r>
                <a:rPr lang="en-US" sz="2000" dirty="0">
                  <a:latin typeface="Arial" charset="0"/>
                  <a:sym typeface="Wingdings" pitchFamily="2" charset="2"/>
                </a:rPr>
                <a:t>Dec(</a:t>
              </a:r>
              <a:r>
                <a:rPr lang="en-US" sz="2000" i="1" dirty="0">
                  <a:sym typeface="Wingdings" pitchFamily="2" charset="2"/>
                </a:rPr>
                <a:t>d</a:t>
              </a:r>
              <a:r>
                <a:rPr lang="en-US" sz="2000" dirty="0">
                  <a:latin typeface="Arial" charset="0"/>
                  <a:sym typeface="Wingdings" pitchFamily="2" charset="2"/>
                </a:rPr>
                <a:t>)</a:t>
              </a:r>
              <a:endParaRPr lang="en-US" sz="2000" dirty="0">
                <a:latin typeface="Arial" charset="0"/>
              </a:endParaRPr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>
              <a:off x="3657600" y="20574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657600" y="3048000"/>
              <a:ext cx="205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25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9248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Example of </a:t>
            </a:r>
            <a:r>
              <a:rPr lang="en-US" dirty="0" smtClean="0">
                <a:solidFill>
                  <a:srgbClr val="FF0000"/>
                </a:solidFill>
              </a:rPr>
              <a:t>Additive </a:t>
            </a:r>
            <a:r>
              <a:rPr lang="en-US" dirty="0" smtClean="0"/>
              <a:t>Homomorphism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/>
                  <a:t>Goldwasser-Micali</a:t>
                </a:r>
                <a:r>
                  <a:rPr lang="en-US" dirty="0"/>
                  <a:t> </a:t>
                </a:r>
                <a:r>
                  <a:rPr lang="en-US" dirty="0" smtClean="0"/>
                  <a:t>Encryption [GM’82]</a:t>
                </a:r>
              </a:p>
              <a:p>
                <a:pPr lvl="1"/>
                <a:r>
                  <a:rPr lang="en-US" dirty="0" smtClean="0"/>
                  <a:t>Encrypt 0 by a square mod </a:t>
                </a:r>
                <a:r>
                  <a:rPr lang="en-US" i="1" dirty="0" smtClean="0"/>
                  <a:t>N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Encrypt 1 by a non-square mod </a:t>
                </a:r>
                <a:r>
                  <a:rPr lang="en-US" i="1" dirty="0" smtClean="0"/>
                  <a:t>N</a:t>
                </a:r>
                <a:endParaRPr lang="en-US" dirty="0" smtClean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𝑐𝑡𝑥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encrypts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𝑐𝑡𝑥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encrypts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then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50"/>
                        </a:solidFill>
                        <a:latin typeface="Cambria Math"/>
                      </a:rPr>
                      <m:t>𝑐𝑡𝑥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⋅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/>
                      </a:rPr>
                      <m:t>𝑐𝑡𝑥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𝑚𝑜𝑑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encrypts the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(</m:t>
                    </m:r>
                    <m:r>
                      <a:rPr lang="en-US" i="1" dirty="0">
                        <a:latin typeface="Cambria Math"/>
                      </a:rPr>
                      <m:t>𝑚𝑜𝑑</m:t>
                    </m:r>
                    <m:r>
                      <a:rPr lang="en-US" i="1" dirty="0">
                        <a:latin typeface="Cambria Math"/>
                      </a:rPr>
                      <m:t> 2)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You can add encrypted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bits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jpeg;base64,/9j/4AAQSkZJRgABAQAAAQABAAD/2wCEAAkGBxQTEhUUExQWFhUXGRsaGBgYGR0fHxwcHh0cHR0aGhwcICggGyAlIBsfITEhJSkrLi4uHiAzODMsNygtLisBCgoKDg0OGxAQGzImICU3LzQ0MC8sLCw0LywvMi0sLDQsLCw0LCwsNCwsLCwsLCwsLCwsLCwsLCwsLCwsLCwsLP/AABEIAMkA+wMBIgACEQEDEQH/xAAbAAADAQEBAQEAAAAAAAAAAAAEBQYDAgEAB//EAEAQAAIBAgQEBAMGBAUDBAMAAAECEQMhAAQSMQUiQVEGE2FxMoGRFCNCobHBUnLR8AckM2LxFTSSgrLC4TVDU//EABkBAAMBAQEAAAAAAAAAAAAAAAIDBAEABf/EADERAAICAQMCBQMDBAIDAAAAAAECABEDEiExQWEEEyJRcTKB8COxwTORoeFSYoLR8f/aAAwDAQACEQMRAD8A/MPC2XDCq3LKrqBYSARzb7AnTF++GP2TziXLUQzFoUqW+ETEqD0iBufUjCrw7TJp1eVSBpkmJG+0gi/fvpxXZGjrC1Bl6OlnKKsruQ2+lIMfsLTJxBmYqxM8vxDlXJknmeDeTXoqaq/eBW1CYXUYv1tvONaubdM478uoajFwLLYXAJiBuLkCZnA/HskFNHTpBZehJmGI1GQIkg99u0Y+4DTZa1QQhKq06ogQRcSCJBvttOG8rqJ6R/1JqJvabeGOIsKnlhVMuH5h/BLRtN42HWMaJw05vN1iStMjU5BFtwIA+c4N8G5IujsKdJ4qIJckMJMQpCmx64zyWWdszmgAhKI+qQIGlgCVGiJkdhYnY4Bm9TVtFO4Dvp2IEZZ3ifk5gUNCuSqKCGLdZ6kcxP4pkW2FsZ1uGlPNfXTcVQzmNQiGiwUGQdcxA2PbCjidBmzVKn92SqqLbNEkydInVfobEC+N89wxq1JWp6BpVpvuEADMOQTJ9TeexwGkCt+eYvQBp3q+ZnR4gc3nVqaVSBJVdiEBJFoJkCLXwMM6ynNKdDapJYiDMkSo6fFOk/thdwPLNUrqqLqM7dIFzPpAxpSzYoGtTemrsZSW/AQSCR64oKAGh2lZxgHSvsNvvG/hvM+egygWmvMz62/lNsAcNzfl0cymlW1hRJNxB/D9fyx9wfhT5gBKYQEluYlugkzEiL9sZ5DiK0adek9MO1QaQx3QjUJFvX02GMoWQO20EqLYL22+/M38GFvtHKATBNxa17wpPSLfUY64TkDU8xppiHWQwJY32RRv6jtgfwtmAlYk01qSjDSxAAtvJBFgDg/gys1GrCIwBDS0SItEkbHUOoxmSwxrtMzWGYjtPfEzlVSgVpxTZrpYnUZI0/hiY+WO+N59qWbp1mSmWVV5V1adj3A79Jj5HGfGJ+zUvu6a8zEFbk8zDcCLbb9FxpnGKZmgz00OtFOhYAvqW5A31X69pOAXgfeLSqH/AJfeL8lkftVStUJCRLkAE7tsALxJ9cUn/QtDzNBitRRABAkU9U2nvPqRhXwLMipWr8iE1EeNQAC9Sw0rAgDsMN89kiSqeXRAVtJ3uVmUJ0z9DfuTsGRm1VAzO2rTdCKPFOZNRqepEQSbjUBvudQGAl4Ma2bNEMinuAQogSY6+n/1g/jlLUmXpgUl1GzgiD8K3OkEAEE3JO+BKXD2+2FISYLaTqAPLq07A3G1h++GIaXbvGY2049jWxlLkkdU0g0GlKaAsGtYiY0EEjZpMSOkxj6pSYXnLxqYxoGxB7IT0JX85xhk6TVUqqtKiDoVS38xZAygL879QD6Yy4PSNOs2XNOk70pYt3HKYkoSd7W6+2J65khHJ6xjm3CJ55WkSqrCQb33AiRtEi25xN8ZzBqZZHOm7k/EC+0cyhRAtY+p7444Tnz5z0vLRjVqLGoWHNtMSFO3Tb3GCvEmUIoAkUgA+mUiTOpoMKNrjfta2GKuhgDHonluAfwRP4iygpsoDK0qDKrCmb2M83vjXNcRLZahS0qApY6hubnf6/lgHi3DmoMFZlaQCCpJEG4NwMF5uqPIpDQoImWGmWuTJgahvFzFhiihS9ZXQKr1lxUy7021l6BOoEjYEkGRYTcgEDv1i2AXZ7MfJXSlUi5EyzD+GGYdBfocD18hVrUm+5pIWZFBi66gDy6F+Ezc7iccZjhNR6CHTSUUA5Y3l9ESTy9ex9TacRgDqZ5wA6ntAOJsaeaXlpyi6Y2U2IJJZVBN5mI2xU5Thj5jKOxFEeVRkEDmMx1KxMLeJ/MHCjOf5qg9SlQpp5jrTABuCINrAR6239sT9XhlelRD64VgxgG9iov/AOYw1QGqzREegD0GNEbT3wkhOZAEA3FxO4I2+e/TCvO04qOJBhiJ733w98AZNquaCqFJKsOYEi4N7A3HQwcKOKUitaop3DGcUj+oZYL80/Ah/hqqqipqQtIABgELfcz6SPme2GmbQrmGY0T5YGgKptrCAE2N78xHrGF/hiipSoTT1aIbUCZULJaOZdxee6i18OKGWNZhUFJqlJi2nVU6qpuVLzItfVfpifIQHJkuZgMhJic5+lUzFEikAFK6l6NBE97GNo69cB+JFKZqoAoS/wAI6AiY+hw5zVKkMxllSiykquoA3Zjswhu/qDjzK0E+1VRVpmryExqFjAhiS8QJj4j9diVgDddISOqnUBtXH3irw+kE1mhqdIhqiExIkCOxJJ2w14NWStmK5p0l5gSikSFuDcbREjcAYE4K1I03oGm7VXdY0fwg3ETBO8WO+PMjmEy1esrq4BDKo2KmbahI6WInGuL1bbwsgLatt+nxFdVWp1F80E7HTMWN4npIw+yGVApl3QEGkxHMhNyQHgmRe3qRgbjDUqmbSKdRKZCDQfij0kmJ6YM4noSkpPmKjIQgnrAgkFzym5sAPeMc7WFHvMd9QUVuYm8OV1TMKXTzFuNFryCBvbczjvLZTzRWcKsLe7xpBJiJ+Lt9O+OfDAp/aF8xSyCZUECbWuSOvrjv/plbVmDSBC0p13AIWSIN77bX2wbEaj04jXIDneth+8bcF4Wz5ZWSkGYuyzqgm0gb2iCfWcJaGS1JWYgEpEktBBM7D8RthrwTiFGnSXzqVVl1MSQx0mxAAEgTPXC/huforTzAqKxd1imQbA33uJE6T12wC6raKXzAW26/z8wDhdIs8BddmtMdDefTf5Yc+GqBKuxVHCEMVd4sCJtsZmJO2BPC9RFqsaiO40tASZk2BsRYe/bHfBFqhiylhSDLqhouTaQWE4PLvY+IzMSdQ44m3HswqkURS0MrSTqJkG4ESQIB3BwbnUV81l18oEaFlQQNcyRebSCBv0HtjzxQ1EgBKLpU8xgztfVEgidRki09sB5nKVWzCIwcsQQAaqk2mRq2WCDY/vhS0QOnMSlFQeOfzmcLlCa1YKoGgNIkLpghZuY3ItJ3xp/0ivTzAo1SCxUtGoxABNyNo0k/LGvh9AKldGUljTYKA4EHeS0gEACT+mO8mrLnU85apgElS8sRpJ+KRAi+4tONLGyO05nIJHsIjqytbSSCA/QyN+h6j164paNNBnwGppAUDRygTpHyub4mc0CcwQsyXte8za87/PDvKBvto1+YepGuW0gTGrWsW/3W/LBZBt9ozMLX7GNczw+Na+XSBKqJLiQxsDuJ1RMdD36q6uZTLFKdWkrsBLMCeYMJUyCNp264I4g4GhglRVRFZgsnUJBlmDygYwfQnrjDN5PzvvlpMyEn8fNEQu5Y2Ktf+wlP+3Enx/8Afj+f7w/hIo5gl0oIIamIm8kmRcnVPfoBtvgHxTUElPK0FXYT0IkmLWtMbbAbRhpQyaKwNPLtsjQGsRqJ5mFSxPLE/wAJMdlXH6ailOiHLzrkXXmn8bFrxfa2+MQjXMxkHJt+/wDuL/E4vTYIEVlkAMpHxMDBXpIIve2COIcapVMrRpLTC1EnU0Xa5gz84j0xh4reXWVKnSOUsWjcESWa0gxt7dTjW0+TR+70m8vB5r9DMWBAgDp64pX6RcsStC3KrJ5hCpH2ULBUmXkgWXYgsZYi0RfAFZvJeoatNGFUutMAyEIaDAmw6b4YZijTWQlKoia0t5oEEaZGnWZYmL7icK/FyhQghl53gFpAWQAANbQQZvafWMSpRaveQ4wC1e/57x7QpojQcsOXQCpKGJsDaWJJI7/vjKhxCi1KtRFBNaow1SpuoMlTI1CFLW29owJksiSCyrV8pWEkuLEKCZGtbyZDSI/QXxFUp06S+VSqUtatfVZ7rBMMdQjUL98YoGquszGBroc/neKPC2QrVqxSg+hoJmYsL4WZvVrbU2ozc98H+GkdqwCaiSDZW0k/+rpgDNUyHYHcEg+/XF4PrInqA/qEQnh+ZKpUALiRfSbRtzel4xXeHa+mggYVrliugtEQ8kAW+KJjs2JrgmWVqVYnzJC2CCx68/oIB+WH3BKgFCmCKxu8iDp2IGnlYQZIPztibPRsd5H4qmBHf+Jjm6QOYy5AqU7IWLEg2iSrNsB0Ptj3LUyM3WXQ5Og/CxkCA0mNwRuL79cY8QCVcxl1plmGlA9gDaxAsJhQI3x1k3dM3XLGorFWJgSTMHm5DAMgzpG4xlen7QaOj7fzPfDGTR5Y0nYioo1IT8J3W3Xr/TrrkKuUGbrivTYqQfKDzIMiNXXa3zGMOCVStCrDOqCoptYDrqLCmxBBCxthFxOohzDGmdSauUkASPaAPyGCUEuYxFLZG32lDWoq2co60qBdILfFqMAklZMgAjSL/hnAviqnpp0vjgzp1E7AkAL6RH93wRmnjN0wDUA8uBqQAgENsoWNMntcTgDxVmtWhJeU1Aq34b7RpHb9LCIxiA6lg4wS6fnvMfCLqMyhedN5gwdjEGR1jHlYZgPmAnmRLebEmwJnXHz39cZeGiBXQtqtJBTcMBKnY7GCbG2CqKVB54p+aAAdQUE2v/qG1vcd7Ya+zk/Edk2yE9hz8wfw9Q8yqFZS6C7KJJ0jcgAi8Y8+whhVby2Gg9NlkmA036R8saeFNH2geYzKsEcokkkQFiDMzERfbG2TzFIU8wrsdRjQBsSCd7dOm25HXHOSGNdpzswc12/eA8EakKn3xITrEzveI6xOGPBaDstRqYqmGUjQR0PXqTe0dTgDgK0DU/zFk63PfpAPTDTgrkUq/lllMro0gz8QsWCmNh+IXxmU812mZzzXb4m3iIH7PSZhVDl31moTcyQLTva9htgfiVZXzVI0hU2Q7kuTuSOs9vlj3jiuKFLzTU1S06wbEkzBK3mxPMfbAvDnU5qkVZz8NwBqBA/CLzHS2AQem/mLxr6L9tUZeG69BKtc5ssrFSFuRcxIaLwROBOA02zOdAl23iCdUAHY44fJo1auGV+UNpGmCCCI1ALa0yIF+2NMpFLN0zlCx+G6yTMcwAKievTb6YKxv8Q7Ug+9QzxRwL7OaJNJlLE6v9x1fhuekdBjpMmwzsvTq6WVjF9cBDc9ZkXHuL4A4jxWvXqU0r2CtA5bgTfpeO3ywTxjUM9yGoQbg6eYgi506RM36XGBo/ST0MAg/ST0MH44QxpJSVwxUKymbmYhZ6T+eOc3nDTQ00eqhDnkMiBeJHe/5nHPFqbTR8sVA8AXn4rSEECBqMgCdxtjfiB0KrnUM2TLhlixm8aYuIM9ZOOFUBNWqUR7Uy9TRCispKpPOTaNrNHcRBtGEHiFKgHMapTWYLmZ6/8AlBBOCMpmKmhlzBYMwQ0lZfiIsIlDMKSAZHQbbAcfzjldDk/GxhkCnpBNgZPUeg7DA41IeovCjB62g3iDM03ZDSLEBFB1byBf5dvTA9bNTTprJOkmQdhPb98BYc1MjTFGk4D6mJ1EjlsbaTFz33xU1KAJa2laBj7IV1qFVZa7VCVje50jSRzCNJk+oiCMLeO1qLGkia9SlhU1Tvq6STHXb9cPqVMK6uXrBgFuAxEzpsPKggILHuIxGcRI+0OSbazJ+fsL/Ie2JcQttpHgUM9jpLylTWmFTRmJLSYZgNWkQVgibi+x29sTHi6nC0rOAwJGtibTsJ6YpVzOWA8xKtY0xUBLFSQOUw11iS5Hqd/XCipRFYVfP8wqqOctymCokg2WIjTewj8l4jpbUYjASr6jAOEVESiGVannagAyTteekTt3PtifrNLE+uK3w7pFJCTWH3h+BAQOU7HSZbpHbEpmfib3OKsRt2l+E+to48P1wtKvzhSUIAtzTYqJB6E7R+eHHh8hqVMM1QDUwJCiFW+xKydyYBMGbTGJbJOdFQSBbsDNwIE7WJNu2KPwpnZCI9VEVPMK6ukgf7hMk9exwGZdiYrxKUGbv/EA4xRUVaWhngqt2ER8gBYfngrh/Pm62uox1K/Mq/FtAiDANva3bHGYz5qZrLFnQafLGpRAQBhvNjp3kGP2JphRnareaCEEq8i5gDl1GJEki/4fTAknTR9oBJ0Ufb+Yq4etco9NQ3kuw1kLMRse9pO2+FdaiadTSQbHrbD3gni+tlAyU4I1hhPcfr7HsMKOKcUfMV2rPGtjJgdcUKDZ2liqQTttHmfqqczRLEoAiFiUHKQJA0hRqAELcXg9MA+JcoikOrM2sklmmSepgqIvPU42y/E3zGaR6hVCRp1AEAACBsw9txjLxNxZ67BW0kIWggATqMmYJG/rhKBg4Enxqyuo7bzDww4WupZtIve3UEfit1x3U4s9J660W+7qalJgcyyQOlrH88D8Ao6qyjWqRfU2wi/X6e+C8plVHnjzVAXaynXcjlkj3thj6dRvtGZAusk77D95h4brslcMrimb8xUNEjsfp88cDKeYKrsTK3stiSesWXrjfwzWVK5JfRyuAfUqRG4idpkRb3wZkcyRSzSioAHiQQCXuxsS31jVvjHJDGu0zIxDkjt+8ScOyyu8O+gQbn2sPmbYacAqESuqF1rNrWO5MWifzwP4eoa6sawgO7EKQBIvDED1tfDnwywVXHmhIdWWSACQwiZMx1NiLemMzNyJniH2I+Iz8bUMucsjLmPMrazK2ssmCIUR0MepxG06rZeqr0jcQQSOsXsexkYY8WyitWDioGDORvcARBNzv0vh/wCMcnSXN0gMwrjyxzjQQCAYWxje0nvJwKHSoHSDjYKoHI3iXgGZerVrOzlS6MWIi5N42NifbDCpkESstQV3ERLMJIJDTeII2EX+I77YVZPNmnUqhH5WEzEEkXEaTYyTsYw1y+earUVWrIi6gZAaAVWx5rfhAv227g9g2OIrLYYkbCvzpFnG66/dFHLMCZBCiDPcfF3n198b5LOa84GqVLadIfSBy6dPwkRsYxz4goojURTrCrBbYKNPNImO8zf9MdcTzjU84XNVWMDnO2w6Uie0R9caN1oexhABlAHUH84javQpl6ZaqwRAWQhAOYwe0nYT8tr45Cq9RW8yop1adQpqCECwNLKJuLR0vI74cN4q9WvTptVVEqABmWwXmJnfeZY7TJnFyvCMs7pObBhy0nTykAkHfrO1wD2jCSCOZOVZefz/ABIDKmnULNmajKaRUUhpHMoJBkabwAPrjHxIFejr1sWNQnTACmQdT8oAkwv54Y1c35tRtdRVFHSqkxLANE3YNIF+XeO+FHHuJmoNJZSA5IgGdgvcrso2J/XDFB1iOQHzBXT/AB/iT1fLskalKzcSCLd74Z5rMt5NJZEAkgaALnfm/F0+gwT4uqDVTVWVgiaQVjTuTaCZ3m8GSbdccZwzl6H3gaJhbcvMbHmmTvsLEXtijVqCkynXqVWIhb8ZzHlyzaXUjQugevMDFv3n0xP6zUqS5uzcx9zc4u6tdHRUNdeYLq0LIBA0idTXEKJt2JjfEVmKC+eVZuXVBaBtNzAJHyBwGFhvtUX4ZlN7UZVLlaJIoLVZsvqMFVk3WSdQX+JQIjbHOTrOadcMzr5dNkpDR8QuCpOnp+U+lvOGuKLeUlan5ZMlyrHdCJsY2YjeQfbBmaqL5MmuoYJVgASx1RJmZBaIveCd74nJ3qSsd65/Pjr1h3g4ZVqFMGv5Th2LzpBFoBBIJ2JH9LY/P+LUlWtUCkEBjBnfAJOPMWpi0kkdZ6SYQrFh1lF4cH3OY5lUaZkzJgMQAQRvtBmZ2xr4cyiqRU81QWDrBBMWbswgxBF+vphbwrMlKdUBaZ1CJaJG90vv/wDWLDwlVJpUQBRMNUPNMzBs1o6zvt7HCMxK6j7yTxDMgY+//qIa+XNPMZdmqUxqKtqWDo5vxRuRuZ/bDbgOVFTNZgPWRJW7OWAOxgEMD6bmRhIueNbM0QqKpDIACBpJkCTABvEnfrjtuCtVzdanrVSgZiehiNoA79tsdX/I9Jtf8zW38xBmqcOwHQnHOXMMPfHqU7nHKnS09sVdKl3SpXZ/ONSzeXcFCQixMwJLfEdZkiZnV27YYUsxrpFzUpCabSqgkjUT0Lb337Ymc3mTna67U5sATYbkAECesCZPrjThPC3bztOlhTViSQx2/hgSCekxiRsYoXzPPbCNI1GiJl4VzJp5lWBUEaoLAkbHsR7b49yyq/2hi4UwSBEzzTaTa4HexOPfCFDXm0BVW3MPtYG5jtv9MdZrh4rVMw6FaYQk6ObaTOmAbC2/cYa1az9o99PmH4H7wPgHDlr1hTaoKYIJ1HawnuMYvlILw45SR/N7Y+4ZnTRqagA1iIIncRN5EjfGmV4noSomhG8wRLCSv8p6HBnVe0a2vUSONv8AcZeB67JmJUqDpa7CR37jt3wXwSmGp1UNRF8x1VpmQNQhhzAESex2MwMKvDNDXVNlMKxhpjb0BM9rb4J4XkmK1SPLIUgkuD0IsDECZiCRbCcoGo/aTZgNTb+0148AmXSkrh9LsZE94/iI6AiAN/U4R8OJNVLidQu2wv19MUPHqwOSor93OtidO4u1p26/SPSU/huPtFMEhZMSY6+4I/LBYz+mT8xmI1hJ+Yy8PJD1xrUfdtc7MNS2Xa5/TpijyHGKtVfM1UkJf4YMWVRzS1gQB8wfXCannD9ozPLTIYsb2iJjT9duvvh7x5S1OrPljnEgAgyAqwJ3HWRYwb2vNlNtv1kOY24sc1I+vRjMI5dSGeTvy834hv6wCbYL4tQ+050h3VdUSyiR8Ij8R/XHWZ4krtQUIq+XpHo0Rdh8r974KDlM/YoYDASOUjQbWWTva0m2+G6iN+tGUamG/UAwnhWT+zoQldecqbpcQYtzbCb/ACxrkqLJmzU89BqEksTY6Q0WebRHxdMJ2yH3tPnUmoQfQaj1tHW8DvhnnMycuFeKbKjmApIJtI1QgteReD2MHCjZPN3EMCTsbJ7Sf4Xn2OYg6R5lRSWYTHNM+l9/TDHxRkzp8wsrTUb4QB0F99rWt3wi4eBUzCyVXU08xgd4Ji3bFL4pJ8hFKooDtGnVO5kHlAEdBM4c405FqUZBpzLUV+MI1UodXimoldUQJA+JjNr277TOMM5l1GXosHBJ1SsQRfqev9MZcfzWtl5QsKtliNh2Av39ZwbnqH+WyxlYOoAAX+I/EY3+e0euDFqq3GC1RAfzmUOQLUjTXzaYGpWEqAFJCnmCtEbgk7FT3xHZy+ZN5l9/nis8QF1y7oAoWnpU6QwMywgmCGWw6xtcziGyx5198BgF20X4Vb1PL6lxaouYVC9H/wDoDBA1FdIT4gBYDc7xjvN8RLZZxrp3plNMc2gE3B8zuPU7Wvjajw8s0N5YLMGNgIlAQh5SIGnoeu95wnznHPMDr5NMeWrjcAHVyyAVkkbgAjE4UMdhJFUMw0jipFtjzHpx5j1J7covDn+jmOQNFM79JlZFjcSD0/LFB4UpCpl1C0kLKzSx3JIJ/gIIAAtJFx3xL8FqRSqjQTIHMJtZgZ95me6jD3whVViKS0dVTmJYtEiDFthBgz6Yhzg008zxSmmI9/4nvHMqwzWU+6RdQpgAbNLfi5RvMGxxjTytQZ6rCIdALMs8oEAj8NwJBNrgH3ws4nk65rJTZhLEaBrBA1RGx5dxvgngPEVylaqK4FSVIkGQGsQZBv8AXBKnp2N7Q0x+kAG9ogapDH3xml2GOqnMzEdScZgXxV0l1bT9IyHhl2zqny6CqgAKzynlJ7AzHWLGMKq2ZGWq52g6LUswm3KQY1Ly7zGwGAK3Da1Cm7llDqQAwe9rFR3PMp7gDA/AE83zmZPNYIWkn4YIljzCbSI9cSBRRJNzz1UaSxN8CY+GsxSp1g9ZPMQbr3w14Y6uudZKaFdEjUboJN1sZNx26fKZSpE4ccBUGlmGKgwogkxG/SRM7R3j2Lcq7X8SjOvpJ+P3gfAqmmqZRXsRDR9ea0jAGYPMffB/As5SpVdVZNaQeW2523wvrMCxI2m2GD6zGqDrO3tHvg5WNRtKo0KZDCewsADJBIO207b494PkXIqZmEZKJGpW66pFhBn+98G/4f8AE6GXqM9dQyxsRM/XbG/BHFRqxWgro1RbkgadTQBc9TH09cIykgsfiS5iVLH4g3iTw8Vy65tXTRVJimN1E7GwH0xO8LzC06qu661Bkr39MMPEufZqhQQqLA0oeWRaRci+9jhbw+sqVFZ11KN17jDkB0bylB+nvKzgYpVqlQrTBGkwGOmLXPKsEgenrihpZSSoNOkhnTcg6uUTcJvzA/lfEbwIGocwVChdBNzAWWEGJ+QF9+sYb8FyesebSpMaesLGqTIUE8s/OZt8sQ5k3O88zxGPc7/n95r4p4A2VajUbyzqM8hmZM3HSxgQOmAeI5RqueCBUUhRYmAYWT+G5PthZ4k4nUasysSoV2hJ+G+3yx7wuqKuZkqWWGOkttCkgySNt9+mHBCF1dpSMbBA3YyoyfCy6wFoGEpnUZt6/DcNB1A+txgbjXDDVTQi0EIJMhgPh+IHlBtIHynC7xNSNNKekaNaTYk6p6/EbE3jHeVzC08rTqVaWoMzc+u9wQpgXsVPUbYUqnZwZOqNtkB67flyf4NTP2imvKTrUQ2xuLH0xReKMj5aa2CCWiFmbEjaAsArFgMTOToGpWC0zcmxNv8AjFTxyjpyVIFRJc84MzGrp/e2H5v6i7ynOf1U3kzxfOJVfUiaB2tAv00qv9fXGlTPq1KmgQKy/E1ua5MkxOxjeLDBHijLKjqFprThRIV9UnfVPSZ2wlQ3w5QGUGUIFdARLriFA6TQKUtZVF1gjlNySeWdTFG9gw6RiOz2TNKq1IkFkYqSNpBi2KXhuUGczKLl10iLAkiIB6yT/cYTcVyDUc01Jo1K8WM9e/74Vhtdonw9rYlJwbh7UytBqdN6j8wJKkAFWlTKlu5kSJA3vJmdp+XRlqNIA0jtY8ykBmGneRMD8R9cCcRFOi7mpQKkFVkMW0yJjVqBJI9LTjzOUg9B6tOiApUideog3Yj4idj2EEesCY7kE9ZGfUwY8H894pyPDiadM+UtTWxInUJFxBNlF1J3naIxOuLnFF4Zyzj75kL0lbSViZO8ASOnXpPXCLNuC7ECASTHb0xZjPqInoYidbDmG8Ky5NOqwWQoF52JM/oGxQ/4d8PatWYKCSFJEGL+txb2OFvhhFNKvqVjy9JsbwTFomN8feG83mKdUjLFg5B+HtgH9WoRWX1a1jjxV4bqh8uiKddSdN9zqtpBZo39ML8jwpqeaqU81Saq4RuUG4a3MTqG3vgDivH801RGeo2qnZemn27XwR4fzrVq7vWNWoxQ3QtqNxuVvESJ7kb47Sy45pRlxRDTeCccG7Wwz4Ll1auFdSwJIgWOx9uuMeL0BTzDqBpCsYB7dO/T1w4ONVR4catPWoz4hksxToutXUNJSRrBABBgRN9hFvw+mOPCVGTUZqZqU0Qs4Bi3/kLe2HHHc9TqUKjUmrMp0glyxBI7kzcW69fqv8GcQoUlritqlkhQGIB9GjpicFjjO28mQs2Ftt4N4ioBagAp6JUGIjf01MR8z9MA5DNIiVQwOphCkE27ggET0N522vgrxLnFeqSmrTFtRJIHQGe22A+HtQ01PNDFtP3emI1f7vT2w1fo3jkvyxqh3g/hJzNcoE18rHTMbAmdxt74U56gadRkO6mDjXhnE6mXfXRYq0ESOxscDV6xdizbm5wwA6rjgDqJ6T2nUgYd+G8t5kyHI1J8LKCJMbMbk7DsfzT0acjFv4Iz2VWg6VRUDa1JKzBEi1jYi5k+m2AzH0morOToNRH4prZcwtJGWoGbWzGZBNhIZgY74nMWHjLJ0fLFWipBZ2DEzG5gCetj0GEXh7hhzFdaYBPUxvAuY+WMxMBjuZgYDFftHfgPiuXoGp9oUtIIUAX27yIw3o1Psuqn5VVXZpCq0nmHLpK2mzD4Tb64ncxwn/MV1p0200wxAH4QOpk7YKzDVhRNWsaorhhBbULAWIkb3P1+qcgDGxEZqZgR16ft/uI66F6x3lj1N79z3wbluFVKeZFMghxuAwB26NMYWZeqTUBaWJa/rfFQy68/ZaqyCQDOuQpg3vuBPzjDHJXbtG5WZNulGTPEMxVLaKjE6LAEzEdB6W6YecJ4XVq0Umm7IdR+MKCNhGqwhpJt3wlzg1VWAEksY+uHPCyaUCqanLqAQBhpMd42OxEdZx2T6BU7L9A08xFQY06oNxpPQ3+RxXcTYHLI7BzqqEqzNIgSCInfa8YinPN88WGbT/I0idXx230gc09YkkdANjvfA5xupgeKG6GKPFVVC66AVUKIBJMTcAEk2gjt7DCaivMMOfE9ELVWAwUgQGBBi4Hxb2HS2N89w5Ey9GoqMGJ5mMaT2Cxf64NHCoB7w8eQJjUe8b5jhlUOr5RCnKpEEdSRY6jNx7/qZDiZqCs/mk+YGIb3BvfF2z1vIYqK/m8sGTMcsWG/06jtiAz5fzGNSdZMtO8+vrhfhmJu4vwbM1g1t/eVPhd1zJ8l1erVdpkuQIiBuwkz3I7TgjxxkqtClRkFAUK2eZFv9xgRFrfvia8O8UOXrLUVmWNysTHpNpxRZbP/AGxK32jXUKozUo6GCZMdJg/XGumhtXSbkQY319Jp4K4zkKdPRm0djqJME6SIsI1C8+mJDiLIarlPh1HT7Y04Z5QqffhjTvISJ9In1wJViTG02w5UAY1KEQK5q94/8ME+XWChixAEBQZF5nlJFwDaNvQYO8O0dOaaPMjS0aQdRBEiQAbG3TrOCf8ADqihWqWrGm1gAsamF50z1A/XHw1Uc62mpokGHZRtHbp+3YbYmy3qYSLPepx7iR2faXb3xtwhquo+SCWIIIC6pB3EQcMPFPD6dIoULHUsksIv6f39cE+AssXrMQSCqEqQsnVaLQfr9L4frHlahKvMBw6gIo4RXda6spIbV0En1gdcc5tC1eH5Za9oge1owx8Nv5WcUuQhVrlhOk946xgLj1QfaHKMGGqzARPqB0xo+v7Qh/U2HSW3ijh+RoZTy6bv5sK2lgRLbFgCtrDv23i0t4W4L9o81oqHy1LDQJv01WsPXA+fzDZhGrVak1AQAvcXkjoL9PU4J8K+IauW8xKZAFUaWkdMAFYIfeLCsMZF7wPjFAiqQ2q0fFM7dZxhlMjrVzDnSJ5VkDf4jPKLb++GPiZx5xIqCrIBLARJi9j64b+CKGXahmvPq6Do5VkcxuQPrG3c40MfLBmh2GIEdpFHHmOqm5jvjnFEqjvwxkFrVCr6tMH4Zn02VuvpgngNN9bKFc0tS+ZpWdja8WOPPBdSKpmr5SxzN6dh67Xxhw3iFRKjLTJ5mn3ImD+Z95xK4YswkWUMWcdhD/Fdan5aopJZSbGxUamOm6gncGZ67dkfB+K1MtU8ykYaCLibGxscNfEdCnoFTV98xOtNMAe3T5DbE3g8ABSozwoBxVK7g2fqV2ruWIqOumFFiDM2VT2HbrfGdWtUqU2JapUUG7Mgttu8kjoI9sY+FAkVS1TQRTbT6kiI2MSCcUVDI0RSCecfKmWiDpJAkhoE7ARHT54myMFcyPM4TIdvbpJ3N5SiFo+WS1QtzgD2gAdTvgoVnXPEoXB/i0DXcXOnSJJ32G+/XHnEqNGmaTUak1NUkEgxGkg29Z37Y7zdTy8wGoEOQouqiJi/KoA/vrgrsf35hXY+QeYLw1Keuo1UlaiyUEfjExIi1+mK3hpyBpU/tFeotUklxqIgmV2i1gAeuJThGWSo1R67MrahYRN9WowReDFhe+F/iCiDmWFMlpO5i5Nztbee3yxoAZ6uGAGyaSfztA+KU1Ws4QgqGMEdsP8ANVGGRpqzP8cqpWFjmkgxcye/XEyyaWjth5nqrNQpg7TA5RsNuaJO5tPTDco+mOzC9HzO/GSjXS0tUb7tZ8wEEGTYSBb8t8bcRB+y0GJJMlbiwAJgA6RN5tqP9B/F1ELVSHL/AHa3PcSOw7Y8zmcZqVFWYlVO38In89zhYHpWolRaJUpjXbzBArBOUGKQmBtJCCIgWg/D1xB8VP3r2jmNu19th+g9sXNTPqFbTVkcgVoBkGQZBWYClpHdovfEDnHJdidyST8/TpjPCjczPBL6jtOsnk3qHSilj2Fzh1lKGao03Ko4UghjptGxkxbf88eeDaoWsCW0QDBtvBte19r98VWaqouXqjzTpZG0ggXJJJWYMm4uI6drdnykNprad4nOwfRVjaS2WyVM5U1IPmBobeADt0ibHc4QPvh3wnNM6nLzFMnUYWTPsL4TVqcMR2OH47DEGU4rDMCf/kM4FxA0KyVAJKmYxWUs6OIZrXVIp23m35nElwSlNancDmW52Fxc+mLDI5gpxCpD050nmjlMLsADbaN98K8Qea5qI8W3IXmop8bVCfKXUGCraPW++omZteNsKfD3GnylXzEgmCBPqIn3G49Yw58atPkksp5IgAiALCZ6mMI89l1kaQQI64LAR5YBheFI8oKes74ZTFfMAVH0h25mPSet8DcToBKroralViA3cA2PzxtwRSa6KCBLAS2wvufTGXFU01WEzftGGj667R4P6tX0hlBV+ysdfNq+HSNrXk372Hp3wsyzEMIx4WtjTJU9TqCYBIBPb1+WNAoGEF0g3CeOKRUgsrWF1iNukYXg4Z+IcvprESGsLiI2HYn9cL1pnHYyNInYiNAnLoRvjnB3EqQXTvsN8A4JTYuEpsXH/hTKCo7BnWmNJMsARPQc1r4H4LK5lYbSQw5u198ccE4k1BiygGQReevUR1x1waoxzKlY1FgRqNpnqT0whgbY9Kkzq1uTxUJ8UVyXK6tSgkhr3nre/TrhBiw8XahSVWqU2AdoCm4kkyff+9sR+C8ObQQvCm8YjfgizqGoLIi89e0fvGKquopZTyldXk6iBpkHaLMZ+U4nfDDMvnFWCzTIO97iwjr+04qfDrstEMpXUXsDJuBF+cACGO/b0xL4g+qR+LNNfsRIWmk1ANgTv2xWLlkXOmKyuAA2vlgkCYiYNxG98KeOV2ev5Z0wjFQyggG+9z13+eDeF0BRzYXzUaBIaTpJ0yBII6298HkNrfaMysWW+x2jPwpl1LZgtmPLBZRJ3bmJ1WO4EnqDMdcIfF+lM63OaiyJbv7QT+uMzT8zMMC2kM5k9BJuYwLxbJLRzGhm1qN2HUemCRRqvrUPEq6r61F2acFyVsOmDG4q7U0pH4UJI+f5dT9TgGvGo6dpt7YeVcioy1N9akk/CFEi7btv0Bg9GGHPpAFx+QqAtiY8QzVTNOGIFhsNgPQE29hhh4iqIMvQWnU1gD4YgqdyCJ7sYMCcZVOIGq0usaU0jQI27/njPi1JfIpMrqSZlQsFY7nr/wAYQOVBEnH1KCKqU3gyr5oANQISygmBYDTDczBfw9pt64jvFeXCZqqobVzE6rXk72t9MPOG1dGRqQwljBE3FwR16x2O3TEfVaTjcC+tjN8Mv6jkRn4byq1Kyq76FMyx6QCfzIj54q81SStSem1RVWiG8uAOf8+ukfXEhwPLmpVVAYk3J6Y/Qc0zLR066ZCUqqAxeAoF+aZaIET16YX4k04qI8axGQUf9SR8Fp/mJ1hIk6jMW9iJ9pwkzxJqOTuWJPvOGvhniwy9U1DTWpvysJGFWdrBqjNESZjFKqdZMuRSMpbsJtkFm2xw+8MZT/MMCUPK3xEEbbixEjf5YScIWXTY8wsdt+vpigr1hRzZBRLgcoAIGpQR+GDEjphWYk2oiPEEklB1EV+Jc4HZAABpEWZTN9+UCD6H0xhnqm28xecNvGXh45YUXJSKi20kmY3JnY+1rYS8VWWBBm2CSqWoeMDSoEx4XnPKqrUAB0mYIkH0OPM5VFSqWAgE7W/YAfljvg2VNSqqABiTAB2OPOI0DTrMpABUkEDYQemGba+8b6fM71NOJZYKqkA3HX9sfcHy2t1ExJx7xDMuyKGFhtgGlVI2xyglaMxQxSjLjjWQenxFVijVYiY3p/DJmALAdN7dTiVz5K1HBABDEEDYGTYemMMnmgKgaoC6jdZ39J6Ywd5YkbTgUx6T9oKYtJ+01z7k6ZnYb4EwfxM/DeTH99MAYanEdj+mUPhHI+bUYcllY8+23p7zjLgVCcymx5hZtjfY72x54WyT1qppppnS3xGBtE7HYmcbeGuIjLZlajoHCm6nY4QwJZhfSTOCWcA9OIR4q4pKDL+WAUYnVsTvaNI79ugxLYovGfEVzFY1EEKdhAEelsIKaThmFdKVG+HUJjAlp/h/li6ZghlXTTJM7xI+Gxv+07YD4XxTQ8BQ1zuY6Ebmw3n5DCbJVCoOliJw18J5pKOaRqi61mNNrz0uCMKfGDqJicmJSWJ6xj4ipvoy9Q6AX1EFYB3BliAL332t065ZXPsc6rBEYhdIUsCPhiS3U7me+NPF/iShmwiUaXllDFgL7XMAX/rieoUzSeaim3Q2/XALi9NHvFph9FHnf/MO4RlXq1jGkcwsxAFzHX37G2MOO5bTmSrgAAidPS3Sw/TDvwp4my+Xo1qdSlqd/heBy2PcHv8AliYzVfWSd5OGKrarjVVtdmC5hV1kL8PTFNn5GToxpj0M3lvitYgGIB2i2JZkIMG2KfMcPIylKrCwzETJk72I2jlP1xuWvTc3PQKWesW5O+oEkW7T9cNuKZXTlKLALBm4FzzN8RjfpvtGMKmQakSGIllBgGbG9/ljTN5N1yqu0hWbl9Y6/wB9sKZgWBB6xLsCykHrPspVAytUaVOqASTcXmw67fnicy1MM8NMemK3KUYyFV9KkSFk7i6m1vlv1xK5H/Umfp/wcHiP1RmA/XXvHPg0RmhYGAxg+itP5Xw8p5gEZqNH4rEGYJYSog2v1Ai20YhKznUSD1xZeB+BNmaOZeEOlDdt1sTK23tgc2K/X8QPEYb/AFCfaKPDNEnMLpVGJmzgldjuBJwnzfxtbqcMOD8SWhX1VKYqKuoFTsbEdfrhZmKoZmIEAkmO3phyg6yZQit5hJG1CFcMeGXfcbb/AC9cVHDKArZ5opSCDCPYjlsd+hvvfExwLKmrXpoo1FmAiYm+09J2nFrksh5GdKtTYAg6VRjO3fVbuebCfEbXXtJ/FnTZHNSQ41mKr1IqOW02AJ29BjYrrRmYgECw74E4kD5pB3m+Cs9UgEStwNsM6LGnhanHhjiSZfMpUqJrQHmXuMdccztOtmnqUwFQmwiLe3TAnA6atmKYdS6lhKjdhOwuL/PHXGqajMOKa6E1cqkzA6CZP64M1r71GGvMrrUN424KJBBt06YW5SkCMfZosVE45yzwMcq0tTkXSlQ/geWDVwNIcQx0sYFlJ6kbbxPTAGbGl2EDfpt8iMGcBrqK41qzA7aSQQehEETB6SMc52gDNQHdjbr88DdPvBusm/tBKzF7kbDAxwwzpgLzTbtt6YXnDV4jk4jPgWeSkzFwTKwCIkGRe/pI+eOaZBkjG/hbJCrW0tTaqNJOlSAfeSRgemsE+mFmtR94ptOsgc7QfNPOMqZIxtmqgJxtnbom23TB3VCMBqhB6RJONaqkY5y1hhrwrJiq6hgSOoXeOsTgXYLuYDuF3MGThNRWpzE1IKgMJvET2meuPuJZZ6blHMkRsZ3AO/sce5wvSqJrDaFPJMiwN9J9+o641z9da1R2QnTFtRJMe5J/XAAtYPSLBawTxBMjXpBKi1ElmjQ/8JE9JEgz+Qx9lgV5huNse0ODVagdkWRTEuZFhczf2OOqTlCpkfPb54Ikb1DJXfSYBVJLX3xW1aEZOkI5mcEEnpzCw3iRv3GJ/N0ZIaQSe39zinzELlcuSrABrsTYiWiBNtj0GxwrM16YjO16Pmc+IeD1MrUUVSFmnqALat+np7YXZ/iFOpQRVsywCLXtv3w58ecYo5p1agx0rTAOsyZvtJOIJTBxqY9VE9IWLEHAJ5EsstTByLrplgQ2qRYWG0zuY+eJrhlqu4G9zij4Xk6j5Cu+lytoIPKDImRNyR79MTXDZ8zHYxWqZiUgP8zIU5Y4NocSqUVZUcqGsYO+PKhhjbc4xzNOYOG3fMfd8zLKpqYTsTc/vj3M0AGIBkd8OEoBNMQSYucLM2ZdvfGB7O0xcmptpjlnKkMpgi4OLnwrUr5yvqOp30m4MHbckfriFpPbFN4a45Uyp10jBiNsZmXUKgeJXUpEXcW4W6VJY3LGR6g42zlE6HmNht+31xzm+Jec8kcxMk98FcQp8rcoG23/ABhVsKBitTDSGk1larI4ZCQwMgjcHuMdVHZ3lviO+CeA0lbMU1YsFLXKzPygEz8secVUJmKgBJAYwWmYnrIBnvbFFjVXaVlhrqt6hfEaB8tdtumFMwIwzzZIVSeowPlsvrkDfAoaXeBjNLvCfCdBXzKhwxUSSEmbAm0XwRxKlpQiIhj3nc7jpttvjDwwqjMqXYoomWH939sdZ8goxEfEdsA4PmXFuD5t9NoBVzQYDlAgRbATY6U45OKAKlSqBxK3/DzMUKdV2ruUGkwQSL9pANsLuI6PMc0/hkxjPw9l6TtFZtK9SP8Agz7YwpjnIG02wjbWTJzXmMYHWWDhzl25PwnlI/v1vgXjiQ8QB7Y1pkKgJXdbGfzxrHUoM1zqUGccL4dUravLExc4O4JSdaoA1aumnf5Y28LZpVFVSxErYQCDF4Nj1iP1wZ4dUvmkABN55RJ9wIM/TCsjt6hJ8rv6xWwgvibJqVolQ4JkOW21WJAHQ32HcYW1cp5LFbk9ZBBHyOKDj+TZfJYrUADsIKgANquF5QD3+ggbYUeJOWufjMgGXEE+sQMZiY0FmYWagp7z3I0MwUqGkWCR95G0X3/P88D8RpQoneMFcJzdbQ60wSpHPAm197W64w4spOhdicECde8NSfMo1+e8DKHStx/ffD3jJjJ0iA8TF/hm/wAJ9Y29DieGVZYJ64ecRzanJIhqSweQnQDmubbye/fHOPUvzNyi2Wt94n4e0h7DbvgBFvjpHg7Tg1Kg0xpvO+H8GUfSZrT4pXWkaKuwpm5WbH3GB+EKfNG1u+CWy5KFh0wJwkE1Np9MDY0moNgq1Q6qNTn3wNm0jDGtlivN3vGF2ZrA4FDfEXjN8RolOQjctlFu+FOfX7xtsGUJpwhAJeNJ7YCz3xt09B7YxBvOximg1JLYb5BQwC9ThXS+HBvDPiGGPxGZeDN85R0qIEHv3x4ysKbar+v0/v5424nsP76nGQ/0X+X7YQDsIhTYEX8H1echUkMDIIEwfbrgnjlP789+vv3x34S/7pPZ/wD2Nj7xB/3Le+Gk/q/aNY/rV2gObpMInYi2O8jSacaZvpjYfBjtXpmlvTAEeCcbVqZ8vVAid5/bGFLc4Jq/6Z98EeRDbkQXJ5YuYG5x7msvoJU7jBHBvjHuMccY/wBVsbZ11O1HzNM94X5snygZ6xj6ijar7zi1/wAGf+5f+RsTGZ/1n/mOALeoiAX9TCpjxxIIkdMfZMhlhV2F/wCuOuO7p/KMDZHZvbGDdBMXfGIbwiAWOqLEbTPphp4e4k1DMpUQgEGJImJsbdd8K+Bbv/I//tOPst8Q98Cw3MW4stKDj3iTMZgqrBR5blhA6m5J+mEmep1Kzs7xMT+/9jBL/E3837Y6/i/l/bCwa4ig2mqEbeEsqoyuY+9COwiDEMLyJOxvhC6K7qN4sfXG2X/0j7/1wPl/ixwG5M4Ddm6zDNJAEKRff+xik4/4copw+jXUsarHmHQflhFnth74/QfEP/4Sl/Mv/wA8ECdoeojT8z8qyygFpE2tg5FHlTHXf6YCXc+2DP8A9P8A6sMfmOfczoHka02+mOuF8PI0tyX2ve/e2OMv8De2O+HbL7n98CTQMWTQNQ7NUpgSi2vLftGAM1wv/fTB9W/oMc534/mf1xhmdhjkFAVOxgiqMJpcMcSrFCSBpbVYE7Qf6YU5ygyOVJBI3IMj64cdV+X64V534298GjG43Gxuf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TEhUUExQWFhUXGRsaGBgYGR0fHxwcHh0cHR0aGhwcICggGyAlIBsfITEhJSkrLi4uHiAzODMsNygtLisBCgoKDg0OGxAQGzImICU3LzQ0MC8sLCw0LywvMi0sLDQsLCw0LCwsNCwsLCwsLCwsLCwsLCwsLCwsLCwsLCwsLP/AABEIAMkA+wMBIgACEQEDEQH/xAAbAAADAQEBAQEAAAAAAAAAAAAEBQYDAgEAB//EAEAQAAIBAgQEBAMGBAUDBAMAAAECEQMhAAQSMQUiQVEGE2FxMoGRFCNCobHBUnLR8AckM2LxFTSSgrLC4TVDU//EABkBAAMBAQEAAAAAAAAAAAAAAAIDBAEABf/EADERAAICAQMCBQMDBAIDAAAAAAECABEDEiExQWEEEyJRcTKB8COxwTORoeFSYoLR8f/aAAwDAQACEQMRAD8A/MPC2XDCq3LKrqBYSARzb7AnTF++GP2TziXLUQzFoUqW+ETEqD0iBufUjCrw7TJp1eVSBpkmJG+0gi/fvpxXZGjrC1Bl6OlnKKsruQ2+lIMfsLTJxBmYqxM8vxDlXJknmeDeTXoqaq/eBW1CYXUYv1tvONaubdM478uoajFwLLYXAJiBuLkCZnA/HskFNHTpBZehJmGI1GQIkg99u0Y+4DTZa1QQhKq06ogQRcSCJBvttOG8rqJ6R/1JqJvabeGOIsKnlhVMuH5h/BLRtN42HWMaJw05vN1iStMjU5BFtwIA+c4N8G5IujsKdJ4qIJckMJMQpCmx64zyWWdszmgAhKI+qQIGlgCVGiJkdhYnY4Bm9TVtFO4Dvp2IEZZ3ifk5gUNCuSqKCGLdZ6kcxP4pkW2FsZ1uGlPNfXTcVQzmNQiGiwUGQdcxA2PbCjidBmzVKn92SqqLbNEkydInVfobEC+N89wxq1JWp6BpVpvuEADMOQTJ9TeexwGkCt+eYvQBp3q+ZnR4gc3nVqaVSBJVdiEBJFoJkCLXwMM6ynNKdDapJYiDMkSo6fFOk/thdwPLNUrqqLqM7dIFzPpAxpSzYoGtTemrsZSW/AQSCR64oKAGh2lZxgHSvsNvvG/hvM+egygWmvMz62/lNsAcNzfl0cymlW1hRJNxB/D9fyx9wfhT5gBKYQEluYlugkzEiL9sZ5DiK0adek9MO1QaQx3QjUJFvX02GMoWQO20EqLYL22+/M38GFvtHKATBNxa17wpPSLfUY64TkDU8xppiHWQwJY32RRv6jtgfwtmAlYk01qSjDSxAAtvJBFgDg/gys1GrCIwBDS0SItEkbHUOoxmSwxrtMzWGYjtPfEzlVSgVpxTZrpYnUZI0/hiY+WO+N59qWbp1mSmWVV5V1adj3A79Jj5HGfGJ+zUvu6a8zEFbk8zDcCLbb9FxpnGKZmgz00OtFOhYAvqW5A31X69pOAXgfeLSqH/AJfeL8lkftVStUJCRLkAE7tsALxJ9cUn/QtDzNBitRRABAkU9U2nvPqRhXwLMipWr8iE1EeNQAC9Sw0rAgDsMN89kiSqeXRAVtJ3uVmUJ0z9DfuTsGRm1VAzO2rTdCKPFOZNRqepEQSbjUBvudQGAl4Ma2bNEMinuAQogSY6+n/1g/jlLUmXpgUl1GzgiD8K3OkEAEE3JO+BKXD2+2FISYLaTqAPLq07A3G1h++GIaXbvGY2049jWxlLkkdU0g0GlKaAsGtYiY0EEjZpMSOkxj6pSYXnLxqYxoGxB7IT0JX85xhk6TVUqqtKiDoVS38xZAygL879QD6Yy4PSNOs2XNOk70pYt3HKYkoSd7W6+2J65khHJ6xjm3CJ55WkSqrCQb33AiRtEi25xN8ZzBqZZHOm7k/EC+0cyhRAtY+p7444Tnz5z0vLRjVqLGoWHNtMSFO3Tb3GCvEmUIoAkUgA+mUiTOpoMKNrjfta2GKuhgDHonluAfwRP4iygpsoDK0qDKrCmb2M83vjXNcRLZahS0qApY6hubnf6/lgHi3DmoMFZlaQCCpJEG4NwMF5uqPIpDQoImWGmWuTJgahvFzFhiihS9ZXQKr1lxUy7021l6BOoEjYEkGRYTcgEDv1i2AXZ7MfJXSlUi5EyzD+GGYdBfocD18hVrUm+5pIWZFBi66gDy6F+Ezc7iccZjhNR6CHTSUUA5Y3l9ESTy9ex9TacRgDqZ5wA6ntAOJsaeaXlpyi6Y2U2IJJZVBN5mI2xU5Thj5jKOxFEeVRkEDmMx1KxMLeJ/MHCjOf5qg9SlQpp5jrTABuCINrAR6239sT9XhlelRD64VgxgG9iov/AOYw1QGqzREegD0GNEbT3wkhOZAEA3FxO4I2+e/TCvO04qOJBhiJ733w98AZNquaCqFJKsOYEi4N7A3HQwcKOKUitaop3DGcUj+oZYL80/Ah/hqqqipqQtIABgELfcz6SPme2GmbQrmGY0T5YGgKptrCAE2N78xHrGF/hiipSoTT1aIbUCZULJaOZdxee6i18OKGWNZhUFJqlJi2nVU6qpuVLzItfVfpifIQHJkuZgMhJic5+lUzFEikAFK6l6NBE97GNo69cB+JFKZqoAoS/wAI6AiY+hw5zVKkMxllSiykquoA3Zjswhu/qDjzK0E+1VRVpmryExqFjAhiS8QJj4j9diVgDddISOqnUBtXH3irw+kE1mhqdIhqiExIkCOxJJ2w14NWStmK5p0l5gSikSFuDcbREjcAYE4K1I03oGm7VXdY0fwg3ETBO8WO+PMjmEy1esrq4BDKo2KmbahI6WInGuL1bbwsgLatt+nxFdVWp1F80E7HTMWN4npIw+yGVApl3QEGkxHMhNyQHgmRe3qRgbjDUqmbSKdRKZCDQfij0kmJ6YM4noSkpPmKjIQgnrAgkFzym5sAPeMc7WFHvMd9QUVuYm8OV1TMKXTzFuNFryCBvbczjvLZTzRWcKsLe7xpBJiJ+Lt9O+OfDAp/aF8xSyCZUECbWuSOvrjv/plbVmDSBC0p13AIWSIN77bX2wbEaj04jXIDneth+8bcF4Wz5ZWSkGYuyzqgm0gb2iCfWcJaGS1JWYgEpEktBBM7D8RthrwTiFGnSXzqVVl1MSQx0mxAAEgTPXC/huforTzAqKxd1imQbA33uJE6T12wC6raKXzAW26/z8wDhdIs8BddmtMdDefTf5Yc+GqBKuxVHCEMVd4sCJtsZmJO2BPC9RFqsaiO40tASZk2BsRYe/bHfBFqhiylhSDLqhouTaQWE4PLvY+IzMSdQ44m3HswqkURS0MrSTqJkG4ESQIB3BwbnUV81l18oEaFlQQNcyRebSCBv0HtjzxQ1EgBKLpU8xgztfVEgidRki09sB5nKVWzCIwcsQQAaqk2mRq2WCDY/vhS0QOnMSlFQeOfzmcLlCa1YKoGgNIkLpghZuY3ItJ3xp/0ivTzAo1SCxUtGoxABNyNo0k/LGvh9AKldGUljTYKA4EHeS0gEACT+mO8mrLnU85apgElS8sRpJ+KRAi+4tONLGyO05nIJHsIjqytbSSCA/QyN+h6j164paNNBnwGppAUDRygTpHyub4mc0CcwQsyXte8za87/PDvKBvto1+YepGuW0gTGrWsW/3W/LBZBt9ozMLX7GNczw+Na+XSBKqJLiQxsDuJ1RMdD36q6uZTLFKdWkrsBLMCeYMJUyCNp264I4g4GhglRVRFZgsnUJBlmDygYwfQnrjDN5PzvvlpMyEn8fNEQu5Y2Ktf+wlP+3Enx/8Afj+f7w/hIo5gl0oIIamIm8kmRcnVPfoBtvgHxTUElPK0FXYT0IkmLWtMbbAbRhpQyaKwNPLtsjQGsRqJ5mFSxPLE/wAJMdlXH6ailOiHLzrkXXmn8bFrxfa2+MQjXMxkHJt+/wDuL/E4vTYIEVlkAMpHxMDBXpIIve2COIcapVMrRpLTC1EnU0Xa5gz84j0xh4reXWVKnSOUsWjcESWa0gxt7dTjW0+TR+70m8vB5r9DMWBAgDp64pX6RcsStC3KrJ5hCpH2ULBUmXkgWXYgsZYi0RfAFZvJeoatNGFUutMAyEIaDAmw6b4YZijTWQlKoia0t5oEEaZGnWZYmL7icK/FyhQghl53gFpAWQAANbQQZvafWMSpRaveQ4wC1e/57x7QpojQcsOXQCpKGJsDaWJJI7/vjKhxCi1KtRFBNaow1SpuoMlTI1CFLW29owJksiSCyrV8pWEkuLEKCZGtbyZDSI/QXxFUp06S+VSqUtatfVZ7rBMMdQjUL98YoGquszGBroc/neKPC2QrVqxSg+hoJmYsL4WZvVrbU2ozc98H+GkdqwCaiSDZW0k/+rpgDNUyHYHcEg+/XF4PrInqA/qEQnh+ZKpUALiRfSbRtzel4xXeHa+mggYVrliugtEQ8kAW+KJjs2JrgmWVqVYnzJC2CCx68/oIB+WH3BKgFCmCKxu8iDp2IGnlYQZIPztibPRsd5H4qmBHf+Jjm6QOYy5AqU7IWLEg2iSrNsB0Ptj3LUyM3WXQ5Og/CxkCA0mNwRuL79cY8QCVcxl1plmGlA9gDaxAsJhQI3x1k3dM3XLGorFWJgSTMHm5DAMgzpG4xlen7QaOj7fzPfDGTR5Y0nYioo1IT8J3W3Xr/TrrkKuUGbrivTYqQfKDzIMiNXXa3zGMOCVStCrDOqCoptYDrqLCmxBBCxthFxOohzDGmdSauUkASPaAPyGCUEuYxFLZG32lDWoq2co60qBdILfFqMAklZMgAjSL/hnAviqnpp0vjgzp1E7AkAL6RH93wRmnjN0wDUA8uBqQAgENsoWNMntcTgDxVmtWhJeU1Aq34b7RpHb9LCIxiA6lg4wS6fnvMfCLqMyhedN5gwdjEGR1jHlYZgPmAnmRLebEmwJnXHz39cZeGiBXQtqtJBTcMBKnY7GCbG2CqKVB54p+aAAdQUE2v/qG1vcd7Ya+zk/Edk2yE9hz8wfw9Q8yqFZS6C7KJJ0jcgAi8Y8+whhVby2Gg9NlkmA036R8saeFNH2geYzKsEcokkkQFiDMzERfbG2TzFIU8wrsdRjQBsSCd7dOm25HXHOSGNdpzswc12/eA8EakKn3xITrEzveI6xOGPBaDstRqYqmGUjQR0PXqTe0dTgDgK0DU/zFk63PfpAPTDTgrkUq/lllMro0gz8QsWCmNh+IXxmU812mZzzXb4m3iIH7PSZhVDl31moTcyQLTva9htgfiVZXzVI0hU2Q7kuTuSOs9vlj3jiuKFLzTU1S06wbEkzBK3mxPMfbAvDnU5qkVZz8NwBqBA/CLzHS2AQem/mLxr6L9tUZeG69BKtc5ssrFSFuRcxIaLwROBOA02zOdAl23iCdUAHY44fJo1auGV+UNpGmCCCI1ALa0yIF+2NMpFLN0zlCx+G6yTMcwAKievTb6YKxv8Q7Ug+9QzxRwL7OaJNJlLE6v9x1fhuekdBjpMmwzsvTq6WVjF9cBDc9ZkXHuL4A4jxWvXqU0r2CtA5bgTfpeO3ywTxjUM9yGoQbg6eYgi506RM36XGBo/ST0MAg/ST0MH44QxpJSVwxUKymbmYhZ6T+eOc3nDTQ00eqhDnkMiBeJHe/5nHPFqbTR8sVA8AXn4rSEECBqMgCdxtjfiB0KrnUM2TLhlixm8aYuIM9ZOOFUBNWqUR7Uy9TRCispKpPOTaNrNHcRBtGEHiFKgHMapTWYLmZ6/8AlBBOCMpmKmhlzBYMwQ0lZfiIsIlDMKSAZHQbbAcfzjldDk/GxhkCnpBNgZPUeg7DA41IeovCjB62g3iDM03ZDSLEBFB1byBf5dvTA9bNTTprJOkmQdhPb98BYc1MjTFGk4D6mJ1EjlsbaTFz33xU1KAJa2laBj7IV1qFVZa7VCVje50jSRzCNJk+oiCMLeO1qLGkia9SlhU1Tvq6STHXb9cPqVMK6uXrBgFuAxEzpsPKggILHuIxGcRI+0OSbazJ+fsL/Ie2JcQttpHgUM9jpLylTWmFTRmJLSYZgNWkQVgibi+x29sTHi6nC0rOAwJGtibTsJ6YpVzOWA8xKtY0xUBLFSQOUw11iS5Hqd/XCipRFYVfP8wqqOctymCokg2WIjTewj8l4jpbUYjASr6jAOEVESiGVannagAyTteekTt3PtifrNLE+uK3w7pFJCTWH3h+BAQOU7HSZbpHbEpmfib3OKsRt2l+E+to48P1wtKvzhSUIAtzTYqJB6E7R+eHHh8hqVMM1QDUwJCiFW+xKydyYBMGbTGJbJOdFQSBbsDNwIE7WJNu2KPwpnZCI9VEVPMK6ukgf7hMk9exwGZdiYrxKUGbv/EA4xRUVaWhngqt2ER8gBYfngrh/Pm62uox1K/Mq/FtAiDANva3bHGYz5qZrLFnQafLGpRAQBhvNjp3kGP2JphRnareaCEEq8i5gDl1GJEki/4fTAknTR9oBJ0Ufb+Yq4etco9NQ3kuw1kLMRse9pO2+FdaiadTSQbHrbD3gni+tlAyU4I1hhPcfr7HsMKOKcUfMV2rPGtjJgdcUKDZ2liqQTttHmfqqczRLEoAiFiUHKQJA0hRqAELcXg9MA+JcoikOrM2sklmmSepgqIvPU42y/E3zGaR6hVCRp1AEAACBsw9txjLxNxZ67BW0kIWggATqMmYJG/rhKBg4Enxqyuo7bzDww4WupZtIve3UEfit1x3U4s9J660W+7qalJgcyyQOlrH88D8Ao6qyjWqRfU2wi/X6e+C8plVHnjzVAXaynXcjlkj3thj6dRvtGZAusk77D95h4brslcMrimb8xUNEjsfp88cDKeYKrsTK3stiSesWXrjfwzWVK5JfRyuAfUqRG4idpkRb3wZkcyRSzSioAHiQQCXuxsS31jVvjHJDGu0zIxDkjt+8ScOyyu8O+gQbn2sPmbYacAqESuqF1rNrWO5MWifzwP4eoa6sawgO7EKQBIvDED1tfDnwywVXHmhIdWWSACQwiZMx1NiLemMzNyJniH2I+Iz8bUMucsjLmPMrazK2ssmCIUR0MepxG06rZeqr0jcQQSOsXsexkYY8WyitWDioGDORvcARBNzv0vh/wCMcnSXN0gMwrjyxzjQQCAYWxje0nvJwKHSoHSDjYKoHI3iXgGZerVrOzlS6MWIi5N42NifbDCpkESstQV3ERLMJIJDTeII2EX+I77YVZPNmnUqhH5WEzEEkXEaTYyTsYw1y+earUVWrIi6gZAaAVWx5rfhAv227g9g2OIrLYYkbCvzpFnG66/dFHLMCZBCiDPcfF3n198b5LOa84GqVLadIfSBy6dPwkRsYxz4goojURTrCrBbYKNPNImO8zf9MdcTzjU84XNVWMDnO2w6Uie0R9caN1oexhABlAHUH84javQpl6ZaqwRAWQhAOYwe0nYT8tr45Cq9RW8yop1adQpqCECwNLKJuLR0vI74cN4q9WvTptVVEqABmWwXmJnfeZY7TJnFyvCMs7pObBhy0nTykAkHfrO1wD2jCSCOZOVZefz/ABIDKmnULNmajKaRUUhpHMoJBkabwAPrjHxIFejr1sWNQnTACmQdT8oAkwv54Y1c35tRtdRVFHSqkxLANE3YNIF+XeO+FHHuJmoNJZSA5IgGdgvcrso2J/XDFB1iOQHzBXT/AB/iT1fLskalKzcSCLd74Z5rMt5NJZEAkgaALnfm/F0+gwT4uqDVTVWVgiaQVjTuTaCZ3m8GSbdccZwzl6H3gaJhbcvMbHmmTvsLEXtijVqCkynXqVWIhb8ZzHlyzaXUjQugevMDFv3n0xP6zUqS5uzcx9zc4u6tdHRUNdeYLq0LIBA0idTXEKJt2JjfEVmKC+eVZuXVBaBtNzAJHyBwGFhvtUX4ZlN7UZVLlaJIoLVZsvqMFVk3WSdQX+JQIjbHOTrOadcMzr5dNkpDR8QuCpOnp+U+lvOGuKLeUlan5ZMlyrHdCJsY2YjeQfbBmaqL5MmuoYJVgASx1RJmZBaIveCd74nJ3qSsd65/Pjr1h3g4ZVqFMGv5Th2LzpBFoBBIJ2JH9LY/P+LUlWtUCkEBjBnfAJOPMWpi0kkdZ6SYQrFh1lF4cH3OY5lUaZkzJgMQAQRvtBmZ2xr4cyiqRU81QWDrBBMWbswgxBF+vphbwrMlKdUBaZ1CJaJG90vv/wDWLDwlVJpUQBRMNUPNMzBs1o6zvt7HCMxK6j7yTxDMgY+//qIa+XNPMZdmqUxqKtqWDo5vxRuRuZ/bDbgOVFTNZgPWRJW7OWAOxgEMD6bmRhIueNbM0QqKpDIACBpJkCTABvEnfrjtuCtVzdanrVSgZiehiNoA79tsdX/I9Jtf8zW38xBmqcOwHQnHOXMMPfHqU7nHKnS09sVdKl3SpXZ/ONSzeXcFCQixMwJLfEdZkiZnV27YYUsxrpFzUpCabSqgkjUT0Lb337Ymc3mTna67U5sATYbkAECesCZPrjThPC3bztOlhTViSQx2/hgSCekxiRsYoXzPPbCNI1GiJl4VzJp5lWBUEaoLAkbHsR7b49yyq/2hi4UwSBEzzTaTa4HexOPfCFDXm0BVW3MPtYG5jtv9MdZrh4rVMw6FaYQk6ObaTOmAbC2/cYa1az9o99PmH4H7wPgHDlr1hTaoKYIJ1HawnuMYvlILw45SR/N7Y+4ZnTRqagA1iIIncRN5EjfGmV4noSomhG8wRLCSv8p6HBnVe0a2vUSONv8AcZeB67JmJUqDpa7CR37jt3wXwSmGp1UNRF8x1VpmQNQhhzAESex2MwMKvDNDXVNlMKxhpjb0BM9rb4J4XkmK1SPLIUgkuD0IsDECZiCRbCcoGo/aTZgNTb+0148AmXSkrh9LsZE94/iI6AiAN/U4R8OJNVLidQu2wv19MUPHqwOSor93OtidO4u1p26/SPSU/huPtFMEhZMSY6+4I/LBYz+mT8xmI1hJ+Yy8PJD1xrUfdtc7MNS2Xa5/TpijyHGKtVfM1UkJf4YMWVRzS1gQB8wfXCannD9ozPLTIYsb2iJjT9duvvh7x5S1OrPljnEgAgyAqwJ3HWRYwb2vNlNtv1kOY24sc1I+vRjMI5dSGeTvy834hv6wCbYL4tQ+050h3VdUSyiR8Ij8R/XHWZ4krtQUIq+XpHo0Rdh8r974KDlM/YoYDASOUjQbWWTva0m2+G6iN+tGUamG/UAwnhWT+zoQldecqbpcQYtzbCb/ACxrkqLJmzU89BqEksTY6Q0WebRHxdMJ2yH3tPnUmoQfQaj1tHW8DvhnnMycuFeKbKjmApIJtI1QgteReD2MHCjZPN3EMCTsbJ7Sf4Xn2OYg6R5lRSWYTHNM+l9/TDHxRkzp8wsrTUb4QB0F99rWt3wi4eBUzCyVXU08xgd4Ji3bFL4pJ8hFKooDtGnVO5kHlAEdBM4c405FqUZBpzLUV+MI1UodXimoldUQJA+JjNr277TOMM5l1GXosHBJ1SsQRfqev9MZcfzWtl5QsKtliNh2Av39ZwbnqH+WyxlYOoAAX+I/EY3+e0euDFqq3GC1RAfzmUOQLUjTXzaYGpWEqAFJCnmCtEbgk7FT3xHZy+ZN5l9/nis8QF1y7oAoWnpU6QwMywgmCGWw6xtcziGyx5198BgF20X4Vb1PL6lxaouYVC9H/wDoDBA1FdIT4gBYDc7xjvN8RLZZxrp3plNMc2gE3B8zuPU7Wvjajw8s0N5YLMGNgIlAQh5SIGnoeu95wnznHPMDr5NMeWrjcAHVyyAVkkbgAjE4UMdhJFUMw0jipFtjzHpx5j1J7covDn+jmOQNFM79JlZFjcSD0/LFB4UpCpl1C0kLKzSx3JIJ/gIIAAtJFx3xL8FqRSqjQTIHMJtZgZ95me6jD3whVViKS0dVTmJYtEiDFthBgz6Yhzg008zxSmmI9/4nvHMqwzWU+6RdQpgAbNLfi5RvMGxxjTytQZ6rCIdALMs8oEAj8NwJBNrgH3ws4nk65rJTZhLEaBrBA1RGx5dxvgngPEVylaqK4FSVIkGQGsQZBv8AXBKnp2N7Q0x+kAG9ogapDH3xml2GOqnMzEdScZgXxV0l1bT9IyHhl2zqny6CqgAKzynlJ7AzHWLGMKq2ZGWq52g6LUswm3KQY1Ly7zGwGAK3Da1Cm7llDqQAwe9rFR3PMp7gDA/AE83zmZPNYIWkn4YIljzCbSI9cSBRRJNzz1UaSxN8CY+GsxSp1g9ZPMQbr3w14Y6uudZKaFdEjUboJN1sZNx26fKZSpE4ccBUGlmGKgwogkxG/SRM7R3j2Lcq7X8SjOvpJ+P3gfAqmmqZRXsRDR9ea0jAGYPMffB/As5SpVdVZNaQeW2523wvrMCxI2m2GD6zGqDrO3tHvg5WNRtKo0KZDCewsADJBIO207b494PkXIqZmEZKJGpW66pFhBn+98G/4f8AE6GXqM9dQyxsRM/XbG/BHFRqxWgro1RbkgadTQBc9TH09cIykgsfiS5iVLH4g3iTw8Vy65tXTRVJimN1E7GwH0xO8LzC06qu661Bkr39MMPEufZqhQQqLA0oeWRaRci+9jhbw+sqVFZ11KN17jDkB0bylB+nvKzgYpVqlQrTBGkwGOmLXPKsEgenrihpZSSoNOkhnTcg6uUTcJvzA/lfEbwIGocwVChdBNzAWWEGJ+QF9+sYb8FyesebSpMaesLGqTIUE8s/OZt8sQ5k3O88zxGPc7/n95r4p4A2VajUbyzqM8hmZM3HSxgQOmAeI5RqueCBUUhRYmAYWT+G5PthZ4k4nUasysSoV2hJ+G+3yx7wuqKuZkqWWGOkttCkgySNt9+mHBCF1dpSMbBA3YyoyfCy6wFoGEpnUZt6/DcNB1A+txgbjXDDVTQi0EIJMhgPh+IHlBtIHynC7xNSNNKekaNaTYk6p6/EbE3jHeVzC08rTqVaWoMzc+u9wQpgXsVPUbYUqnZwZOqNtkB67flyf4NTP2imvKTrUQ2xuLH0xReKMj5aa2CCWiFmbEjaAsArFgMTOToGpWC0zcmxNv8AjFTxyjpyVIFRJc84MzGrp/e2H5v6i7ynOf1U3kzxfOJVfUiaB2tAv00qv9fXGlTPq1KmgQKy/E1ua5MkxOxjeLDBHijLKjqFprThRIV9UnfVPSZ2wlQ3w5QGUGUIFdARLriFA6TQKUtZVF1gjlNySeWdTFG9gw6RiOz2TNKq1IkFkYqSNpBi2KXhuUGczKLl10iLAkiIB6yT/cYTcVyDUc01Jo1K8WM9e/74Vhtdonw9rYlJwbh7UytBqdN6j8wJKkAFWlTKlu5kSJA3vJmdp+XRlqNIA0jtY8ykBmGneRMD8R9cCcRFOi7mpQKkFVkMW0yJjVqBJI9LTjzOUg9B6tOiApUideog3Yj4idj2EEesCY7kE9ZGfUwY8H894pyPDiadM+UtTWxInUJFxBNlF1J3naIxOuLnFF4Zyzj75kL0lbSViZO8ASOnXpPXCLNuC7ECASTHb0xZjPqInoYidbDmG8Ky5NOqwWQoF52JM/oGxQ/4d8PatWYKCSFJEGL+txb2OFvhhFNKvqVjy9JsbwTFomN8feG83mKdUjLFg5B+HtgH9WoRWX1a1jjxV4bqh8uiKddSdN9zqtpBZo39ML8jwpqeaqU81Saq4RuUG4a3MTqG3vgDivH801RGeo2qnZemn27XwR4fzrVq7vWNWoxQ3QtqNxuVvESJ7kb47Sy45pRlxRDTeCccG7Wwz4Ll1auFdSwJIgWOx9uuMeL0BTzDqBpCsYB7dO/T1w4ONVR4catPWoz4hksxToutXUNJSRrBABBgRN9hFvw+mOPCVGTUZqZqU0Qs4Bi3/kLe2HHHc9TqUKjUmrMp0glyxBI7kzcW69fqv8GcQoUlritqlkhQGIB9GjpicFjjO28mQs2Ftt4N4ioBagAp6JUGIjf01MR8z9MA5DNIiVQwOphCkE27ggET0N522vgrxLnFeqSmrTFtRJIHQGe22A+HtQ01PNDFtP3emI1f7vT2w1fo3jkvyxqh3g/hJzNcoE18rHTMbAmdxt74U56gadRkO6mDjXhnE6mXfXRYq0ESOxscDV6xdizbm5wwA6rjgDqJ6T2nUgYd+G8t5kyHI1J8LKCJMbMbk7DsfzT0acjFv4Iz2VWg6VRUDa1JKzBEi1jYi5k+m2AzH0morOToNRH4prZcwtJGWoGbWzGZBNhIZgY74nMWHjLJ0fLFWipBZ2DEzG5gCetj0GEXh7hhzFdaYBPUxvAuY+WMxMBjuZgYDFftHfgPiuXoGp9oUtIIUAX27yIw3o1Psuqn5VVXZpCq0nmHLpK2mzD4Tb64ncxwn/MV1p0200wxAH4QOpk7YKzDVhRNWsaorhhBbULAWIkb3P1+qcgDGxEZqZgR16ft/uI66F6x3lj1N79z3wbluFVKeZFMghxuAwB26NMYWZeqTUBaWJa/rfFQy68/ZaqyCQDOuQpg3vuBPzjDHJXbtG5WZNulGTPEMxVLaKjE6LAEzEdB6W6YecJ4XVq0Umm7IdR+MKCNhGqwhpJt3wlzg1VWAEksY+uHPCyaUCqanLqAQBhpMd42OxEdZx2T6BU7L9A08xFQY06oNxpPQ3+RxXcTYHLI7BzqqEqzNIgSCInfa8YinPN88WGbT/I0idXx230gc09YkkdANjvfA5xupgeKG6GKPFVVC66AVUKIBJMTcAEk2gjt7DCaivMMOfE9ELVWAwUgQGBBi4Hxb2HS2N89w5Ey9GoqMGJ5mMaT2Cxf64NHCoB7w8eQJjUe8b5jhlUOr5RCnKpEEdSRY6jNx7/qZDiZqCs/mk+YGIb3BvfF2z1vIYqK/m8sGTMcsWG/06jtiAz5fzGNSdZMtO8+vrhfhmJu4vwbM1g1t/eVPhd1zJ8l1erVdpkuQIiBuwkz3I7TgjxxkqtClRkFAUK2eZFv9xgRFrfvia8O8UOXrLUVmWNysTHpNpxRZbP/AGxK32jXUKozUo6GCZMdJg/XGumhtXSbkQY319Jp4K4zkKdPRm0djqJME6SIsI1C8+mJDiLIarlPh1HT7Y04Z5QqffhjTvISJ9In1wJViTG02w5UAY1KEQK5q94/8ME+XWChixAEBQZF5nlJFwDaNvQYO8O0dOaaPMjS0aQdRBEiQAbG3TrOCf8ADqihWqWrGm1gAsamF50z1A/XHw1Uc62mpokGHZRtHbp+3YbYmy3qYSLPepx7iR2faXb3xtwhquo+SCWIIIC6pB3EQcMPFPD6dIoULHUsksIv6f39cE+AssXrMQSCqEqQsnVaLQfr9L4frHlahKvMBw6gIo4RXda6spIbV0En1gdcc5tC1eH5Za9oge1owx8Nv5WcUuQhVrlhOk946xgLj1QfaHKMGGqzARPqB0xo+v7Qh/U2HSW3ijh+RoZTy6bv5sK2lgRLbFgCtrDv23i0t4W4L9o81oqHy1LDQJv01WsPXA+fzDZhGrVak1AQAvcXkjoL9PU4J8K+IauW8xKZAFUaWkdMAFYIfeLCsMZF7wPjFAiqQ2q0fFM7dZxhlMjrVzDnSJ5VkDf4jPKLb++GPiZx5xIqCrIBLARJi9j64b+CKGXahmvPq6Do5VkcxuQPrG3c40MfLBmh2GIEdpFHHmOqm5jvjnFEqjvwxkFrVCr6tMH4Zn02VuvpgngNN9bKFc0tS+ZpWdja8WOPPBdSKpmr5SxzN6dh67Xxhw3iFRKjLTJ5mn3ImD+Z95xK4YswkWUMWcdhD/Fdan5aopJZSbGxUamOm6gncGZ67dkfB+K1MtU8ykYaCLibGxscNfEdCnoFTV98xOtNMAe3T5DbE3g8ABSozwoBxVK7g2fqV2ruWIqOumFFiDM2VT2HbrfGdWtUqU2JapUUG7Mgttu8kjoI9sY+FAkVS1TQRTbT6kiI2MSCcUVDI0RSCecfKmWiDpJAkhoE7ARHT54myMFcyPM4TIdvbpJ3N5SiFo+WS1QtzgD2gAdTvgoVnXPEoXB/i0DXcXOnSJJ32G+/XHnEqNGmaTUak1NUkEgxGkg29Z37Y7zdTy8wGoEOQouqiJi/KoA/vrgrsf35hXY+QeYLw1Keuo1UlaiyUEfjExIi1+mK3hpyBpU/tFeotUklxqIgmV2i1gAeuJThGWSo1R67MrahYRN9WowReDFhe+F/iCiDmWFMlpO5i5Nztbee3yxoAZ6uGAGyaSfztA+KU1Ws4QgqGMEdsP8ANVGGRpqzP8cqpWFjmkgxcye/XEyyaWjth5nqrNQpg7TA5RsNuaJO5tPTDco+mOzC9HzO/GSjXS0tUb7tZ8wEEGTYSBb8t8bcRB+y0GJJMlbiwAJgA6RN5tqP9B/F1ELVSHL/AHa3PcSOw7Y8zmcZqVFWYlVO38In89zhYHpWolRaJUpjXbzBArBOUGKQmBtJCCIgWg/D1xB8VP3r2jmNu19th+g9sXNTPqFbTVkcgVoBkGQZBWYClpHdovfEDnHJdidyST8/TpjPCjczPBL6jtOsnk3qHSilj2Fzh1lKGao03Ko4UghjptGxkxbf88eeDaoWsCW0QDBtvBte19r98VWaqouXqjzTpZG0ggXJJJWYMm4uI6drdnykNprad4nOwfRVjaS2WyVM5U1IPmBobeADt0ibHc4QPvh3wnNM6nLzFMnUYWTPsL4TVqcMR2OH47DEGU4rDMCf/kM4FxA0KyVAJKmYxWUs6OIZrXVIp23m35nElwSlNancDmW52Fxc+mLDI5gpxCpD050nmjlMLsADbaN98K8Qea5qI8W3IXmop8bVCfKXUGCraPW++omZteNsKfD3GnylXzEgmCBPqIn3G49Yw58atPkksp5IgAiALCZ6mMI89l1kaQQI64LAR5YBheFI8oKes74ZTFfMAVH0h25mPSet8DcToBKroralViA3cA2PzxtwRSa6KCBLAS2wvufTGXFU01WEzftGGj667R4P6tX0hlBV+ysdfNq+HSNrXk372Hp3wsyzEMIx4WtjTJU9TqCYBIBPb1+WNAoGEF0g3CeOKRUgsrWF1iNukYXg4Z+IcvprESGsLiI2HYn9cL1pnHYyNInYiNAnLoRvjnB3EqQXTvsN8A4JTYuEpsXH/hTKCo7BnWmNJMsARPQc1r4H4LK5lYbSQw5u198ccE4k1BiygGQReevUR1x1waoxzKlY1FgRqNpnqT0whgbY9Kkzq1uTxUJ8UVyXK6tSgkhr3nre/TrhBiw8XahSVWqU2AdoCm4kkyff+9sR+C8ObQQvCm8YjfgizqGoLIi89e0fvGKquopZTyldXk6iBpkHaLMZ+U4nfDDMvnFWCzTIO97iwjr+04qfDrstEMpXUXsDJuBF+cACGO/b0xL4g+qR+LNNfsRIWmk1ANgTv2xWLlkXOmKyuAA2vlgkCYiYNxG98KeOV2ev5Z0wjFQyggG+9z13+eDeF0BRzYXzUaBIaTpJ0yBII6298HkNrfaMysWW+x2jPwpl1LZgtmPLBZRJ3bmJ1WO4EnqDMdcIfF+lM63OaiyJbv7QT+uMzT8zMMC2kM5k9BJuYwLxbJLRzGhm1qN2HUemCRRqvrUPEq6r61F2acFyVsOmDG4q7U0pH4UJI+f5dT9TgGvGo6dpt7YeVcioy1N9akk/CFEi7btv0Bg9GGHPpAFx+QqAtiY8QzVTNOGIFhsNgPQE29hhh4iqIMvQWnU1gD4YgqdyCJ7sYMCcZVOIGq0usaU0jQI27/njPi1JfIpMrqSZlQsFY7nr/wAYQOVBEnH1KCKqU3gyr5oANQISygmBYDTDczBfw9pt64jvFeXCZqqobVzE6rXk72t9MPOG1dGRqQwljBE3FwR16x2O3TEfVaTjcC+tjN8Mv6jkRn4byq1Kyq76FMyx6QCfzIj54q81SStSem1RVWiG8uAOf8+ukfXEhwPLmpVVAYk3J6Y/Qc0zLR066ZCUqqAxeAoF+aZaIET16YX4k04qI8axGQUf9SR8Fp/mJ1hIk6jMW9iJ9pwkzxJqOTuWJPvOGvhniwy9U1DTWpvysJGFWdrBqjNESZjFKqdZMuRSMpbsJtkFm2xw+8MZT/MMCUPK3xEEbbixEjf5YScIWXTY8wsdt+vpigr1hRzZBRLgcoAIGpQR+GDEjphWYk2oiPEEklB1EV+Jc4HZAABpEWZTN9+UCD6H0xhnqm28xecNvGXh45YUXJSKi20kmY3JnY+1rYS8VWWBBm2CSqWoeMDSoEx4XnPKqrUAB0mYIkH0OPM5VFSqWAgE7W/YAfljvg2VNSqqABiTAB2OPOI0DTrMpABUkEDYQemGba+8b6fM71NOJZYKqkA3HX9sfcHy2t1ExJx7xDMuyKGFhtgGlVI2xyglaMxQxSjLjjWQenxFVijVYiY3p/DJmALAdN7dTiVz5K1HBABDEEDYGTYemMMnmgKgaoC6jdZ39J6Ywd5YkbTgUx6T9oKYtJ+01z7k6ZnYb4EwfxM/DeTH99MAYanEdj+mUPhHI+bUYcllY8+23p7zjLgVCcymx5hZtjfY72x54WyT1qppppnS3xGBtE7HYmcbeGuIjLZlajoHCm6nY4QwJZhfSTOCWcA9OIR4q4pKDL+WAUYnVsTvaNI79ugxLYovGfEVzFY1EEKdhAEelsIKaThmFdKVG+HUJjAlp/h/li6ZghlXTTJM7xI+Gxv+07YD4XxTQ8BQ1zuY6Ebmw3n5DCbJVCoOliJw18J5pKOaRqi61mNNrz0uCMKfGDqJicmJSWJ6xj4ipvoy9Q6AX1EFYB3BliAL332t065ZXPsc6rBEYhdIUsCPhiS3U7me+NPF/iShmwiUaXllDFgL7XMAX/rieoUzSeaim3Q2/XALi9NHvFph9FHnf/MO4RlXq1jGkcwsxAFzHX37G2MOO5bTmSrgAAidPS3Sw/TDvwp4my+Xo1qdSlqd/heBy2PcHv8AliYzVfWSd5OGKrarjVVtdmC5hV1kL8PTFNn5GToxpj0M3lvitYgGIB2i2JZkIMG2KfMcPIylKrCwzETJk72I2jlP1xuWvTc3PQKWesW5O+oEkW7T9cNuKZXTlKLALBm4FzzN8RjfpvtGMKmQakSGIllBgGbG9/ljTN5N1yqu0hWbl9Y6/wB9sKZgWBB6xLsCykHrPspVAytUaVOqASTcXmw67fnicy1MM8NMemK3KUYyFV9KkSFk7i6m1vlv1xK5H/Umfp/wcHiP1RmA/XXvHPg0RmhYGAxg+itP5Xw8p5gEZqNH4rEGYJYSog2v1Ai20YhKznUSD1xZeB+BNmaOZeEOlDdt1sTK23tgc2K/X8QPEYb/AFCfaKPDNEnMLpVGJmzgldjuBJwnzfxtbqcMOD8SWhX1VKYqKuoFTsbEdfrhZmKoZmIEAkmO3phyg6yZQit5hJG1CFcMeGXfcbb/AC9cVHDKArZ5opSCDCPYjlsd+hvvfExwLKmrXpoo1FmAiYm+09J2nFrksh5GdKtTYAg6VRjO3fVbuebCfEbXXtJ/FnTZHNSQ41mKr1IqOW02AJ29BjYrrRmYgECw74E4kD5pB3m+Cs9UgEStwNsM6LGnhanHhjiSZfMpUqJrQHmXuMdccztOtmnqUwFQmwiLe3TAnA6atmKYdS6lhKjdhOwuL/PHXGqajMOKa6E1cqkzA6CZP64M1r71GGvMrrUN424KJBBt06YW5SkCMfZosVE45yzwMcq0tTkXSlQ/geWDVwNIcQx0sYFlJ6kbbxPTAGbGl2EDfpt8iMGcBrqK41qzA7aSQQehEETB6SMc52gDNQHdjbr88DdPvBusm/tBKzF7kbDAxwwzpgLzTbtt6YXnDV4jk4jPgWeSkzFwTKwCIkGRe/pI+eOaZBkjG/hbJCrW0tTaqNJOlSAfeSRgemsE+mFmtR94ptOsgc7QfNPOMqZIxtmqgJxtnbom23TB3VCMBqhB6RJONaqkY5y1hhrwrJiq6hgSOoXeOsTgXYLuYDuF3MGThNRWpzE1IKgMJvET2meuPuJZZ6blHMkRsZ3AO/sce5wvSqJrDaFPJMiwN9J9+o641z9da1R2QnTFtRJMe5J/XAAtYPSLBawTxBMjXpBKi1ElmjQ/8JE9JEgz+Qx9lgV5huNse0ODVagdkWRTEuZFhczf2OOqTlCpkfPb54Ikb1DJXfSYBVJLX3xW1aEZOkI5mcEEnpzCw3iRv3GJ/N0ZIaQSe39zinzELlcuSrABrsTYiWiBNtj0GxwrM16YjO16Pmc+IeD1MrUUVSFmnqALat+np7YXZ/iFOpQRVsywCLXtv3w58ecYo5p1agx0rTAOsyZvtJOIJTBxqY9VE9IWLEHAJ5EsstTByLrplgQ2qRYWG0zuY+eJrhlqu4G9zij4Xk6j5Cu+lytoIPKDImRNyR79MTXDZ8zHYxWqZiUgP8zIU5Y4NocSqUVZUcqGsYO+PKhhjbc4xzNOYOG3fMfd8zLKpqYTsTc/vj3M0AGIBkd8OEoBNMQSYucLM2ZdvfGB7O0xcmptpjlnKkMpgi4OLnwrUr5yvqOp30m4MHbckfriFpPbFN4a45Uyp10jBiNsZmXUKgeJXUpEXcW4W6VJY3LGR6g42zlE6HmNht+31xzm+Jec8kcxMk98FcQp8rcoG23/ABhVsKBitTDSGk1larI4ZCQwMgjcHuMdVHZ3lviO+CeA0lbMU1YsFLXKzPygEz8secVUJmKgBJAYwWmYnrIBnvbFFjVXaVlhrqt6hfEaB8tdtumFMwIwzzZIVSeowPlsvrkDfAoaXeBjNLvCfCdBXzKhwxUSSEmbAm0XwRxKlpQiIhj3nc7jpttvjDwwqjMqXYoomWH939sdZ8goxEfEdsA4PmXFuD5t9NoBVzQYDlAgRbATY6U45OKAKlSqBxK3/DzMUKdV2ruUGkwQSL9pANsLuI6PMc0/hkxjPw9l6TtFZtK9SP8Agz7YwpjnIG02wjbWTJzXmMYHWWDhzl25PwnlI/v1vgXjiQ8QB7Y1pkKgJXdbGfzxrHUoM1zqUGccL4dUravLExc4O4JSdaoA1aumnf5Y28LZpVFVSxErYQCDF4Nj1iP1wZ4dUvmkABN55RJ9wIM/TCsjt6hJ8rv6xWwgvibJqVolQ4JkOW21WJAHQ32HcYW1cp5LFbk9ZBBHyOKDj+TZfJYrUADsIKgANquF5QD3+ggbYUeJOWufjMgGXEE+sQMZiY0FmYWagp7z3I0MwUqGkWCR95G0X3/P88D8RpQoneMFcJzdbQ60wSpHPAm197W64w4spOhdicECde8NSfMo1+e8DKHStx/ffD3jJjJ0iA8TF/hm/wAJ9Y29DieGVZYJ64ecRzanJIhqSweQnQDmubbye/fHOPUvzNyi2Wt94n4e0h7DbvgBFvjpHg7Tg1Kg0xpvO+H8GUfSZrT4pXWkaKuwpm5WbH3GB+EKfNG1u+CWy5KFh0wJwkE1Np9MDY0moNgq1Q6qNTn3wNm0jDGtlivN3vGF2ZrA4FDfEXjN8RolOQjctlFu+FOfX7xtsGUJpwhAJeNJ7YCz3xt09B7YxBvOximg1JLYb5BQwC9ThXS+HBvDPiGGPxGZeDN85R0qIEHv3x4ysKbar+v0/v5424nsP76nGQ/0X+X7YQDsIhTYEX8H1echUkMDIIEwfbrgnjlP789+vv3x34S/7pPZ/wD2Nj7xB/3Le+Gk/q/aNY/rV2gObpMInYi2O8jSacaZvpjYfBjtXpmlvTAEeCcbVqZ8vVAid5/bGFLc4Jq/6Z98EeRDbkQXJ5YuYG5x7msvoJU7jBHBvjHuMccY/wBVsbZ11O1HzNM94X5snygZ6xj6ijar7zi1/wAGf+5f+RsTGZ/1n/mOALeoiAX9TCpjxxIIkdMfZMhlhV2F/wCuOuO7p/KMDZHZvbGDdBMXfGIbwiAWOqLEbTPphp4e4k1DMpUQgEGJImJsbdd8K+Bbv/I//tOPst8Q98Cw3MW4stKDj3iTMZgqrBR5blhA6m5J+mEmep1Kzs7xMT+/9jBL/E3837Y6/i/l/bCwa4ig2mqEbeEsqoyuY+9COwiDEMLyJOxvhC6K7qN4sfXG2X/0j7/1wPl/ixwG5M4Ddm6zDNJAEKRff+xik4/4copw+jXUsarHmHQflhFnth74/QfEP/4Sl/Mv/wA8ECdoeojT8z8qyygFpE2tg5FHlTHXf6YCXc+2DP8A9P8A6sMfmOfczoHka02+mOuF8PI0tyX2ve/e2OMv8De2O+HbL7n98CTQMWTQNQ7NUpgSi2vLftGAM1wv/fTB9W/oMc534/mf1xhmdhjkFAVOxgiqMJpcMcSrFCSBpbVYE7Qf6YU5ygyOVJBI3IMj64cdV+X64V534298GjG43Gxuf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23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“Fully Homomorphic” Encryption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ompute </a:t>
            </a:r>
            <a:r>
              <a:rPr lang="en-US" dirty="0" smtClean="0">
                <a:solidFill>
                  <a:srgbClr val="00B050"/>
                </a:solidFill>
              </a:rPr>
              <a:t>arbitrary </a:t>
            </a:r>
            <a:r>
              <a:rPr lang="en-US" dirty="0" smtClean="0">
                <a:solidFill>
                  <a:srgbClr val="00B050"/>
                </a:solidFill>
              </a:rPr>
              <a:t>functions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/>
              <a:t>f</a:t>
            </a:r>
            <a:r>
              <a:rPr lang="en-US" dirty="0" smtClean="0"/>
              <a:t> on encrypted data</a:t>
            </a:r>
            <a:endParaRPr lang="en-US" dirty="0"/>
          </a:p>
          <a:p>
            <a:pPr lvl="8"/>
            <a:endParaRPr lang="en-US" dirty="0" smtClean="0"/>
          </a:p>
          <a:p>
            <a:r>
              <a:rPr lang="en-US" dirty="0" smtClean="0"/>
              <a:t>An example: private information </a:t>
            </a:r>
            <a:r>
              <a:rPr lang="en-US" dirty="0" smtClean="0"/>
              <a:t>retrieval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Next: “FHE in two easy steps”</a:t>
            </a:r>
            <a:endParaRPr lang="en-US" dirty="0" smtClean="0"/>
          </a:p>
        </p:txBody>
      </p:sp>
      <p:grpSp>
        <p:nvGrpSpPr>
          <p:cNvPr id="12" name="Group 11"/>
          <p:cNvGrpSpPr/>
          <p:nvPr/>
        </p:nvGrpSpPr>
        <p:grpSpPr>
          <a:xfrm>
            <a:off x="5996969" y="1676400"/>
            <a:ext cx="2080231" cy="1219200"/>
            <a:chOff x="6325747" y="2209800"/>
            <a:chExt cx="2500322" cy="1600200"/>
          </a:xfrm>
        </p:grpSpPr>
        <p:sp>
          <p:nvSpPr>
            <p:cNvPr id="5" name="Line 39"/>
            <p:cNvSpPr>
              <a:spLocks noChangeShapeType="1"/>
            </p:cNvSpPr>
            <p:nvPr/>
          </p:nvSpPr>
          <p:spPr bwMode="auto">
            <a:xfrm>
              <a:off x="6506674" y="2819400"/>
              <a:ext cx="88472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Rectangle 41"/>
            <p:cNvSpPr>
              <a:spLocks noChangeArrowheads="1"/>
            </p:cNvSpPr>
            <p:nvPr/>
          </p:nvSpPr>
          <p:spPr bwMode="auto">
            <a:xfrm>
              <a:off x="7071762" y="3352800"/>
              <a:ext cx="1752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buFont typeface="Arial" charset="0"/>
                <a:buNone/>
              </a:pPr>
              <a:r>
                <a:rPr lang="en-US" sz="2400" dirty="0" err="1" smtClean="0">
                  <a:cs typeface="Arial" charset="0"/>
                </a:rPr>
                <a:t>Enc</a:t>
              </a:r>
              <a:r>
                <a:rPr lang="en-US" sz="2800" dirty="0" smtClean="0">
                  <a:cs typeface="Arial" charset="0"/>
                </a:rPr>
                <a:t>(</a:t>
              </a:r>
              <a:r>
                <a:rPr lang="en-US" sz="2400" i="1" dirty="0" smtClean="0"/>
                <a:t>f</a:t>
              </a:r>
              <a:r>
                <a:rPr lang="en-US" sz="2400" dirty="0" smtClean="0">
                  <a:cs typeface="Arial" charset="0"/>
                </a:rPr>
                <a:t>(</a:t>
              </a:r>
              <a:r>
                <a:rPr lang="en-US" sz="24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dirty="0" smtClean="0">
                  <a:cs typeface="Arial" charset="0"/>
                </a:rPr>
                <a:t>)</a:t>
              </a:r>
              <a:r>
                <a:rPr lang="en-US" sz="2800" dirty="0" smtClean="0">
                  <a:cs typeface="Arial" charset="0"/>
                </a:rPr>
                <a:t>)</a:t>
              </a:r>
              <a:endParaRPr lang="en-US" sz="2800" dirty="0">
                <a:cs typeface="Arial" charset="0"/>
              </a:endParaRPr>
            </a:p>
          </p:txBody>
        </p:sp>
        <p:sp>
          <p:nvSpPr>
            <p:cNvPr id="7" name="Rectangle 42"/>
            <p:cNvSpPr>
              <a:spLocks noChangeArrowheads="1"/>
            </p:cNvSpPr>
            <p:nvPr/>
          </p:nvSpPr>
          <p:spPr bwMode="auto">
            <a:xfrm>
              <a:off x="6325747" y="2286000"/>
              <a:ext cx="1141854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buFont typeface="Arial" charset="0"/>
                <a:buNone/>
              </a:pPr>
              <a:r>
                <a:rPr lang="en-US" sz="2400" dirty="0">
                  <a:cs typeface="Arial" charset="0"/>
                </a:rPr>
                <a:t>Enc(</a:t>
              </a:r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dirty="0">
                  <a:cs typeface="Arial" charset="0"/>
                </a:rPr>
                <a:t>) </a:t>
              </a:r>
            </a:p>
          </p:txBody>
        </p:sp>
        <p:sp>
          <p:nvSpPr>
            <p:cNvPr id="8" name="Rectangle 43"/>
            <p:cNvSpPr>
              <a:spLocks noChangeArrowheads="1"/>
            </p:cNvSpPr>
            <p:nvPr/>
          </p:nvSpPr>
          <p:spPr bwMode="auto">
            <a:xfrm>
              <a:off x="7376562" y="2209800"/>
              <a:ext cx="914400" cy="838200"/>
            </a:xfrm>
            <a:prstGeom prst="rect">
              <a:avLst/>
            </a:prstGeom>
            <a:gradFill>
              <a:gsLst>
                <a:gs pos="0">
                  <a:srgbClr val="FF3399"/>
                </a:gs>
                <a:gs pos="25000">
                  <a:srgbClr val="FF6633"/>
                </a:gs>
                <a:gs pos="50000">
                  <a:srgbClr val="FFFF00"/>
                </a:gs>
                <a:gs pos="75000">
                  <a:srgbClr val="01A78F"/>
                </a:gs>
                <a:gs pos="100000">
                  <a:srgbClr val="3366FF"/>
                </a:gs>
              </a:gsLst>
              <a:lin ang="5400000" scaled="0"/>
            </a:gra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2800" dirty="0" err="1" smtClean="0"/>
                <a:t>Eval</a:t>
              </a:r>
              <a:endParaRPr lang="en-US" sz="2800" dirty="0"/>
            </a:p>
          </p:txBody>
        </p:sp>
        <p:sp>
          <p:nvSpPr>
            <p:cNvPr id="9" name="Line 44"/>
            <p:cNvSpPr>
              <a:spLocks noChangeShapeType="1"/>
            </p:cNvSpPr>
            <p:nvPr/>
          </p:nvSpPr>
          <p:spPr bwMode="auto">
            <a:xfrm flipH="1">
              <a:off x="8368869" y="2819400"/>
              <a:ext cx="304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45"/>
            <p:cNvSpPr>
              <a:spLocks noChangeArrowheads="1"/>
            </p:cNvSpPr>
            <p:nvPr/>
          </p:nvSpPr>
          <p:spPr bwMode="auto">
            <a:xfrm>
              <a:off x="8368869" y="2309813"/>
              <a:ext cx="4572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buFont typeface="Arial" charset="0"/>
                <a:buNone/>
              </a:pPr>
              <a:r>
                <a:rPr lang="en-US" sz="2400" i="1" dirty="0"/>
                <a:t>f</a:t>
              </a:r>
              <a:endParaRPr lang="en-US" sz="2400" i="1" dirty="0">
                <a:cs typeface="Arial" charset="0"/>
              </a:endParaRPr>
            </a:p>
          </p:txBody>
        </p:sp>
        <p:sp>
          <p:nvSpPr>
            <p:cNvPr id="11" name="Line 46"/>
            <p:cNvSpPr>
              <a:spLocks noChangeShapeType="1"/>
            </p:cNvSpPr>
            <p:nvPr/>
          </p:nvSpPr>
          <p:spPr bwMode="auto">
            <a:xfrm>
              <a:off x="7833762" y="31242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" name="Picture 16" descr="stic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02409" y="3780643"/>
            <a:ext cx="1147762" cy="1248557"/>
          </a:xfrm>
          <a:prstGeom prst="rect">
            <a:avLst/>
          </a:prstGeom>
          <a:noFill/>
        </p:spPr>
      </p:pic>
      <p:grpSp>
        <p:nvGrpSpPr>
          <p:cNvPr id="14" name="Group 13"/>
          <p:cNvGrpSpPr/>
          <p:nvPr/>
        </p:nvGrpSpPr>
        <p:grpSpPr>
          <a:xfrm>
            <a:off x="5112409" y="3833421"/>
            <a:ext cx="2057400" cy="1143000"/>
            <a:chOff x="5715000" y="2911475"/>
            <a:chExt cx="2971800" cy="1812925"/>
          </a:xfrm>
        </p:grpSpPr>
        <p:pic>
          <p:nvPicPr>
            <p:cNvPr id="15" name="Picture 14" descr="Cloud 06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15000" y="2911475"/>
              <a:ext cx="2971800" cy="1812925"/>
            </a:xfrm>
            <a:prstGeom prst="rect">
              <a:avLst/>
            </a:prstGeom>
            <a:noFill/>
          </p:spPr>
        </p:pic>
        <p:pic>
          <p:nvPicPr>
            <p:cNvPr id="16" name="Picture 17" descr="TAC TowerDriv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248400" y="3314700"/>
              <a:ext cx="363538" cy="1120775"/>
            </a:xfrm>
            <a:prstGeom prst="rect">
              <a:avLst/>
            </a:prstGeom>
            <a:noFill/>
          </p:spPr>
        </p:pic>
        <p:pic>
          <p:nvPicPr>
            <p:cNvPr id="17" name="Picture 18" descr="TAC TowerDriv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646863" y="3338513"/>
              <a:ext cx="363537" cy="1120775"/>
            </a:xfrm>
            <a:prstGeom prst="rect">
              <a:avLst/>
            </a:prstGeom>
            <a:noFill/>
          </p:spPr>
        </p:pic>
        <p:pic>
          <p:nvPicPr>
            <p:cNvPr id="18" name="Picture 19" descr="TAC TowerDriv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10400" y="3325813"/>
              <a:ext cx="363538" cy="1120775"/>
            </a:xfrm>
            <a:prstGeom prst="rect">
              <a:avLst/>
            </a:prstGeom>
            <a:noFill/>
          </p:spPr>
        </p:pic>
        <p:pic>
          <p:nvPicPr>
            <p:cNvPr id="19" name="Picture 20" descr="TAC TowerDriv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08863" y="3314700"/>
              <a:ext cx="363537" cy="1120775"/>
            </a:xfrm>
            <a:prstGeom prst="rect">
              <a:avLst/>
            </a:prstGeom>
            <a:noFill/>
          </p:spPr>
        </p:pic>
        <p:pic>
          <p:nvPicPr>
            <p:cNvPr id="20" name="Picture 21" descr="TAC TowerDrive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72400" y="3292475"/>
              <a:ext cx="363538" cy="1120775"/>
            </a:xfrm>
            <a:prstGeom prst="rect">
              <a:avLst/>
            </a:prstGeom>
            <a:noFill/>
          </p:spPr>
        </p:pic>
      </p:grpSp>
      <p:grpSp>
        <p:nvGrpSpPr>
          <p:cNvPr id="28" name="Group 27"/>
          <p:cNvGrpSpPr/>
          <p:nvPr/>
        </p:nvGrpSpPr>
        <p:grpSpPr>
          <a:xfrm>
            <a:off x="2674009" y="3780643"/>
            <a:ext cx="2286000" cy="934872"/>
            <a:chOff x="3048000" y="5029200"/>
            <a:chExt cx="2286000" cy="934872"/>
          </a:xfrm>
        </p:grpSpPr>
        <p:sp>
          <p:nvSpPr>
            <p:cNvPr id="21" name="Line 39"/>
            <p:cNvSpPr>
              <a:spLocks noChangeShapeType="1"/>
            </p:cNvSpPr>
            <p:nvPr/>
          </p:nvSpPr>
          <p:spPr bwMode="auto">
            <a:xfrm>
              <a:off x="3048000" y="5486400"/>
              <a:ext cx="228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40"/>
            <p:cNvSpPr>
              <a:spLocks noChangeShapeType="1"/>
            </p:cNvSpPr>
            <p:nvPr/>
          </p:nvSpPr>
          <p:spPr bwMode="auto">
            <a:xfrm>
              <a:off x="3048000" y="5943600"/>
              <a:ext cx="2286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41"/>
            <p:cNvSpPr>
              <a:spLocks noChangeArrowheads="1"/>
            </p:cNvSpPr>
            <p:nvPr/>
          </p:nvSpPr>
          <p:spPr bwMode="auto">
            <a:xfrm>
              <a:off x="3505200" y="5506872"/>
              <a:ext cx="1752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buFont typeface="Arial" charset="0"/>
                <a:buNone/>
              </a:pPr>
              <a:r>
                <a:rPr lang="en-US" sz="2400" dirty="0" err="1" smtClean="0">
                  <a:cs typeface="Arial" charset="0"/>
                </a:rPr>
                <a:t>Enc</a:t>
              </a:r>
              <a:r>
                <a:rPr lang="en-US" sz="2800" dirty="0" smtClean="0">
                  <a:cs typeface="Arial" charset="0"/>
                </a:rPr>
                <a:t>(</a:t>
              </a:r>
              <a:r>
                <a:rPr lang="en-US" sz="2400" dirty="0" smtClean="0"/>
                <a:t>A[</a:t>
              </a:r>
              <a:r>
                <a:rPr lang="en-US" sz="24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dirty="0" smtClean="0">
                  <a:cs typeface="Arial" charset="0"/>
                </a:rPr>
                <a:t>]</a:t>
              </a:r>
              <a:r>
                <a:rPr lang="en-US" sz="2800" dirty="0" smtClean="0">
                  <a:cs typeface="Arial" charset="0"/>
                </a:rPr>
                <a:t>)</a:t>
              </a:r>
              <a:endParaRPr lang="en-US" sz="2800" dirty="0">
                <a:cs typeface="Arial" charset="0"/>
              </a:endParaRPr>
            </a:p>
          </p:txBody>
        </p:sp>
        <p:sp>
          <p:nvSpPr>
            <p:cNvPr id="25" name="Rectangle 41"/>
            <p:cNvSpPr>
              <a:spLocks noChangeArrowheads="1"/>
            </p:cNvSpPr>
            <p:nvPr/>
          </p:nvSpPr>
          <p:spPr bwMode="auto">
            <a:xfrm>
              <a:off x="3581400" y="5029200"/>
              <a:ext cx="17526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eaLnBrk="0" hangingPunct="0">
                <a:buFont typeface="Arial" charset="0"/>
                <a:buNone/>
              </a:pPr>
              <a:r>
                <a:rPr lang="en-US" sz="2400" dirty="0" err="1" smtClean="0">
                  <a:cs typeface="Arial" charset="0"/>
                </a:rPr>
                <a:t>Enc</a:t>
              </a:r>
              <a:r>
                <a:rPr lang="en-US" sz="2800" dirty="0" smtClean="0">
                  <a:cs typeface="Arial" charset="0"/>
                </a:rPr>
                <a:t>(</a:t>
              </a:r>
              <a:r>
                <a:rPr lang="en-US" sz="2400" i="1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800" dirty="0" smtClean="0">
                  <a:cs typeface="Arial" charset="0"/>
                </a:rPr>
                <a:t>)</a:t>
              </a:r>
              <a:endParaRPr lang="en-US" sz="2800" dirty="0">
                <a:cs typeface="Arial" charset="0"/>
              </a:endParaRP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921409" y="3881864"/>
            <a:ext cx="269626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22209" y="3856843"/>
            <a:ext cx="1212191" cy="46166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/>
              <a:t>A[1 …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/>
              <a:t>]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99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274638"/>
                <a:ext cx="7361987" cy="1143000"/>
              </a:xfrm>
            </p:spPr>
            <p:txBody>
              <a:bodyPr/>
              <a:lstStyle/>
              <a:p>
                <a:r>
                  <a:rPr lang="en-US" dirty="0"/>
                  <a:t>Step 1: Boolean Circuit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274638"/>
                <a:ext cx="7361987" cy="1143000"/>
              </a:xfrm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function can be constructed from Boolean AND, OR, NOT</a:t>
                </a:r>
              </a:p>
              <a:p>
                <a:pPr lvl="1"/>
                <a:r>
                  <a:rPr lang="en-US" dirty="0"/>
                  <a:t>Think of building it from hardware gates</a:t>
                </a:r>
              </a:p>
              <a:p>
                <a:r>
                  <a:rPr lang="en-US" dirty="0"/>
                  <a:t>For any two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 </m:t>
                    </m:r>
                  </m:oMath>
                </a14:m>
                <a:r>
                  <a:rPr lang="en-US" dirty="0"/>
                  <a:t>(both 0/1 values)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B050"/>
                        </a:solidFill>
                        <a:latin typeface="Cambria Math"/>
                      </a:rPr>
                      <m:t>𝑁𝑂𝑇</m:t>
                    </m:r>
                    <m:r>
                      <a:rPr lang="en-US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= 1 –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00B050"/>
                        </a:solidFill>
                        <a:latin typeface="Cambria Math"/>
                      </a:rPr>
                      <m:t>𝐴𝑁𝐷</m:t>
                    </m:r>
                    <m:r>
                      <a:rPr lang="en-US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  <a:sym typeface="Symbol"/>
                      </a:rPr>
                      <m:t>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r>
                      <a:rPr lang="en-US" i="1" dirty="0">
                        <a:solidFill>
                          <a:srgbClr val="00B050"/>
                        </a:solidFill>
                        <a:latin typeface="Cambria Math"/>
                      </a:rPr>
                      <m:t>𝑂𝑅</m:t>
                    </m:r>
                    <m:r>
                      <a:rPr lang="en-US" i="1" dirty="0">
                        <a:solidFill>
                          <a:srgbClr val="00B050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 =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  <a:sym typeface="Symbol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–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  <a:sym typeface="Symbol"/>
                      </a:rPr>
                      <m:t>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we can do +, – , x, we can do </a:t>
                </a:r>
                <a:r>
                  <a:rPr lang="en-US" dirty="0" smtClean="0"/>
                  <a:t>everything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1752" b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2" descr="C:\Users\IBM_ADMIN\AppData\Local\Microsoft\Windows\Temporary Internet Files\Content.IE5\WBAN5GQU\MC900348773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81000"/>
            <a:ext cx="703174" cy="93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61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Encryption Supporting </a:t>
            </a:r>
            <a:r>
              <a:rPr lang="en-US" dirty="0">
                <a:sym typeface="Symbol"/>
              </a:rPr>
              <a:t></a:t>
            </a:r>
            <a:r>
              <a:rPr lang="en-US" dirty="0"/>
              <a:t>, </a:t>
            </a:r>
            <a:r>
              <a:rPr lang="en-US" dirty="0">
                <a:sym typeface="Symbol"/>
              </a:rPr>
              <a:t>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Problem for over 30 years</a:t>
            </a:r>
          </a:p>
          <a:p>
            <a:r>
              <a:rPr lang="en-US" dirty="0"/>
              <a:t>Gentry 2009: first plausible scheme</a:t>
            </a:r>
          </a:p>
          <a:p>
            <a:r>
              <a:rPr lang="en-US" dirty="0" smtClean="0"/>
              <a:t>Several </a:t>
            </a:r>
            <a:r>
              <a:rPr lang="en-US" dirty="0"/>
              <a:t>other schemes in last few </a:t>
            </a:r>
            <a:r>
              <a:rPr lang="en-US" dirty="0" smtClean="0"/>
              <a:t>years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Moral:</a:t>
            </a:r>
            <a:br>
              <a:rPr lang="en-US" dirty="0" smtClean="0"/>
            </a:br>
            <a:r>
              <a:rPr lang="en-US" dirty="0" smtClean="0">
                <a:solidFill>
                  <a:srgbClr val="00B050"/>
                </a:solidFill>
              </a:rPr>
              <a:t>Fully </a:t>
            </a:r>
            <a:r>
              <a:rPr lang="en-US" dirty="0" err="1">
                <a:solidFill>
                  <a:srgbClr val="00B050"/>
                </a:solidFill>
              </a:rPr>
              <a:t>homomorphic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smtClean="0">
                <a:solidFill>
                  <a:srgbClr val="00B050"/>
                </a:solidFill>
              </a:rPr>
              <a:t>encryption is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Technical: A FHE Example</a:t>
            </a:r>
            <a:br>
              <a:rPr lang="en-US" dirty="0" smtClean="0"/>
            </a:br>
            <a:r>
              <a:rPr lang="en-US" dirty="0" smtClean="0"/>
              <a:t>from Linear-Algebra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98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Tool: Learning with Errors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Easy to solve a linear system of equations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8"/>
                <a:endParaRPr lang="en-US" dirty="0"/>
              </a:p>
              <a:p>
                <a:r>
                  <a:rPr lang="en-US" dirty="0"/>
                  <a:t>[</a:t>
                </a:r>
                <a:r>
                  <a:rPr lang="en-US" dirty="0" smtClean="0"/>
                  <a:t>Regev’05]</a:t>
                </a:r>
                <a:r>
                  <a:rPr lang="en-US" dirty="0"/>
                  <a:t> </a:t>
                </a:r>
                <a:r>
                  <a:rPr lang="en-US" dirty="0" smtClean="0"/>
                  <a:t>Very hard if we add a little noise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𝒆</m:t>
                    </m:r>
                  </m:oMath>
                </a14:m>
                <a:r>
                  <a:rPr lang="en-US" dirty="0" smtClean="0"/>
                  <a:t> is a noise vector,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1" i="1" smtClean="0">
                        <a:latin typeface="Cambria Math"/>
                      </a:rPr>
                      <m:t>𝒆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|</m:t>
                    </m:r>
                    <m:r>
                      <a:rPr lang="en-US" b="0" i="1" smtClean="0">
                        <a:latin typeface="Cambria Math"/>
                      </a:rPr>
                      <m:t>≪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1371600" y="2286000"/>
            <a:ext cx="3429000" cy="762000"/>
            <a:chOff x="1371600" y="2286000"/>
            <a:chExt cx="3429000" cy="762000"/>
          </a:xfrm>
        </p:grpSpPr>
        <p:sp>
          <p:nvSpPr>
            <p:cNvPr id="4" name="Rectangle 3"/>
            <p:cNvSpPr/>
            <p:nvPr/>
          </p:nvSpPr>
          <p:spPr>
            <a:xfrm>
              <a:off x="1371600" y="2286000"/>
              <a:ext cx="609600" cy="762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 smtClean="0">
                  <a:solidFill>
                    <a:srgbClr val="FFFF00"/>
                  </a:solidFill>
                </a:rPr>
                <a:t>A</a:t>
              </a:r>
              <a:endParaRPr lang="en-US" sz="2400" b="1" i="1" dirty="0">
                <a:solidFill>
                  <a:srgbClr val="FFFF00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209800" y="2362200"/>
              <a:ext cx="228600" cy="533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 smtClean="0">
                  <a:solidFill>
                    <a:schemeClr val="tx1"/>
                  </a:solidFill>
                </a:rPr>
                <a:t>x</a:t>
              </a:r>
              <a:endParaRPr lang="en-US" sz="2400" b="1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2590800" y="2438400"/>
                  <a:ext cx="381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800" y="2438400"/>
                  <a:ext cx="381000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/>
            <p:cNvSpPr/>
            <p:nvPr/>
          </p:nvSpPr>
          <p:spPr>
            <a:xfrm>
              <a:off x="3124200" y="2286000"/>
              <a:ext cx="228600" cy="762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 smtClean="0">
                  <a:solidFill>
                    <a:srgbClr val="FFFF00"/>
                  </a:solidFill>
                </a:rPr>
                <a:t>b</a:t>
              </a:r>
              <a:endParaRPr lang="en-US" sz="2400" b="1" i="1" dirty="0">
                <a:solidFill>
                  <a:srgbClr val="FFFF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505200" y="2438400"/>
                  <a:ext cx="1295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𝑚𝑜𝑑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5200" y="2438400"/>
                  <a:ext cx="1295400" cy="523220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r="-3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19"/>
          <p:cNvGrpSpPr/>
          <p:nvPr/>
        </p:nvGrpSpPr>
        <p:grpSpPr>
          <a:xfrm>
            <a:off x="1371600" y="4343400"/>
            <a:ext cx="3962400" cy="762000"/>
            <a:chOff x="1371600" y="4343400"/>
            <a:chExt cx="3962400" cy="76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514600" y="4505980"/>
                  <a:ext cx="381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latin typeface="Cambria Math"/>
                          </a:rPr>
                          <m:t>+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4505980"/>
                  <a:ext cx="381000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 7"/>
            <p:cNvSpPr/>
            <p:nvPr/>
          </p:nvSpPr>
          <p:spPr>
            <a:xfrm>
              <a:off x="1371600" y="4343400"/>
              <a:ext cx="609600" cy="762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 smtClean="0">
                  <a:solidFill>
                    <a:srgbClr val="FFFF00"/>
                  </a:solidFill>
                </a:rPr>
                <a:t>A</a:t>
              </a:r>
              <a:endParaRPr lang="en-US" sz="2400" b="1" i="1" dirty="0">
                <a:solidFill>
                  <a:srgbClr val="FFFF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209800" y="4419600"/>
              <a:ext cx="2286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 smtClean="0">
                  <a:solidFill>
                    <a:schemeClr val="tx1"/>
                  </a:solidFill>
                </a:rPr>
                <a:t>x</a:t>
              </a:r>
              <a:endParaRPr lang="en-US" sz="2400" b="1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733800" y="4343400"/>
              <a:ext cx="228600" cy="762000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 smtClean="0">
                  <a:solidFill>
                    <a:srgbClr val="FFFF00"/>
                  </a:solidFill>
                </a:rPr>
                <a:t>b</a:t>
              </a:r>
              <a:endParaRPr lang="en-US" sz="2400" b="1" i="1" dirty="0">
                <a:solidFill>
                  <a:srgbClr val="FFFF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038600" y="4505980"/>
                  <a:ext cx="12954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𝑚𝑜𝑑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 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𝑞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4505980"/>
                  <a:ext cx="1295400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r="-37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 15"/>
            <p:cNvSpPr/>
            <p:nvPr/>
          </p:nvSpPr>
          <p:spPr>
            <a:xfrm>
              <a:off x="2971800" y="4343400"/>
              <a:ext cx="228600" cy="7620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i="1" dirty="0" smtClean="0">
                  <a:solidFill>
                    <a:schemeClr val="tx1"/>
                  </a:solidFill>
                </a:rPr>
                <a:t>e</a:t>
              </a:r>
              <a:endParaRPr lang="en-US" sz="2400" b="1" i="1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276600" y="4495800"/>
                  <a:ext cx="3810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latin typeface="Cambria Math"/>
                          </a:rPr>
                          <m:t>=</m:t>
                        </m:r>
                      </m:oMath>
                    </m:oMathPara>
                  </a14:m>
                  <a:endParaRPr lang="en-US" sz="2800" b="1" dirty="0"/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4495800"/>
                  <a:ext cx="381000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1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for </a:t>
            </a:r>
            <a:r>
              <a:rPr lang="en-US" dirty="0"/>
              <a:t>T</a:t>
            </a:r>
            <a:r>
              <a:rPr lang="en-US" dirty="0" smtClean="0"/>
              <a:t>oday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Cryptographic “magic tricks”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/>
              <a:t>classics</a:t>
            </a:r>
          </a:p>
          <a:p>
            <a:pPr lvl="2"/>
            <a:r>
              <a:rPr lang="en-US" dirty="0" smtClean="0"/>
              <a:t>Zero-Knowledge [GMR84]</a:t>
            </a:r>
          </a:p>
          <a:p>
            <a:pPr lvl="2"/>
            <a:r>
              <a:rPr lang="en-US" dirty="0" smtClean="0"/>
              <a:t>Secure Computation [GMW’86, Yao’86]</a:t>
            </a:r>
          </a:p>
          <a:p>
            <a:pPr lvl="1"/>
            <a:r>
              <a:rPr lang="en-US" dirty="0" smtClean="0"/>
              <a:t>The modern &amp; beyond</a:t>
            </a:r>
          </a:p>
          <a:p>
            <a:pPr lvl="2"/>
            <a:r>
              <a:rPr lang="en-US" dirty="0" err="1" smtClean="0"/>
              <a:t>Homomorphic</a:t>
            </a:r>
            <a:r>
              <a:rPr lang="en-US" dirty="0" smtClean="0"/>
              <a:t> encryption [Gen’09]</a:t>
            </a:r>
          </a:p>
          <a:p>
            <a:pPr lvl="2"/>
            <a:r>
              <a:rPr lang="en-US" dirty="0" smtClean="0"/>
              <a:t>Cryptographic code obfuscation [GGHRSW’13]</a:t>
            </a:r>
          </a:p>
          <a:p>
            <a:r>
              <a:rPr lang="en-US" dirty="0" smtClean="0"/>
              <a:t>Applications to privacy in the digital society</a:t>
            </a:r>
            <a:endParaRPr lang="en-US" dirty="0"/>
          </a:p>
        </p:txBody>
      </p:sp>
      <p:pic>
        <p:nvPicPr>
          <p:cNvPr id="4098" name="Picture 2" descr="C:\Users\IBM_ADMIN\AppData\Local\Microsoft\Windows\Temporary Internet Files\Content.IE5\WBAN5GQU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5938" y="547447"/>
            <a:ext cx="1055869" cy="1509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9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Taste of [GSW’13] HE Scheme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524000"/>
                <a:ext cx="86106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Secret key is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 err="1"/>
                  <a:t>c</a:t>
                </a:r>
                <a:r>
                  <a:rPr lang="en-US" dirty="0" err="1" smtClean="0"/>
                  <a:t>iphertext</a:t>
                </a:r>
                <a:r>
                  <a:rPr lang="en-US" dirty="0" smtClean="0"/>
                  <a:t> is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𝒔</m:t>
                    </m:r>
                  </m:oMath>
                </a14:m>
                <a:r>
                  <a:rPr lang="en-US" dirty="0" smtClean="0"/>
                  <a:t> is an “approximate eigenvector”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b="1" dirty="0" smtClean="0"/>
                  <a:t>, </a:t>
                </a:r>
                <a:br>
                  <a:rPr lang="en-US" b="1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b="1" i="1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𝜇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⋅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𝒔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𝑚𝑜𝑑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𝑞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 smtClean="0"/>
                  <a:t> is the plaintext integer</a:t>
                </a:r>
              </a:p>
              <a:p>
                <a:r>
                  <a:rPr lang="en-US" dirty="0"/>
                  <a:t>C</a:t>
                </a:r>
                <a:r>
                  <a:rPr lang="en-US" dirty="0" smtClean="0"/>
                  <a:t>an both add and multiply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encrypts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encrypts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i="1" dirty="0" smtClean="0">
                  <a:latin typeface="Cambria Math"/>
                </a:endParaRPr>
              </a:p>
              <a:p>
                <a:pPr marL="457200" lvl="1" indent="0">
                  <a:buNone/>
                </a:pPr>
                <a:r>
                  <a:rPr lang="en-US" b="0" dirty="0" smtClean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b="0" dirty="0" smtClean="0">
                    <a:solidFill>
                      <a:srgbClr val="00B05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/>
                      </a:rPr>
                      <m:t>⋅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𝒔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More work to keep track of noise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524000"/>
                <a:ext cx="8610600" cy="5105400"/>
              </a:xfrm>
              <a:blipFill rotWithShape="1">
                <a:blip r:embed="rId2"/>
                <a:stretch>
                  <a:fillRect l="-1557" t="-1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01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Status of Real-World 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dirty="0" smtClean="0"/>
              <a:t>Still Experimental</a:t>
            </a:r>
          </a:p>
          <a:p>
            <a:r>
              <a:rPr lang="en-US" dirty="0" smtClean="0"/>
              <a:t>Open-source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HElib</a:t>
            </a:r>
            <a:r>
              <a:rPr lang="en-US" dirty="0" smtClean="0"/>
              <a:t> implementation on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Performance improved by ~6 orders of magnitude since 2009, but still very costly</a:t>
            </a:r>
          </a:p>
          <a:p>
            <a:r>
              <a:rPr lang="en-US" dirty="0" smtClean="0"/>
              <a:t>May be suitable for niche applications</a:t>
            </a:r>
            <a:endParaRPr lang="en-US" dirty="0"/>
          </a:p>
        </p:txBody>
      </p:sp>
      <p:sp>
        <p:nvSpPr>
          <p:cNvPr id="6" name="Action Button: End 5">
            <a:hlinkClick r:id="rId2" action="ppaction://hlinksldjump" highlightClick="1"/>
          </p:cNvPr>
          <p:cNvSpPr/>
          <p:nvPr/>
        </p:nvSpPr>
        <p:spPr>
          <a:xfrm>
            <a:off x="8522208" y="76200"/>
            <a:ext cx="521208" cy="521208"/>
          </a:xfrm>
          <a:prstGeom prst="actionButtonEnd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180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Obfuscation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Encrypting programs, maintaining functionality</a:t>
            </a:r>
          </a:p>
          <a:p>
            <a:pPr lvl="1"/>
            <a:r>
              <a:rPr lang="en-US" dirty="0" smtClean="0"/>
              <a:t>Only the functionality should remain “visible”</a:t>
            </a:r>
          </a:p>
          <a:p>
            <a:r>
              <a:rPr lang="en-US" dirty="0" smtClean="0"/>
              <a:t>Example of recreational obfuscation: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</a:t>
            </a:r>
            <a:r>
              <a:rPr lang="en-US" sz="2200" dirty="0" smtClean="0"/>
              <a:t>-- Wikipedia, accessed Oct-2013</a:t>
            </a:r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95400" y="3289518"/>
            <a:ext cx="56388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@P=split//,".URRUU\c8R";@d=split//,"\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nrekcah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rehtona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";sub p{ @p{"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r$p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u$p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"}=(P,P);pipe"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r$p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u$p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";++$p;($q*=2)+=$f=!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fork;map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{$P=$P[$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f^ord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($p{$_})&amp;6];$p{$_}=/ ^$P/ix?$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$_}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keys%p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p;p;p;p;p;map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{$p{$_}=~/^[P.]/&amp;&amp; close$_}%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p;wait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until$?;map{/^r/&amp;&amp;&lt;$_&gt;}%p;$_=$d[$q];sleep rand(2)if/\S/;print</a:t>
            </a:r>
          </a:p>
        </p:txBody>
      </p:sp>
      <p:pic>
        <p:nvPicPr>
          <p:cNvPr id="7" name="Picture 2" descr="C:\Users\IBM_ADMIN\AppData\Local\Microsoft\Windows\Temporary Internet Files\Content.IE5\WBAN5GQU\MM900323811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304800"/>
            <a:ext cx="1095375" cy="110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6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Obfuscation?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Hiding secrets in software</a:t>
            </a:r>
          </a:p>
          <a:p>
            <a:pPr lvl="8"/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4"/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mtClean="0"/>
              <a:t>Distributing software patches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286000"/>
            <a:ext cx="127477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Vulnerable</a:t>
            </a:r>
            <a:endParaRPr lang="en-US" dirty="0"/>
          </a:p>
          <a:p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76400" y="20574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7762" y="2057400"/>
            <a:ext cx="20560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20574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71524" y="4916269"/>
            <a:ext cx="104387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Patched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705600" y="5462126"/>
            <a:ext cx="0" cy="329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5791200"/>
            <a:ext cx="1667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73482" y="55626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90801" y="2362200"/>
            <a:ext cx="5164564" cy="3099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1,2d0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&lt; The Way that can be told of is not the eternal Way;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&lt; The name that can be named is not the eternal name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4c2,3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&lt; The Named is the mother of all things.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---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&gt; The named is the mother of all things.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11a11,13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&gt; They both may be called deep and profound.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&gt; Deeper and more profound,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&gt; The door of all subtleties!</a:t>
            </a:r>
            <a:endParaRPr lang="en-US" sz="44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9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Obfuscation?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Hiding secrets in software</a:t>
            </a:r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5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Distributing software patches</a:t>
            </a:r>
            <a:br>
              <a:rPr lang="en-US" dirty="0" smtClean="0"/>
            </a:br>
            <a:r>
              <a:rPr lang="en-US" dirty="0" smtClean="0"/>
              <a:t>while hiding vulnerability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2286000"/>
            <a:ext cx="127477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Vulnerable</a:t>
            </a:r>
            <a:endParaRPr lang="en-US" dirty="0"/>
          </a:p>
          <a:p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76400" y="20574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7762" y="2057400"/>
            <a:ext cx="20560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20574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71524" y="4916269"/>
            <a:ext cx="104387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Patched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705600" y="5462126"/>
            <a:ext cx="0" cy="329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5791200"/>
            <a:ext cx="1667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73482" y="55626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90801" y="2362200"/>
            <a:ext cx="5164564" cy="30999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@P=split//,".URRUU</a:t>
            </a:r>
            <a:r>
              <a:rPr lang="en-US" sz="1600" b="1" dirty="0" smtClean="0">
                <a:solidFill>
                  <a:schemeClr val="tx1"/>
                </a:solidFill>
              </a:rPr>
              <a:t>\c</a:t>
            </a:r>
            <a:r>
              <a:rPr lang="en-US" sz="1600" dirty="0" smtClean="0">
                <a:solidFill>
                  <a:schemeClr val="tx1"/>
                </a:solidFill>
              </a:rPr>
              <a:t>8R";@d=split//,"</a:t>
            </a:r>
            <a:r>
              <a:rPr lang="en-US" sz="1600" b="1" dirty="0" smtClean="0">
                <a:solidFill>
                  <a:schemeClr val="tx1"/>
                </a:solidFill>
              </a:rPr>
              <a:t>\</a:t>
            </a:r>
            <a:r>
              <a:rPr lang="en-US" sz="1600" b="1" dirty="0" err="1" smtClean="0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rekcah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xinU</a:t>
            </a:r>
            <a:r>
              <a:rPr lang="en-US" sz="1600" dirty="0" smtClean="0">
                <a:solidFill>
                  <a:schemeClr val="tx1"/>
                </a:solidFill>
              </a:rPr>
              <a:t> / </a:t>
            </a:r>
            <a:r>
              <a:rPr lang="en-US" sz="1600" dirty="0" err="1" smtClean="0">
                <a:solidFill>
                  <a:schemeClr val="tx1"/>
                </a:solidFill>
              </a:rPr>
              <a:t>lreP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rehtona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tsuJ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r>
              <a:rPr lang="en-US" sz="1600" b="1" dirty="0" smtClean="0">
                <a:solidFill>
                  <a:schemeClr val="tx1"/>
                </a:solidFill>
              </a:rPr>
              <a:t>sub</a:t>
            </a:r>
            <a:r>
              <a:rPr lang="en-US" sz="1600" dirty="0" smtClean="0">
                <a:solidFill>
                  <a:schemeClr val="tx1"/>
                </a:solidFill>
              </a:rPr>
              <a:t> p{ @p{"</a:t>
            </a:r>
            <a:r>
              <a:rPr lang="en-US" sz="1600" dirty="0" err="1" smtClean="0">
                <a:solidFill>
                  <a:schemeClr val="tx1"/>
                </a:solidFill>
              </a:rPr>
              <a:t>r$p</a:t>
            </a:r>
            <a:r>
              <a:rPr lang="en-US" sz="1600" dirty="0" smtClean="0">
                <a:solidFill>
                  <a:schemeClr val="tx1"/>
                </a:solidFill>
              </a:rPr>
              <a:t>","</a:t>
            </a:r>
            <a:r>
              <a:rPr lang="en-US" sz="1600" dirty="0" err="1" smtClean="0">
                <a:solidFill>
                  <a:schemeClr val="tx1"/>
                </a:solidFill>
              </a:rPr>
              <a:t>u$p</a:t>
            </a:r>
            <a:r>
              <a:rPr lang="en-US" sz="1600" dirty="0" smtClean="0">
                <a:solidFill>
                  <a:schemeClr val="tx1"/>
                </a:solidFill>
              </a:rPr>
              <a:t>"}=(P,P);pipe"</a:t>
            </a:r>
            <a:r>
              <a:rPr lang="en-US" sz="1600" dirty="0" err="1" smtClean="0">
                <a:solidFill>
                  <a:schemeClr val="tx1"/>
                </a:solidFill>
              </a:rPr>
              <a:t>r$p</a:t>
            </a:r>
            <a:r>
              <a:rPr lang="en-US" sz="1600" dirty="0" smtClean="0">
                <a:solidFill>
                  <a:schemeClr val="tx1"/>
                </a:solidFill>
              </a:rPr>
              <a:t>","</a:t>
            </a:r>
            <a:r>
              <a:rPr lang="en-US" sz="1600" dirty="0" err="1" smtClean="0">
                <a:solidFill>
                  <a:schemeClr val="tx1"/>
                </a:solidFill>
              </a:rPr>
              <a:t>u$p</a:t>
            </a:r>
            <a:r>
              <a:rPr lang="en-US" sz="1600" dirty="0" smtClean="0">
                <a:solidFill>
                  <a:schemeClr val="tx1"/>
                </a:solidFill>
              </a:rPr>
              <a:t>";++$p;($q*=2)+=$f=!</a:t>
            </a:r>
            <a:r>
              <a:rPr lang="en-US" sz="1600" dirty="0" err="1" smtClean="0">
                <a:solidFill>
                  <a:schemeClr val="tx1"/>
                </a:solidFill>
              </a:rPr>
              <a:t>fork;map</a:t>
            </a:r>
            <a:r>
              <a:rPr lang="en-US" sz="1600" dirty="0" smtClean="0">
                <a:solidFill>
                  <a:schemeClr val="tx1"/>
                </a:solidFill>
              </a:rPr>
              <a:t>{$P=$P[$</a:t>
            </a:r>
            <a:r>
              <a:rPr lang="en-US" sz="1600" dirty="0" err="1" smtClean="0">
                <a:solidFill>
                  <a:schemeClr val="tx1"/>
                </a:solidFill>
              </a:rPr>
              <a:t>f^ord</a:t>
            </a:r>
            <a:r>
              <a:rPr lang="en-US" sz="1600" dirty="0" smtClean="0">
                <a:solidFill>
                  <a:schemeClr val="tx1"/>
                </a:solidFill>
              </a:rPr>
              <a:t> ($p{$_})&amp;6];$p{$_}=/ ^$P/ix?$</a:t>
            </a:r>
            <a:r>
              <a:rPr lang="en-US" sz="1600" dirty="0" err="1" smtClean="0">
                <a:solidFill>
                  <a:schemeClr val="tx1"/>
                </a:solidFill>
              </a:rPr>
              <a:t>P:close</a:t>
            </a:r>
            <a:r>
              <a:rPr lang="en-US" sz="1600" dirty="0" smtClean="0">
                <a:solidFill>
                  <a:schemeClr val="tx1"/>
                </a:solidFill>
              </a:rPr>
              <a:t>$_}</a:t>
            </a:r>
            <a:r>
              <a:rPr lang="en-US" sz="1600" dirty="0" err="1" smtClean="0">
                <a:solidFill>
                  <a:schemeClr val="tx1"/>
                </a:solidFill>
              </a:rPr>
              <a:t>keys%p</a:t>
            </a:r>
            <a:r>
              <a:rPr lang="en-US" sz="1600" dirty="0" smtClean="0">
                <a:solidFill>
                  <a:schemeClr val="tx1"/>
                </a:solidFill>
              </a:rPr>
              <a:t>}</a:t>
            </a:r>
            <a:r>
              <a:rPr lang="en-US" sz="1600" dirty="0" err="1" smtClean="0">
                <a:solidFill>
                  <a:schemeClr val="tx1"/>
                </a:solidFill>
              </a:rPr>
              <a:t>p;p;p;p;p;map</a:t>
            </a:r>
            <a:r>
              <a:rPr lang="en-US" sz="1600" dirty="0" smtClean="0">
                <a:solidFill>
                  <a:schemeClr val="tx1"/>
                </a:solidFill>
              </a:rPr>
              <a:t>{$p{$_}=~/^[P.]/&amp;&amp; close$_}%</a:t>
            </a:r>
            <a:r>
              <a:rPr lang="en-US" sz="1600" dirty="0" err="1" smtClean="0">
                <a:solidFill>
                  <a:schemeClr val="tx1"/>
                </a:solidFill>
              </a:rPr>
              <a:t>p;wait</a:t>
            </a:r>
            <a:r>
              <a:rPr lang="en-US" sz="1600" dirty="0" smtClean="0">
                <a:solidFill>
                  <a:schemeClr val="tx1"/>
                </a:solidFill>
              </a:rPr>
              <a:t> until$?;map{/^r/&amp;&amp;&lt;$_&gt;}%p;$_=$d[$q];sleep rand(2)if/\S/;print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39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Obfuscation?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Hiding secrets in software</a:t>
            </a:r>
          </a:p>
          <a:p>
            <a:pPr lvl="8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Uploading my expertise to the web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76400" y="20574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7762" y="2057400"/>
            <a:ext cx="20560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20574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71524" y="4916269"/>
            <a:ext cx="74892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move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705600" y="5462126"/>
            <a:ext cx="0" cy="329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5791200"/>
            <a:ext cx="1667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73482" y="55626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25185" y="2362200"/>
            <a:ext cx="4994815" cy="3099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72" y="2270760"/>
            <a:ext cx="1499180" cy="149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85" y="2362200"/>
            <a:ext cx="499481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67301" y="2286000"/>
            <a:ext cx="3405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4"/>
              </a:rPr>
              <a:t>http://www.arco-iris.com/George/images/game_of_go.jpg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37338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of 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27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Obfuscation?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Hiding secrets in software</a:t>
            </a:r>
          </a:p>
          <a:p>
            <a:pPr lvl="8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Uploading my expertise to the web</a:t>
            </a:r>
            <a:br>
              <a:rPr lang="en-US" dirty="0" smtClean="0"/>
            </a:br>
            <a:r>
              <a:rPr lang="en-US" dirty="0" smtClean="0"/>
              <a:t>without revealing my strategies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76400" y="20574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7762" y="2057400"/>
            <a:ext cx="20560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20574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71524" y="4916269"/>
            <a:ext cx="74892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move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705600" y="5462126"/>
            <a:ext cx="0" cy="329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5791200"/>
            <a:ext cx="1667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73482" y="55626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25185" y="2362200"/>
            <a:ext cx="4994815" cy="30999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@P=split//,".URRUU</a:t>
            </a:r>
            <a:r>
              <a:rPr lang="en-US" sz="1600" b="1" dirty="0" smtClean="0">
                <a:solidFill>
                  <a:schemeClr val="tx1"/>
                </a:solidFill>
              </a:rPr>
              <a:t>\c</a:t>
            </a:r>
            <a:r>
              <a:rPr lang="en-US" sz="1600" dirty="0" smtClean="0">
                <a:solidFill>
                  <a:schemeClr val="tx1"/>
                </a:solidFill>
              </a:rPr>
              <a:t>8R";@d=split//,"</a:t>
            </a:r>
            <a:r>
              <a:rPr lang="en-US" sz="1600" b="1" dirty="0" smtClean="0">
                <a:solidFill>
                  <a:schemeClr val="tx1"/>
                </a:solidFill>
              </a:rPr>
              <a:t>\</a:t>
            </a:r>
            <a:r>
              <a:rPr lang="en-US" sz="1600" b="1" dirty="0" err="1" smtClean="0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rekcah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xinU</a:t>
            </a:r>
            <a:r>
              <a:rPr lang="en-US" sz="1600" dirty="0" smtClean="0">
                <a:solidFill>
                  <a:schemeClr val="tx1"/>
                </a:solidFill>
              </a:rPr>
              <a:t> / </a:t>
            </a:r>
            <a:r>
              <a:rPr lang="en-US" sz="1600" dirty="0" err="1" smtClean="0">
                <a:solidFill>
                  <a:schemeClr val="tx1"/>
                </a:solidFill>
              </a:rPr>
              <a:t>lreP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rehtona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tsuJ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r>
              <a:rPr lang="en-US" sz="1600" b="1" dirty="0" smtClean="0">
                <a:solidFill>
                  <a:schemeClr val="tx1"/>
                </a:solidFill>
              </a:rPr>
              <a:t>sub</a:t>
            </a:r>
            <a:r>
              <a:rPr lang="en-US" sz="1600" dirty="0" smtClean="0">
                <a:solidFill>
                  <a:schemeClr val="tx1"/>
                </a:solidFill>
              </a:rPr>
              <a:t> p{ @p{"</a:t>
            </a:r>
            <a:r>
              <a:rPr lang="en-US" sz="1600" dirty="0" err="1" smtClean="0">
                <a:solidFill>
                  <a:schemeClr val="tx1"/>
                </a:solidFill>
              </a:rPr>
              <a:t>r$p</a:t>
            </a:r>
            <a:r>
              <a:rPr lang="en-US" sz="1600" dirty="0" smtClean="0">
                <a:solidFill>
                  <a:schemeClr val="tx1"/>
                </a:solidFill>
              </a:rPr>
              <a:t>","</a:t>
            </a:r>
            <a:r>
              <a:rPr lang="en-US" sz="1600" dirty="0" err="1" smtClean="0">
                <a:solidFill>
                  <a:schemeClr val="tx1"/>
                </a:solidFill>
              </a:rPr>
              <a:t>u$p</a:t>
            </a:r>
            <a:r>
              <a:rPr lang="en-US" sz="1600" dirty="0" smtClean="0">
                <a:solidFill>
                  <a:schemeClr val="tx1"/>
                </a:solidFill>
              </a:rPr>
              <a:t>"}=(P,P);pipe"</a:t>
            </a:r>
            <a:r>
              <a:rPr lang="en-US" sz="1600" dirty="0" err="1" smtClean="0">
                <a:solidFill>
                  <a:schemeClr val="tx1"/>
                </a:solidFill>
              </a:rPr>
              <a:t>r$p</a:t>
            </a:r>
            <a:r>
              <a:rPr lang="en-US" sz="1600" dirty="0" smtClean="0">
                <a:solidFill>
                  <a:schemeClr val="tx1"/>
                </a:solidFill>
              </a:rPr>
              <a:t>","</a:t>
            </a:r>
            <a:r>
              <a:rPr lang="en-US" sz="1600" dirty="0" err="1" smtClean="0">
                <a:solidFill>
                  <a:schemeClr val="tx1"/>
                </a:solidFill>
              </a:rPr>
              <a:t>u$p</a:t>
            </a:r>
            <a:r>
              <a:rPr lang="en-US" sz="1600" dirty="0" smtClean="0">
                <a:solidFill>
                  <a:schemeClr val="tx1"/>
                </a:solidFill>
              </a:rPr>
              <a:t>";++$p;($q*=2)+=$f=!</a:t>
            </a:r>
            <a:r>
              <a:rPr lang="en-US" sz="1600" dirty="0" err="1" smtClean="0">
                <a:solidFill>
                  <a:schemeClr val="tx1"/>
                </a:solidFill>
              </a:rPr>
              <a:t>fork;map</a:t>
            </a:r>
            <a:r>
              <a:rPr lang="en-US" sz="1600" dirty="0" smtClean="0">
                <a:solidFill>
                  <a:schemeClr val="tx1"/>
                </a:solidFill>
              </a:rPr>
              <a:t>{$P=$P[$</a:t>
            </a:r>
            <a:r>
              <a:rPr lang="en-US" sz="1600" dirty="0" err="1" smtClean="0">
                <a:solidFill>
                  <a:schemeClr val="tx1"/>
                </a:solidFill>
              </a:rPr>
              <a:t>f^ord</a:t>
            </a:r>
            <a:r>
              <a:rPr lang="en-US" sz="1600" dirty="0" smtClean="0">
                <a:solidFill>
                  <a:schemeClr val="tx1"/>
                </a:solidFill>
              </a:rPr>
              <a:t> ($p{$_})&amp;6];$p{$_}=/ ^$P/ix?$</a:t>
            </a:r>
            <a:r>
              <a:rPr lang="en-US" sz="1600" dirty="0" err="1" smtClean="0">
                <a:solidFill>
                  <a:schemeClr val="tx1"/>
                </a:solidFill>
              </a:rPr>
              <a:t>P:close</a:t>
            </a:r>
            <a:r>
              <a:rPr lang="en-US" sz="1600" dirty="0" smtClean="0">
                <a:solidFill>
                  <a:schemeClr val="tx1"/>
                </a:solidFill>
              </a:rPr>
              <a:t>$_}</a:t>
            </a:r>
            <a:r>
              <a:rPr lang="en-US" sz="1600" dirty="0" err="1" smtClean="0">
                <a:solidFill>
                  <a:schemeClr val="tx1"/>
                </a:solidFill>
              </a:rPr>
              <a:t>keys%p</a:t>
            </a:r>
            <a:r>
              <a:rPr lang="en-US" sz="1600" dirty="0" smtClean="0">
                <a:solidFill>
                  <a:schemeClr val="tx1"/>
                </a:solidFill>
              </a:rPr>
              <a:t>}</a:t>
            </a:r>
            <a:r>
              <a:rPr lang="en-US" sz="1600" dirty="0" err="1" smtClean="0">
                <a:solidFill>
                  <a:schemeClr val="tx1"/>
                </a:solidFill>
              </a:rPr>
              <a:t>p;p;p;p;p;map</a:t>
            </a:r>
            <a:r>
              <a:rPr lang="en-US" sz="1600" dirty="0" smtClean="0">
                <a:solidFill>
                  <a:schemeClr val="tx1"/>
                </a:solidFill>
              </a:rPr>
              <a:t>{$p{$_}=~/^[P.]/&amp;&amp; close$_}%</a:t>
            </a:r>
            <a:r>
              <a:rPr lang="en-US" sz="1600" dirty="0" err="1" smtClean="0">
                <a:solidFill>
                  <a:schemeClr val="tx1"/>
                </a:solidFill>
              </a:rPr>
              <a:t>p;wait</a:t>
            </a:r>
            <a:r>
              <a:rPr lang="en-US" sz="1600" dirty="0" smtClean="0">
                <a:solidFill>
                  <a:schemeClr val="tx1"/>
                </a:solidFill>
              </a:rPr>
              <a:t> until$?;map{/^r/&amp;&amp;&lt;$_&gt;}%p;$_=$d[$q];sleep rand(2)if/\S/;print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72" y="2270760"/>
            <a:ext cx="1499180" cy="149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66800" y="37338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of Go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3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Little More Formally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 </a:t>
                </a:r>
                <a:r>
                  <a:rPr lang="en-US" dirty="0"/>
                  <a:t>public </a:t>
                </a:r>
                <a:r>
                  <a:rPr lang="en-US" dirty="0" smtClean="0"/>
                  <a:t>randomized procedure </a:t>
                </a:r>
                <a:r>
                  <a:rPr lang="en-US" dirty="0"/>
                  <a:t>OBF(*)</a:t>
                </a:r>
              </a:p>
              <a:p>
                <a:r>
                  <a:rPr lang="en-US" dirty="0"/>
                  <a:t>Takes as input a program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E.g., encoded as a circuit</a:t>
                </a:r>
              </a:p>
              <a:p>
                <a:r>
                  <a:rPr lang="en-US" dirty="0"/>
                  <a:t>Produce as output another program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𝐶</m:t>
                    </m:r>
                    <m:r>
                      <a:rPr lang="en-US" dirty="0"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00B050"/>
                        </a:solidFill>
                        <a:latin typeface="Cambria Math"/>
                      </a:rPr>
                      <m:t>𝐶</m:t>
                    </m:r>
                    <m:r>
                      <a:rPr lang="en-US" dirty="0" smtClean="0">
                        <a:solidFill>
                          <a:srgbClr val="00B05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computes the same function as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00B050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≡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𝐶</m:t>
                    </m:r>
                    <m:r>
                      <a:rPr lang="en-US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at most </a:t>
                </a:r>
                <a:r>
                  <a:rPr lang="en-US" dirty="0" err="1"/>
                  <a:t>polynomially</a:t>
                </a:r>
                <a:r>
                  <a:rPr lang="en-US" dirty="0"/>
                  <a:t> larger than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dirty="0" smtClean="0"/>
                  <a:t>Security: </a:t>
                </a: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FF0000"/>
                        </a:solidFill>
                        <a:latin typeface="Cambria Math"/>
                      </a:rPr>
                      <m:t>𝐶</m:t>
                    </m:r>
                    <m:r>
                      <a:rPr lang="en-US" dirty="0" smtClean="0">
                        <a:solidFill>
                          <a:srgbClr val="FF000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is “unintelligible”</a:t>
                </a:r>
              </a:p>
              <a:p>
                <a:pPr lvl="1"/>
                <a:r>
                  <a:rPr lang="en-US" dirty="0"/>
                  <a:t>H</a:t>
                </a:r>
                <a:r>
                  <a:rPr lang="en-US" dirty="0" smtClean="0"/>
                  <a:t>ard to define formally, will not do it here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 b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75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 vs. HE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039480" y="4077325"/>
            <a:ext cx="4343400" cy="762000"/>
            <a:chOff x="1447800" y="1371600"/>
            <a:chExt cx="4343400" cy="762000"/>
          </a:xfrm>
        </p:grpSpPr>
        <p:sp>
          <p:nvSpPr>
            <p:cNvPr id="7" name="Rectangle 6"/>
            <p:cNvSpPr/>
            <p:nvPr/>
          </p:nvSpPr>
          <p:spPr>
            <a:xfrm>
              <a:off x="1447800" y="1447800"/>
              <a:ext cx="609600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438400" y="1371600"/>
              <a:ext cx="2362200" cy="762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Obfuscation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1447800"/>
              <a:ext cx="6096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800600" y="1752600"/>
              <a:ext cx="381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</p:cNvCxnSpPr>
            <p:nvPr/>
          </p:nvCxnSpPr>
          <p:spPr>
            <a:xfrm>
              <a:off x="2057400" y="1752600"/>
              <a:ext cx="381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008210" y="1868210"/>
            <a:ext cx="4343400" cy="762000"/>
            <a:chOff x="1447800" y="4038600"/>
            <a:chExt cx="4343400" cy="762000"/>
          </a:xfrm>
        </p:grpSpPr>
        <p:sp>
          <p:nvSpPr>
            <p:cNvPr id="21" name="Rectangle 20"/>
            <p:cNvSpPr/>
            <p:nvPr/>
          </p:nvSpPr>
          <p:spPr>
            <a:xfrm>
              <a:off x="1447800" y="4114800"/>
              <a:ext cx="609600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438400" y="4038600"/>
              <a:ext cx="2362200" cy="762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Encryption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81600" y="4114800"/>
              <a:ext cx="6096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800600" y="4419600"/>
              <a:ext cx="381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1" idx="3"/>
            </p:cNvCxnSpPr>
            <p:nvPr/>
          </p:nvCxnSpPr>
          <p:spPr>
            <a:xfrm>
              <a:off x="2057400" y="4419600"/>
              <a:ext cx="381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4804550" y="4458325"/>
            <a:ext cx="3697088" cy="1376065"/>
            <a:chOff x="5212870" y="1752600"/>
            <a:chExt cx="3697088" cy="1376065"/>
          </a:xfrm>
        </p:grpSpPr>
        <p:sp>
          <p:nvSpPr>
            <p:cNvPr id="10" name="Rectangle 9"/>
            <p:cNvSpPr/>
            <p:nvPr/>
          </p:nvSpPr>
          <p:spPr>
            <a:xfrm>
              <a:off x="5212870" y="2514600"/>
              <a:ext cx="609600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>
                  <a:solidFill>
                    <a:schemeClr val="tx1"/>
                  </a:solidFill>
                </a:rPr>
                <a:t>x</a:t>
              </a:r>
              <a:endParaRPr 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20340" y="199138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00241" y="2022157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ym typeface="Wingdings" panose="05000000000000000000" pitchFamily="2" charset="2"/>
                </a:rPr>
                <a:t></a:t>
              </a:r>
              <a:endParaRPr lang="en-US" sz="2400" dirty="0"/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5943600" y="1752600"/>
              <a:ext cx="256641" cy="99060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05600" y="1948190"/>
              <a:ext cx="838200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F(</a:t>
              </a:r>
              <a:r>
                <a:rPr lang="en-US" sz="2400" i="1" dirty="0" smtClean="0">
                  <a:solidFill>
                    <a:schemeClr val="tx1"/>
                  </a:solidFill>
                </a:rPr>
                <a:t>x</a:t>
              </a:r>
              <a:r>
                <a:rPr lang="en-US" sz="2400" dirty="0" smtClean="0">
                  <a:solidFill>
                    <a:schemeClr val="tx1"/>
                  </a:solidFill>
                </a:rPr>
                <a:t>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13523" y="2667000"/>
              <a:ext cx="21964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 in the clear</a:t>
              </a:r>
              <a:endParaRPr lang="en-US" sz="2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675210" y="2249210"/>
            <a:ext cx="4671626" cy="1387733"/>
            <a:chOff x="4114800" y="4419600"/>
            <a:chExt cx="4671626" cy="1387733"/>
          </a:xfrm>
        </p:grpSpPr>
        <p:sp>
          <p:nvSpPr>
            <p:cNvPr id="24" name="Rectangle 23"/>
            <p:cNvSpPr/>
            <p:nvPr/>
          </p:nvSpPr>
          <p:spPr>
            <a:xfrm>
              <a:off x="5212870" y="5181600"/>
              <a:ext cx="609600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>
                  <a:solidFill>
                    <a:schemeClr val="tx1"/>
                  </a:solidFill>
                </a:rPr>
                <a:t>x</a:t>
              </a:r>
              <a:endParaRPr 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20340" y="465838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00241" y="4689157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ym typeface="Wingdings" panose="05000000000000000000" pitchFamily="2" charset="2"/>
                </a:rPr>
                <a:t></a:t>
              </a:r>
              <a:endParaRPr lang="en-US" sz="2400" dirty="0"/>
            </a:p>
          </p:txBody>
        </p:sp>
        <p:sp>
          <p:nvSpPr>
            <p:cNvPr id="27" name="Right Brace 26"/>
            <p:cNvSpPr/>
            <p:nvPr/>
          </p:nvSpPr>
          <p:spPr>
            <a:xfrm>
              <a:off x="5943600" y="4419600"/>
              <a:ext cx="256641" cy="99060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05600" y="4615190"/>
              <a:ext cx="8382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F(</a:t>
              </a:r>
              <a:r>
                <a:rPr lang="en-US" sz="2400" i="1" dirty="0" smtClean="0">
                  <a:solidFill>
                    <a:schemeClr val="tx1"/>
                  </a:solidFill>
                </a:rPr>
                <a:t>x</a:t>
              </a:r>
              <a:r>
                <a:rPr lang="en-US" sz="2400" dirty="0" smtClean="0">
                  <a:solidFill>
                    <a:schemeClr val="tx1"/>
                  </a:solidFill>
                </a:rPr>
                <a:t>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14800" y="5181600"/>
              <a:ext cx="6096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>
                  <a:solidFill>
                    <a:schemeClr val="tx1"/>
                  </a:solidFill>
                </a:rPr>
                <a:t>x</a:t>
              </a:r>
              <a:endParaRPr 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22820" y="5257800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or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05600" y="5345668"/>
              <a:ext cx="2080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 encrypted</a:t>
              </a:r>
              <a:endParaRPr lang="en-US" sz="24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7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History of Crypto-Obfuscation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Formal treatment in </a:t>
                </a:r>
                <a:r>
                  <a:rPr lang="en-US" dirty="0" smtClean="0"/>
                  <a:t>[Hada’00, B+’01]</a:t>
                </a:r>
              </a:p>
              <a:p>
                <a:r>
                  <a:rPr lang="en-US" dirty="0" smtClean="0"/>
                  <a:t>[B+’01] also proved that the “most natural” notion of security in not achievable in general</a:t>
                </a:r>
              </a:p>
              <a:p>
                <a:pPr lvl="1"/>
                <a:r>
                  <a:rPr lang="en-US" dirty="0" smtClean="0"/>
                  <a:t>Constructed a (contrived) “</a:t>
                </a:r>
                <a:r>
                  <a:rPr lang="en-US" dirty="0" err="1" smtClean="0"/>
                  <a:t>unobfuscatable</a:t>
                </a:r>
                <a:r>
                  <a:rPr lang="en-US" dirty="0" smtClean="0"/>
                  <a:t>”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can be recovered from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dirty="0"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dirty="0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dirty="0" smtClean="0">
                        <a:latin typeface="Cambria Math"/>
                      </a:rPr>
                      <m:t>≡</m:t>
                    </m:r>
                    <m:r>
                      <a:rPr lang="en-US" dirty="0" smtClean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But cannot recover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given only black-box access to it </a:t>
                </a:r>
              </a:p>
              <a:p>
                <a:pPr lvl="2"/>
                <a:endParaRPr lang="en-US" dirty="0" smtClean="0"/>
              </a:p>
              <a:p>
                <a:r>
                  <a:rPr lang="en-US" dirty="0" smtClean="0"/>
                  <a:t>This was interpreted as saying that crypto general-purpose obfuscation is impossible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6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Crypto Concepts</a:t>
            </a:r>
            <a:endParaRPr lang="en-US" dirty="0"/>
          </a:p>
        </p:txBody>
      </p:sp>
      <p:pic>
        <p:nvPicPr>
          <p:cNvPr id="14338" name="Picture 2" descr="http://upload.wikimedia.org/wikipedia/commons/0/01/Macintosh_Classic_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062070"/>
            <a:ext cx="1752600" cy="1853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6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Crypto-Obfuscation is Plausible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progress before 2013 on obfuscating very simple functions</a:t>
            </a:r>
          </a:p>
          <a:p>
            <a:r>
              <a:rPr lang="en-US" dirty="0" smtClean="0"/>
              <a:t>[GG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RSW’13] has an candidate obfuscator for general-purpose circuits</a:t>
            </a:r>
          </a:p>
          <a:p>
            <a:pPr lvl="1"/>
            <a:r>
              <a:rPr lang="en-US" dirty="0" smtClean="0"/>
              <a:t>Satisfy </a:t>
            </a:r>
            <a:r>
              <a:rPr lang="en-US" dirty="0"/>
              <a:t>weaker security </a:t>
            </a:r>
            <a:r>
              <a:rPr lang="en-US" dirty="0" smtClean="0"/>
              <a:t>notion (also </a:t>
            </a:r>
            <a:r>
              <a:rPr lang="en-US" dirty="0"/>
              <a:t>from </a:t>
            </a:r>
            <a:r>
              <a:rPr lang="en-US" dirty="0" smtClean="0"/>
              <a:t>[B+’01])</a:t>
            </a:r>
          </a:p>
          <a:p>
            <a:pPr lvl="1"/>
            <a:r>
              <a:rPr lang="en-US" dirty="0" smtClean="0"/>
              <a:t>Using </a:t>
            </a:r>
            <a:r>
              <a:rPr lang="en-US" dirty="0" smtClean="0"/>
              <a:t>recent “cryptographic </a:t>
            </a:r>
            <a:r>
              <a:rPr lang="en-US" dirty="0" err="1" smtClean="0"/>
              <a:t>multilinear</a:t>
            </a:r>
            <a:r>
              <a:rPr lang="en-US" dirty="0" smtClean="0"/>
              <a:t> maps” [GG</a:t>
            </a:r>
            <a:r>
              <a:rPr lang="en-US" dirty="0" smtClean="0">
                <a:solidFill>
                  <a:srgbClr val="FF0000"/>
                </a:solidFill>
              </a:rPr>
              <a:t>H</a:t>
            </a:r>
            <a:r>
              <a:rPr lang="en-US" dirty="0" smtClean="0"/>
              <a:t>’13], and also HE</a:t>
            </a:r>
          </a:p>
          <a:p>
            <a:r>
              <a:rPr lang="en-US" dirty="0" smtClean="0"/>
              <a:t>A </a:t>
            </a:r>
            <a:r>
              <a:rPr lang="en-US" dirty="0" smtClean="0"/>
              <a:t>few similar constructions since then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4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686800" cy="1143000"/>
          </a:xfrm>
        </p:spPr>
        <p:txBody>
          <a:bodyPr>
            <a:normAutofit/>
          </a:bodyPr>
          <a:lstStyle/>
          <a:p>
            <a:r>
              <a:rPr lang="en-US" dirty="0"/>
              <a:t>Crypto </a:t>
            </a:r>
            <a:r>
              <a:rPr lang="en-US" dirty="0" smtClean="0"/>
              <a:t>Obfuscation in the Real-World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Currently only a plausibility argument</a:t>
            </a:r>
          </a:p>
          <a:p>
            <a:pPr lvl="1"/>
            <a:r>
              <a:rPr lang="en-US" dirty="0" smtClean="0"/>
              <a:t>Contemporary construction are polynomial time, but very inefficient</a:t>
            </a:r>
          </a:p>
          <a:p>
            <a:pPr lvl="1"/>
            <a:r>
              <a:rPr lang="en-US" dirty="0" smtClean="0"/>
              <a:t>So much so that they cannot be implemented</a:t>
            </a:r>
          </a:p>
          <a:p>
            <a:r>
              <a:rPr lang="en-US" dirty="0" smtClean="0"/>
              <a:t>This will probably change as we find better ways to obfuscate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2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Cryptography can do much more than secure communication</a:t>
            </a:r>
          </a:p>
          <a:p>
            <a:pPr lvl="1"/>
            <a:r>
              <a:rPr lang="en-US" dirty="0" smtClean="0"/>
              <a:t>Today I briefly reviewed some examples:</a:t>
            </a:r>
          </a:p>
          <a:p>
            <a:pPr lvl="2"/>
            <a:r>
              <a:rPr lang="en-US" dirty="0" smtClean="0"/>
              <a:t>Proofs in zero-knowledge</a:t>
            </a:r>
          </a:p>
          <a:p>
            <a:pPr lvl="2"/>
            <a:r>
              <a:rPr lang="en-US" dirty="0" smtClean="0"/>
              <a:t>Computing on secret inputs w/o revealing them</a:t>
            </a:r>
          </a:p>
          <a:p>
            <a:pPr lvl="2"/>
            <a:r>
              <a:rPr lang="en-US" dirty="0" smtClean="0"/>
              <a:t>Computing on encrypted data</a:t>
            </a:r>
          </a:p>
          <a:p>
            <a:pPr lvl="2"/>
            <a:r>
              <a:rPr lang="en-US" dirty="0" smtClean="0"/>
              <a:t>Code obfuscation</a:t>
            </a:r>
          </a:p>
          <a:p>
            <a:r>
              <a:rPr lang="en-US" dirty="0" smtClean="0"/>
              <a:t>Major challenge: leverage this power to solve privacy issues in todays’ digital society</a:t>
            </a:r>
            <a:endParaRPr lang="en-US" dirty="0"/>
          </a:p>
        </p:txBody>
      </p:sp>
      <p:pic>
        <p:nvPicPr>
          <p:cNvPr id="2050" name="Picture 2" descr="C:\Users\IBM_ADMIN\AppData\Local\Microsoft\Windows\Temporary Internet Files\Content.IE5\PTQRAIRX\MC90034904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76200"/>
            <a:ext cx="1524000" cy="1220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81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  <p:pic>
        <p:nvPicPr>
          <p:cNvPr id="1026" name="Picture 2" descr="C:\Documents and Settings\Administrator\Local Settings\Temporary Internet Files\Content.IE5\J85BIBIC\MP900439551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88" y="1600200"/>
            <a:ext cx="2262632" cy="338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724400" y="4267200"/>
            <a:ext cx="31242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dirty="0" smtClean="0">
                <a:solidFill>
                  <a:schemeClr val="tx1"/>
                </a:solidFill>
              </a:rPr>
              <a:t>Questions?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8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Alice </a:t>
                </a:r>
                <a:r>
                  <a:rPr lang="en-US" dirty="0"/>
                  <a:t>wants </a:t>
                </a:r>
                <a:r>
                  <a:rPr lang="en-US" dirty="0" smtClean="0"/>
                  <a:t>to sign a document for Bob</a:t>
                </a:r>
              </a:p>
              <a:p>
                <a:pPr lvl="1"/>
                <a:r>
                  <a:rPr lang="en-US" dirty="0" smtClean="0"/>
                  <a:t>She has </a:t>
                </a:r>
                <a:r>
                  <a:rPr lang="en-US" dirty="0"/>
                  <a:t>a (secret, public) key </a:t>
                </a:r>
                <a:r>
                  <a:rPr lang="en-US" dirty="0" smtClean="0"/>
                  <a:t>pair</a:t>
                </a:r>
              </a:p>
              <a:p>
                <a:pPr lvl="1"/>
                <a:r>
                  <a:rPr lang="en-US" dirty="0" smtClean="0"/>
                  <a:t>Bob know Alice’s public key</a:t>
                </a:r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A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public verification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procedure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/>
                </a:r>
                <a:br>
                  <a:rPr lang="en-US" dirty="0" smtClean="0">
                    <a:solidFill>
                      <a:srgbClr val="00B05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𝑉𝑒𝑟𝑖𝑓𝑦</m:t>
                    </m:r>
                    <m:d>
                      <m:dPr>
                        <m:ctrlP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 dirty="0" err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𝑝𝑘</m:t>
                        </m:r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𝑑𝑜𝑐</m:t>
                        </m:r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i="1" dirty="0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𝑠𝑖𝑔</m:t>
                        </m:r>
                      </m:e>
                    </m:d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𝑌𝑒𝑠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/</m:t>
                    </m:r>
                    <m:r>
                      <a:rPr lang="en-US" b="0" i="1" dirty="0" smtClean="0">
                        <a:solidFill>
                          <a:srgbClr val="00B050"/>
                        </a:solidFill>
                        <a:latin typeface="Cambria Math"/>
                      </a:rPr>
                      <m:t>𝑁𝑜</m:t>
                    </m:r>
                  </m:oMath>
                </a14:m>
                <a:endParaRPr lang="en-US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FF0000"/>
                    </a:solidFill>
                  </a:rPr>
                  <a:t>Can’t generate signatures without secret-key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3"/>
                <a:stretch>
                  <a:fillRect l="-1630" t="-1576" b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084211"/>
            <a:ext cx="1103896" cy="176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4" name="Straight Arrow Connector 33"/>
          <p:cNvCxnSpPr/>
          <p:nvPr/>
        </p:nvCxnSpPr>
        <p:spPr>
          <a:xfrm>
            <a:off x="5867400" y="4267200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be 37"/>
          <p:cNvSpPr/>
          <p:nvPr/>
        </p:nvSpPr>
        <p:spPr>
          <a:xfrm>
            <a:off x="5101395" y="3478240"/>
            <a:ext cx="914400" cy="88397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</a:t>
            </a:r>
            <a:r>
              <a:rPr lang="en-US" dirty="0" smtClean="0"/>
              <a:t>Signatures</a:t>
            </a:r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069" y="3232666"/>
            <a:ext cx="1293731" cy="1767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Straight Arrow Connector 14"/>
          <p:cNvCxnSpPr/>
          <p:nvPr/>
        </p:nvCxnSpPr>
        <p:spPr>
          <a:xfrm>
            <a:off x="2209800" y="4256314"/>
            <a:ext cx="609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1" name="Picture 3" descr="C:\Users\IBM_ADMIN\AppData\Local\Microsoft\Windows\Temporary Internet Files\Content.IE5\QLIXHV3I\MC900150663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7546" y="3556366"/>
            <a:ext cx="566854" cy="634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/>
          <p:cNvGrpSpPr/>
          <p:nvPr/>
        </p:nvGrpSpPr>
        <p:grpSpPr>
          <a:xfrm>
            <a:off x="2176346" y="3556366"/>
            <a:ext cx="566854" cy="634634"/>
            <a:chOff x="1981200" y="3433318"/>
            <a:chExt cx="566854" cy="634634"/>
          </a:xfrm>
        </p:grpSpPr>
        <p:pic>
          <p:nvPicPr>
            <p:cNvPr id="27" name="Picture 3" descr="C:\Users\IBM_ADMIN\AppData\Local\Microsoft\Windows\Temporary Internet Files\Content.IE5\QLIXHV3I\MC900150663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3433318"/>
              <a:ext cx="566854" cy="634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Oval 25"/>
            <p:cNvSpPr/>
            <p:nvPr/>
          </p:nvSpPr>
          <p:spPr>
            <a:xfrm>
              <a:off x="2319338" y="3693319"/>
              <a:ext cx="119062" cy="11668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39891" y="3746319"/>
            <a:ext cx="575109" cy="536738"/>
            <a:chOff x="1257696" y="3103169"/>
            <a:chExt cx="669021" cy="593467"/>
          </a:xfrm>
        </p:grpSpPr>
        <p:pic>
          <p:nvPicPr>
            <p:cNvPr id="23" name="Picture 3" descr="C:\Users\IBM_ADMIN\AppData\Local\Microsoft\Windows\Temporary Internet Files\Content.IE5\QLIXHV3I\MC900390704[1].wmf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1115" y="3103169"/>
              <a:ext cx="625602" cy="490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/>
            <p:cNvSpPr txBox="1"/>
            <p:nvPr/>
          </p:nvSpPr>
          <p:spPr>
            <a:xfrm>
              <a:off x="1257696" y="3288268"/>
              <a:ext cx="487076" cy="4083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FFFF00"/>
                  </a:solidFill>
                </a:rPr>
                <a:t>pk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3581400" y="4266263"/>
            <a:ext cx="1524000" cy="93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ube 2"/>
          <p:cNvSpPr/>
          <p:nvPr/>
        </p:nvSpPr>
        <p:spPr>
          <a:xfrm>
            <a:off x="2819400" y="3478240"/>
            <a:ext cx="914400" cy="88397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2876856" y="3859240"/>
            <a:ext cx="628344" cy="432085"/>
            <a:chOff x="3363364" y="1896160"/>
            <a:chExt cx="628344" cy="432085"/>
          </a:xfrm>
        </p:grpSpPr>
        <p:pic>
          <p:nvPicPr>
            <p:cNvPr id="20" name="Picture 4" descr="C:\Users\IBM_ADMIN\AppData\Local\Microsoft\Windows\Temporary Internet Files\Content.IE5\WBAN5GQU\MC900389750[1].wmf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364" y="1896160"/>
              <a:ext cx="588471" cy="417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3605064" y="195891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>
                  <a:solidFill>
                    <a:srgbClr val="FFFF00"/>
                  </a:solidFill>
                </a:rPr>
                <a:t>sk</a:t>
              </a:r>
              <a:endParaRPr lang="en-US" b="1" dirty="0">
                <a:solidFill>
                  <a:srgbClr val="FFFF00"/>
                </a:solidFill>
              </a:endParaRPr>
            </a:p>
          </p:txBody>
        </p:sp>
      </p:grpSp>
      <p:sp>
        <p:nvSpPr>
          <p:cNvPr id="2048" name="TextBox 2047"/>
          <p:cNvSpPr txBox="1"/>
          <p:nvPr/>
        </p:nvSpPr>
        <p:spPr>
          <a:xfrm>
            <a:off x="2947034" y="338709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sign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214874" y="3394713"/>
            <a:ext cx="728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verify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2" name="Picture 4" descr="C:\Users\IBM_ADMIN\AppData\Local\Microsoft\Windows\Temporary Internet Files\Content.IE5\WBAN5GQU\MC900441310[1]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12924"/>
            <a:ext cx="457200" cy="47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13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274638"/>
            <a:ext cx="8610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Zero-Knowledge Proofs [</a:t>
            </a:r>
            <a:r>
              <a:rPr lang="en-US" dirty="0" smtClean="0"/>
              <a:t>GoMiRa’84</a:t>
            </a:r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Alice proves to Bob that a statement is true</a:t>
            </a:r>
          </a:p>
          <a:p>
            <a:pPr lvl="1"/>
            <a:r>
              <a:rPr lang="en-US" dirty="0" smtClean="0"/>
              <a:t>Without revealing anything about why it is true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Illustration: proving to a color-blind person that two balls have different colors</a:t>
            </a:r>
            <a:endParaRPr lang="en-US" dirty="0"/>
          </a:p>
        </p:txBody>
      </p:sp>
      <p:pic>
        <p:nvPicPr>
          <p:cNvPr id="17411" name="Picture 3" descr="C:\Users\IBM_ADMIN\AppData\Local\Microsoft\Windows\Temporary Internet Files\Content.IE5\PTQRAIRX\MC900437042[1].pn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379" y="430591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IBM_ADMIN\AppData\Local\Microsoft\Windows\Temporary Internet Files\Content.IE5\PTQRAIRX\MC900437042[1].png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419" y="430591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8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repeatCount="3000" accel="50000" decel="50000" autoRev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2 2.48555E-6 L 0.09254 0.04 C 0.11042 0.04901 0.13698 0.0541 0.16459 0.0541 C 0.19636 0.0541 0.22153 0.04901 0.23941 0.04 L 0.32431 2.48555E-6 " pathEditMode="relative" rAng="0" ptsTypes="FffFF">
                                      <p:cBhvr>
                                        <p:cTn id="6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16" y="270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7" presetClass="path" presetSubtype="0" repeatCount="3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08092E-6 L -0.08246 0.03792 C -0.09982 0.04648 -0.12569 0.05133 -0.1526 0.05133 C -0.1835 0.05133 -0.20798 0.04648 -0.22534 0.03792 L -0.30781 -2.08092E-6 " pathEditMode="relative" rAng="0" ptsTypes="FffFF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9" y="25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Zero-Knowledge Proofs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Theorem [GMW’86]: Every NP statement can be proven in zero-knowledge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The moral: </a:t>
            </a:r>
            <a:r>
              <a:rPr lang="en-US" b="1" dirty="0" smtClean="0">
                <a:solidFill>
                  <a:srgbClr val="00B050"/>
                </a:solidFill>
              </a:rPr>
              <a:t>anything that can be proven,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can be proven in zero-knowledge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066800" y="2971800"/>
            <a:ext cx="7543800" cy="1676400"/>
          </a:xfrm>
          <a:prstGeom prst="wedgeRoundRectCallout">
            <a:avLst>
              <a:gd name="adj1" fmla="val 8533"/>
              <a:gd name="adj2" fmla="val -10286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400" dirty="0" smtClean="0">
                <a:solidFill>
                  <a:schemeClr val="tx1"/>
                </a:solidFill>
              </a:rPr>
              <a:t>NP statement: of the form “problem XYZ has a solution” where the solution can be verified efficiently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3" descr="C:\Users\IBM_ADMIN\AppData\Local\Microsoft\Windows\Temporary Internet Files\Content.IE5\Q77PCSMW\MP90042258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200" y="381000"/>
            <a:ext cx="110370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04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Illustrative Application:</a:t>
            </a:r>
            <a:br>
              <a:rPr lang="en-US" dirty="0" smtClean="0"/>
            </a:br>
            <a:r>
              <a:rPr lang="en-US" dirty="0" smtClean="0"/>
              <a:t>Anonymous Credentials</a:t>
            </a:r>
            <a:endParaRPr lang="en-US" dirty="0"/>
          </a:p>
        </p:txBody>
      </p:sp>
      <p:pic>
        <p:nvPicPr>
          <p:cNvPr id="1026" name="Picture 2" descr="C:\Users\IBM_ADMIN\AppData\Local\Microsoft\Windows\Temporary Internet Files\Content.IE5\WBAN5GQU\MC900293142[1].wm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8756" y="4507834"/>
            <a:ext cx="703444" cy="49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IBM_ADMIN\AppData\Local\Microsoft\Windows\Temporary Internet Files\Content.IE5\PTQRAIRX\MC900089252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524000"/>
            <a:ext cx="1856232" cy="157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IBM_ADMIN\AppData\Local\Microsoft\Windows\Temporary Internet Files\Content.IE5\Q77PCSMW\MC900383552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814" y="4812634"/>
            <a:ext cx="1110386" cy="1359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/>
          <p:cNvGrpSpPr/>
          <p:nvPr/>
        </p:nvGrpSpPr>
        <p:grpSpPr>
          <a:xfrm>
            <a:off x="2438400" y="3136234"/>
            <a:ext cx="3886200" cy="1447800"/>
            <a:chOff x="2438400" y="3136234"/>
            <a:chExt cx="3886200" cy="1447800"/>
          </a:xfrm>
        </p:grpSpPr>
        <p:sp>
          <p:nvSpPr>
            <p:cNvPr id="4" name="Oval Callout 3"/>
            <p:cNvSpPr/>
            <p:nvPr/>
          </p:nvSpPr>
          <p:spPr>
            <a:xfrm>
              <a:off x="2438400" y="3136234"/>
              <a:ext cx="3886200" cy="1447800"/>
            </a:xfrm>
            <a:prstGeom prst="wedgeEllipseCallout">
              <a:avLst>
                <a:gd name="adj1" fmla="val -50204"/>
                <a:gd name="adj2" fmla="val 5084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45720" rtlCol="0" anchor="ctr" anchorCtr="0"/>
            <a:lstStyle/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Name: Stick Person</a:t>
              </a:r>
            </a:p>
            <a:p>
              <a:pPr algn="r"/>
              <a:r>
                <a:rPr lang="en-US" dirty="0" err="1" smtClean="0">
                  <a:solidFill>
                    <a:schemeClr val="tx1"/>
                  </a:solidFill>
                </a:rPr>
                <a:t>DoB</a:t>
              </a:r>
              <a:r>
                <a:rPr lang="en-US" dirty="0">
                  <a:solidFill>
                    <a:schemeClr val="tx1"/>
                  </a:solidFill>
                </a:rPr>
                <a:t>: August 1, </a:t>
              </a:r>
              <a:r>
                <a:rPr lang="en-US" dirty="0" smtClean="0">
                  <a:solidFill>
                    <a:schemeClr val="tx1"/>
                  </a:solidFill>
                </a:rPr>
                <a:t>1988</a:t>
              </a:r>
            </a:p>
            <a:p>
              <a:pPr algn="r"/>
              <a:r>
                <a:rPr lang="en-US" dirty="0" smtClean="0">
                  <a:solidFill>
                    <a:schemeClr val="tx1"/>
                  </a:solidFill>
                </a:rPr>
                <a:t>Eye color: Black</a:t>
              </a:r>
            </a:p>
            <a:p>
              <a:pPr algn="r"/>
              <a:r>
                <a:rPr lang="en-US" dirty="0" smtClean="0">
                  <a:solidFill>
                    <a:srgbClr val="C00000"/>
                  </a:solidFill>
                </a:rPr>
                <a:t>Digital Signature: D2A6B1..8F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pic>
          <p:nvPicPr>
            <p:cNvPr id="7" name="Picture 6" descr="C:\Users\IBM_ADMIN\AppData\Local\Microsoft\Windows\Temporary Internet Files\Content.IE5\Q77PCSMW\MC900383552[1].wmf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400" y="3505200"/>
              <a:ext cx="369586" cy="4525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209856" y="1524000"/>
            <a:ext cx="628344" cy="432085"/>
            <a:chOff x="3363364" y="1896160"/>
            <a:chExt cx="628344" cy="432085"/>
          </a:xfrm>
        </p:grpSpPr>
        <p:pic>
          <p:nvPicPr>
            <p:cNvPr id="1028" name="Picture 4" descr="C:\Users\IBM_ADMIN\AppData\Local\Microsoft\Windows\Temporary Internet Files\Content.IE5\WBAN5GQU\MC900389750[1].wmf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3364" y="1896160"/>
              <a:ext cx="588471" cy="4174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605064" y="1958913"/>
              <a:ext cx="3866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sk</a:t>
              </a:r>
              <a:endParaRPr lang="en-US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9179" y="2645969"/>
            <a:ext cx="669021" cy="554431"/>
            <a:chOff x="1257696" y="3103169"/>
            <a:chExt cx="669021" cy="554431"/>
          </a:xfrm>
        </p:grpSpPr>
        <p:pic>
          <p:nvPicPr>
            <p:cNvPr id="5" name="Picture 3" descr="C:\Users\IBM_ADMIN\AppData\Local\Microsoft\Windows\Temporary Internet Files\Content.IE5\QLIXHV3I\MC900390704[1].wmf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1115" y="3103169"/>
              <a:ext cx="625602" cy="490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1257696" y="328826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 smtClean="0"/>
                <a:t>pk</a:t>
              </a:r>
              <a:endParaRPr lang="en-US" b="1" dirty="0"/>
            </a:p>
          </p:txBody>
        </p:sp>
      </p:grpSp>
      <p:sp>
        <p:nvSpPr>
          <p:cNvPr id="11" name="Up-Down Arrow 10"/>
          <p:cNvSpPr/>
          <p:nvPr/>
        </p:nvSpPr>
        <p:spPr>
          <a:xfrm>
            <a:off x="1676400" y="3276600"/>
            <a:ext cx="144323" cy="121920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57200" y="3429000"/>
            <a:ext cx="11647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Issuing a</a:t>
            </a:r>
          </a:p>
          <a:p>
            <a:r>
              <a:rPr lang="en-US" dirty="0" smtClean="0"/>
              <a:t>certificate</a:t>
            </a:r>
          </a:p>
          <a:p>
            <a:r>
              <a:rPr lang="en-US" dirty="0" err="1" smtClean="0"/>
              <a:t>wrt</a:t>
            </a:r>
            <a:r>
              <a:rPr lang="en-US" dirty="0" smtClean="0"/>
              <a:t> </a:t>
            </a:r>
            <a:r>
              <a:rPr lang="en-US" dirty="0" err="1" smtClean="0"/>
              <a:t>pk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7BD2B-D4F6-4D79-835F-A618F5FD5E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2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4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1892</TotalTime>
  <Words>2453</Words>
  <Application>Microsoft Office PowerPoint</Application>
  <PresentationFormat>On-screen Show (4:3)</PresentationFormat>
  <Paragraphs>497</Paragraphs>
  <Slides>53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Things that Cryptography Can Do</vt:lpstr>
      <vt:lpstr>Cryptography</vt:lpstr>
      <vt:lpstr>Cryptography Today</vt:lpstr>
      <vt:lpstr>Plan for Today</vt:lpstr>
      <vt:lpstr>Classic Crypto Concepts</vt:lpstr>
      <vt:lpstr>Digital Signatures</vt:lpstr>
      <vt:lpstr>Zero-Knowledge Proofs [GoMiRa’84]</vt:lpstr>
      <vt:lpstr>Zero-Knowledge Proofs</vt:lpstr>
      <vt:lpstr>Illustrative Application: Anonymous Credentials</vt:lpstr>
      <vt:lpstr>Illustrative Application: Anonymous Credentials</vt:lpstr>
      <vt:lpstr>Real-World Anonymous Credentials</vt:lpstr>
      <vt:lpstr>Technical: An ZKP example from Number Theory</vt:lpstr>
      <vt:lpstr>Some Number Theory</vt:lpstr>
      <vt:lpstr>Squares vs. Non-Squares</vt:lpstr>
      <vt:lpstr>ZKP for Non-Squares</vt:lpstr>
      <vt:lpstr>ZKP for Non-Squares</vt:lpstr>
      <vt:lpstr>Secure Computation [Yao’86, GMW’86]</vt:lpstr>
      <vt:lpstr>Illustration: Alice and Bob’s First Date</vt:lpstr>
      <vt:lpstr>The “Game of Like” [dB’89]</vt:lpstr>
      <vt:lpstr>The “Game of Like”</vt:lpstr>
      <vt:lpstr>The “Game of Like”</vt:lpstr>
      <vt:lpstr>The “Game of Like”</vt:lpstr>
      <vt:lpstr>The “Game of Like”</vt:lpstr>
      <vt:lpstr>The “Game of Like”</vt:lpstr>
      <vt:lpstr>Secure Computation</vt:lpstr>
      <vt:lpstr>Applicability of Secure Computation</vt:lpstr>
      <vt:lpstr>Real-World Secure Computation</vt:lpstr>
      <vt:lpstr>Modern-day magic</vt:lpstr>
      <vt:lpstr>Beyond Secure Computation?</vt:lpstr>
      <vt:lpstr>One Theme: Removing Interaction</vt:lpstr>
      <vt:lpstr>Homomorphic Encryption</vt:lpstr>
      <vt:lpstr>Applicability of HE</vt:lpstr>
      <vt:lpstr>“Privacy Homomorphisms”</vt:lpstr>
      <vt:lpstr>Example of Additive Homomorphism</vt:lpstr>
      <vt:lpstr>“Fully Homomorphic” Encryption</vt:lpstr>
      <vt:lpstr>Step 1: Boolean Circuit for f</vt:lpstr>
      <vt:lpstr>Step 2: Encryption Supporting , </vt:lpstr>
      <vt:lpstr>Technical: A FHE Example from Linear-Algebra</vt:lpstr>
      <vt:lpstr>Main Tool: Learning with Errors</vt:lpstr>
      <vt:lpstr>A Taste of [GSW’13] HE Scheme</vt:lpstr>
      <vt:lpstr>Status of Real-World HE</vt:lpstr>
      <vt:lpstr>Code Obfuscation</vt:lpstr>
      <vt:lpstr>Why Obfuscation?</vt:lpstr>
      <vt:lpstr>Why Obfuscation?</vt:lpstr>
      <vt:lpstr>Why Obfuscation?</vt:lpstr>
      <vt:lpstr>Why Obfuscation?</vt:lpstr>
      <vt:lpstr>A Little More Formally</vt:lpstr>
      <vt:lpstr>Obfuscation vs. HE</vt:lpstr>
      <vt:lpstr>History of Crypto-Obfuscation</vt:lpstr>
      <vt:lpstr>Crypto-Obfuscation is Plausible </vt:lpstr>
      <vt:lpstr>Crypto Obfuscation in the Real-World</vt:lpstr>
      <vt:lpstr>Summary</vt:lpstr>
      <vt:lpstr>Thank You</vt:lpstr>
    </vt:vector>
  </TitlesOfParts>
  <Company>IBM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Shai Halevi</dc:creator>
  <cp:lastModifiedBy>Shai Halevi</cp:lastModifiedBy>
  <cp:revision>118</cp:revision>
  <dcterms:created xsi:type="dcterms:W3CDTF">2014-03-17T16:06:22Z</dcterms:created>
  <dcterms:modified xsi:type="dcterms:W3CDTF">2014-03-30T16:19:49Z</dcterms:modified>
</cp:coreProperties>
</file>