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67"/>
  </p:notesMasterIdLst>
  <p:sldIdLst>
    <p:sldId id="256" r:id="rId2"/>
    <p:sldId id="324" r:id="rId3"/>
    <p:sldId id="260" r:id="rId4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325" r:id="rId20"/>
    <p:sldId id="273" r:id="rId21"/>
    <p:sldId id="326" r:id="rId22"/>
    <p:sldId id="327" r:id="rId23"/>
    <p:sldId id="331" r:id="rId24"/>
    <p:sldId id="274" r:id="rId25"/>
    <p:sldId id="332" r:id="rId26"/>
    <p:sldId id="275" r:id="rId27"/>
    <p:sldId id="277" r:id="rId28"/>
    <p:sldId id="278" r:id="rId29"/>
    <p:sldId id="279" r:id="rId30"/>
    <p:sldId id="280" r:id="rId31"/>
    <p:sldId id="282" r:id="rId32"/>
    <p:sldId id="295" r:id="rId33"/>
    <p:sldId id="296" r:id="rId34"/>
    <p:sldId id="300" r:id="rId35"/>
    <p:sldId id="298" r:id="rId36"/>
    <p:sldId id="301" r:id="rId37"/>
    <p:sldId id="283" r:id="rId38"/>
    <p:sldId id="284" r:id="rId39"/>
    <p:sldId id="285" r:id="rId40"/>
    <p:sldId id="286" r:id="rId41"/>
    <p:sldId id="287" r:id="rId42"/>
    <p:sldId id="330" r:id="rId43"/>
    <p:sldId id="329" r:id="rId44"/>
    <p:sldId id="306" r:id="rId45"/>
    <p:sldId id="305" r:id="rId46"/>
    <p:sldId id="307" r:id="rId47"/>
    <p:sldId id="308" r:id="rId48"/>
    <p:sldId id="294" r:id="rId49"/>
    <p:sldId id="322" r:id="rId50"/>
    <p:sldId id="323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02" r:id="rId59"/>
    <p:sldId id="303" r:id="rId60"/>
    <p:sldId id="304" r:id="rId61"/>
    <p:sldId id="318" r:id="rId62"/>
    <p:sldId id="321" r:id="rId63"/>
    <p:sldId id="319" r:id="rId64"/>
    <p:sldId id="320" r:id="rId65"/>
    <p:sldId id="328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66CCFF"/>
    <a:srgbClr val="86868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1" autoAdjust="0"/>
    <p:restoredTop sz="94660"/>
  </p:normalViewPr>
  <p:slideViewPr>
    <p:cSldViewPr>
      <p:cViewPr varScale="1">
        <p:scale>
          <a:sx n="66" d="100"/>
          <a:sy n="66" d="100"/>
        </p:scale>
        <p:origin x="-60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1A2CE-D3E5-4D5D-ABE6-872821D6DFF7}" type="datetimeFigureOut">
              <a:rPr lang="en-US" smtClean="0"/>
              <a:pPr/>
              <a:t>2/1/2011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05A1E-38D4-446D-B41E-C5DED3595F1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A6E7C2-E64F-4541-A4E5-108ED16806B4}" type="slidenum">
              <a:rPr lang="en-US"/>
              <a:pPr/>
              <a:t>32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Explain “fresh” vs “evaluated” cipehrtexts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0BD298-259C-4C38-976D-D5393E87FAB5}" type="slidenum">
              <a:rPr lang="en-US"/>
              <a:pPr/>
              <a:t>33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Explain “fresh” vs “evaluated” cipehrtexts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0BD298-259C-4C38-976D-D5393E87FAB5}" type="slidenum">
              <a:rPr lang="en-US"/>
              <a:pPr/>
              <a:t>34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Explain “fresh” vs “evaluated” cipehrtexts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CA229F-5B18-4877-BE87-5B613305825F}" type="slidenum">
              <a:rPr lang="en-US"/>
              <a:pPr/>
              <a:t>37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With n=80, n</a:t>
            </a:r>
            <a:r>
              <a:rPr lang="en-US" baseline="30000" smtClean="0"/>
              <a:t>5</a:t>
            </a:r>
            <a:r>
              <a:rPr lang="en-US" smtClean="0"/>
              <a:t>~2</a:t>
            </a:r>
            <a:r>
              <a:rPr lang="en-US" baseline="30000" smtClean="0"/>
              <a:t>32</a:t>
            </a:r>
            <a:r>
              <a:rPr lang="en-US" smtClean="0"/>
              <a:t> bits, ~400 MByte</a:t>
            </a:r>
            <a:endParaRPr lang="en-US" baseline="300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522418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381424"/>
            <a:ext cx="7772400" cy="1199704"/>
          </a:xfrm>
        </p:spPr>
        <p:txBody>
          <a:bodyPr lIns="45720" rIns="45720"/>
          <a:lstStyle>
            <a:lvl1pPr marL="0" marR="64008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2FD51E-F33E-4DEE-AE69-CBDA0079F3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6012160" y="4581128"/>
            <a:ext cx="3131840" cy="2276872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 w="6350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oter Placeholder 21"/>
          <p:cNvSpPr txBox="1">
            <a:spLocks/>
          </p:cNvSpPr>
          <p:nvPr userDrawn="1"/>
        </p:nvSpPr>
        <p:spPr>
          <a:xfrm>
            <a:off x="1835696" y="6093296"/>
            <a:ext cx="4968552" cy="720080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7254573" y="87015"/>
            <a:ext cx="1889427" cy="1181745"/>
            <a:chOff x="7236296" y="260648"/>
            <a:chExt cx="1889427" cy="1181745"/>
          </a:xfrm>
        </p:grpSpPr>
        <p:sp>
          <p:nvSpPr>
            <p:cNvPr id="16" name="TextBox 15"/>
            <p:cNvSpPr txBox="1"/>
            <p:nvPr userDrawn="1"/>
          </p:nvSpPr>
          <p:spPr>
            <a:xfrm>
              <a:off x="7236296" y="980728"/>
              <a:ext cx="1889427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baseline="0" dirty="0" smtClean="0">
                  <a:latin typeface="Calibri" pitchFamily="34" charset="0"/>
                  <a:cs typeface="Calibri" pitchFamily="34" charset="0"/>
                </a:rPr>
                <a:t>Bar-Ilan University</a:t>
              </a:r>
              <a:endParaRPr lang="en-US" sz="1200" b="1" dirty="0" smtClean="0">
                <a:latin typeface="Calibri" pitchFamily="34" charset="0"/>
                <a:cs typeface="Calibri" pitchFamily="34" charset="0"/>
              </a:endParaRPr>
            </a:p>
            <a:p>
              <a:pPr algn="ctr"/>
              <a:r>
                <a:rPr lang="en-US" sz="1200" b="1" dirty="0" smtClean="0">
                  <a:latin typeface="Calibri" pitchFamily="34" charset="0"/>
                  <a:cs typeface="Calibri" pitchFamily="34" charset="0"/>
                </a:rPr>
                <a:t>Dept.</a:t>
              </a:r>
              <a:r>
                <a:rPr lang="en-US" sz="1200" b="1" baseline="0" dirty="0" smtClean="0">
                  <a:latin typeface="Calibri" pitchFamily="34" charset="0"/>
                  <a:cs typeface="Calibri" pitchFamily="34" charset="0"/>
                </a:rPr>
                <a:t> of Computer Science</a:t>
              </a:r>
            </a:p>
          </p:txBody>
        </p:sp>
        <p:pic>
          <p:nvPicPr>
            <p:cNvPr id="19" name="Picture 4" descr="http://www1.biu.ac.il/images/Logo-BIU10-E.bmp"/>
            <p:cNvPicPr>
              <a:picLocks noChangeAspect="1" noChangeArrowheads="1"/>
            </p:cNvPicPr>
            <p:nvPr userDrawn="1"/>
          </p:nvPicPr>
          <p:blipFill>
            <a:blip r:embed="rId3" cstate="print">
              <a:lum contrast="18000"/>
            </a:blip>
            <a:srcRect b="21428"/>
            <a:stretch>
              <a:fillRect/>
            </a:stretch>
          </p:blipFill>
          <p:spPr bwMode="auto">
            <a:xfrm>
              <a:off x="7309579" y="260648"/>
              <a:ext cx="1654909" cy="79208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093296"/>
            <a:ext cx="4968552" cy="720080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Winter School on Secure Computation and Efficiency Bar-Ilan University, Israel 30/1/2011 – 1/2/2011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2FD51E-F33E-4DEE-AE69-CBDA0079F3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-108520" y="6453336"/>
            <a:ext cx="2555776" cy="432048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vert="horz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Secure Computation and Efficiency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Bar-Ilan University, Israel     </a:t>
            </a: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2011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093296"/>
            <a:ext cx="4968552" cy="720080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Winter School on Secure Computation and Efficiency Bar-Ilan University, Israel 30/1/2011 – 1/2/2011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2FD51E-F33E-4DEE-AE69-CBDA0079F3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-108520" y="6453336"/>
            <a:ext cx="2555776" cy="432048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vert="horz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Secure Computation and Efficiency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Bar-Ilan University, Israel     </a:t>
            </a: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2011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2FD51E-F33E-4DEE-AE69-CBDA0079F3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-108520" y="6453336"/>
            <a:ext cx="2555776" cy="432048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vert="horz" anchor="ctr"/>
          <a:lstStyle>
            <a:lvl1pPr algn="r" eaLnBrk="1" latinLnBrk="0" hangingPunct="1">
              <a:defRPr kumimoji="0" sz="1050" b="1">
                <a:ln>
                  <a:noFill/>
                </a:ln>
                <a:solidFill>
                  <a:schemeClr val="bg1"/>
                </a:solidFill>
              </a:defRPr>
            </a:lvl1pPr>
            <a:extLst/>
          </a:lstStyle>
          <a:p>
            <a:pPr algn="ctr"/>
            <a:r>
              <a:rPr lang="en-US" dirty="0" smtClean="0"/>
              <a:t>Secure Computation and Efficiency</a:t>
            </a:r>
          </a:p>
          <a:p>
            <a:pPr algn="ctr"/>
            <a:r>
              <a:rPr lang="en-US" sz="1100" dirty="0" smtClean="0"/>
              <a:t>Bar-Ilan University, Israel     </a:t>
            </a:r>
            <a:r>
              <a:rPr lang="en-US" sz="1000" dirty="0" smtClean="0"/>
              <a:t>2011</a:t>
            </a:r>
            <a:endParaRPr lang="en-US" sz="11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093296"/>
            <a:ext cx="4968552" cy="720080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Winter School on Secure Computation and Efficiency Bar-Ilan University, Israel 30/1/2011 – 1/2/2011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2FD51E-F33E-4DEE-AE69-CBDA0079F3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-108520" y="6453336"/>
            <a:ext cx="2555776" cy="432048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vert="horz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Secure Computation and Efficiency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Bar-Ilan University, Israel     </a:t>
            </a: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2011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35696" y="6093296"/>
            <a:ext cx="4968552" cy="720080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Winter School on Secure Computation and Efficiency Bar-Ilan University, Israel 30/1/2011 – 1/2/2011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2FD51E-F33E-4DEE-AE69-CBDA0079F3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-108520" y="6453336"/>
            <a:ext cx="2555776" cy="432048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vert="horz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Secure Computation and Efficiency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Bar-Ilan University, Israel     </a:t>
            </a: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2011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835696" y="6093296"/>
            <a:ext cx="4968552" cy="720080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Winter School on Secure Computation and Efficiency Bar-Ilan University, Israel 30/1/2011 – 1/2/2011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2FD51E-F33E-4DEE-AE69-CBDA0079F3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35696" y="6093296"/>
            <a:ext cx="4968552" cy="720080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Winter School on Secure Computation and Efficiency Bar-Ilan University, Israel 30/1/2011 – 1/2/2011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2FD51E-F33E-4DEE-AE69-CBDA0079F3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-108520" y="6453336"/>
            <a:ext cx="2555776" cy="432048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vert="horz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Secure Computation and Efficiency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Bar-Ilan University, Israel     </a:t>
            </a: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2011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835696" y="6093296"/>
            <a:ext cx="4968552" cy="720080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Winter School on Secure Computation and Efficiency Bar-Ilan University, Israel 30/1/2011 – 1/2/2011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2FD51E-F33E-4DEE-AE69-CBDA0079F3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-108520" y="6453336"/>
            <a:ext cx="2555776" cy="432048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vert="horz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Secure Computation and Efficiency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Bar-Ilan University, Israel     </a:t>
            </a: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2011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35696" y="6093296"/>
            <a:ext cx="4968552" cy="720080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Winter School on Secure Computation and Efficiency Bar-Ilan University, Israel 30/1/2011 – 1/2/2011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2FD51E-F33E-4DEE-AE69-CBDA0079F3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Winter School on Secure Computation and Efficiency Bar-Ilan University, Israel 30/1/2011 – 1/2/2011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2FD51E-F33E-4DEE-AE69-CBDA0079F3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-108520" y="6453336"/>
            <a:ext cx="2555776" cy="432048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vert="horz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Secure Computation and Efficiency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Bar-Ilan University, Israel     </a:t>
            </a: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2011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7236296" y="260648"/>
            <a:ext cx="1889427" cy="1181745"/>
            <a:chOff x="7236296" y="260648"/>
            <a:chExt cx="1889427" cy="1181745"/>
          </a:xfrm>
        </p:grpSpPr>
        <p:sp>
          <p:nvSpPr>
            <p:cNvPr id="16" name="TextBox 15"/>
            <p:cNvSpPr txBox="1"/>
            <p:nvPr userDrawn="1"/>
          </p:nvSpPr>
          <p:spPr>
            <a:xfrm>
              <a:off x="7236296" y="980728"/>
              <a:ext cx="1889427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baseline="0" dirty="0" smtClean="0">
                  <a:latin typeface="Calibri" pitchFamily="34" charset="0"/>
                  <a:cs typeface="Calibri" pitchFamily="34" charset="0"/>
                </a:rPr>
                <a:t>Bar-Ilan University</a:t>
              </a:r>
              <a:endParaRPr lang="en-US" sz="1200" b="1" dirty="0" smtClean="0">
                <a:latin typeface="Calibri" pitchFamily="34" charset="0"/>
                <a:cs typeface="Calibri" pitchFamily="34" charset="0"/>
              </a:endParaRPr>
            </a:p>
            <a:p>
              <a:pPr algn="ctr"/>
              <a:r>
                <a:rPr lang="en-US" sz="1200" b="1" dirty="0" smtClean="0">
                  <a:latin typeface="Calibri" pitchFamily="34" charset="0"/>
                  <a:cs typeface="Calibri" pitchFamily="34" charset="0"/>
                </a:rPr>
                <a:t>Dept.</a:t>
              </a:r>
              <a:r>
                <a:rPr lang="en-US" sz="1200" b="1" baseline="0" dirty="0" smtClean="0">
                  <a:latin typeface="Calibri" pitchFamily="34" charset="0"/>
                  <a:cs typeface="Calibri" pitchFamily="34" charset="0"/>
                </a:rPr>
                <a:t> of Computer Science</a:t>
              </a:r>
            </a:p>
          </p:txBody>
        </p:sp>
        <p:pic>
          <p:nvPicPr>
            <p:cNvPr id="12292" name="Picture 4" descr="http://www1.biu.ac.il/images/Logo-BIU10-E.bmp"/>
            <p:cNvPicPr>
              <a:picLocks noChangeAspect="1" noChangeArrowheads="1"/>
            </p:cNvPicPr>
            <p:nvPr userDrawn="1"/>
          </p:nvPicPr>
          <p:blipFill>
            <a:blip r:embed="rId13" cstate="print">
              <a:lum contrast="18000"/>
            </a:blip>
            <a:srcRect b="21428"/>
            <a:stretch>
              <a:fillRect/>
            </a:stretch>
          </p:blipFill>
          <p:spPr bwMode="auto">
            <a:xfrm>
              <a:off x="7309579" y="260648"/>
              <a:ext cx="1654909" cy="792088"/>
            </a:xfrm>
            <a:prstGeom prst="rect">
              <a:avLst/>
            </a:prstGeom>
            <a:noFill/>
          </p:spPr>
        </p:pic>
      </p:grpSp>
      <p:sp>
        <p:nvSpPr>
          <p:cNvPr id="11" name="Rectangle 10"/>
          <p:cNvSpPr/>
          <p:nvPr userDrawn="1"/>
        </p:nvSpPr>
        <p:spPr>
          <a:xfrm>
            <a:off x="6012160" y="4581128"/>
            <a:ext cx="3131840" cy="2276872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 w="6350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23112" cy="1143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4494272" y="6232227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1">
                <a:solidFill>
                  <a:schemeClr val="tx1"/>
                </a:solidFill>
              </a:defRPr>
            </a:lvl1pPr>
            <a:extLst/>
          </a:lstStyle>
          <a:p>
            <a:fld id="{B12FD51E-F33E-4DEE-AE69-CBDA0079F3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-108520" y="6453336"/>
            <a:ext cx="2555776" cy="432048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vert="horz" anchor="ctr"/>
          <a:lstStyle>
            <a:lvl1pPr algn="r" eaLnBrk="1" latinLnBrk="0" hangingPunct="1">
              <a:defRPr kumimoji="0" sz="1050" b="1">
                <a:ln>
                  <a:noFill/>
                </a:ln>
                <a:solidFill>
                  <a:schemeClr val="bg1"/>
                </a:solidFill>
              </a:defRPr>
            </a:lvl1pPr>
            <a:extLst/>
          </a:lstStyle>
          <a:p>
            <a:pPr algn="ctr"/>
            <a:r>
              <a:rPr lang="en-US" dirty="0" smtClean="0"/>
              <a:t>Secure Computation and Efficiency</a:t>
            </a:r>
          </a:p>
          <a:p>
            <a:pPr algn="ctr"/>
            <a:r>
              <a:rPr lang="en-US" sz="1100" dirty="0" smtClean="0"/>
              <a:t>Bar-Ilan University, Israel     </a:t>
            </a:r>
            <a:r>
              <a:rPr lang="en-US" sz="1000" dirty="0" smtClean="0"/>
              <a:t>2011</a:t>
            </a:r>
            <a:endParaRPr lang="en-US" sz="11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5800" y="1268760"/>
            <a:ext cx="7772400" cy="1829761"/>
          </a:xfrm>
        </p:spPr>
        <p:txBody>
          <a:bodyPr/>
          <a:lstStyle/>
          <a:p>
            <a:r>
              <a:rPr lang="en-US" dirty="0" smtClean="0"/>
              <a:t>Fully </a:t>
            </a:r>
            <a:r>
              <a:rPr lang="en-US" dirty="0" err="1" smtClean="0"/>
              <a:t>Homomorphic</a:t>
            </a:r>
            <a:r>
              <a:rPr lang="en-US" dirty="0" smtClean="0"/>
              <a:t> Encryption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85800" y="3127766"/>
            <a:ext cx="7772400" cy="1631752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Shai</a:t>
            </a:r>
            <a:r>
              <a:rPr lang="en-US" dirty="0" smtClean="0"/>
              <a:t> </a:t>
            </a:r>
            <a:r>
              <a:rPr lang="en-US" dirty="0" err="1" smtClean="0"/>
              <a:t>Halevi</a:t>
            </a:r>
            <a:r>
              <a:rPr lang="en-US" dirty="0" smtClean="0"/>
              <a:t> – IBM Research</a:t>
            </a:r>
          </a:p>
          <a:p>
            <a:endParaRPr lang="en-US" dirty="0" smtClean="0"/>
          </a:p>
          <a:p>
            <a:r>
              <a:rPr lang="en-US" sz="2600" dirty="0" smtClean="0"/>
              <a:t>Based Mostly on [van-</a:t>
            </a:r>
            <a:r>
              <a:rPr lang="en-US" sz="2600" dirty="0" err="1" smtClean="0"/>
              <a:t>Dijk</a:t>
            </a:r>
            <a:r>
              <a:rPr lang="en-US" sz="2600" dirty="0" smtClean="0"/>
              <a:t>, Gentry, </a:t>
            </a:r>
            <a:r>
              <a:rPr lang="en-US" sz="2600" dirty="0" err="1" smtClean="0"/>
              <a:t>Halevi</a:t>
            </a:r>
            <a:r>
              <a:rPr lang="en-US" sz="2600" dirty="0" smtClean="0"/>
              <a:t>, </a:t>
            </a:r>
            <a:r>
              <a:rPr lang="en-US" sz="2600" dirty="0" err="1" smtClean="0"/>
              <a:t>Vaikuntanathan</a:t>
            </a:r>
            <a:r>
              <a:rPr lang="en-US" sz="2600" dirty="0" smtClean="0"/>
              <a:t>, EC 2010]</a:t>
            </a:r>
            <a:endParaRPr lang="en-US" sz="13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D51E-F33E-4DEE-AE69-CBDA0079F3F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34258" y="97468"/>
            <a:ext cx="4725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868686"/>
                </a:solidFill>
              </a:rPr>
              <a:t>Winter School on Secure Computation and Efficiency</a:t>
            </a:r>
          </a:p>
          <a:p>
            <a:r>
              <a:rPr lang="en-US" sz="1400" dirty="0" smtClean="0">
                <a:solidFill>
                  <a:srgbClr val="868686"/>
                </a:solidFill>
              </a:rPr>
              <a:t>Bar-Ilan University, Israel 	  </a:t>
            </a:r>
            <a:r>
              <a:rPr lang="en-US" sz="1200" dirty="0" smtClean="0">
                <a:solidFill>
                  <a:srgbClr val="868686"/>
                </a:solidFill>
              </a:rPr>
              <a:t>30/1/2011-1/2/2011</a:t>
            </a:r>
            <a:endParaRPr lang="en-US" sz="1200" dirty="0">
              <a:solidFill>
                <a:srgbClr val="86868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is this homomorphic?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496144"/>
            <a:ext cx="8208912" cy="5029200"/>
          </a:xfrm>
        </p:spPr>
        <p:txBody>
          <a:bodyPr/>
          <a:lstStyle/>
          <a:p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r>
              <a:rPr lang="en-US" dirty="0" smtClean="0"/>
              <a:t>=q</a:t>
            </a:r>
            <a:r>
              <a:rPr lang="en-US" baseline="-25000" dirty="0" smtClean="0"/>
              <a:t>1</a:t>
            </a:r>
            <a:r>
              <a:rPr lang="en-US" dirty="0" smtClean="0"/>
              <a:t>p+2r</a:t>
            </a:r>
            <a:r>
              <a:rPr lang="en-US" baseline="-25000" dirty="0" smtClean="0"/>
              <a:t>1</a:t>
            </a:r>
            <a:r>
              <a:rPr lang="en-US" dirty="0" smtClean="0"/>
              <a:t>+m</a:t>
            </a:r>
            <a:r>
              <a:rPr lang="en-US" baseline="-25000" dirty="0" smtClean="0"/>
              <a:t>1</a:t>
            </a:r>
            <a:r>
              <a:rPr lang="en-US" dirty="0" smtClean="0"/>
              <a:t>, …, c</a:t>
            </a:r>
            <a:r>
              <a:rPr lang="en-US" baseline="-25000" dirty="0" smtClean="0"/>
              <a:t>t</a:t>
            </a:r>
            <a:r>
              <a:rPr lang="en-US" dirty="0" smtClean="0"/>
              <a:t>=q</a:t>
            </a:r>
            <a:r>
              <a:rPr lang="en-US" baseline="-25000" dirty="0" smtClean="0"/>
              <a:t>t</a:t>
            </a:r>
            <a:r>
              <a:rPr lang="en-US" dirty="0" smtClean="0"/>
              <a:t>p+2r</a:t>
            </a:r>
            <a:r>
              <a:rPr lang="en-US" baseline="-25000" dirty="0" smtClean="0"/>
              <a:t>t</a:t>
            </a:r>
            <a:r>
              <a:rPr lang="en-US" dirty="0" smtClean="0"/>
              <a:t>+m</a:t>
            </a:r>
            <a:r>
              <a:rPr lang="en-US" baseline="-25000" dirty="0" smtClean="0"/>
              <a:t>t</a:t>
            </a:r>
            <a:endParaRPr lang="en-US" dirty="0" smtClean="0"/>
          </a:p>
          <a:p>
            <a:pPr eaLnBrk="1" hangingPunct="1">
              <a:spcBef>
                <a:spcPct val="75000"/>
              </a:spcBef>
            </a:pPr>
            <a:r>
              <a:rPr lang="en-US" dirty="0" smtClean="0"/>
              <a:t>Let f be a multivariate poly with integer coefficients (sequence of +’s and </a:t>
            </a:r>
            <a:r>
              <a:rPr lang="en-US" dirty="0" err="1" smtClean="0"/>
              <a:t>x’s</a:t>
            </a:r>
            <a:r>
              <a:rPr lang="en-US" dirty="0" smtClean="0"/>
              <a:t>)</a:t>
            </a:r>
          </a:p>
          <a:p>
            <a:pPr eaLnBrk="1" hangingPunct="1"/>
            <a:r>
              <a:rPr lang="en-US" dirty="0" smtClean="0"/>
              <a:t>Let c = </a:t>
            </a:r>
            <a:r>
              <a:rPr lang="en-US" dirty="0" err="1" smtClean="0">
                <a:solidFill>
                  <a:srgbClr val="0000FF"/>
                </a:solidFill>
              </a:rPr>
              <a:t>Eval</a:t>
            </a:r>
            <a:r>
              <a:rPr lang="en-US" dirty="0" smtClean="0"/>
              <a:t>(f, c</a:t>
            </a:r>
            <a:r>
              <a:rPr lang="en-US" baseline="-25000" dirty="0" smtClean="0"/>
              <a:t>1</a:t>
            </a:r>
            <a:r>
              <a:rPr lang="en-US" dirty="0" smtClean="0"/>
              <a:t>, …, c</a:t>
            </a:r>
            <a:r>
              <a:rPr lang="en-US" baseline="-25000" dirty="0" smtClean="0"/>
              <a:t>t</a:t>
            </a:r>
            <a:r>
              <a:rPr lang="en-US" dirty="0" smtClean="0"/>
              <a:t>) = f(c</a:t>
            </a:r>
            <a:r>
              <a:rPr lang="en-US" baseline="-25000" dirty="0" smtClean="0"/>
              <a:t>1</a:t>
            </a:r>
            <a:r>
              <a:rPr lang="en-US" dirty="0" smtClean="0"/>
              <a:t>, …, c</a:t>
            </a:r>
            <a:r>
              <a:rPr lang="en-US" baseline="-25000" dirty="0" smtClean="0"/>
              <a:t>t</a:t>
            </a:r>
            <a:r>
              <a:rPr lang="en-US" dirty="0" smtClean="0"/>
              <a:t>)</a:t>
            </a:r>
          </a:p>
          <a:p>
            <a:pPr lvl="1" eaLnBrk="1" hangingPunct="1">
              <a:spcBef>
                <a:spcPct val="75000"/>
              </a:spcBef>
            </a:pPr>
            <a:r>
              <a:rPr lang="en-US" dirty="0" smtClean="0"/>
              <a:t>f(c</a:t>
            </a:r>
            <a:r>
              <a:rPr lang="en-US" baseline="-25000" dirty="0" smtClean="0"/>
              <a:t>1</a:t>
            </a:r>
            <a:r>
              <a:rPr lang="en-US" dirty="0" smtClean="0"/>
              <a:t>, …, c</a:t>
            </a:r>
            <a:r>
              <a:rPr lang="en-US" baseline="-25000" dirty="0" smtClean="0"/>
              <a:t>t</a:t>
            </a:r>
            <a:r>
              <a:rPr lang="en-US" dirty="0" smtClean="0"/>
              <a:t>) = f(m</a:t>
            </a:r>
            <a:r>
              <a:rPr lang="en-US" baseline="-25000" dirty="0" smtClean="0"/>
              <a:t>1</a:t>
            </a:r>
            <a:r>
              <a:rPr lang="en-US" dirty="0" smtClean="0"/>
              <a:t>+2r</a:t>
            </a:r>
            <a:r>
              <a:rPr lang="en-US" baseline="-25000" dirty="0" smtClean="0"/>
              <a:t>1</a:t>
            </a:r>
            <a:r>
              <a:rPr lang="en-US" dirty="0" smtClean="0"/>
              <a:t>, …, m</a:t>
            </a:r>
            <a:r>
              <a:rPr lang="en-US" baseline="-25000" dirty="0" smtClean="0"/>
              <a:t>t</a:t>
            </a:r>
            <a:r>
              <a:rPr lang="en-US" dirty="0" smtClean="0"/>
              <a:t>+2r</a:t>
            </a:r>
            <a:r>
              <a:rPr lang="en-US" baseline="-25000" dirty="0" smtClean="0"/>
              <a:t>t</a:t>
            </a:r>
            <a:r>
              <a:rPr lang="en-US" dirty="0" smtClean="0"/>
              <a:t>)  + </a:t>
            </a:r>
            <a:r>
              <a:rPr lang="en-US" dirty="0" err="1" smtClean="0"/>
              <a:t>qp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   </a:t>
            </a:r>
            <a:r>
              <a:rPr lang="en-US" baseline="-25000" dirty="0" smtClean="0"/>
              <a:t> </a:t>
            </a:r>
            <a:r>
              <a:rPr lang="en-US" dirty="0" smtClean="0"/>
              <a:t>= f(m</a:t>
            </a:r>
            <a:r>
              <a:rPr lang="en-US" baseline="-25000" dirty="0" smtClean="0"/>
              <a:t>1</a:t>
            </a:r>
            <a:r>
              <a:rPr lang="en-US" dirty="0" smtClean="0"/>
              <a:t>, …,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t</a:t>
            </a:r>
            <a:r>
              <a:rPr lang="en-US" dirty="0" smtClean="0"/>
              <a:t>)     + 2r    + </a:t>
            </a:r>
            <a:r>
              <a:rPr lang="en-US" dirty="0" err="1" smtClean="0"/>
              <a:t>qp</a:t>
            </a:r>
            <a:endParaRPr lang="en-US" dirty="0" smtClean="0"/>
          </a:p>
          <a:p>
            <a:pPr lvl="1" eaLnBrk="1" hangingPunct="1">
              <a:spcBef>
                <a:spcPct val="50000"/>
              </a:spcBef>
              <a:buNone/>
            </a:pP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 (c mod p) mod 2 = f(m</a:t>
            </a:r>
            <a:r>
              <a:rPr lang="en-US" baseline="-25000" dirty="0" smtClean="0"/>
              <a:t>1</a:t>
            </a:r>
            <a:r>
              <a:rPr lang="en-US" dirty="0" smtClean="0"/>
              <a:t>, …,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t</a:t>
            </a:r>
            <a:r>
              <a:rPr lang="en-US" dirty="0" smtClean="0"/>
              <a:t>)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536973" y="3428354"/>
            <a:ext cx="5059363" cy="720726"/>
            <a:chOff x="1971" y="2282"/>
            <a:chExt cx="3187" cy="454"/>
          </a:xfrm>
        </p:grpSpPr>
        <p:sp>
          <p:nvSpPr>
            <p:cNvPr id="25606" name="Rectangle 4"/>
            <p:cNvSpPr>
              <a:spLocks noChangeArrowheads="1"/>
            </p:cNvSpPr>
            <p:nvPr/>
          </p:nvSpPr>
          <p:spPr bwMode="auto">
            <a:xfrm>
              <a:off x="2203" y="2448"/>
              <a:ext cx="1991" cy="288"/>
            </a:xfrm>
            <a:prstGeom prst="rect">
              <a:avLst/>
            </a:prstGeom>
            <a:solidFill>
              <a:srgbClr val="CCFF33">
                <a:alpha val="39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/>
            </a:p>
          </p:txBody>
        </p:sp>
        <p:sp>
          <p:nvSpPr>
            <p:cNvPr id="25607" name="Text Box 5"/>
            <p:cNvSpPr txBox="1">
              <a:spLocks noChangeArrowheads="1"/>
            </p:cNvSpPr>
            <p:nvPr/>
          </p:nvSpPr>
          <p:spPr bwMode="auto">
            <a:xfrm>
              <a:off x="1971" y="2282"/>
              <a:ext cx="318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>
                  <a:solidFill>
                    <a:schemeClr val="hlink"/>
                  </a:solidFill>
                </a:rPr>
                <a:t>Suppose this noise is much smaller than p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1547664" y="5331296"/>
            <a:ext cx="4320480" cy="76200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3000" dirty="0">
                <a:solidFill>
                  <a:schemeClr val="tx1"/>
                </a:solidFill>
              </a:rPr>
              <a:t>That’s what we want!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494272" y="6232227"/>
            <a:ext cx="365760" cy="365125"/>
          </a:xfrm>
        </p:spPr>
        <p:txBody>
          <a:bodyPr/>
          <a:lstStyle/>
          <a:p>
            <a:fld id="{B12FD51E-F33E-4DEE-AE69-CBDA0079F3FD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homomorphic is this?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8816" y="1496144"/>
            <a:ext cx="8659688" cy="50292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dirty="0" smtClean="0"/>
              <a:t>Can keep adding and multiplying until the </a:t>
            </a:r>
            <a:br>
              <a:rPr lang="en-US" dirty="0" smtClean="0"/>
            </a:br>
            <a:r>
              <a:rPr lang="en-US" dirty="0" smtClean="0"/>
              <a:t>“noise term” grows larger than p/2</a:t>
            </a:r>
          </a:p>
          <a:p>
            <a:pPr lvl="1" eaLnBrk="1" hangingPunct="1">
              <a:spcBef>
                <a:spcPts val="1200"/>
              </a:spcBef>
            </a:pPr>
            <a:r>
              <a:rPr lang="en-US" dirty="0" smtClean="0"/>
              <a:t>Noise doubles on addition, squares on multiplication</a:t>
            </a:r>
          </a:p>
          <a:p>
            <a:pPr lvl="1" eaLnBrk="1" hangingPunct="1">
              <a:spcBef>
                <a:spcPts val="1200"/>
              </a:spcBef>
            </a:pPr>
            <a:r>
              <a:rPr lang="en-US" dirty="0" smtClean="0"/>
              <a:t>Initial noise of size ~ 2</a:t>
            </a:r>
            <a:r>
              <a:rPr lang="en-US" baseline="30000" dirty="0" smtClean="0"/>
              <a:t>n</a:t>
            </a:r>
          </a:p>
          <a:p>
            <a:pPr lvl="1" eaLnBrk="1" hangingPunct="1">
              <a:spcBef>
                <a:spcPts val="1200"/>
              </a:spcBef>
            </a:pPr>
            <a:r>
              <a:rPr lang="en-US" dirty="0" smtClean="0"/>
              <a:t>Multiplying d </a:t>
            </a:r>
            <a:r>
              <a:rPr lang="en-US" dirty="0" err="1" smtClean="0"/>
              <a:t>ciphertexts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 noise of size ~2</a:t>
            </a:r>
            <a:r>
              <a:rPr lang="en-US" baseline="30000" dirty="0" smtClean="0">
                <a:sym typeface="Wingdings" pitchFamily="2" charset="2"/>
              </a:rPr>
              <a:t>dn</a:t>
            </a:r>
            <a:endParaRPr lang="en-US" baseline="30000" dirty="0" smtClean="0"/>
          </a:p>
          <a:p>
            <a:pPr eaLnBrk="1" hangingPunct="1">
              <a:spcBef>
                <a:spcPts val="1200"/>
              </a:spcBef>
            </a:pPr>
            <a:r>
              <a:rPr lang="en-US" dirty="0" smtClean="0"/>
              <a:t>We choose r ~ 2</a:t>
            </a:r>
            <a:r>
              <a:rPr lang="en-US" baseline="30000" dirty="0" smtClean="0"/>
              <a:t>n</a:t>
            </a:r>
            <a:r>
              <a:rPr lang="en-US" dirty="0" smtClean="0"/>
              <a:t>, p ~ 2</a:t>
            </a:r>
            <a:r>
              <a:rPr lang="en-US" baseline="30000" dirty="0" smtClean="0"/>
              <a:t>n   </a:t>
            </a:r>
            <a:r>
              <a:rPr lang="en-US" dirty="0" smtClean="0"/>
              <a:t>(and q ~ 2</a:t>
            </a:r>
            <a:r>
              <a:rPr lang="en-US" baseline="30000" dirty="0" smtClean="0"/>
              <a:t>n </a:t>
            </a:r>
            <a:r>
              <a:rPr lang="en-US" dirty="0" smtClean="0"/>
              <a:t>)</a:t>
            </a:r>
          </a:p>
          <a:p>
            <a:pPr lvl="1" eaLnBrk="1" hangingPunct="1">
              <a:spcBef>
                <a:spcPts val="1200"/>
              </a:spcBef>
            </a:pPr>
            <a:r>
              <a:rPr lang="en-US" dirty="0" smtClean="0"/>
              <a:t>Can compute polynomials of </a:t>
            </a:r>
            <a:br>
              <a:rPr lang="en-US" dirty="0" smtClean="0"/>
            </a:br>
            <a:r>
              <a:rPr lang="en-US" dirty="0" smtClean="0"/>
              <a:t>degree ~n before the noise grows</a:t>
            </a:r>
            <a:br>
              <a:rPr lang="en-US" dirty="0" smtClean="0"/>
            </a:br>
            <a:r>
              <a:rPr lang="en-US" dirty="0" smtClean="0"/>
              <a:t>too large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4842372" y="3916288"/>
            <a:ext cx="2968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400" dirty="0"/>
              <a:t>2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6867426" y="3916288"/>
            <a:ext cx="2968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400" dirty="0"/>
              <a:t>5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08520" y="6453336"/>
            <a:ext cx="2555776" cy="432048"/>
          </a:xfrm>
        </p:spPr>
        <p:txBody>
          <a:bodyPr/>
          <a:lstStyle/>
          <a:p>
            <a:pPr algn="ctr"/>
            <a:r>
              <a:rPr lang="en-US" dirty="0" smtClean="0"/>
              <a:t>Secure Computation and Efficiency</a:t>
            </a:r>
          </a:p>
          <a:p>
            <a:pPr algn="ctr"/>
            <a:r>
              <a:rPr lang="en-US" sz="1100" dirty="0" smtClean="0"/>
              <a:t>Bar-</a:t>
            </a:r>
            <a:r>
              <a:rPr lang="en-US" sz="1100" dirty="0" err="1" smtClean="0"/>
              <a:t>Ilan</a:t>
            </a:r>
            <a:r>
              <a:rPr lang="en-US" sz="1100" dirty="0" smtClean="0"/>
              <a:t> University, Israel     </a:t>
            </a:r>
            <a:r>
              <a:rPr lang="en-US" sz="1000" dirty="0" smtClean="0"/>
              <a:t>2011</a:t>
            </a:r>
            <a:endParaRPr lang="en-US" sz="1100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494272" y="6232227"/>
            <a:ext cx="365760" cy="365125"/>
          </a:xfrm>
        </p:spPr>
        <p:txBody>
          <a:bodyPr/>
          <a:lstStyle/>
          <a:p>
            <a:fld id="{B12FD51E-F33E-4DEE-AE69-CBDA0079F3FD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/>
      <p:bldP spid="563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363272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Ciphertext</a:t>
            </a:r>
            <a:r>
              <a:rPr lang="en-US" dirty="0" smtClean="0"/>
              <a:t> size grows with degree of f</a:t>
            </a:r>
          </a:p>
          <a:p>
            <a:pPr lvl="1"/>
            <a:r>
              <a:rPr lang="en-US" dirty="0" smtClean="0"/>
              <a:t>Also (slowly) with # of terms</a:t>
            </a:r>
          </a:p>
          <a:p>
            <a:r>
              <a:rPr lang="en-US" dirty="0" smtClean="0"/>
              <a:t>Instead, publish one “noiseless integer” N=</a:t>
            </a:r>
            <a:r>
              <a:rPr lang="en-US" dirty="0" err="1" smtClean="0"/>
              <a:t>pq</a:t>
            </a:r>
            <a:endParaRPr lang="en-US" dirty="0" smtClean="0"/>
          </a:p>
          <a:p>
            <a:pPr lvl="1"/>
            <a:r>
              <a:rPr lang="en-US" dirty="0" smtClean="0"/>
              <a:t>For symmetric encryption, include N with the </a:t>
            </a:r>
            <a:br>
              <a:rPr lang="en-US" dirty="0" smtClean="0"/>
            </a:br>
            <a:r>
              <a:rPr lang="en-US" dirty="0" smtClean="0"/>
              <a:t>secret key and with every </a:t>
            </a:r>
            <a:r>
              <a:rPr lang="en-US" dirty="0" err="1" smtClean="0"/>
              <a:t>ciphertext</a:t>
            </a:r>
            <a:endParaRPr lang="en-US" dirty="0" smtClean="0"/>
          </a:p>
          <a:p>
            <a:pPr lvl="1"/>
            <a:r>
              <a:rPr lang="en-US" dirty="0" smtClean="0"/>
              <a:t>For technical reasons: q is odd, the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</a:t>
            </a:r>
            <a:r>
              <a:rPr lang="en-US" dirty="0" err="1" smtClean="0"/>
              <a:t>’s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are chosen from [q] rather than from [2</a:t>
            </a:r>
            <a:r>
              <a:rPr lang="en-US" baseline="30000" dirty="0" smtClean="0"/>
              <a:t>n </a:t>
            </a:r>
            <a:r>
              <a:rPr lang="en-US" dirty="0" smtClean="0"/>
              <a:t>]</a:t>
            </a:r>
          </a:p>
          <a:p>
            <a:r>
              <a:rPr lang="en-US" dirty="0" err="1" smtClean="0"/>
              <a:t>Ciphertext</a:t>
            </a:r>
            <a:r>
              <a:rPr lang="en-US" dirty="0" smtClean="0"/>
              <a:t> arithmetic mod N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</a:t>
            </a:r>
            <a:r>
              <a:rPr lang="en-US" dirty="0" err="1" smtClean="0">
                <a:sym typeface="Wingdings" pitchFamily="2" charset="2"/>
              </a:rPr>
              <a:t>C</a:t>
            </a:r>
            <a:r>
              <a:rPr lang="en-US" dirty="0" err="1" smtClean="0"/>
              <a:t>iphertext</a:t>
            </a:r>
            <a:r>
              <a:rPr lang="en-US" dirty="0" smtClean="0"/>
              <a:t>-size remains </a:t>
            </a:r>
            <a:br>
              <a:rPr lang="en-US" dirty="0" smtClean="0"/>
            </a:br>
            <a:r>
              <a:rPr lang="en-US" dirty="0" smtClean="0"/>
              <a:t>    always the same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D51E-F33E-4DEE-AE69-CBDA0079F3F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Keeping it small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08520" y="6453336"/>
            <a:ext cx="2555776" cy="432048"/>
          </a:xfrm>
        </p:spPr>
        <p:txBody>
          <a:bodyPr/>
          <a:lstStyle/>
          <a:p>
            <a:pPr algn="ctr"/>
            <a:r>
              <a:rPr lang="en-US" dirty="0" smtClean="0"/>
              <a:t>Secure Computation and Efficiency</a:t>
            </a:r>
          </a:p>
          <a:p>
            <a:pPr algn="ctr"/>
            <a:r>
              <a:rPr lang="en-US" sz="1100" dirty="0" smtClean="0"/>
              <a:t>Bar-</a:t>
            </a:r>
            <a:r>
              <a:rPr lang="en-US" sz="1100" dirty="0" err="1" smtClean="0"/>
              <a:t>Ilan</a:t>
            </a:r>
            <a:r>
              <a:rPr lang="en-US" sz="1100" dirty="0" smtClean="0"/>
              <a:t> University, Israel     </a:t>
            </a:r>
            <a:r>
              <a:rPr lang="en-US" sz="1000" dirty="0" smtClean="0"/>
              <a:t>2011</a:t>
            </a:r>
            <a:endParaRPr 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6761868" y="4005064"/>
            <a:ext cx="2584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5</a:t>
            </a:r>
            <a:endParaRPr 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2555776" y="6093296"/>
            <a:ext cx="2016224" cy="648072"/>
          </a:xfrm>
          <a:prstGeom prst="wedgeEllipseCallout">
            <a:avLst>
              <a:gd name="adj1" fmla="val 67597"/>
              <a:gd name="adj2" fmla="val -53201"/>
            </a:avLst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400" dirty="0" smtClean="0"/>
              <a:t>Used to prove security</a:t>
            </a:r>
            <a:endParaRPr lang="en-US" sz="1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1481328"/>
            <a:ext cx="8496944" cy="4900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u="sng" dirty="0" smtClean="0"/>
              <a:t>Rothblum’11</a:t>
            </a:r>
            <a:r>
              <a:rPr lang="en-US" dirty="0" smtClean="0"/>
              <a:t>:  Any </a:t>
            </a:r>
            <a:r>
              <a:rPr lang="en-US" dirty="0" err="1" smtClean="0">
                <a:solidFill>
                  <a:srgbClr val="0070C0"/>
                </a:solidFill>
              </a:rPr>
              <a:t>homomorphic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70C0"/>
                </a:solidFill>
              </a:rPr>
              <a:t>compact </a:t>
            </a:r>
            <a:r>
              <a:rPr lang="en-US" dirty="0" smtClean="0"/>
              <a:t>symmetric encryption (</a:t>
            </a:r>
            <a:r>
              <a:rPr lang="en-US" dirty="0" err="1" smtClean="0"/>
              <a:t>wrt</a:t>
            </a:r>
            <a:r>
              <a:rPr lang="en-US" dirty="0" smtClean="0"/>
              <a:t> class </a:t>
            </a:r>
            <a:r>
              <a:rPr lang="en-US" i="1" dirty="0" smtClean="0"/>
              <a:t>C</a:t>
            </a:r>
            <a:r>
              <a:rPr lang="en-US" dirty="0" smtClean="0"/>
              <a:t>  including linear functions), can be turned into public key</a:t>
            </a:r>
          </a:p>
          <a:p>
            <a:pPr lvl="1"/>
            <a:r>
              <a:rPr lang="en-US" dirty="0" smtClean="0"/>
              <a:t>Still </a:t>
            </a:r>
            <a:r>
              <a:rPr lang="en-US" dirty="0" err="1" smtClean="0"/>
              <a:t>homomorphic</a:t>
            </a:r>
            <a:r>
              <a:rPr lang="en-US" dirty="0" smtClean="0"/>
              <a:t> and compact </a:t>
            </a:r>
            <a:r>
              <a:rPr lang="en-US" dirty="0" err="1" smtClean="0"/>
              <a:t>wrt</a:t>
            </a:r>
            <a:r>
              <a:rPr lang="en-US" dirty="0" smtClean="0"/>
              <a:t> essentially the same class of functions </a:t>
            </a:r>
            <a:r>
              <a:rPr lang="en-US" i="1" dirty="0" smtClean="0"/>
              <a:t>C</a:t>
            </a:r>
            <a:endParaRPr lang="en-US" dirty="0" smtClean="0"/>
          </a:p>
          <a:p>
            <a:r>
              <a:rPr lang="en-US" u="sng" dirty="0" smtClean="0"/>
              <a:t>Public key: </a:t>
            </a:r>
            <a:r>
              <a:rPr lang="en-US" dirty="0" smtClean="0"/>
              <a:t>t random bits m=(m</a:t>
            </a:r>
            <a:r>
              <a:rPr lang="en-US" baseline="-25000" dirty="0" smtClean="0"/>
              <a:t>1</a:t>
            </a:r>
            <a:r>
              <a:rPr lang="en-US" dirty="0" smtClean="0"/>
              <a:t>…</a:t>
            </a:r>
            <a:r>
              <a:rPr lang="en-US" dirty="0" err="1" smtClean="0"/>
              <a:t>m</a:t>
            </a:r>
            <a:r>
              <a:rPr lang="en-US" baseline="-25000" dirty="0" err="1" smtClean="0"/>
              <a:t>t</a:t>
            </a:r>
            <a:r>
              <a:rPr lang="en-US" dirty="0" smtClean="0"/>
              <a:t>) and </a:t>
            </a:r>
            <a:br>
              <a:rPr lang="en-US" dirty="0" smtClean="0"/>
            </a:br>
            <a:r>
              <a:rPr lang="en-US" dirty="0" smtClean="0"/>
              <a:t>their symmetric encryption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smtClean="0"/>
              <a:t>=</a:t>
            </a:r>
            <a:r>
              <a:rPr lang="en-US" dirty="0" err="1" smtClean="0"/>
              <a:t>Enc</a:t>
            </a:r>
            <a:r>
              <a:rPr lang="en-US" baseline="-25000" dirty="0" err="1" smtClean="0"/>
              <a:t>sk</a:t>
            </a:r>
            <a:r>
              <a:rPr lang="en-US" dirty="0" smtClean="0"/>
              <a:t>(m</a:t>
            </a:r>
            <a:r>
              <a:rPr lang="en-US" baseline="-25000" dirty="0" smtClean="0"/>
              <a:t>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 larger than size of evaluated </a:t>
            </a:r>
            <a:r>
              <a:rPr lang="en-US" dirty="0" err="1" smtClean="0"/>
              <a:t>ciphertext</a:t>
            </a:r>
            <a:endParaRPr lang="en-US" dirty="0" smtClean="0"/>
          </a:p>
          <a:p>
            <a:r>
              <a:rPr lang="en-US" u="sng" dirty="0" err="1" smtClean="0"/>
              <a:t>NewEnc</a:t>
            </a:r>
            <a:r>
              <a:rPr lang="en-US" baseline="-25000" dirty="0" err="1" smtClean="0"/>
              <a:t>pk</a:t>
            </a:r>
            <a:r>
              <a:rPr lang="en-US" baseline="-25000" dirty="0" smtClean="0"/>
              <a:t> </a:t>
            </a:r>
            <a:r>
              <a:rPr lang="en-US" u="sng" dirty="0" smtClean="0"/>
              <a:t>(b): </a:t>
            </a:r>
            <a:r>
              <a:rPr lang="en-US" dirty="0" smtClean="0"/>
              <a:t>Choose random s</a:t>
            </a:r>
            <a:br>
              <a:rPr lang="en-US" dirty="0" smtClean="0"/>
            </a:br>
            <a:r>
              <a:rPr lang="en-US" dirty="0" err="1" smtClean="0"/>
              <a:t>s.t</a:t>
            </a:r>
            <a:r>
              <a:rPr lang="en-US" dirty="0" smtClean="0"/>
              <a:t>. &lt;</a:t>
            </a:r>
            <a:r>
              <a:rPr lang="en-US" dirty="0" err="1" smtClean="0"/>
              <a:t>s,m</a:t>
            </a:r>
            <a:r>
              <a:rPr lang="en-US" dirty="0" smtClean="0"/>
              <a:t>&gt;=b,  use </a:t>
            </a:r>
            <a:r>
              <a:rPr lang="en-US" dirty="0" err="1" smtClean="0"/>
              <a:t>Eval</a:t>
            </a:r>
            <a:r>
              <a:rPr lang="en-US" dirty="0" smtClean="0"/>
              <a:t> to get </a:t>
            </a:r>
            <a:br>
              <a:rPr lang="en-US" dirty="0" smtClean="0"/>
            </a:br>
            <a:r>
              <a:rPr lang="en-US" dirty="0" smtClean="0"/>
              <a:t>c*=</a:t>
            </a:r>
            <a:r>
              <a:rPr lang="en-US" dirty="0" err="1" smtClean="0"/>
              <a:t>Enc</a:t>
            </a:r>
            <a:r>
              <a:rPr lang="en-US" baseline="-25000" dirty="0" err="1" smtClean="0"/>
              <a:t>sk</a:t>
            </a:r>
            <a:r>
              <a:rPr lang="en-US" baseline="-25000" dirty="0" smtClean="0"/>
              <a:t> </a:t>
            </a:r>
            <a:r>
              <a:rPr lang="en-US" dirty="0" smtClean="0"/>
              <a:t>(&lt;</a:t>
            </a:r>
            <a:r>
              <a:rPr lang="en-US" dirty="0" err="1" smtClean="0"/>
              <a:t>s,m</a:t>
            </a:r>
            <a:r>
              <a:rPr lang="en-US" dirty="0" smtClean="0"/>
              <a:t>&gt;)</a:t>
            </a:r>
          </a:p>
          <a:p>
            <a:pPr lvl="1"/>
            <a:r>
              <a:rPr lang="en-US" dirty="0" smtClean="0"/>
              <a:t>Note that s </a:t>
            </a:r>
            <a:r>
              <a:rPr lang="en-US" dirty="0" smtClean="0">
                <a:sym typeface="Wingdings" pitchFamily="2" charset="2"/>
              </a:rPr>
              <a:t> c* is shrinking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D51E-F33E-4DEE-AE69-CBDA0079F3F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Aside: Public Key Encryption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08520" y="6453336"/>
            <a:ext cx="2555776" cy="432048"/>
          </a:xfrm>
        </p:spPr>
        <p:txBody>
          <a:bodyPr/>
          <a:lstStyle/>
          <a:p>
            <a:pPr algn="ctr"/>
            <a:r>
              <a:rPr lang="en-US" dirty="0" smtClean="0"/>
              <a:t>Secure Computation and Efficiency</a:t>
            </a:r>
          </a:p>
          <a:p>
            <a:pPr algn="ctr"/>
            <a:r>
              <a:rPr lang="en-US" sz="1100" dirty="0" smtClean="0"/>
              <a:t>Bar-</a:t>
            </a:r>
            <a:r>
              <a:rPr lang="en-US" sz="1100" dirty="0" err="1" smtClean="0"/>
              <a:t>Ilan</a:t>
            </a:r>
            <a:r>
              <a:rPr lang="en-US" sz="1100" dirty="0" smtClean="0"/>
              <a:t> University, Israel     </a:t>
            </a:r>
            <a:r>
              <a:rPr lang="en-US" sz="1000" dirty="0" smtClean="0"/>
              <a:t>2011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Security of our Scheme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96752"/>
            <a:ext cx="8686800" cy="5229944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The approximate-GCD problem:</a:t>
            </a:r>
          </a:p>
          <a:p>
            <a:pPr lvl="1" eaLnBrk="1" hangingPunct="1"/>
            <a:r>
              <a:rPr lang="en-US" dirty="0" smtClean="0"/>
              <a:t>Input: integers w</a:t>
            </a:r>
            <a:r>
              <a:rPr lang="en-US" baseline="-25000" dirty="0" smtClean="0"/>
              <a:t>0</a:t>
            </a:r>
            <a:r>
              <a:rPr lang="en-US" dirty="0" smtClean="0"/>
              <a:t>, w</a:t>
            </a:r>
            <a:r>
              <a:rPr lang="en-US" baseline="-25000" dirty="0" smtClean="0"/>
              <a:t>1</a:t>
            </a:r>
            <a:r>
              <a:rPr lang="en-US" dirty="0" smtClean="0"/>
              <a:t>,…, w</a:t>
            </a:r>
            <a:r>
              <a:rPr lang="en-US" baseline="-25000" dirty="0" smtClean="0"/>
              <a:t>t, </a:t>
            </a:r>
            <a:endParaRPr lang="en-US" dirty="0" smtClean="0"/>
          </a:p>
          <a:p>
            <a:pPr lvl="2"/>
            <a:r>
              <a:rPr lang="en-US" dirty="0" smtClean="0"/>
              <a:t>Chosen as w</a:t>
            </a:r>
            <a:r>
              <a:rPr lang="en-US" baseline="-25000" dirty="0" smtClean="0"/>
              <a:t>0</a:t>
            </a:r>
            <a:r>
              <a:rPr lang="en-US" dirty="0" smtClean="0"/>
              <a:t>=q</a:t>
            </a:r>
            <a:r>
              <a:rPr lang="en-US" baseline="-25000" dirty="0" smtClean="0"/>
              <a:t>0</a:t>
            </a:r>
            <a:r>
              <a:rPr lang="en-US" dirty="0" smtClean="0"/>
              <a:t>p,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=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</a:t>
            </a:r>
            <a:r>
              <a:rPr lang="en-US" dirty="0" err="1" smtClean="0"/>
              <a:t>p</a:t>
            </a:r>
            <a:r>
              <a:rPr lang="en-US" dirty="0" smtClean="0"/>
              <a:t> +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dirty="0" smtClean="0"/>
              <a:t> (p and q</a:t>
            </a:r>
            <a:r>
              <a:rPr lang="en-US" baseline="-25000" dirty="0" smtClean="0"/>
              <a:t>0</a:t>
            </a:r>
            <a:r>
              <a:rPr lang="en-US" dirty="0" smtClean="0"/>
              <a:t> are odd)</a:t>
            </a:r>
          </a:p>
          <a:p>
            <a:pPr lvl="2" eaLnBrk="1" hangingPunct="1"/>
            <a:r>
              <a:rPr lang="en-US" dirty="0" smtClean="0"/>
              <a:t>p</a:t>
            </a:r>
            <a:r>
              <a:rPr lang="en-US" dirty="0" smtClean="0">
                <a:sym typeface="Symbol" pitchFamily="18" charset="2"/>
              </a:rPr>
              <a:t></a:t>
            </a:r>
            <a:r>
              <a:rPr lang="en-US" baseline="-25000" dirty="0" smtClean="0">
                <a:sym typeface="Symbol" pitchFamily="18" charset="2"/>
              </a:rPr>
              <a:t>$</a:t>
            </a:r>
            <a:r>
              <a:rPr lang="en-US" dirty="0" smtClean="0"/>
              <a:t>[0,P],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</a:t>
            </a:r>
            <a:r>
              <a:rPr lang="en-US" dirty="0" smtClean="0">
                <a:sym typeface="Symbol" pitchFamily="18" charset="2"/>
              </a:rPr>
              <a:t></a:t>
            </a:r>
            <a:r>
              <a:rPr lang="en-US" baseline="-25000" dirty="0" smtClean="0">
                <a:sym typeface="Symbol" pitchFamily="18" charset="2"/>
              </a:rPr>
              <a:t>$</a:t>
            </a:r>
            <a:r>
              <a:rPr lang="en-US" dirty="0" smtClean="0"/>
              <a:t>[0,Q],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dirty="0" smtClean="0">
                <a:sym typeface="Symbol" pitchFamily="18" charset="2"/>
              </a:rPr>
              <a:t></a:t>
            </a:r>
            <a:r>
              <a:rPr lang="en-US" baseline="-25000" dirty="0" smtClean="0">
                <a:sym typeface="Symbol" pitchFamily="18" charset="2"/>
              </a:rPr>
              <a:t>$</a:t>
            </a:r>
            <a:r>
              <a:rPr lang="en-US" dirty="0" smtClean="0"/>
              <a:t>[0,R] (with R &lt;</a:t>
            </a:r>
            <a:r>
              <a:rPr lang="en-US" dirty="0" smtClean="0">
                <a:sym typeface="Math B" pitchFamily="2" charset="2"/>
              </a:rPr>
              <a:t>&lt;</a:t>
            </a:r>
            <a:r>
              <a:rPr lang="en-US" dirty="0" smtClean="0"/>
              <a:t> P &lt;</a:t>
            </a:r>
            <a:r>
              <a:rPr lang="en-US" dirty="0" smtClean="0">
                <a:sym typeface="Math B" pitchFamily="2" charset="2"/>
              </a:rPr>
              <a:t>&lt; Q</a:t>
            </a:r>
            <a:r>
              <a:rPr lang="en-US" dirty="0" smtClean="0"/>
              <a:t>)</a:t>
            </a:r>
          </a:p>
          <a:p>
            <a:pPr lvl="1" eaLnBrk="1" hangingPunct="1"/>
            <a:r>
              <a:rPr lang="en-US" dirty="0" smtClean="0"/>
              <a:t>Task: find p</a:t>
            </a:r>
          </a:p>
          <a:p>
            <a:pPr eaLnBrk="1" hangingPunct="1"/>
            <a:r>
              <a:rPr lang="en-US" dirty="0" err="1" smtClean="0"/>
              <a:t>Thm</a:t>
            </a:r>
            <a:r>
              <a:rPr lang="en-US" dirty="0" smtClean="0"/>
              <a:t>: If we can distinguish Enc(0)/Enc(1) for some p, then we can find that p</a:t>
            </a:r>
          </a:p>
          <a:p>
            <a:pPr lvl="1" eaLnBrk="1" hangingPunct="1"/>
            <a:r>
              <a:rPr lang="en-US" dirty="0" smtClean="0"/>
              <a:t>Roughly: the LSB of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dirty="0" smtClean="0"/>
              <a:t> is a “hard core bit”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 If approx-GCD is hard then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scheme is secure</a:t>
            </a:r>
          </a:p>
          <a:p>
            <a:pPr eaLnBrk="1" hangingPunct="1"/>
            <a:r>
              <a:rPr lang="en-US" dirty="0" smtClean="0"/>
              <a:t>(Later: Is approx-GCD hard?)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08520" y="6453336"/>
            <a:ext cx="2555776" cy="432048"/>
          </a:xfrm>
        </p:spPr>
        <p:txBody>
          <a:bodyPr/>
          <a:lstStyle/>
          <a:p>
            <a:pPr algn="ctr"/>
            <a:r>
              <a:rPr lang="en-US" dirty="0" smtClean="0"/>
              <a:t>Secure Computation and Efficiency</a:t>
            </a:r>
          </a:p>
          <a:p>
            <a:pPr algn="ctr"/>
            <a:r>
              <a:rPr lang="en-US" sz="1100" dirty="0" smtClean="0"/>
              <a:t>Bar-</a:t>
            </a:r>
            <a:r>
              <a:rPr lang="en-US" sz="1100" dirty="0" err="1" smtClean="0"/>
              <a:t>Ilan</a:t>
            </a:r>
            <a:r>
              <a:rPr lang="en-US" sz="1100" dirty="0" smtClean="0"/>
              <a:t> University, Israel     </a:t>
            </a:r>
            <a:r>
              <a:rPr lang="en-US" sz="1000" dirty="0" smtClean="0"/>
              <a:t>2011</a:t>
            </a:r>
            <a:endParaRPr lang="en-US" sz="1100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494272" y="6232227"/>
            <a:ext cx="365760" cy="365125"/>
          </a:xfrm>
        </p:spPr>
        <p:txBody>
          <a:bodyPr/>
          <a:lstStyle/>
          <a:p>
            <a:fld id="{B12FD51E-F33E-4DEE-AE69-CBDA0079F3FD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Hard-core-bit theorem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86800" cy="5029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b="1" dirty="0" smtClean="0"/>
              <a:t>A.</a:t>
            </a:r>
            <a:r>
              <a:rPr lang="en-US" dirty="0" smtClean="0"/>
              <a:t> The approximate-GCD problem:</a:t>
            </a:r>
          </a:p>
          <a:p>
            <a:pPr lvl="1"/>
            <a:r>
              <a:rPr lang="en-US" dirty="0" smtClean="0"/>
              <a:t>Input: w</a:t>
            </a:r>
            <a:r>
              <a:rPr lang="en-US" baseline="-25000" dirty="0" smtClean="0"/>
              <a:t>0</a:t>
            </a:r>
            <a:r>
              <a:rPr lang="en-US" dirty="0" smtClean="0"/>
              <a:t>=q</a:t>
            </a:r>
            <a:r>
              <a:rPr lang="en-US" baseline="-25000" dirty="0" smtClean="0"/>
              <a:t>0</a:t>
            </a:r>
            <a:r>
              <a:rPr lang="en-US" dirty="0" smtClean="0"/>
              <a:t>p, {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=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</a:t>
            </a:r>
            <a:r>
              <a:rPr lang="en-US" dirty="0" err="1" smtClean="0"/>
              <a:t>p+r</a:t>
            </a:r>
            <a:r>
              <a:rPr lang="en-US" baseline="-25000" dirty="0" err="1" smtClean="0"/>
              <a:t>i</a:t>
            </a:r>
            <a:r>
              <a:rPr lang="en-US" dirty="0" smtClean="0"/>
              <a:t>}</a:t>
            </a:r>
          </a:p>
          <a:p>
            <a:pPr lvl="2" eaLnBrk="1" hangingPunct="1"/>
            <a:r>
              <a:rPr lang="en-US" dirty="0" smtClean="0"/>
              <a:t>p</a:t>
            </a:r>
            <a:r>
              <a:rPr lang="en-US" dirty="0" smtClean="0">
                <a:sym typeface="Symbol" pitchFamily="18" charset="2"/>
              </a:rPr>
              <a:t></a:t>
            </a:r>
            <a:r>
              <a:rPr lang="en-US" baseline="-25000" dirty="0" smtClean="0">
                <a:sym typeface="Symbol" pitchFamily="18" charset="2"/>
              </a:rPr>
              <a:t>$</a:t>
            </a:r>
            <a:r>
              <a:rPr lang="en-US" dirty="0" smtClean="0"/>
              <a:t>[0,P],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</a:t>
            </a:r>
            <a:r>
              <a:rPr lang="en-US" dirty="0" smtClean="0">
                <a:sym typeface="Symbol" pitchFamily="18" charset="2"/>
              </a:rPr>
              <a:t></a:t>
            </a:r>
            <a:r>
              <a:rPr lang="en-US" baseline="-25000" dirty="0" smtClean="0">
                <a:sym typeface="Symbol" pitchFamily="18" charset="2"/>
              </a:rPr>
              <a:t>$</a:t>
            </a:r>
            <a:r>
              <a:rPr lang="en-US" dirty="0" smtClean="0"/>
              <a:t>[0,Q],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dirty="0" smtClean="0">
                <a:sym typeface="Symbol" pitchFamily="18" charset="2"/>
              </a:rPr>
              <a:t></a:t>
            </a:r>
            <a:r>
              <a:rPr lang="en-US" baseline="-25000" dirty="0" smtClean="0">
                <a:sym typeface="Symbol" pitchFamily="18" charset="2"/>
              </a:rPr>
              <a:t>$</a:t>
            </a:r>
            <a:r>
              <a:rPr lang="en-US" dirty="0" smtClean="0"/>
              <a:t>[0,R] (with R &lt;</a:t>
            </a:r>
            <a:r>
              <a:rPr lang="en-US" dirty="0" smtClean="0">
                <a:sym typeface="Math B" pitchFamily="2" charset="2"/>
              </a:rPr>
              <a:t>&lt;</a:t>
            </a:r>
            <a:r>
              <a:rPr lang="en-US" dirty="0" smtClean="0"/>
              <a:t> P &lt;</a:t>
            </a:r>
            <a:r>
              <a:rPr lang="en-US" dirty="0" smtClean="0">
                <a:sym typeface="Math B" pitchFamily="2" charset="2"/>
              </a:rPr>
              <a:t>&lt; Q</a:t>
            </a:r>
            <a:r>
              <a:rPr lang="en-US" dirty="0" smtClean="0"/>
              <a:t>)</a:t>
            </a:r>
          </a:p>
          <a:p>
            <a:pPr lvl="1" eaLnBrk="1" hangingPunct="1"/>
            <a:r>
              <a:rPr lang="en-US" dirty="0" smtClean="0"/>
              <a:t>Task: find p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 smtClean="0"/>
              <a:t>B.</a:t>
            </a:r>
            <a:r>
              <a:rPr lang="en-US" dirty="0" smtClean="0"/>
              <a:t> The cryptosystem</a:t>
            </a:r>
          </a:p>
          <a:p>
            <a:pPr lvl="1"/>
            <a:r>
              <a:rPr lang="en-US" dirty="0" smtClean="0"/>
              <a:t>Input: : N=q</a:t>
            </a:r>
            <a:r>
              <a:rPr lang="en-US" baseline="-25000" dirty="0" smtClean="0"/>
              <a:t>0</a:t>
            </a:r>
            <a:r>
              <a:rPr lang="en-US" dirty="0" smtClean="0"/>
              <a:t>p, {</a:t>
            </a:r>
            <a:r>
              <a:rPr lang="en-US" dirty="0" err="1" smtClean="0"/>
              <a:t>m</a:t>
            </a:r>
            <a:r>
              <a:rPr lang="en-US" baseline="-25000" dirty="0" err="1" smtClean="0"/>
              <a:t>j</a:t>
            </a:r>
            <a:r>
              <a:rPr lang="en-US" dirty="0" smtClean="0"/>
              <a:t>,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j</a:t>
            </a:r>
            <a:r>
              <a:rPr lang="en-US" dirty="0" smtClean="0"/>
              <a:t>=q</a:t>
            </a:r>
            <a:r>
              <a:rPr lang="en-US" baseline="-25000" dirty="0" smtClean="0"/>
              <a:t>j</a:t>
            </a:r>
            <a:r>
              <a:rPr lang="en-US" dirty="0" smtClean="0"/>
              <a:t>p+2</a:t>
            </a:r>
            <a:r>
              <a:rPr lang="en-US" dirty="0" smtClean="0">
                <a:latin typeface="Symbol" pitchFamily="18" charset="2"/>
              </a:rPr>
              <a:t>r</a:t>
            </a:r>
            <a:r>
              <a:rPr lang="en-US" baseline="-25000" dirty="0" smtClean="0"/>
              <a:t>j</a:t>
            </a:r>
            <a:r>
              <a:rPr lang="en-US" dirty="0" smtClean="0"/>
              <a:t>+m</a:t>
            </a:r>
            <a:r>
              <a:rPr lang="en-US" baseline="-25000" dirty="0" smtClean="0"/>
              <a:t>j</a:t>
            </a:r>
            <a:r>
              <a:rPr lang="en-US" dirty="0" smtClean="0"/>
              <a:t>}, c=qp+2</a:t>
            </a:r>
            <a:r>
              <a:rPr lang="en-US" dirty="0" smtClean="0">
                <a:latin typeface="Symbol" pitchFamily="18" charset="2"/>
              </a:rPr>
              <a:t>r</a:t>
            </a:r>
            <a:r>
              <a:rPr lang="en-US" dirty="0" smtClean="0"/>
              <a:t>+m</a:t>
            </a:r>
          </a:p>
          <a:p>
            <a:pPr lvl="2" eaLnBrk="1" hangingPunct="1"/>
            <a:r>
              <a:rPr lang="en-US" dirty="0" smtClean="0"/>
              <a:t>p</a:t>
            </a:r>
            <a:r>
              <a:rPr lang="en-US" dirty="0" smtClean="0">
                <a:sym typeface="Symbol" pitchFamily="18" charset="2"/>
              </a:rPr>
              <a:t></a:t>
            </a:r>
            <a:r>
              <a:rPr lang="en-US" baseline="-25000" dirty="0" smtClean="0">
                <a:sym typeface="Symbol" pitchFamily="18" charset="2"/>
              </a:rPr>
              <a:t>$</a:t>
            </a:r>
            <a:r>
              <a:rPr lang="en-US" dirty="0" smtClean="0"/>
              <a:t>[0,P],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</a:t>
            </a:r>
            <a:r>
              <a:rPr lang="en-US" dirty="0" smtClean="0">
                <a:sym typeface="Symbol" pitchFamily="18" charset="2"/>
              </a:rPr>
              <a:t></a:t>
            </a:r>
            <a:r>
              <a:rPr lang="en-US" baseline="-25000" dirty="0" smtClean="0">
                <a:sym typeface="Symbol" pitchFamily="18" charset="2"/>
              </a:rPr>
              <a:t>$</a:t>
            </a:r>
            <a:r>
              <a:rPr lang="en-US" dirty="0" smtClean="0"/>
              <a:t>[0,Q], </a:t>
            </a:r>
            <a:r>
              <a:rPr lang="en-US" dirty="0" err="1" smtClean="0">
                <a:latin typeface="Symbol" pitchFamily="18" charset="2"/>
              </a:rPr>
              <a:t>r</a:t>
            </a:r>
            <a:r>
              <a:rPr lang="en-US" baseline="-25000" dirty="0" err="1" smtClean="0"/>
              <a:t>i</a:t>
            </a:r>
            <a:r>
              <a:rPr lang="en-US" dirty="0" smtClean="0">
                <a:sym typeface="Symbol" pitchFamily="18" charset="2"/>
              </a:rPr>
              <a:t></a:t>
            </a:r>
            <a:r>
              <a:rPr lang="en-US" baseline="-25000" dirty="0" smtClean="0">
                <a:sym typeface="Symbol" pitchFamily="18" charset="2"/>
              </a:rPr>
              <a:t>$</a:t>
            </a:r>
            <a:r>
              <a:rPr lang="en-US" dirty="0" smtClean="0"/>
              <a:t>[0,R’] (with R’ &lt;</a:t>
            </a:r>
            <a:r>
              <a:rPr lang="en-US" dirty="0" smtClean="0">
                <a:sym typeface="Math B" pitchFamily="2" charset="2"/>
              </a:rPr>
              <a:t>&lt;</a:t>
            </a:r>
            <a:r>
              <a:rPr lang="en-US" dirty="0" smtClean="0"/>
              <a:t> P &lt;</a:t>
            </a:r>
            <a:r>
              <a:rPr lang="en-US" dirty="0" smtClean="0">
                <a:sym typeface="Math B" pitchFamily="2" charset="2"/>
              </a:rPr>
              <a:t>&lt; Q</a:t>
            </a:r>
            <a:r>
              <a:rPr lang="en-US" dirty="0" smtClean="0"/>
              <a:t>)</a:t>
            </a:r>
          </a:p>
          <a:p>
            <a:pPr lvl="1" eaLnBrk="1" hangingPunct="1"/>
            <a:r>
              <a:rPr lang="en-US" dirty="0" smtClean="0"/>
              <a:t>Task: distinguish m=0 from m=1</a:t>
            </a:r>
          </a:p>
          <a:p>
            <a:pPr eaLnBrk="1" hangingPunct="1">
              <a:buNone/>
            </a:pPr>
            <a:r>
              <a:rPr lang="en-US" dirty="0" err="1" smtClean="0"/>
              <a:t>Thm</a:t>
            </a:r>
            <a:r>
              <a:rPr lang="en-US" dirty="0" smtClean="0"/>
              <a:t>: Solving B </a:t>
            </a:r>
            <a:r>
              <a:rPr lang="en-US" dirty="0" smtClean="0">
                <a:sym typeface="Wingdings" pitchFamily="2" charset="2"/>
              </a:rPr>
              <a:t> solving A</a:t>
            </a:r>
          </a:p>
          <a:p>
            <a:pPr lvl="1" eaLnBrk="1" hangingPunct="1"/>
            <a:r>
              <a:rPr lang="en-US" dirty="0" smtClean="0"/>
              <a:t>small caveat: R smaller than R’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08520" y="6453336"/>
            <a:ext cx="2555776" cy="432048"/>
          </a:xfrm>
        </p:spPr>
        <p:txBody>
          <a:bodyPr/>
          <a:lstStyle/>
          <a:p>
            <a:pPr algn="ctr"/>
            <a:r>
              <a:rPr lang="en-US" dirty="0" smtClean="0"/>
              <a:t>Secure Computation and Efficiency</a:t>
            </a:r>
          </a:p>
          <a:p>
            <a:pPr algn="ctr"/>
            <a:r>
              <a:rPr lang="en-US" sz="1100" dirty="0" smtClean="0"/>
              <a:t>Bar-</a:t>
            </a:r>
            <a:r>
              <a:rPr lang="en-US" sz="1100" dirty="0" err="1" smtClean="0"/>
              <a:t>Ilan</a:t>
            </a:r>
            <a:r>
              <a:rPr lang="en-US" sz="1100" dirty="0" smtClean="0"/>
              <a:t> University, Israel     </a:t>
            </a:r>
            <a:r>
              <a:rPr lang="en-US" sz="1000" dirty="0" smtClean="0"/>
              <a:t>2011</a:t>
            </a:r>
            <a:endParaRPr lang="en-US" sz="1100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494272" y="6232227"/>
            <a:ext cx="365760" cy="365125"/>
          </a:xfrm>
        </p:spPr>
        <p:txBody>
          <a:bodyPr/>
          <a:lstStyle/>
          <a:p>
            <a:fld id="{B12FD51E-F33E-4DEE-AE69-CBDA0079F3F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3779912" y="2780928"/>
            <a:ext cx="2483768" cy="432048"/>
          </a:xfrm>
          <a:prstGeom prst="wedgeEllipseCallout">
            <a:avLst>
              <a:gd name="adj1" fmla="val -43201"/>
              <a:gd name="adj2" fmla="val 137401"/>
            </a:avLst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400" dirty="0" smtClean="0"/>
              <a:t>labeled examples</a:t>
            </a:r>
            <a:endParaRPr lang="en-US" sz="1400" dirty="0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6084168" y="2996952"/>
            <a:ext cx="2808312" cy="432048"/>
          </a:xfrm>
          <a:prstGeom prst="wedgeEllipseCallout">
            <a:avLst>
              <a:gd name="adj1" fmla="val -38216"/>
              <a:gd name="adj2" fmla="val 96336"/>
            </a:avLst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400" dirty="0" smtClean="0"/>
              <a:t>challenge </a:t>
            </a:r>
            <a:r>
              <a:rPr lang="en-US" sz="1400" dirty="0" err="1" smtClean="0"/>
              <a:t>ciphertext</a:t>
            </a:r>
            <a:endParaRPr 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Proof outline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Input: w</a:t>
            </a:r>
            <a:r>
              <a:rPr lang="en-US" baseline="-25000" dirty="0" smtClean="0"/>
              <a:t>0</a:t>
            </a:r>
            <a:r>
              <a:rPr lang="en-US" dirty="0" smtClean="0"/>
              <a:t>=q</a:t>
            </a:r>
            <a:r>
              <a:rPr lang="en-US" baseline="-25000" dirty="0" smtClean="0"/>
              <a:t>0</a:t>
            </a:r>
            <a:r>
              <a:rPr lang="en-US" dirty="0" smtClean="0"/>
              <a:t>p, {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</a:t>
            </a:r>
            <a:r>
              <a:rPr lang="en-US" dirty="0" err="1" smtClean="0"/>
              <a:t>p</a:t>
            </a:r>
            <a:r>
              <a:rPr lang="en-US" dirty="0" smtClean="0"/>
              <a:t> +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dirty="0" smtClean="0"/>
              <a:t>}</a:t>
            </a:r>
          </a:p>
          <a:p>
            <a:pPr eaLnBrk="1" hangingPunct="1"/>
            <a:r>
              <a:rPr lang="en-US" dirty="0" smtClean="0"/>
              <a:t>Use the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err="1" smtClean="0"/>
              <a:t>’s</a:t>
            </a:r>
            <a:r>
              <a:rPr lang="en-US" dirty="0" smtClean="0"/>
              <a:t> to form the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j</a:t>
            </a:r>
            <a:r>
              <a:rPr lang="en-US" dirty="0" err="1" smtClean="0"/>
              <a:t>’s</a:t>
            </a:r>
            <a:r>
              <a:rPr lang="en-US" dirty="0" smtClean="0"/>
              <a:t> and c</a:t>
            </a:r>
          </a:p>
          <a:p>
            <a:pPr eaLnBrk="1" hangingPunct="1"/>
            <a:r>
              <a:rPr lang="en-US" dirty="0" smtClean="0"/>
              <a:t>Amplify the distinguishing advantage</a:t>
            </a:r>
          </a:p>
          <a:p>
            <a:pPr lvl="1" eaLnBrk="1" hangingPunct="1"/>
            <a:r>
              <a:rPr lang="en-US" dirty="0" smtClean="0"/>
              <a:t>From any noticeable </a:t>
            </a:r>
            <a:r>
              <a:rPr lang="en-US" dirty="0" smtClean="0">
                <a:latin typeface="Symbol" pitchFamily="18" charset="2"/>
              </a:rPr>
              <a:t>e</a:t>
            </a:r>
            <a:r>
              <a:rPr lang="en-US" dirty="0" smtClean="0"/>
              <a:t> to almost 1</a:t>
            </a:r>
          </a:p>
          <a:p>
            <a:pPr lvl="1" eaLnBrk="1" hangingPunct="1"/>
            <a:r>
              <a:rPr lang="en-US" dirty="0" smtClean="0"/>
              <a:t>This is where we need R’&gt;R</a:t>
            </a:r>
          </a:p>
          <a:p>
            <a:pPr eaLnBrk="1" hangingPunct="1"/>
            <a:r>
              <a:rPr lang="en-US" dirty="0" smtClean="0"/>
              <a:t>Use reliable distinguisher to learn q</a:t>
            </a:r>
            <a:r>
              <a:rPr lang="en-US" baseline="-25000" dirty="0" smtClean="0"/>
              <a:t>0</a:t>
            </a:r>
          </a:p>
          <a:p>
            <a:pPr lvl="1" eaLnBrk="1" hangingPunct="1"/>
            <a:r>
              <a:rPr lang="en-US" dirty="0" smtClean="0"/>
              <a:t>Using the binary GCD procedure</a:t>
            </a:r>
          </a:p>
          <a:p>
            <a:pPr eaLnBrk="1" hangingPunct="1"/>
            <a:r>
              <a:rPr lang="en-US" dirty="0" smtClean="0"/>
              <a:t>Finally p = w</a:t>
            </a:r>
            <a:r>
              <a:rPr lang="en-US" baseline="-25000" dirty="0" smtClean="0"/>
              <a:t>0</a:t>
            </a:r>
            <a:r>
              <a:rPr lang="en-US" dirty="0" smtClean="0"/>
              <a:t>/q</a:t>
            </a:r>
            <a:r>
              <a:rPr lang="en-US" baseline="-25000" dirty="0" smtClean="0"/>
              <a:t>0</a:t>
            </a:r>
            <a:endParaRPr lang="en-US" dirty="0" smtClean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08520" y="6453336"/>
            <a:ext cx="2555776" cy="432048"/>
          </a:xfrm>
        </p:spPr>
        <p:txBody>
          <a:bodyPr/>
          <a:lstStyle/>
          <a:p>
            <a:pPr algn="ctr"/>
            <a:r>
              <a:rPr lang="en-US" dirty="0" smtClean="0"/>
              <a:t>Secure Computation and Efficiency</a:t>
            </a:r>
          </a:p>
          <a:p>
            <a:pPr algn="ctr"/>
            <a:r>
              <a:rPr lang="en-US" sz="1100" dirty="0" smtClean="0"/>
              <a:t>Bar-</a:t>
            </a:r>
            <a:r>
              <a:rPr lang="en-US" sz="1100" dirty="0" err="1" smtClean="0"/>
              <a:t>Ilan</a:t>
            </a:r>
            <a:r>
              <a:rPr lang="en-US" sz="1100" dirty="0" smtClean="0"/>
              <a:t> University, Israel     </a:t>
            </a:r>
            <a:r>
              <a:rPr lang="en-US" sz="1000" dirty="0" smtClean="0"/>
              <a:t>2011</a:t>
            </a:r>
            <a:endParaRPr lang="en-US" sz="1100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494272" y="6232227"/>
            <a:ext cx="365760" cy="365125"/>
          </a:xfrm>
        </p:spPr>
        <p:txBody>
          <a:bodyPr/>
          <a:lstStyle/>
          <a:p>
            <a:fld id="{B12FD51E-F33E-4DEE-AE69-CBDA0079F3FD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en-US" dirty="0" smtClean="0"/>
              <a:t>We have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=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</a:t>
            </a:r>
            <a:r>
              <a:rPr lang="en-US" dirty="0" err="1" smtClean="0"/>
              <a:t>p+r</a:t>
            </a:r>
            <a:r>
              <a:rPr lang="en-US" baseline="-25000" dirty="0" err="1" smtClean="0"/>
              <a:t>i</a:t>
            </a:r>
            <a:r>
              <a:rPr lang="en-US" dirty="0" smtClean="0"/>
              <a:t>, need x</a:t>
            </a:r>
            <a:r>
              <a:rPr lang="en-US" baseline="-25000" dirty="0" smtClean="0"/>
              <a:t>i</a:t>
            </a:r>
            <a:r>
              <a:rPr lang="en-US" dirty="0" smtClean="0"/>
              <a:t>=q</a:t>
            </a:r>
            <a:r>
              <a:rPr lang="en-US" baseline="-25000" dirty="0" smtClean="0"/>
              <a:t>i</a:t>
            </a:r>
            <a:r>
              <a:rPr lang="en-US" dirty="0" smtClean="0"/>
              <a:t>’p+</a:t>
            </a:r>
            <a:r>
              <a:rPr lang="en-US" dirty="0" smtClean="0">
                <a:solidFill>
                  <a:srgbClr val="0070C0"/>
                </a:solidFill>
              </a:rPr>
              <a:t>2</a:t>
            </a:r>
            <a:r>
              <a:rPr lang="en-US" dirty="0" smtClean="0">
                <a:solidFill>
                  <a:srgbClr val="0070C0"/>
                </a:solidFill>
                <a:latin typeface="Symbol" pitchFamily="18" charset="2"/>
              </a:rPr>
              <a:t>r</a:t>
            </a:r>
            <a:r>
              <a:rPr lang="en-US" baseline="-25000" dirty="0" smtClean="0">
                <a:solidFill>
                  <a:srgbClr val="0070C0"/>
                </a:solidFill>
              </a:rPr>
              <a:t>i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Then we can add the LSBs to get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j</a:t>
            </a:r>
            <a:r>
              <a:rPr lang="en-US" dirty="0" smtClean="0"/>
              <a:t> =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j</a:t>
            </a:r>
            <a:r>
              <a:rPr lang="en-US" dirty="0" smtClean="0"/>
              <a:t> +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j</a:t>
            </a:r>
            <a:endParaRPr lang="en-US" dirty="0" smtClean="0"/>
          </a:p>
          <a:p>
            <a:r>
              <a:rPr lang="en-US" dirty="0" smtClean="0"/>
              <a:t>Set N=w</a:t>
            </a:r>
            <a:r>
              <a:rPr lang="en-US" baseline="-25000" dirty="0" smtClean="0"/>
              <a:t>0</a:t>
            </a:r>
            <a:r>
              <a:rPr lang="en-US" dirty="0" smtClean="0"/>
              <a:t>,  x</a:t>
            </a:r>
            <a:r>
              <a:rPr lang="en-US" baseline="-25000" dirty="0" smtClean="0"/>
              <a:t>i</a:t>
            </a:r>
            <a:r>
              <a:rPr lang="en-US" dirty="0" smtClean="0"/>
              <a:t>=2w</a:t>
            </a:r>
            <a:r>
              <a:rPr lang="en-US" baseline="-25000" dirty="0" smtClean="0"/>
              <a:t>i</a:t>
            </a:r>
            <a:r>
              <a:rPr lang="en-US" dirty="0" smtClean="0"/>
              <a:t> mod N</a:t>
            </a:r>
          </a:p>
          <a:p>
            <a:pPr lvl="1"/>
            <a:r>
              <a:rPr lang="en-US" dirty="0" smtClean="0"/>
              <a:t>Actually x</a:t>
            </a:r>
            <a:r>
              <a:rPr lang="en-US" baseline="-25000" dirty="0" smtClean="0"/>
              <a:t>i</a:t>
            </a:r>
            <a:r>
              <a:rPr lang="en-US" dirty="0" smtClean="0"/>
              <a:t>=2(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err="1" smtClean="0"/>
              <a:t>+</a:t>
            </a:r>
            <a:r>
              <a:rPr lang="en-US" dirty="0" err="1" smtClean="0">
                <a:latin typeface="Symbol" pitchFamily="18" charset="2"/>
              </a:rPr>
              <a:t>r</a:t>
            </a:r>
            <a:r>
              <a:rPr lang="en-US" baseline="-25000" dirty="0" err="1" smtClean="0"/>
              <a:t>i</a:t>
            </a:r>
            <a:r>
              <a:rPr lang="en-US" dirty="0" smtClean="0"/>
              <a:t>) mod N with </a:t>
            </a:r>
            <a:r>
              <a:rPr lang="en-US" dirty="0" err="1" smtClean="0">
                <a:latin typeface="Symbol" pitchFamily="18" charset="2"/>
              </a:rPr>
              <a:t>r</a:t>
            </a:r>
            <a:r>
              <a:rPr lang="en-US" baseline="-25000" dirty="0" err="1" smtClean="0"/>
              <a:t>i</a:t>
            </a:r>
            <a:r>
              <a:rPr lang="en-US" dirty="0" smtClean="0"/>
              <a:t> random &lt; R’ </a:t>
            </a:r>
          </a:p>
          <a:p>
            <a:r>
              <a:rPr lang="en-US" dirty="0" smtClean="0"/>
              <a:t>Correctness:</a:t>
            </a:r>
          </a:p>
          <a:p>
            <a:pPr lvl="1"/>
            <a:r>
              <a:rPr lang="en-US" dirty="0" smtClean="0"/>
              <a:t>The multipliers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</a:t>
            </a:r>
            <a:r>
              <a:rPr lang="en-US" dirty="0" smtClean="0"/>
              <a:t>, noise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dirty="0" smtClean="0"/>
              <a:t>, behave independently</a:t>
            </a:r>
          </a:p>
          <a:p>
            <a:pPr lvl="2"/>
            <a:r>
              <a:rPr lang="en-US" dirty="0" smtClean="0"/>
              <a:t>As long as noise remain below p/2</a:t>
            </a:r>
          </a:p>
          <a:p>
            <a:pPr lvl="1"/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dirty="0" err="1" smtClean="0"/>
              <a:t>+</a:t>
            </a:r>
            <a:r>
              <a:rPr lang="en-US" dirty="0" err="1" smtClean="0">
                <a:latin typeface="Symbol" pitchFamily="18" charset="2"/>
              </a:rPr>
              <a:t>r</a:t>
            </a:r>
            <a:r>
              <a:rPr lang="en-US" baseline="-25000" dirty="0" err="1" smtClean="0"/>
              <a:t>j</a:t>
            </a:r>
            <a:r>
              <a:rPr lang="en-US" dirty="0" smtClean="0"/>
              <a:t> distributed almost as </a:t>
            </a:r>
            <a:r>
              <a:rPr lang="en-US" dirty="0" err="1" smtClean="0">
                <a:latin typeface="Symbol" pitchFamily="18" charset="2"/>
              </a:rPr>
              <a:t>r</a:t>
            </a:r>
            <a:r>
              <a:rPr lang="en-US" baseline="-25000" dirty="0" err="1" smtClean="0"/>
              <a:t>j</a:t>
            </a:r>
            <a:endParaRPr lang="en-US" dirty="0" smtClean="0"/>
          </a:p>
          <a:p>
            <a:pPr lvl="2"/>
            <a:r>
              <a:rPr lang="en-US" dirty="0" smtClean="0"/>
              <a:t>R’&gt;R by a super-polynomial factor</a:t>
            </a:r>
          </a:p>
          <a:p>
            <a:pPr lvl="1"/>
            <a:r>
              <a:rPr lang="en-US" dirty="0" smtClean="0"/>
              <a:t>2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q</a:t>
            </a:r>
            <a:r>
              <a:rPr lang="en-US" baseline="-25000" dirty="0" smtClean="0"/>
              <a:t>i</a:t>
            </a:r>
            <a:r>
              <a:rPr lang="en-US" dirty="0" smtClean="0"/>
              <a:t> mod q</a:t>
            </a:r>
            <a:r>
              <a:rPr lang="en-US" baseline="-25000" dirty="0" smtClean="0"/>
              <a:t>0</a:t>
            </a:r>
            <a:r>
              <a:rPr lang="en-US" dirty="0" smtClean="0"/>
              <a:t> is random in [q</a:t>
            </a:r>
            <a:r>
              <a:rPr lang="en-US" baseline="-25000" dirty="0" smtClean="0"/>
              <a:t>0</a:t>
            </a:r>
            <a:r>
              <a:rPr lang="en-US" dirty="0" smtClean="0"/>
              <a:t>]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{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} to {</a:t>
            </a:r>
            <a:r>
              <a:rPr lang="en-US" dirty="0" err="1" smtClean="0"/>
              <a:t>c</a:t>
            </a:r>
            <a:r>
              <a:rPr lang="en-US" baseline="-25000" dirty="0" err="1" smtClean="0"/>
              <a:t>j</a:t>
            </a:r>
            <a:r>
              <a:rPr lang="en-US" dirty="0" smtClean="0"/>
              <a:t>, LSB(</a:t>
            </a:r>
            <a:r>
              <a:rPr lang="en-US" dirty="0" err="1" smtClean="0"/>
              <a:t>r</a:t>
            </a:r>
            <a:r>
              <a:rPr lang="en-US" baseline="-25000" dirty="0" err="1" smtClean="0"/>
              <a:t>j</a:t>
            </a:r>
            <a:r>
              <a:rPr lang="en-US" dirty="0" smtClean="0"/>
              <a:t>)}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Secure Computation and Efficiency</a:t>
            </a:r>
          </a:p>
          <a:p>
            <a:r>
              <a:rPr lang="en-US" smtClean="0"/>
              <a:t>Bar-Ilan University, Israel     2011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494272" y="6232227"/>
            <a:ext cx="365760" cy="365125"/>
          </a:xfrm>
        </p:spPr>
        <p:txBody>
          <a:bodyPr/>
          <a:lstStyle/>
          <a:p>
            <a:fld id="{B12FD51E-F33E-4DEE-AE69-CBDA0079F3FD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74638"/>
            <a:ext cx="7272808" cy="1143000"/>
          </a:xfrm>
        </p:spPr>
        <p:txBody>
          <a:bodyPr/>
          <a:lstStyle/>
          <a:p>
            <a:pPr eaLnBrk="1" hangingPunct="1"/>
            <a:r>
              <a:rPr lang="en-US" sz="3400" dirty="0" smtClean="0"/>
              <a:t>Amplify distinguishing advantage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340768"/>
            <a:ext cx="8280920" cy="5029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Given </a:t>
            </a:r>
            <a:r>
              <a:rPr lang="en-US" i="1" dirty="0" smtClean="0"/>
              <a:t>any</a:t>
            </a:r>
            <a:r>
              <a:rPr lang="en-US" dirty="0" smtClean="0"/>
              <a:t>  integer z=</a:t>
            </a:r>
            <a:r>
              <a:rPr lang="en-US" dirty="0" err="1" smtClean="0"/>
              <a:t>qp+r</a:t>
            </a:r>
            <a:r>
              <a:rPr lang="en-US" dirty="0" smtClean="0"/>
              <a:t>, with r&lt;R: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Set </a:t>
            </a:r>
            <a:r>
              <a:rPr lang="en-US" dirty="0" smtClean="0">
                <a:solidFill>
                  <a:srgbClr val="0000FF"/>
                </a:solidFill>
              </a:rPr>
              <a:t>c = [z+ m+2(</a:t>
            </a:r>
            <a:r>
              <a:rPr lang="en-US" dirty="0" smtClean="0">
                <a:solidFill>
                  <a:srgbClr val="0000FF"/>
                </a:solidFill>
                <a:latin typeface="Symbol" pitchFamily="18" charset="2"/>
              </a:rPr>
              <a:t>r</a:t>
            </a:r>
            <a:r>
              <a:rPr lang="en-US" dirty="0" smtClean="0">
                <a:solidFill>
                  <a:srgbClr val="0000FF"/>
                </a:solidFill>
              </a:rPr>
              <a:t> + </a:t>
            </a:r>
            <a:r>
              <a:rPr lang="en-US" dirty="0" err="1" smtClean="0">
                <a:solidFill>
                  <a:srgbClr val="0000FF"/>
                </a:solidFill>
              </a:rPr>
              <a:t>subsetSum</a:t>
            </a:r>
            <a:r>
              <a:rPr lang="en-US" dirty="0" smtClean="0">
                <a:solidFill>
                  <a:srgbClr val="0000FF"/>
                </a:solidFill>
              </a:rPr>
              <a:t>{</a:t>
            </a:r>
            <a:r>
              <a:rPr lang="en-US" dirty="0" err="1" smtClean="0">
                <a:solidFill>
                  <a:srgbClr val="0000FF"/>
                </a:solidFill>
              </a:rPr>
              <a:t>w</a:t>
            </a:r>
            <a:r>
              <a:rPr lang="en-US" baseline="-25000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})] mod N</a:t>
            </a:r>
            <a:endParaRPr lang="en-US" baseline="-25000" dirty="0" smtClean="0">
              <a:solidFill>
                <a:srgbClr val="0000FF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For random </a:t>
            </a:r>
            <a:r>
              <a:rPr lang="en-US" dirty="0" smtClean="0">
                <a:latin typeface="Symbol" pitchFamily="18" charset="2"/>
              </a:rPr>
              <a:t>r</a:t>
            </a:r>
            <a:r>
              <a:rPr lang="en-US" dirty="0" smtClean="0"/>
              <a:t>&lt;R’,  random bit m</a:t>
            </a:r>
          </a:p>
          <a:p>
            <a:pPr eaLnBrk="1" hangingPunct="1"/>
            <a:r>
              <a:rPr lang="en-US" dirty="0" smtClean="0"/>
              <a:t>For </a:t>
            </a:r>
            <a:r>
              <a:rPr lang="en-US" i="1" u="sng" dirty="0" smtClean="0"/>
              <a:t>every</a:t>
            </a:r>
            <a:r>
              <a:rPr lang="en-US" dirty="0" smtClean="0"/>
              <a:t>  z (with small noise), c is a nearly random </a:t>
            </a:r>
            <a:r>
              <a:rPr lang="en-US" dirty="0" err="1" smtClean="0"/>
              <a:t>ciphertext</a:t>
            </a:r>
            <a:r>
              <a:rPr lang="en-US" dirty="0" smtClean="0"/>
              <a:t> for </a:t>
            </a:r>
            <a:r>
              <a:rPr lang="en-US" dirty="0" err="1" smtClean="0"/>
              <a:t>m+LSB</a:t>
            </a:r>
            <a:r>
              <a:rPr lang="en-US" dirty="0" smtClean="0"/>
              <a:t>(r)</a:t>
            </a:r>
          </a:p>
          <a:p>
            <a:pPr lvl="1"/>
            <a:r>
              <a:rPr lang="en-US" dirty="0" err="1" smtClean="0"/>
              <a:t>subsetSum</a:t>
            </a:r>
            <a:r>
              <a:rPr lang="en-US" dirty="0" smtClean="0"/>
              <a:t>(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</a:t>
            </a:r>
            <a:r>
              <a:rPr lang="en-US" dirty="0" err="1" smtClean="0"/>
              <a:t>’s</a:t>
            </a:r>
            <a:r>
              <a:rPr lang="en-US" dirty="0" smtClean="0"/>
              <a:t>) mod q</a:t>
            </a:r>
            <a:r>
              <a:rPr lang="en-US" baseline="-25000" dirty="0" smtClean="0"/>
              <a:t>0</a:t>
            </a:r>
            <a:r>
              <a:rPr lang="en-US" dirty="0" smtClean="0"/>
              <a:t> almost uniform in [q</a:t>
            </a:r>
            <a:r>
              <a:rPr lang="en-US" baseline="-25000" dirty="0" smtClean="0"/>
              <a:t>0</a:t>
            </a:r>
            <a:r>
              <a:rPr lang="en-US" dirty="0" smtClean="0"/>
              <a:t>]</a:t>
            </a:r>
          </a:p>
          <a:p>
            <a:pPr lvl="1"/>
            <a:r>
              <a:rPr lang="en-US" dirty="0" err="1" smtClean="0"/>
              <a:t>subsetSum</a:t>
            </a:r>
            <a:r>
              <a:rPr lang="en-US" dirty="0" smtClean="0"/>
              <a:t>(</a:t>
            </a:r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dirty="0" err="1" smtClean="0"/>
              <a:t>’s</a:t>
            </a:r>
            <a:r>
              <a:rPr lang="en-US" dirty="0" smtClean="0"/>
              <a:t>)+</a:t>
            </a:r>
            <a:r>
              <a:rPr lang="en-US" dirty="0" smtClean="0">
                <a:latin typeface="Symbol" pitchFamily="18" charset="2"/>
              </a:rPr>
              <a:t>r</a:t>
            </a:r>
            <a:r>
              <a:rPr lang="en-US" dirty="0" smtClean="0"/>
              <a:t> distributed almost identically to </a:t>
            </a:r>
            <a:r>
              <a:rPr lang="en-US" dirty="0" smtClean="0">
                <a:latin typeface="Symbol" pitchFamily="18" charset="2"/>
              </a:rPr>
              <a:t>r</a:t>
            </a:r>
          </a:p>
          <a:p>
            <a:r>
              <a:rPr lang="en-US" dirty="0" smtClean="0"/>
              <a:t>For every z=</a:t>
            </a:r>
            <a:r>
              <a:rPr lang="en-US" dirty="0" err="1" smtClean="0"/>
              <a:t>qp+r</a:t>
            </a:r>
            <a:r>
              <a:rPr lang="en-US" dirty="0" smtClean="0"/>
              <a:t>, generate</a:t>
            </a:r>
            <a:br>
              <a:rPr lang="en-US" dirty="0" smtClean="0"/>
            </a:br>
            <a:r>
              <a:rPr lang="en-US" dirty="0" smtClean="0"/>
              <a:t>random </a:t>
            </a:r>
            <a:r>
              <a:rPr lang="en-US" dirty="0" err="1" smtClean="0"/>
              <a:t>ciphertexts</a:t>
            </a:r>
            <a:r>
              <a:rPr lang="en-US" dirty="0" smtClean="0"/>
              <a:t> for bits</a:t>
            </a:r>
            <a:br>
              <a:rPr lang="en-US" dirty="0" smtClean="0"/>
            </a:br>
            <a:r>
              <a:rPr lang="en-US" dirty="0" smtClean="0"/>
              <a:t>related to LSB(r)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08520" y="6453336"/>
            <a:ext cx="2555776" cy="432048"/>
          </a:xfrm>
        </p:spPr>
        <p:txBody>
          <a:bodyPr/>
          <a:lstStyle/>
          <a:p>
            <a:pPr algn="ctr"/>
            <a:r>
              <a:rPr lang="en-US" dirty="0" smtClean="0"/>
              <a:t>Secure Computation and Efficiency</a:t>
            </a:r>
          </a:p>
          <a:p>
            <a:pPr algn="ctr"/>
            <a:r>
              <a:rPr lang="en-US" sz="1100" dirty="0" smtClean="0"/>
              <a:t>Bar-</a:t>
            </a:r>
            <a:r>
              <a:rPr lang="en-US" sz="1100" dirty="0" err="1" smtClean="0"/>
              <a:t>Ilan</a:t>
            </a:r>
            <a:r>
              <a:rPr lang="en-US" sz="1100" dirty="0" smtClean="0"/>
              <a:t> University, Israel     </a:t>
            </a:r>
            <a:r>
              <a:rPr lang="en-US" sz="1000" dirty="0" smtClean="0"/>
              <a:t>2011</a:t>
            </a:r>
            <a:endParaRPr lang="en-US" sz="1100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494272" y="6232227"/>
            <a:ext cx="365760" cy="365125"/>
          </a:xfrm>
        </p:spPr>
        <p:txBody>
          <a:bodyPr/>
          <a:lstStyle/>
          <a:p>
            <a:fld id="{B12FD51E-F33E-4DEE-AE69-CBDA0079F3FD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74638"/>
            <a:ext cx="7272808" cy="1143000"/>
          </a:xfrm>
        </p:spPr>
        <p:txBody>
          <a:bodyPr/>
          <a:lstStyle/>
          <a:p>
            <a:pPr eaLnBrk="1" hangingPunct="1"/>
            <a:r>
              <a:rPr lang="en-US" sz="3400" dirty="0" smtClean="0"/>
              <a:t>Amplify distinguishing advantage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340768"/>
            <a:ext cx="8135888" cy="5029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Given </a:t>
            </a:r>
            <a:r>
              <a:rPr lang="en-US" i="1" dirty="0" smtClean="0"/>
              <a:t>any</a:t>
            </a:r>
            <a:r>
              <a:rPr lang="en-US" dirty="0" smtClean="0"/>
              <a:t>  integer z=</a:t>
            </a:r>
            <a:r>
              <a:rPr lang="en-US" dirty="0" err="1" smtClean="0"/>
              <a:t>qp+r</a:t>
            </a:r>
            <a:r>
              <a:rPr lang="en-US" dirty="0" smtClean="0"/>
              <a:t>, with r&lt;R: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Set </a:t>
            </a:r>
            <a:r>
              <a:rPr lang="en-US" dirty="0" smtClean="0">
                <a:solidFill>
                  <a:srgbClr val="0000FF"/>
                </a:solidFill>
              </a:rPr>
              <a:t>c = [z+ m+2(</a:t>
            </a:r>
            <a:r>
              <a:rPr lang="en-US" dirty="0" smtClean="0">
                <a:solidFill>
                  <a:srgbClr val="0000FF"/>
                </a:solidFill>
                <a:latin typeface="Symbol" pitchFamily="18" charset="2"/>
              </a:rPr>
              <a:t>r</a:t>
            </a:r>
            <a:r>
              <a:rPr lang="en-US" dirty="0" smtClean="0">
                <a:solidFill>
                  <a:srgbClr val="0000FF"/>
                </a:solidFill>
              </a:rPr>
              <a:t> + </a:t>
            </a:r>
            <a:r>
              <a:rPr lang="en-US" dirty="0" err="1" smtClean="0">
                <a:solidFill>
                  <a:srgbClr val="0000FF"/>
                </a:solidFill>
              </a:rPr>
              <a:t>subsetSum</a:t>
            </a:r>
            <a:r>
              <a:rPr lang="en-US" dirty="0" smtClean="0">
                <a:solidFill>
                  <a:srgbClr val="0000FF"/>
                </a:solidFill>
              </a:rPr>
              <a:t>{</a:t>
            </a:r>
            <a:r>
              <a:rPr lang="en-US" dirty="0" err="1" smtClean="0">
                <a:solidFill>
                  <a:srgbClr val="0000FF"/>
                </a:solidFill>
              </a:rPr>
              <a:t>w</a:t>
            </a:r>
            <a:r>
              <a:rPr lang="en-US" baseline="-25000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})] mod N</a:t>
            </a:r>
            <a:endParaRPr lang="en-US" baseline="-25000" dirty="0" smtClean="0">
              <a:solidFill>
                <a:srgbClr val="0000FF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For random </a:t>
            </a:r>
            <a:r>
              <a:rPr lang="en-US" dirty="0" smtClean="0">
                <a:latin typeface="Symbol" pitchFamily="18" charset="2"/>
              </a:rPr>
              <a:t>r</a:t>
            </a:r>
            <a:r>
              <a:rPr lang="en-US" dirty="0" smtClean="0"/>
              <a:t>&lt;R’,  random bit m</a:t>
            </a:r>
          </a:p>
          <a:p>
            <a:r>
              <a:rPr lang="en-US" dirty="0" smtClean="0"/>
              <a:t>For </a:t>
            </a:r>
            <a:r>
              <a:rPr lang="en-US" i="1" u="sng" dirty="0" smtClean="0"/>
              <a:t>every</a:t>
            </a:r>
            <a:r>
              <a:rPr lang="en-US" dirty="0" smtClean="0"/>
              <a:t>  z (with small noise), c is a nearly random </a:t>
            </a:r>
            <a:r>
              <a:rPr lang="en-US" dirty="0" err="1" smtClean="0"/>
              <a:t>ciphertext</a:t>
            </a:r>
            <a:r>
              <a:rPr lang="en-US" dirty="0" smtClean="0"/>
              <a:t> for </a:t>
            </a:r>
            <a:r>
              <a:rPr lang="en-US" dirty="0" err="1" smtClean="0"/>
              <a:t>m+LSB</a:t>
            </a:r>
            <a:r>
              <a:rPr lang="en-US" dirty="0" smtClean="0"/>
              <a:t>(r)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 guess for c mod p mod 2 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 vote for r mod 2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 smtClean="0"/>
              <a:t>Choose many random </a:t>
            </a:r>
            <a:r>
              <a:rPr lang="en-US" dirty="0" err="1" smtClean="0"/>
              <a:t>c’s</a:t>
            </a:r>
            <a:r>
              <a:rPr lang="en-US" dirty="0" smtClean="0"/>
              <a:t>, take majority</a:t>
            </a:r>
          </a:p>
          <a:p>
            <a:pPr lvl="1">
              <a:buNone/>
            </a:pPr>
            <a:r>
              <a:rPr lang="en-US" dirty="0" smtClean="0"/>
              <a:t>Noticeable advantage for random </a:t>
            </a:r>
            <a:r>
              <a:rPr lang="en-US" dirty="0" err="1" smtClean="0"/>
              <a:t>c’s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>
                <a:sym typeface="Wingdings" pitchFamily="2" charset="2"/>
              </a:rPr>
              <a:t> Reliably computing r mod 2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	  for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every z</a:t>
            </a:r>
            <a:r>
              <a:rPr lang="en-US" dirty="0" smtClean="0">
                <a:sym typeface="Wingdings" pitchFamily="2" charset="2"/>
              </a:rPr>
              <a:t> with small noise</a:t>
            </a:r>
            <a:endParaRPr lang="en-US" dirty="0" smtClean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08520" y="6453336"/>
            <a:ext cx="2555776" cy="432048"/>
          </a:xfrm>
        </p:spPr>
        <p:txBody>
          <a:bodyPr/>
          <a:lstStyle/>
          <a:p>
            <a:pPr algn="ctr"/>
            <a:r>
              <a:rPr lang="en-US" dirty="0" smtClean="0"/>
              <a:t>Secure Computation and Efficiency</a:t>
            </a:r>
          </a:p>
          <a:p>
            <a:pPr algn="ctr"/>
            <a:r>
              <a:rPr lang="en-US" sz="1100" dirty="0" smtClean="0"/>
              <a:t>Bar-</a:t>
            </a:r>
            <a:r>
              <a:rPr lang="en-US" sz="1100" dirty="0" err="1" smtClean="0"/>
              <a:t>Ilan</a:t>
            </a:r>
            <a:r>
              <a:rPr lang="en-US" sz="1100" dirty="0" smtClean="0"/>
              <a:t> University, Israel     </a:t>
            </a:r>
            <a:r>
              <a:rPr lang="en-US" sz="1000" dirty="0" smtClean="0"/>
              <a:t>2011</a:t>
            </a:r>
            <a:endParaRPr lang="en-US" sz="1100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494272" y="6232227"/>
            <a:ext cx="365760" cy="365125"/>
          </a:xfrm>
        </p:spPr>
        <p:txBody>
          <a:bodyPr/>
          <a:lstStyle/>
          <a:p>
            <a:fld id="{B12FD51E-F33E-4DEE-AE69-CBDA0079F3FD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B050"/>
                </a:solidFill>
              </a:rPr>
              <a:t>Homomorphic</a:t>
            </a:r>
            <a:r>
              <a:rPr lang="en-US" dirty="0" smtClean="0">
                <a:solidFill>
                  <a:srgbClr val="00B050"/>
                </a:solidFill>
              </a:rPr>
              <a:t> encryption</a:t>
            </a:r>
            <a:r>
              <a:rPr lang="en-US" dirty="0" smtClean="0"/>
              <a:t>: Can evaluate some functions on encrypted data</a:t>
            </a:r>
          </a:p>
          <a:p>
            <a:pPr lvl="1"/>
            <a:r>
              <a:rPr lang="en-US" dirty="0" smtClean="0"/>
              <a:t>E.g., from Enc(x), Enc(y) compute Enc(</a:t>
            </a:r>
            <a:r>
              <a:rPr lang="en-US" dirty="0" err="1" smtClean="0"/>
              <a:t>x+y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Fully-</a:t>
            </a:r>
            <a:r>
              <a:rPr lang="en-US" dirty="0" err="1" smtClean="0">
                <a:solidFill>
                  <a:srgbClr val="00B050"/>
                </a:solidFill>
              </a:rPr>
              <a:t>homomorphic</a:t>
            </a:r>
            <a:r>
              <a:rPr lang="en-US" dirty="0" smtClean="0">
                <a:solidFill>
                  <a:srgbClr val="00B050"/>
                </a:solidFill>
              </a:rPr>
              <a:t> encryption</a:t>
            </a:r>
            <a:r>
              <a:rPr lang="en-US" dirty="0" smtClean="0"/>
              <a:t>: Can evaluate any function on encrypted data</a:t>
            </a:r>
          </a:p>
          <a:p>
            <a:pPr lvl="1"/>
            <a:r>
              <a:rPr lang="en-US" dirty="0" smtClean="0"/>
              <a:t>E.g., from Enc(x), Enc(y) compute Enc(x</a:t>
            </a:r>
            <a:r>
              <a:rPr lang="en-US" baseline="30000" dirty="0" smtClean="0"/>
              <a:t>3</a:t>
            </a:r>
            <a:r>
              <a:rPr lang="en-US" dirty="0" smtClean="0"/>
              <a:t>y-y</a:t>
            </a:r>
            <a:r>
              <a:rPr lang="en-US" baseline="30000" dirty="0" smtClean="0"/>
              <a:t>7</a:t>
            </a:r>
            <a:r>
              <a:rPr lang="en-US" dirty="0" smtClean="0"/>
              <a:t>+xy)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D51E-F33E-4DEE-AE69-CBDA0079F3F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smtClean="0"/>
              <a:t>Secure Computation and Efficiency</a:t>
            </a:r>
          </a:p>
          <a:p>
            <a:pPr algn="ctr"/>
            <a:r>
              <a:rPr lang="en-US" sz="1100" smtClean="0"/>
              <a:t>Bar-Ilan University, Israel     </a:t>
            </a:r>
            <a:r>
              <a:rPr lang="en-US" sz="1000" smtClean="0"/>
              <a:t>2011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AutoShape 4"/>
          <p:cNvSpPr>
            <a:spLocks noChangeArrowheads="1"/>
          </p:cNvSpPr>
          <p:nvPr/>
        </p:nvSpPr>
        <p:spPr bwMode="auto">
          <a:xfrm>
            <a:off x="6624736" y="2996952"/>
            <a:ext cx="2411760" cy="1584176"/>
          </a:xfrm>
          <a:prstGeom prst="wedgeEllipseCallout">
            <a:avLst>
              <a:gd name="adj1" fmla="val -158452"/>
              <a:gd name="adj2" fmla="val 86460"/>
            </a:avLst>
          </a:prstGeom>
          <a:solidFill>
            <a:srgbClr val="CCFF33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l"/>
            <a:r>
              <a:rPr lang="en-US" sz="1600" dirty="0"/>
              <a:t>z = (2s)p + r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sym typeface="Wingdings" pitchFamily="2" charset="2"/>
              </a:rPr>
              <a:t></a:t>
            </a:r>
            <a:r>
              <a:rPr lang="en-US" sz="1600" dirty="0" smtClean="0"/>
              <a:t> z/2=</a:t>
            </a:r>
            <a:r>
              <a:rPr lang="en-US" sz="1600" dirty="0" err="1" smtClean="0"/>
              <a:t>sp+r</a:t>
            </a:r>
            <a:r>
              <a:rPr lang="en-US" sz="1600" dirty="0" smtClean="0"/>
              <a:t>/2</a:t>
            </a:r>
            <a:endParaRPr lang="en-US" sz="1600" dirty="0"/>
          </a:p>
          <a:p>
            <a:pPr algn="l"/>
            <a:r>
              <a:rPr lang="en-US" sz="1600" dirty="0">
                <a:sym typeface="Wingdings" pitchFamily="2" charset="2"/>
              </a:rPr>
              <a:t> </a:t>
            </a:r>
            <a:r>
              <a:rPr lang="en-US" sz="1600" dirty="0" smtClean="0"/>
              <a:t>floor(z/2</a:t>
            </a:r>
            <a:r>
              <a:rPr lang="en-US" sz="1600" dirty="0"/>
              <a:t>) </a:t>
            </a:r>
            <a:r>
              <a:rPr lang="en-US" sz="1600" dirty="0" smtClean="0"/>
              <a:t>=</a:t>
            </a:r>
            <a:br>
              <a:rPr lang="en-US" sz="1600" dirty="0" smtClean="0"/>
            </a:br>
            <a:r>
              <a:rPr lang="en-US" sz="1600" dirty="0" smtClean="0"/>
              <a:t>   </a:t>
            </a:r>
            <a:r>
              <a:rPr lang="en-US" sz="1600" dirty="0" err="1" smtClean="0"/>
              <a:t>sp+floor</a:t>
            </a:r>
            <a:r>
              <a:rPr lang="en-US" sz="1600" dirty="0" smtClean="0"/>
              <a:t>(r/2</a:t>
            </a:r>
            <a:r>
              <a:rPr lang="en-US" sz="1600" dirty="0"/>
              <a:t>)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6112" y="1415752"/>
            <a:ext cx="8174360" cy="5181600"/>
          </a:xfrm>
        </p:spPr>
        <p:txBody>
          <a:bodyPr/>
          <a:lstStyle/>
          <a:p>
            <a:pPr eaLnBrk="1" hangingPunct="1"/>
            <a:r>
              <a:rPr lang="en-US" dirty="0" smtClean="0"/>
              <a:t>From </a:t>
            </a:r>
            <a:r>
              <a:rPr lang="en-US" i="1" dirty="0" smtClean="0"/>
              <a:t>any</a:t>
            </a:r>
            <a:r>
              <a:rPr lang="en-US" dirty="0" smtClean="0"/>
              <a:t>  z=</a:t>
            </a:r>
            <a:r>
              <a:rPr lang="en-US" dirty="0" err="1" smtClean="0"/>
              <a:t>qp+r</a:t>
            </a:r>
            <a:r>
              <a:rPr lang="en-US" dirty="0" smtClean="0"/>
              <a:t> (r&lt;R’) can get r mod 2</a:t>
            </a:r>
          </a:p>
          <a:p>
            <a:pPr lvl="1" eaLnBrk="1" hangingPunct="1"/>
            <a:r>
              <a:rPr lang="en-US" dirty="0" smtClean="0"/>
              <a:t>Note: z = </a:t>
            </a:r>
            <a:r>
              <a:rPr lang="en-US" dirty="0" err="1" smtClean="0"/>
              <a:t>q+r</a:t>
            </a:r>
            <a:r>
              <a:rPr lang="en-US" dirty="0" smtClean="0"/>
              <a:t> mod 2 (since p is odd)</a:t>
            </a:r>
          </a:p>
          <a:p>
            <a:pPr lvl="1" eaLnBrk="1" hangingPunct="1"/>
            <a:r>
              <a:rPr lang="en-US" dirty="0" smtClean="0"/>
              <a:t>So (q mod 2) = (r mod 2) </a:t>
            </a:r>
            <a:r>
              <a:rPr lang="en-US" dirty="0" smtClean="0">
                <a:sym typeface="Symbol" pitchFamily="18" charset="2"/>
              </a:rPr>
              <a:t></a:t>
            </a:r>
            <a:r>
              <a:rPr lang="en-US" dirty="0" smtClean="0"/>
              <a:t> (z mod 2)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Given z</a:t>
            </a:r>
            <a:r>
              <a:rPr lang="en-US" baseline="-25000" dirty="0" smtClean="0"/>
              <a:t>1</a:t>
            </a:r>
            <a:r>
              <a:rPr lang="en-US" dirty="0" smtClean="0">
                <a:sym typeface="Symbol" pitchFamily="18" charset="2"/>
              </a:rPr>
              <a:t>,</a:t>
            </a:r>
            <a:r>
              <a:rPr lang="en-US" dirty="0" smtClean="0"/>
              <a:t> z</a:t>
            </a:r>
            <a:r>
              <a:rPr lang="en-US" baseline="-25000" dirty="0" smtClean="0"/>
              <a:t>2</a:t>
            </a:r>
            <a:r>
              <a:rPr lang="en-US" dirty="0" smtClean="0"/>
              <a:t>, both near multiples of p</a:t>
            </a:r>
          </a:p>
          <a:p>
            <a:pPr lvl="1" eaLnBrk="1" hangingPunct="1"/>
            <a:r>
              <a:rPr lang="en-US" dirty="0" smtClean="0"/>
              <a:t>Get b</a:t>
            </a:r>
            <a:r>
              <a:rPr lang="en-US" baseline="-25000" dirty="0" smtClean="0"/>
              <a:t>i</a:t>
            </a:r>
            <a:r>
              <a:rPr lang="en-US" dirty="0" smtClean="0"/>
              <a:t> :=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</a:t>
            </a:r>
            <a:r>
              <a:rPr lang="en-US" dirty="0" smtClean="0"/>
              <a:t> mod 2,  if z</a:t>
            </a:r>
            <a:r>
              <a:rPr lang="en-US" baseline="-25000" dirty="0" smtClean="0"/>
              <a:t>1</a:t>
            </a:r>
            <a:r>
              <a:rPr lang="en-US" dirty="0" smtClean="0"/>
              <a:t>&lt;z</a:t>
            </a:r>
            <a:r>
              <a:rPr lang="en-US" baseline="-25000" dirty="0" smtClean="0"/>
              <a:t>2</a:t>
            </a:r>
            <a:r>
              <a:rPr lang="en-US" dirty="0" smtClean="0"/>
              <a:t> swap them</a:t>
            </a:r>
          </a:p>
          <a:p>
            <a:pPr lvl="1" eaLnBrk="1" hangingPunct="1"/>
            <a:r>
              <a:rPr lang="en-US" dirty="0" smtClean="0"/>
              <a:t>If b</a:t>
            </a:r>
            <a:r>
              <a:rPr lang="en-US" baseline="-25000" dirty="0" smtClean="0"/>
              <a:t>1</a:t>
            </a:r>
            <a:r>
              <a:rPr lang="en-US" dirty="0" smtClean="0"/>
              <a:t>=b</a:t>
            </a:r>
            <a:r>
              <a:rPr lang="en-US" baseline="-25000" dirty="0" smtClean="0"/>
              <a:t>2</a:t>
            </a:r>
            <a:r>
              <a:rPr lang="en-US" dirty="0" smtClean="0"/>
              <a:t>=1, set z</a:t>
            </a:r>
            <a:r>
              <a:rPr lang="en-US" baseline="-25000" dirty="0" smtClean="0"/>
              <a:t>1</a:t>
            </a:r>
            <a:r>
              <a:rPr lang="en-US" dirty="0" smtClean="0"/>
              <a:t>:=z</a:t>
            </a:r>
            <a:r>
              <a:rPr lang="en-US" baseline="-25000" dirty="0" smtClean="0"/>
              <a:t>1</a:t>
            </a:r>
            <a:r>
              <a:rPr lang="en-US" dirty="0" smtClean="0">
                <a:latin typeface="Symbol" pitchFamily="18" charset="2"/>
              </a:rPr>
              <a:t>-</a:t>
            </a:r>
            <a:r>
              <a:rPr lang="en-US" dirty="0" smtClean="0"/>
              <a:t>z</a:t>
            </a:r>
            <a:r>
              <a:rPr lang="en-US" baseline="-25000" dirty="0" smtClean="0"/>
              <a:t>2</a:t>
            </a:r>
            <a:r>
              <a:rPr lang="en-US" dirty="0" smtClean="0"/>
              <a:t>, b</a:t>
            </a:r>
            <a:r>
              <a:rPr lang="en-US" baseline="-25000" dirty="0" smtClean="0"/>
              <a:t>1</a:t>
            </a:r>
            <a:r>
              <a:rPr lang="en-US" dirty="0" smtClean="0"/>
              <a:t>:=b</a:t>
            </a:r>
            <a:r>
              <a:rPr lang="en-US" baseline="-25000" dirty="0" smtClean="0"/>
              <a:t>1</a:t>
            </a:r>
            <a:r>
              <a:rPr lang="en-US" dirty="0" smtClean="0">
                <a:latin typeface="Symbol" pitchFamily="18" charset="2"/>
              </a:rPr>
              <a:t>-</a:t>
            </a:r>
            <a:r>
              <a:rPr lang="en-US" dirty="0" smtClean="0"/>
              <a:t>b</a:t>
            </a:r>
            <a:r>
              <a:rPr lang="en-US" baseline="-25000" dirty="0" smtClean="0"/>
              <a:t>2</a:t>
            </a:r>
          </a:p>
          <a:p>
            <a:pPr lvl="2" eaLnBrk="1" hangingPunct="1"/>
            <a:r>
              <a:rPr lang="en-US" dirty="0" smtClean="0"/>
              <a:t>At least one of the b</a:t>
            </a:r>
            <a:r>
              <a:rPr lang="en-US" baseline="-25000" dirty="0" smtClean="0"/>
              <a:t>i</a:t>
            </a:r>
            <a:r>
              <a:rPr lang="en-US" dirty="0" smtClean="0"/>
              <a:t>’s must be zero now</a:t>
            </a:r>
          </a:p>
          <a:p>
            <a:pPr lvl="1" eaLnBrk="1" hangingPunct="1"/>
            <a:r>
              <a:rPr lang="en-US" dirty="0" smtClean="0"/>
              <a:t>For any b</a:t>
            </a:r>
            <a:r>
              <a:rPr lang="en-US" baseline="-25000" dirty="0" smtClean="0"/>
              <a:t>i</a:t>
            </a:r>
            <a:r>
              <a:rPr lang="en-US" dirty="0" smtClean="0"/>
              <a:t>=0 set </a:t>
            </a:r>
            <a:r>
              <a:rPr lang="en-US" dirty="0" err="1" smtClean="0"/>
              <a:t>z</a:t>
            </a:r>
            <a:r>
              <a:rPr lang="en-US" baseline="-25000" dirty="0" err="1" smtClean="0"/>
              <a:t>i</a:t>
            </a:r>
            <a:r>
              <a:rPr lang="en-US" dirty="0" smtClean="0"/>
              <a:t> := floor(</a:t>
            </a:r>
            <a:r>
              <a:rPr lang="en-US" dirty="0" err="1" smtClean="0"/>
              <a:t>z</a:t>
            </a:r>
            <a:r>
              <a:rPr lang="en-US" baseline="-25000" dirty="0" err="1" smtClean="0"/>
              <a:t>i</a:t>
            </a:r>
            <a:r>
              <a:rPr lang="en-US" dirty="0" smtClean="0"/>
              <a:t>/2)</a:t>
            </a:r>
          </a:p>
          <a:p>
            <a:pPr lvl="2" eaLnBrk="1" hangingPunct="1"/>
            <a:r>
              <a:rPr lang="en-US" dirty="0" smtClean="0"/>
              <a:t>new-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</a:t>
            </a:r>
            <a:r>
              <a:rPr lang="en-US" dirty="0" smtClean="0"/>
              <a:t> = old-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</a:t>
            </a:r>
            <a:r>
              <a:rPr lang="en-US" dirty="0" smtClean="0"/>
              <a:t>/2</a:t>
            </a:r>
          </a:p>
          <a:p>
            <a:pPr lvl="1" eaLnBrk="1" hangingPunct="1"/>
            <a:r>
              <a:rPr lang="en-US" dirty="0" smtClean="0"/>
              <a:t>Repeat until one </a:t>
            </a:r>
            <a:r>
              <a:rPr lang="en-US" dirty="0" err="1" smtClean="0"/>
              <a:t>z</a:t>
            </a:r>
            <a:r>
              <a:rPr lang="en-US" baseline="-25000" dirty="0" err="1" smtClean="0"/>
              <a:t>i</a:t>
            </a:r>
            <a:r>
              <a:rPr lang="en-US" dirty="0" smtClean="0"/>
              <a:t> is zero, </a:t>
            </a:r>
            <a:br>
              <a:rPr lang="en-US" dirty="0" smtClean="0"/>
            </a:br>
            <a:r>
              <a:rPr lang="en-US" dirty="0" smtClean="0"/>
              <a:t>output the other</a:t>
            </a:r>
            <a:endParaRPr lang="en-US" baseline="-25000" dirty="0" smtClean="0"/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 rot="-5400000">
            <a:off x="-568548" y="4480719"/>
            <a:ext cx="228917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Binary-GCD</a:t>
            </a:r>
          </a:p>
        </p:txBody>
      </p:sp>
      <p:sp>
        <p:nvSpPr>
          <p:cNvPr id="99334" name="AutoShape 6"/>
          <p:cNvSpPr>
            <a:spLocks/>
          </p:cNvSpPr>
          <p:nvPr/>
        </p:nvSpPr>
        <p:spPr bwMode="auto">
          <a:xfrm>
            <a:off x="882824" y="3350096"/>
            <a:ext cx="304800" cy="2743200"/>
          </a:xfrm>
          <a:prstGeom prst="lef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08520" y="6453336"/>
            <a:ext cx="2555776" cy="432048"/>
          </a:xfrm>
        </p:spPr>
        <p:txBody>
          <a:bodyPr/>
          <a:lstStyle/>
          <a:p>
            <a:pPr algn="ctr"/>
            <a:r>
              <a:rPr lang="en-US" dirty="0" smtClean="0"/>
              <a:t>Secure Computation and Efficiency</a:t>
            </a:r>
          </a:p>
          <a:p>
            <a:pPr algn="ctr"/>
            <a:r>
              <a:rPr lang="en-US" sz="1100" dirty="0" smtClean="0"/>
              <a:t>Bar-</a:t>
            </a:r>
            <a:r>
              <a:rPr lang="en-US" sz="1100" dirty="0" err="1" smtClean="0"/>
              <a:t>Ilan</a:t>
            </a:r>
            <a:r>
              <a:rPr lang="en-US" sz="1100" dirty="0" smtClean="0"/>
              <a:t> University, Israel     </a:t>
            </a:r>
            <a:r>
              <a:rPr lang="en-US" sz="1000" dirty="0" smtClean="0"/>
              <a:t>2011</a:t>
            </a:r>
            <a:endParaRPr lang="en-US" sz="1100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640"/>
            <a:ext cx="6923112" cy="1228998"/>
          </a:xfrm>
        </p:spPr>
        <p:txBody>
          <a:bodyPr/>
          <a:lstStyle/>
          <a:p>
            <a:r>
              <a:rPr lang="en-US" dirty="0" smtClean="0"/>
              <a:t>Reliable distinguisher </a:t>
            </a:r>
            <a:br>
              <a:rPr lang="en-US" dirty="0" smtClean="0"/>
            </a:b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The Binary GCD Algorithm</a:t>
            </a:r>
            <a:endParaRPr lang="en-US" baseline="-25000" dirty="0" smtClean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494272" y="6232227"/>
            <a:ext cx="365760" cy="365125"/>
          </a:xfrm>
        </p:spPr>
        <p:txBody>
          <a:bodyPr/>
          <a:lstStyle/>
          <a:p>
            <a:fld id="{B12FD51E-F33E-4DEE-AE69-CBDA0079F3FD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 animBg="1"/>
      <p:bldP spid="99333" grpId="0"/>
      <p:bldP spid="9933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2799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z</a:t>
            </a:r>
            <a:r>
              <a:rPr lang="en-US" baseline="-25000" dirty="0" smtClean="0"/>
              <a:t>1</a:t>
            </a:r>
            <a:r>
              <a:rPr lang="en-US" dirty="0" smtClean="0"/>
              <a:t> = 99 = </a:t>
            </a:r>
            <a:r>
              <a:rPr lang="en-US" dirty="0" smtClean="0">
                <a:solidFill>
                  <a:srgbClr val="00B050"/>
                </a:solidFill>
              </a:rPr>
              <a:t>5</a:t>
            </a:r>
            <a:r>
              <a:rPr lang="en-US" dirty="0" smtClean="0"/>
              <a:t>x19 + 4 (b</a:t>
            </a:r>
            <a:r>
              <a:rPr lang="en-US" baseline="-25000" dirty="0" smtClean="0"/>
              <a:t>1</a:t>
            </a:r>
            <a:r>
              <a:rPr lang="en-US" dirty="0" smtClean="0"/>
              <a:t>=1)</a:t>
            </a:r>
            <a:br>
              <a:rPr lang="en-US" dirty="0" smtClean="0"/>
            </a:br>
            <a:r>
              <a:rPr lang="en-US" dirty="0" smtClean="0"/>
              <a:t>z</a:t>
            </a:r>
            <a:r>
              <a:rPr lang="en-US" baseline="-25000" dirty="0" smtClean="0"/>
              <a:t>2</a:t>
            </a:r>
            <a:r>
              <a:rPr lang="en-US" dirty="0" smtClean="0"/>
              <a:t> = 54 = </a:t>
            </a:r>
            <a:r>
              <a:rPr lang="en-US" dirty="0" smtClean="0">
                <a:solidFill>
                  <a:srgbClr val="00B050"/>
                </a:solidFill>
              </a:rPr>
              <a:t>3</a:t>
            </a:r>
            <a:r>
              <a:rPr lang="en-US" dirty="0" smtClean="0"/>
              <a:t>x19 </a:t>
            </a:r>
            <a:r>
              <a:rPr lang="en-US" baseline="-25000" dirty="0" smtClean="0"/>
              <a:t> </a:t>
            </a:r>
            <a:r>
              <a:rPr lang="en-US" dirty="0" smtClean="0"/>
              <a:t>– 3 (b</a:t>
            </a:r>
            <a:r>
              <a:rPr lang="en-US" baseline="-25000" dirty="0" smtClean="0"/>
              <a:t>2</a:t>
            </a:r>
            <a:r>
              <a:rPr lang="en-US" dirty="0" smtClean="0"/>
              <a:t>=1)</a:t>
            </a:r>
          </a:p>
          <a:p>
            <a:pPr lvl="1"/>
            <a:r>
              <a:rPr lang="en-US" dirty="0" smtClean="0"/>
              <a:t>z</a:t>
            </a:r>
            <a:r>
              <a:rPr lang="en-US" baseline="-25000" dirty="0" smtClean="0"/>
              <a:t>1</a:t>
            </a:r>
            <a:r>
              <a:rPr lang="en-US" dirty="0" smtClean="0"/>
              <a:t>’ = z</a:t>
            </a:r>
            <a:r>
              <a:rPr lang="en-US" baseline="-25000" dirty="0" smtClean="0"/>
              <a:t>1</a:t>
            </a:r>
            <a:r>
              <a:rPr lang="en-US" dirty="0" smtClean="0"/>
              <a:t>-z</a:t>
            </a:r>
            <a:r>
              <a:rPr lang="en-US" baseline="-25000" dirty="0" smtClean="0"/>
              <a:t>2</a:t>
            </a:r>
            <a:r>
              <a:rPr lang="en-US" dirty="0" smtClean="0"/>
              <a:t> = 45 = </a:t>
            </a:r>
            <a:r>
              <a:rPr lang="en-US" b="1" dirty="0" smtClean="0">
                <a:solidFill>
                  <a:srgbClr val="00B050"/>
                </a:solidFill>
              </a:rPr>
              <a:t>2</a:t>
            </a:r>
            <a:r>
              <a:rPr lang="en-US" dirty="0" smtClean="0"/>
              <a:t>x19 + 7 (b</a:t>
            </a:r>
            <a:r>
              <a:rPr lang="en-US" baseline="-25000" dirty="0" smtClean="0"/>
              <a:t>1</a:t>
            </a:r>
            <a:r>
              <a:rPr lang="en-US" dirty="0" smtClean="0"/>
              <a:t>’=0)</a:t>
            </a:r>
            <a:br>
              <a:rPr lang="en-US" dirty="0" smtClean="0"/>
            </a:br>
            <a:r>
              <a:rPr lang="en-US" dirty="0" smtClean="0"/>
              <a:t>z</a:t>
            </a:r>
            <a:r>
              <a:rPr lang="en-US" baseline="-25000" dirty="0" smtClean="0"/>
              <a:t>1</a:t>
            </a:r>
            <a:r>
              <a:rPr lang="en-US" dirty="0" smtClean="0"/>
              <a:t>’’= floor(z</a:t>
            </a:r>
            <a:r>
              <a:rPr lang="en-US" baseline="-25000" dirty="0" smtClean="0"/>
              <a:t>1</a:t>
            </a:r>
            <a:r>
              <a:rPr lang="en-US" dirty="0" smtClean="0"/>
              <a:t>’/2) = 22 = </a:t>
            </a:r>
            <a:r>
              <a:rPr lang="en-US" b="1" dirty="0" smtClean="0">
                <a:solidFill>
                  <a:srgbClr val="00B050"/>
                </a:solidFill>
              </a:rPr>
              <a:t>1</a:t>
            </a:r>
            <a:r>
              <a:rPr lang="en-US" dirty="0" smtClean="0"/>
              <a:t>x19 + 3</a:t>
            </a:r>
          </a:p>
          <a:p>
            <a:r>
              <a:rPr lang="en-US" dirty="0" smtClean="0"/>
              <a:t>z</a:t>
            </a:r>
            <a:r>
              <a:rPr lang="en-US" baseline="-25000" dirty="0" smtClean="0"/>
              <a:t>1</a:t>
            </a:r>
            <a:r>
              <a:rPr lang="en-US" dirty="0" smtClean="0"/>
              <a:t> = 54 = </a:t>
            </a:r>
            <a:r>
              <a:rPr lang="en-US" dirty="0" smtClean="0">
                <a:solidFill>
                  <a:srgbClr val="00B050"/>
                </a:solidFill>
              </a:rPr>
              <a:t>3</a:t>
            </a:r>
            <a:r>
              <a:rPr lang="en-US" dirty="0" smtClean="0"/>
              <a:t>x19 </a:t>
            </a:r>
            <a:r>
              <a:rPr lang="en-US" baseline="-25000" dirty="0" smtClean="0"/>
              <a:t> </a:t>
            </a:r>
            <a:r>
              <a:rPr lang="en-US" dirty="0" smtClean="0"/>
              <a:t>– 3 (b</a:t>
            </a:r>
            <a:r>
              <a:rPr lang="en-US" baseline="-25000" dirty="0" smtClean="0"/>
              <a:t>1</a:t>
            </a:r>
            <a:r>
              <a:rPr lang="en-US" dirty="0" smtClean="0"/>
              <a:t>=1)</a:t>
            </a:r>
            <a:br>
              <a:rPr lang="en-US" dirty="0" smtClean="0"/>
            </a:br>
            <a:r>
              <a:rPr lang="en-US" dirty="0" smtClean="0"/>
              <a:t>z</a:t>
            </a:r>
            <a:r>
              <a:rPr lang="en-US" baseline="-25000" dirty="0" smtClean="0"/>
              <a:t>2</a:t>
            </a:r>
            <a:r>
              <a:rPr lang="en-US" dirty="0" smtClean="0"/>
              <a:t> = 22 = </a:t>
            </a:r>
            <a:r>
              <a:rPr lang="en-US" dirty="0" smtClean="0">
                <a:solidFill>
                  <a:srgbClr val="00B050"/>
                </a:solidFill>
              </a:rPr>
              <a:t>1</a:t>
            </a:r>
            <a:r>
              <a:rPr lang="en-US" dirty="0" smtClean="0"/>
              <a:t>x19 + 3 (b</a:t>
            </a:r>
            <a:r>
              <a:rPr lang="en-US" baseline="-25000" dirty="0" smtClean="0"/>
              <a:t>2</a:t>
            </a:r>
            <a:r>
              <a:rPr lang="en-US" dirty="0" smtClean="0"/>
              <a:t>=1)</a:t>
            </a:r>
          </a:p>
          <a:p>
            <a:pPr lvl="1"/>
            <a:r>
              <a:rPr lang="en-US" dirty="0" smtClean="0"/>
              <a:t>z</a:t>
            </a:r>
            <a:r>
              <a:rPr lang="en-US" baseline="-25000" dirty="0" smtClean="0"/>
              <a:t>1</a:t>
            </a:r>
            <a:r>
              <a:rPr lang="en-US" dirty="0" smtClean="0"/>
              <a:t>’ = z</a:t>
            </a:r>
            <a:r>
              <a:rPr lang="en-US" baseline="-25000" dirty="0" smtClean="0"/>
              <a:t>1</a:t>
            </a:r>
            <a:r>
              <a:rPr lang="en-US" dirty="0" smtClean="0"/>
              <a:t>-z</a:t>
            </a:r>
            <a:r>
              <a:rPr lang="en-US" baseline="-25000" dirty="0" smtClean="0"/>
              <a:t>2</a:t>
            </a:r>
            <a:r>
              <a:rPr lang="en-US" dirty="0" smtClean="0"/>
              <a:t> = 32 = </a:t>
            </a:r>
            <a:r>
              <a:rPr lang="en-US" b="1" dirty="0" smtClean="0">
                <a:solidFill>
                  <a:srgbClr val="00B050"/>
                </a:solidFill>
              </a:rPr>
              <a:t>2</a:t>
            </a:r>
            <a:r>
              <a:rPr lang="en-US" dirty="0" smtClean="0"/>
              <a:t>x19 – 6 (b</a:t>
            </a:r>
            <a:r>
              <a:rPr lang="en-US" baseline="-25000" dirty="0" smtClean="0"/>
              <a:t>1</a:t>
            </a:r>
            <a:r>
              <a:rPr lang="en-US" dirty="0" smtClean="0"/>
              <a:t>’=0)</a:t>
            </a:r>
            <a:br>
              <a:rPr lang="en-US" dirty="0" smtClean="0"/>
            </a:br>
            <a:r>
              <a:rPr lang="en-US" dirty="0" smtClean="0"/>
              <a:t>z</a:t>
            </a:r>
            <a:r>
              <a:rPr lang="en-US" baseline="-25000" dirty="0" smtClean="0"/>
              <a:t>1</a:t>
            </a:r>
            <a:r>
              <a:rPr lang="en-US" dirty="0" smtClean="0"/>
              <a:t>’’= z</a:t>
            </a:r>
            <a:r>
              <a:rPr lang="en-US" baseline="-25000" dirty="0" smtClean="0"/>
              <a:t>1</a:t>
            </a:r>
            <a:r>
              <a:rPr lang="en-US" dirty="0" smtClean="0"/>
              <a:t>’/2  = 16 = </a:t>
            </a:r>
            <a:r>
              <a:rPr lang="en-US" b="1" dirty="0" smtClean="0">
                <a:solidFill>
                  <a:srgbClr val="00B050"/>
                </a:solidFill>
              </a:rPr>
              <a:t>1</a:t>
            </a:r>
            <a:r>
              <a:rPr lang="en-US" dirty="0" smtClean="0"/>
              <a:t>x19 – 3</a:t>
            </a:r>
          </a:p>
          <a:p>
            <a:r>
              <a:rPr lang="en-US" dirty="0" smtClean="0"/>
              <a:t>z</a:t>
            </a:r>
            <a:r>
              <a:rPr lang="en-US" baseline="-25000" dirty="0" smtClean="0"/>
              <a:t>1</a:t>
            </a:r>
            <a:r>
              <a:rPr lang="en-US" dirty="0" smtClean="0"/>
              <a:t> = 22 = </a:t>
            </a:r>
            <a:r>
              <a:rPr lang="en-US" dirty="0" smtClean="0">
                <a:solidFill>
                  <a:srgbClr val="00B050"/>
                </a:solidFill>
              </a:rPr>
              <a:t>1</a:t>
            </a:r>
            <a:r>
              <a:rPr lang="en-US" dirty="0" smtClean="0"/>
              <a:t>x19 + 3 (b</a:t>
            </a:r>
            <a:r>
              <a:rPr lang="en-US" baseline="-25000" dirty="0" smtClean="0"/>
              <a:t>1</a:t>
            </a:r>
            <a:r>
              <a:rPr lang="en-US" dirty="0" smtClean="0"/>
              <a:t>=1)</a:t>
            </a:r>
            <a:br>
              <a:rPr lang="en-US" dirty="0" smtClean="0"/>
            </a:br>
            <a:r>
              <a:rPr lang="en-US" dirty="0" smtClean="0"/>
              <a:t>z</a:t>
            </a:r>
            <a:r>
              <a:rPr lang="en-US" baseline="-25000" dirty="0" smtClean="0"/>
              <a:t>2</a:t>
            </a:r>
            <a:r>
              <a:rPr lang="en-US" dirty="0" smtClean="0"/>
              <a:t> = 16 = </a:t>
            </a:r>
            <a:r>
              <a:rPr lang="en-US" dirty="0" smtClean="0">
                <a:solidFill>
                  <a:srgbClr val="00B050"/>
                </a:solidFill>
              </a:rPr>
              <a:t>1</a:t>
            </a:r>
            <a:r>
              <a:rPr lang="en-US" dirty="0" smtClean="0"/>
              <a:t>x19 </a:t>
            </a:r>
            <a:r>
              <a:rPr lang="en-US" baseline="-25000" dirty="0" smtClean="0"/>
              <a:t> </a:t>
            </a:r>
            <a:r>
              <a:rPr lang="en-US" dirty="0" smtClean="0"/>
              <a:t>– 3 (b</a:t>
            </a:r>
            <a:r>
              <a:rPr lang="en-US" baseline="-25000" dirty="0" smtClean="0"/>
              <a:t>2</a:t>
            </a:r>
            <a:r>
              <a:rPr lang="en-US" dirty="0" smtClean="0"/>
              <a:t>=1)</a:t>
            </a:r>
          </a:p>
          <a:p>
            <a:pPr lvl="1"/>
            <a:r>
              <a:rPr lang="en-US" dirty="0" smtClean="0"/>
              <a:t>z</a:t>
            </a:r>
            <a:r>
              <a:rPr lang="en-US" baseline="-25000" dirty="0" smtClean="0"/>
              <a:t>1</a:t>
            </a:r>
            <a:r>
              <a:rPr lang="en-US" dirty="0" smtClean="0"/>
              <a:t>’ = z</a:t>
            </a:r>
            <a:r>
              <a:rPr lang="en-US" baseline="-25000" dirty="0" smtClean="0"/>
              <a:t>1</a:t>
            </a:r>
            <a:r>
              <a:rPr lang="en-US" dirty="0" smtClean="0"/>
              <a:t>-z</a:t>
            </a:r>
            <a:r>
              <a:rPr lang="en-US" baseline="-25000" dirty="0" smtClean="0"/>
              <a:t>2</a:t>
            </a:r>
            <a:r>
              <a:rPr lang="en-US" dirty="0" smtClean="0"/>
              <a:t> = 6 = </a:t>
            </a:r>
            <a:r>
              <a:rPr lang="en-US" b="1" dirty="0" smtClean="0">
                <a:solidFill>
                  <a:srgbClr val="00B050"/>
                </a:solidFill>
              </a:rPr>
              <a:t>0</a:t>
            </a:r>
            <a:r>
              <a:rPr lang="en-US" dirty="0" smtClean="0"/>
              <a:t>x19 + 6</a:t>
            </a:r>
            <a:br>
              <a:rPr lang="en-US" dirty="0" smtClean="0"/>
            </a:br>
            <a:r>
              <a:rPr lang="en-US" dirty="0" smtClean="0"/>
              <a:t>z</a:t>
            </a:r>
            <a:r>
              <a:rPr lang="en-US" baseline="-25000" dirty="0" smtClean="0"/>
              <a:t>1</a:t>
            </a:r>
            <a:r>
              <a:rPr lang="en-US" dirty="0" smtClean="0"/>
              <a:t>’’= z</a:t>
            </a:r>
            <a:r>
              <a:rPr lang="en-US" baseline="-25000" dirty="0" smtClean="0"/>
              <a:t>1</a:t>
            </a:r>
            <a:r>
              <a:rPr lang="en-US" dirty="0" smtClean="0"/>
              <a:t>’/2  = 3 = </a:t>
            </a:r>
            <a:r>
              <a:rPr lang="en-US" b="1" dirty="0" smtClean="0">
                <a:solidFill>
                  <a:srgbClr val="00B050"/>
                </a:solidFill>
              </a:rPr>
              <a:t>0</a:t>
            </a:r>
            <a:r>
              <a:rPr lang="en-US" dirty="0" smtClean="0"/>
              <a:t>x19 + 3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D51E-F33E-4DEE-AE69-CBDA0079F3F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GCD example (p=19)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smtClean="0"/>
              <a:t>Secure Computation and Efficiency</a:t>
            </a:r>
          </a:p>
          <a:p>
            <a:pPr algn="ctr"/>
            <a:r>
              <a:rPr lang="en-US" sz="1100" smtClean="0"/>
              <a:t>Bar-Ilan University, Israel     </a:t>
            </a:r>
            <a:r>
              <a:rPr lang="en-US" sz="1000" smtClean="0"/>
              <a:t>2011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27992"/>
          </a:xfrm>
        </p:spPr>
        <p:txBody>
          <a:bodyPr>
            <a:normAutofit/>
          </a:bodyPr>
          <a:lstStyle/>
          <a:p>
            <a:r>
              <a:rPr lang="en-US" dirty="0" smtClean="0"/>
              <a:t>z</a:t>
            </a:r>
            <a:r>
              <a:rPr lang="en-US" baseline="-25000" dirty="0" smtClean="0"/>
              <a:t>1</a:t>
            </a:r>
            <a:r>
              <a:rPr lang="en-US" dirty="0" smtClean="0"/>
              <a:t> = 16 = </a:t>
            </a:r>
            <a:r>
              <a:rPr lang="en-US" dirty="0" smtClean="0">
                <a:solidFill>
                  <a:srgbClr val="00B050"/>
                </a:solidFill>
              </a:rPr>
              <a:t>1</a:t>
            </a:r>
            <a:r>
              <a:rPr lang="en-US" dirty="0" smtClean="0"/>
              <a:t>x19 </a:t>
            </a:r>
            <a:r>
              <a:rPr lang="en-US" baseline="-25000" dirty="0" smtClean="0"/>
              <a:t> </a:t>
            </a:r>
            <a:r>
              <a:rPr lang="en-US" dirty="0" smtClean="0"/>
              <a:t>– 3 (b</a:t>
            </a:r>
            <a:r>
              <a:rPr lang="en-US" baseline="-25000" dirty="0" smtClean="0"/>
              <a:t>1</a:t>
            </a:r>
            <a:r>
              <a:rPr lang="en-US" dirty="0" smtClean="0"/>
              <a:t>=1)</a:t>
            </a:r>
            <a:br>
              <a:rPr lang="en-US" dirty="0" smtClean="0"/>
            </a:br>
            <a:r>
              <a:rPr lang="en-US" dirty="0" smtClean="0"/>
              <a:t>z</a:t>
            </a:r>
            <a:r>
              <a:rPr lang="en-US" baseline="-25000" dirty="0" smtClean="0"/>
              <a:t>2</a:t>
            </a:r>
            <a:r>
              <a:rPr lang="en-US" dirty="0" smtClean="0"/>
              <a:t> =  3  = </a:t>
            </a:r>
            <a:r>
              <a:rPr lang="en-US" dirty="0" smtClean="0">
                <a:solidFill>
                  <a:srgbClr val="00B050"/>
                </a:solidFill>
              </a:rPr>
              <a:t>0</a:t>
            </a:r>
            <a:r>
              <a:rPr lang="en-US" dirty="0" smtClean="0"/>
              <a:t>x19 + 3 (b</a:t>
            </a:r>
            <a:r>
              <a:rPr lang="en-US" baseline="-25000" dirty="0" smtClean="0"/>
              <a:t>2</a:t>
            </a:r>
            <a:r>
              <a:rPr lang="en-US" dirty="0" smtClean="0"/>
              <a:t>=0)</a:t>
            </a:r>
          </a:p>
          <a:p>
            <a:pPr lvl="1"/>
            <a:r>
              <a:rPr lang="en-US" dirty="0" smtClean="0"/>
              <a:t>z</a:t>
            </a:r>
            <a:r>
              <a:rPr lang="en-US" baseline="-25000" dirty="0" smtClean="0"/>
              <a:t>2</a:t>
            </a:r>
            <a:r>
              <a:rPr lang="en-US" dirty="0" smtClean="0"/>
              <a:t>’’ = floor(z</a:t>
            </a:r>
            <a:r>
              <a:rPr lang="en-US" baseline="-25000" dirty="0" smtClean="0"/>
              <a:t>2</a:t>
            </a:r>
            <a:r>
              <a:rPr lang="en-US" dirty="0" smtClean="0"/>
              <a:t>/2) = 1 = </a:t>
            </a:r>
            <a:r>
              <a:rPr lang="en-US" b="1" dirty="0" smtClean="0">
                <a:solidFill>
                  <a:srgbClr val="00B050"/>
                </a:solidFill>
              </a:rPr>
              <a:t>0</a:t>
            </a:r>
            <a:r>
              <a:rPr lang="en-US" dirty="0" smtClean="0"/>
              <a:t>x19 + 1</a:t>
            </a:r>
          </a:p>
          <a:p>
            <a:r>
              <a:rPr lang="en-US" dirty="0" smtClean="0"/>
              <a:t>z</a:t>
            </a:r>
            <a:r>
              <a:rPr lang="en-US" baseline="-25000" dirty="0" smtClean="0"/>
              <a:t>1</a:t>
            </a:r>
            <a:r>
              <a:rPr lang="en-US" dirty="0" smtClean="0"/>
              <a:t> = 16 = </a:t>
            </a:r>
            <a:r>
              <a:rPr lang="en-US" dirty="0" smtClean="0">
                <a:solidFill>
                  <a:srgbClr val="00B050"/>
                </a:solidFill>
              </a:rPr>
              <a:t>1</a:t>
            </a:r>
            <a:r>
              <a:rPr lang="en-US" dirty="0" smtClean="0"/>
              <a:t>x19 </a:t>
            </a:r>
            <a:r>
              <a:rPr lang="en-US" baseline="-25000" dirty="0" smtClean="0"/>
              <a:t> </a:t>
            </a:r>
            <a:r>
              <a:rPr lang="en-US" dirty="0" smtClean="0"/>
              <a:t>– 3 (b</a:t>
            </a:r>
            <a:r>
              <a:rPr lang="en-US" baseline="-25000" dirty="0" smtClean="0"/>
              <a:t>1</a:t>
            </a:r>
            <a:r>
              <a:rPr lang="en-US" dirty="0" smtClean="0"/>
              <a:t>=1)</a:t>
            </a:r>
            <a:br>
              <a:rPr lang="en-US" dirty="0" smtClean="0"/>
            </a:br>
            <a:r>
              <a:rPr lang="en-US" dirty="0" smtClean="0"/>
              <a:t>z</a:t>
            </a:r>
            <a:r>
              <a:rPr lang="en-US" baseline="-25000" dirty="0" smtClean="0"/>
              <a:t>2</a:t>
            </a:r>
            <a:r>
              <a:rPr lang="en-US" dirty="0" smtClean="0"/>
              <a:t> =  1  = </a:t>
            </a:r>
            <a:r>
              <a:rPr lang="en-US" dirty="0" smtClean="0">
                <a:solidFill>
                  <a:srgbClr val="00B050"/>
                </a:solidFill>
              </a:rPr>
              <a:t>0</a:t>
            </a:r>
            <a:r>
              <a:rPr lang="en-US" dirty="0" smtClean="0"/>
              <a:t>x19 + 1 (b</a:t>
            </a:r>
            <a:r>
              <a:rPr lang="en-US" baseline="-25000" dirty="0" smtClean="0"/>
              <a:t>2</a:t>
            </a:r>
            <a:r>
              <a:rPr lang="en-US" dirty="0" smtClean="0"/>
              <a:t>=0)</a:t>
            </a:r>
          </a:p>
          <a:p>
            <a:pPr lvl="1"/>
            <a:r>
              <a:rPr lang="en-US" dirty="0" smtClean="0"/>
              <a:t>z</a:t>
            </a:r>
            <a:r>
              <a:rPr lang="en-US" baseline="-25000" dirty="0" smtClean="0"/>
              <a:t>2</a:t>
            </a:r>
            <a:r>
              <a:rPr lang="en-US" dirty="0" smtClean="0"/>
              <a:t>’’ = floor(z</a:t>
            </a:r>
            <a:r>
              <a:rPr lang="en-US" baseline="-25000" dirty="0" smtClean="0"/>
              <a:t>2</a:t>
            </a:r>
            <a:r>
              <a:rPr lang="en-US" dirty="0" smtClean="0"/>
              <a:t>/2) = 0 </a:t>
            </a:r>
          </a:p>
          <a:p>
            <a:r>
              <a:rPr lang="en-US" dirty="0" smtClean="0"/>
              <a:t>Output  </a:t>
            </a:r>
            <a:r>
              <a:rPr lang="en-US" dirty="0" smtClean="0">
                <a:solidFill>
                  <a:srgbClr val="FF0000"/>
                </a:solidFill>
              </a:rPr>
              <a:t>16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00B050"/>
                </a:solidFill>
              </a:rPr>
              <a:t>1</a:t>
            </a:r>
            <a:r>
              <a:rPr lang="en-US" dirty="0" smtClean="0"/>
              <a:t>x19 </a:t>
            </a:r>
            <a:r>
              <a:rPr lang="en-US" baseline="-25000" dirty="0" smtClean="0"/>
              <a:t> </a:t>
            </a:r>
            <a:r>
              <a:rPr lang="en-US" dirty="0" smtClean="0"/>
              <a:t>– 3</a:t>
            </a:r>
          </a:p>
          <a:p>
            <a:pPr lvl="1"/>
            <a:r>
              <a:rPr lang="en-US" dirty="0" smtClean="0"/>
              <a:t>Indeed </a:t>
            </a:r>
            <a:r>
              <a:rPr lang="en-US" b="1" dirty="0" smtClean="0">
                <a:solidFill>
                  <a:srgbClr val="00B050"/>
                </a:solidFill>
              </a:rPr>
              <a:t>1</a:t>
            </a:r>
            <a:r>
              <a:rPr lang="en-US" dirty="0" smtClean="0"/>
              <a:t>=GCD(</a:t>
            </a:r>
            <a:r>
              <a:rPr lang="en-US" b="1" dirty="0" smtClean="0">
                <a:solidFill>
                  <a:srgbClr val="00B050"/>
                </a:solidFill>
              </a:rPr>
              <a:t>5</a:t>
            </a:r>
            <a:r>
              <a:rPr lang="en-US" dirty="0" smtClean="0"/>
              <a:t>,</a:t>
            </a:r>
            <a:r>
              <a:rPr lang="en-US" b="1" dirty="0" smtClean="0">
                <a:solidFill>
                  <a:srgbClr val="00B050"/>
                </a:solidFill>
              </a:rPr>
              <a:t>3</a:t>
            </a:r>
            <a:r>
              <a:rPr lang="en-US" dirty="0" smtClean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D51E-F33E-4DEE-AE69-CBDA0079F3F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GCD example (p=19)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smtClean="0"/>
              <a:t>Secure Computation and Efficiency</a:t>
            </a:r>
          </a:p>
          <a:p>
            <a:pPr algn="ctr"/>
            <a:r>
              <a:rPr lang="en-US" sz="1100" smtClean="0"/>
              <a:t>Bar-Ilan University, Israel     </a:t>
            </a:r>
            <a:r>
              <a:rPr lang="en-US" sz="1000" smtClean="0"/>
              <a:t>2011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9" name="AutoShape 7"/>
          <p:cNvSpPr>
            <a:spLocks noChangeArrowheads="1"/>
          </p:cNvSpPr>
          <p:nvPr/>
        </p:nvSpPr>
        <p:spPr bwMode="auto">
          <a:xfrm>
            <a:off x="2915816" y="3068960"/>
            <a:ext cx="2147888" cy="576064"/>
          </a:xfrm>
          <a:prstGeom prst="wedgeEllipseCallout">
            <a:avLst>
              <a:gd name="adj1" fmla="val -30562"/>
              <a:gd name="adj2" fmla="val -20313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600" dirty="0"/>
              <a:t>The odd part of the GCD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8229600" cy="5044016"/>
          </a:xfrm>
        </p:spPr>
        <p:txBody>
          <a:bodyPr>
            <a:normAutofit/>
          </a:bodyPr>
          <a:lstStyle/>
          <a:p>
            <a:r>
              <a:rPr lang="en-US" dirty="0" err="1" smtClean="0"/>
              <a:t>z</a:t>
            </a:r>
            <a:r>
              <a:rPr lang="en-US" baseline="-25000" dirty="0" err="1" smtClean="0"/>
              <a:t>i</a:t>
            </a:r>
            <a:r>
              <a:rPr lang="en-US" dirty="0" smtClean="0"/>
              <a:t>=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</a:t>
            </a:r>
            <a:r>
              <a:rPr lang="en-US" dirty="0" err="1" smtClean="0"/>
              <a:t>p+r</a:t>
            </a:r>
            <a:r>
              <a:rPr lang="en-US" baseline="-25000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i</a:t>
            </a:r>
            <a:r>
              <a:rPr lang="en-US" dirty="0" smtClean="0"/>
              <a:t>=1,2,  z’:=</a:t>
            </a:r>
            <a:r>
              <a:rPr lang="en-US" dirty="0" err="1" smtClean="0"/>
              <a:t>OurBinaryGCD</a:t>
            </a:r>
            <a:r>
              <a:rPr lang="en-US" dirty="0" smtClean="0"/>
              <a:t>(z</a:t>
            </a:r>
            <a:r>
              <a:rPr lang="en-US" baseline="-25000" dirty="0" smtClean="0"/>
              <a:t>1</a:t>
            </a:r>
            <a:r>
              <a:rPr lang="en-US" dirty="0" smtClean="0"/>
              <a:t>,z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Then z’ = GCD*(q</a:t>
            </a:r>
            <a:r>
              <a:rPr lang="en-US" baseline="-25000" dirty="0" smtClean="0"/>
              <a:t>1</a:t>
            </a:r>
            <a:r>
              <a:rPr lang="en-US" dirty="0" smtClean="0"/>
              <a:t>,q</a:t>
            </a:r>
            <a:r>
              <a:rPr lang="en-US" baseline="-25000" dirty="0" smtClean="0"/>
              <a:t>2</a:t>
            </a:r>
            <a:r>
              <a:rPr lang="en-US" dirty="0" smtClean="0"/>
              <a:t>)·p + r’</a:t>
            </a:r>
          </a:p>
          <a:p>
            <a:pPr lvl="1"/>
            <a:r>
              <a:rPr lang="en-US" dirty="0" smtClean="0"/>
              <a:t>For random </a:t>
            </a:r>
            <a:r>
              <a:rPr lang="en-US" dirty="0" err="1" smtClean="0"/>
              <a:t>q,q</a:t>
            </a:r>
            <a:r>
              <a:rPr lang="en-US" dirty="0" smtClean="0"/>
              <a:t>’, Pr[GCD(</a:t>
            </a:r>
            <a:r>
              <a:rPr lang="en-US" dirty="0" err="1" smtClean="0"/>
              <a:t>q,q</a:t>
            </a:r>
            <a:r>
              <a:rPr lang="en-US" dirty="0" smtClean="0"/>
              <a:t>’)=1] ~ 0.6</a:t>
            </a: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Binary GCD Algorithm</a:t>
            </a:r>
            <a:endParaRPr lang="en-US" baseline="-25000" dirty="0" smtClean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Secure Computation and Efficiency</a:t>
            </a:r>
          </a:p>
          <a:p>
            <a:r>
              <a:rPr lang="en-US" smtClean="0"/>
              <a:t>Bar-Ilan University, Israel     2011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494272" y="6232227"/>
            <a:ext cx="365760" cy="365125"/>
          </a:xfrm>
        </p:spPr>
        <p:txBody>
          <a:bodyPr/>
          <a:lstStyle/>
          <a:p>
            <a:fld id="{B12FD51E-F33E-4DEE-AE69-CBDA0079F3FD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8229600" cy="5044016"/>
          </a:xfrm>
        </p:spPr>
        <p:txBody>
          <a:bodyPr>
            <a:normAutofit/>
          </a:bodyPr>
          <a:lstStyle/>
          <a:p>
            <a:r>
              <a:rPr lang="en-US" dirty="0" smtClean="0"/>
              <a:t>Try (say) z’:= </a:t>
            </a:r>
            <a:r>
              <a:rPr lang="en-US" dirty="0" err="1" smtClean="0"/>
              <a:t>OurBinaryGCD</a:t>
            </a:r>
            <a:r>
              <a:rPr lang="en-US" dirty="0" smtClean="0"/>
              <a:t>(w</a:t>
            </a:r>
            <a:r>
              <a:rPr lang="en-US" baseline="-25000" dirty="0" smtClean="0"/>
              <a:t>0</a:t>
            </a:r>
            <a:r>
              <a:rPr lang="en-US" dirty="0" smtClean="0"/>
              <a:t>,w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Hope that z’=1·p+r </a:t>
            </a:r>
          </a:p>
          <a:p>
            <a:pPr lvl="2"/>
            <a:r>
              <a:rPr lang="en-US" dirty="0" smtClean="0"/>
              <a:t>Else try again with </a:t>
            </a:r>
            <a:r>
              <a:rPr lang="en-US" dirty="0" err="1" smtClean="0"/>
              <a:t>OurBinaryGCD</a:t>
            </a:r>
            <a:r>
              <a:rPr lang="en-US" dirty="0" smtClean="0"/>
              <a:t>(z’,w</a:t>
            </a:r>
            <a:r>
              <a:rPr lang="en-US" baseline="-25000" dirty="0" smtClean="0"/>
              <a:t>2</a:t>
            </a:r>
            <a:r>
              <a:rPr lang="en-US" dirty="0" smtClean="0"/>
              <a:t>), etc.</a:t>
            </a:r>
          </a:p>
          <a:p>
            <a:r>
              <a:rPr lang="en-US" dirty="0" smtClean="0"/>
              <a:t>One you have  z’=1·p+r, </a:t>
            </a:r>
            <a:br>
              <a:rPr lang="en-US" dirty="0" smtClean="0"/>
            </a:br>
            <a:r>
              <a:rPr lang="en-US" dirty="0" smtClean="0"/>
              <a:t>run </a:t>
            </a:r>
            <a:r>
              <a:rPr lang="en-US" dirty="0" err="1" smtClean="0"/>
              <a:t>OurBinaryGCD</a:t>
            </a:r>
            <a:r>
              <a:rPr lang="en-US" dirty="0" smtClean="0"/>
              <a:t>(w</a:t>
            </a:r>
            <a:r>
              <a:rPr lang="en-US" baseline="-25000" dirty="0" smtClean="0"/>
              <a:t>0</a:t>
            </a:r>
            <a:r>
              <a:rPr lang="en-US" dirty="0" smtClean="0"/>
              <a:t>,z’)</a:t>
            </a:r>
          </a:p>
          <a:p>
            <a:pPr lvl="1"/>
            <a:r>
              <a:rPr lang="en-US" dirty="0" smtClean="0"/>
              <a:t>GCD(q</a:t>
            </a:r>
            <a:r>
              <a:rPr lang="en-US" baseline="-25000" dirty="0" smtClean="0"/>
              <a:t>0</a:t>
            </a:r>
            <a:r>
              <a:rPr lang="en-US" dirty="0" smtClean="0"/>
              <a:t>,1)=1, but the b</a:t>
            </a:r>
            <a:r>
              <a:rPr lang="en-US" baseline="-25000" dirty="0" smtClean="0"/>
              <a:t>1</a:t>
            </a:r>
            <a:r>
              <a:rPr lang="en-US" dirty="0" smtClean="0"/>
              <a:t> bits along the way</a:t>
            </a:r>
            <a:br>
              <a:rPr lang="en-US" dirty="0" smtClean="0"/>
            </a:br>
            <a:r>
              <a:rPr lang="en-US" dirty="0" smtClean="0"/>
              <a:t>spell out the binary representation of q</a:t>
            </a:r>
            <a:r>
              <a:rPr lang="en-US" baseline="-25000" dirty="0" smtClean="0"/>
              <a:t>0</a:t>
            </a:r>
          </a:p>
          <a:p>
            <a:r>
              <a:rPr lang="en-US" dirty="0" smtClean="0"/>
              <a:t>Once you learn q</a:t>
            </a:r>
            <a:r>
              <a:rPr lang="en-US" baseline="-25000" dirty="0" smtClean="0"/>
              <a:t>0</a:t>
            </a:r>
            <a:r>
              <a:rPr lang="en-US" dirty="0" smtClean="0"/>
              <a:t>, p=w</a:t>
            </a:r>
            <a:r>
              <a:rPr lang="en-US" baseline="-25000" dirty="0" smtClean="0"/>
              <a:t>0</a:t>
            </a:r>
            <a:r>
              <a:rPr lang="en-US" dirty="0" smtClean="0"/>
              <a:t>/q</a:t>
            </a:r>
            <a:r>
              <a:rPr lang="en-US" baseline="-25000" dirty="0" smtClean="0"/>
              <a:t>0</a:t>
            </a:r>
          </a:p>
          <a:p>
            <a:endParaRPr lang="en-US" baseline="-25000" dirty="0" smtClean="0"/>
          </a:p>
          <a:p>
            <a:pPr>
              <a:buNone/>
            </a:pPr>
            <a:r>
              <a:rPr lang="en-US" dirty="0" smtClean="0"/>
              <a:t>						QED</a:t>
            </a:r>
            <a:endParaRPr lang="en-US" baseline="-25000" dirty="0" smtClean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GCD 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 learning q</a:t>
            </a:r>
            <a:r>
              <a:rPr lang="en-US" baseline="-25000" dirty="0" smtClean="0"/>
              <a:t>0</a:t>
            </a:r>
            <a:r>
              <a:rPr lang="en-US" dirty="0" smtClean="0"/>
              <a:t>,p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Secure Computation and Efficiency</a:t>
            </a:r>
          </a:p>
          <a:p>
            <a:r>
              <a:rPr lang="en-US" smtClean="0"/>
              <a:t>Bar-Ilan University, Israel     2011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494272" y="6232227"/>
            <a:ext cx="365760" cy="365125"/>
          </a:xfrm>
        </p:spPr>
        <p:txBody>
          <a:bodyPr/>
          <a:lstStyle/>
          <a:p>
            <a:fld id="{B12FD51E-F33E-4DEE-AE69-CBDA0079F3FD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proved: If approximate-GCD is hard </a:t>
            </a:r>
            <a:br>
              <a:rPr lang="en-US" dirty="0" smtClean="0"/>
            </a:br>
            <a:r>
              <a:rPr lang="en-US" dirty="0" smtClean="0"/>
              <a:t>then the scheme is secure</a:t>
            </a:r>
          </a:p>
          <a:p>
            <a:r>
              <a:rPr lang="en-US" dirty="0" smtClean="0"/>
              <a:t>Next: is approximate-GCD really hard?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D51E-F33E-4DEE-AE69-CBDA0079F3FD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we are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smtClean="0"/>
              <a:t>Secure Computation and Efficiency</a:t>
            </a:r>
          </a:p>
          <a:p>
            <a:pPr algn="ctr"/>
            <a:r>
              <a:rPr lang="en-US" sz="1100" smtClean="0"/>
              <a:t>Bar-Ilan University, Israel     </a:t>
            </a:r>
            <a:r>
              <a:rPr lang="en-US" sz="1000" smtClean="0"/>
              <a:t>2011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Is Approximate-GCD Hard?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81328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Several lattice-based approaches for solving approximate-GCD</a:t>
            </a:r>
          </a:p>
          <a:p>
            <a:pPr lvl="1"/>
            <a:r>
              <a:rPr lang="en-US" dirty="0" smtClean="0"/>
              <a:t>Approximate-GCD is related to Simultaneous Diophantine Approximation (SDA)</a:t>
            </a:r>
          </a:p>
          <a:p>
            <a:pPr lvl="2"/>
            <a:r>
              <a:rPr lang="en-US" dirty="0" smtClean="0"/>
              <a:t>Can use </a:t>
            </a:r>
            <a:r>
              <a:rPr lang="en-US" dirty="0" err="1" smtClean="0"/>
              <a:t>Lagarias’es</a:t>
            </a:r>
            <a:r>
              <a:rPr lang="en-US" dirty="0" smtClean="0"/>
              <a:t> algorithm to attack it</a:t>
            </a:r>
          </a:p>
          <a:p>
            <a:pPr lvl="1" eaLnBrk="1" hangingPunct="1"/>
            <a:r>
              <a:rPr lang="en-US" dirty="0" smtClean="0"/>
              <a:t>Studied in [Hawgrave-Graham01]</a:t>
            </a:r>
          </a:p>
          <a:p>
            <a:pPr lvl="2" eaLnBrk="1" hangingPunct="1"/>
            <a:r>
              <a:rPr lang="en-US" dirty="0" smtClean="0"/>
              <a:t>We considered some extensions of his attacks</a:t>
            </a:r>
          </a:p>
          <a:p>
            <a:pPr eaLnBrk="1" hangingPunct="1"/>
            <a:r>
              <a:rPr lang="en-US" dirty="0" smtClean="0"/>
              <a:t>These attacks run out of steam </a:t>
            </a:r>
            <a:br>
              <a:rPr lang="en-US" dirty="0" smtClean="0"/>
            </a:br>
            <a:r>
              <a:rPr lang="en-US" dirty="0" smtClean="0"/>
              <a:t>when |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</a:t>
            </a:r>
            <a:r>
              <a:rPr lang="en-US" dirty="0" smtClean="0"/>
              <a:t>|&gt;|p|</a:t>
            </a:r>
            <a:r>
              <a:rPr lang="en-US" baseline="30000" dirty="0" smtClean="0"/>
              <a:t>2</a:t>
            </a:r>
            <a:endParaRPr lang="en-US" dirty="0" smtClean="0"/>
          </a:p>
          <a:p>
            <a:pPr lvl="1" eaLnBrk="1" hangingPunct="1"/>
            <a:r>
              <a:rPr lang="en-US" dirty="0" smtClean="0"/>
              <a:t>In our case |p|~n</a:t>
            </a:r>
            <a:r>
              <a:rPr lang="en-US" baseline="30000" dirty="0" smtClean="0"/>
              <a:t>2</a:t>
            </a:r>
            <a:r>
              <a:rPr lang="en-US" dirty="0" smtClean="0"/>
              <a:t>, |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</a:t>
            </a:r>
            <a:r>
              <a:rPr lang="en-US" dirty="0" smtClean="0"/>
              <a:t>|~n</a:t>
            </a:r>
            <a:r>
              <a:rPr lang="en-US" baseline="30000" dirty="0" smtClean="0"/>
              <a:t>5</a:t>
            </a:r>
            <a:r>
              <a:rPr lang="en-US" dirty="0" smtClean="0"/>
              <a:t> </a:t>
            </a:r>
            <a:r>
              <a:rPr lang="en-US" dirty="0" smtClean="0">
                <a:sym typeface="Math B" pitchFamily="2" charset="2"/>
              </a:rPr>
              <a:t>&gt;&gt;</a:t>
            </a:r>
            <a:r>
              <a:rPr lang="en-US" dirty="0" smtClean="0"/>
              <a:t> |p|</a:t>
            </a:r>
            <a:r>
              <a:rPr lang="en-US" baseline="30000" dirty="0" smtClean="0"/>
              <a:t>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08520" y="6453336"/>
            <a:ext cx="2555776" cy="432048"/>
          </a:xfrm>
        </p:spPr>
        <p:txBody>
          <a:bodyPr/>
          <a:lstStyle/>
          <a:p>
            <a:pPr algn="ctr"/>
            <a:r>
              <a:rPr lang="en-US" dirty="0" smtClean="0"/>
              <a:t>Secure Computation and Efficiency</a:t>
            </a:r>
          </a:p>
          <a:p>
            <a:pPr algn="ctr"/>
            <a:r>
              <a:rPr lang="en-US" sz="1100" dirty="0" smtClean="0"/>
              <a:t>Bar-</a:t>
            </a:r>
            <a:r>
              <a:rPr lang="en-US" sz="1100" dirty="0" err="1" smtClean="0"/>
              <a:t>Ilan</a:t>
            </a:r>
            <a:r>
              <a:rPr lang="en-US" sz="1100" dirty="0" smtClean="0"/>
              <a:t> University, Israel     </a:t>
            </a:r>
            <a:r>
              <a:rPr lang="en-US" sz="1000" dirty="0" smtClean="0"/>
              <a:t>2011</a:t>
            </a:r>
            <a:endParaRPr lang="en-US" sz="1100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494272" y="6232227"/>
            <a:ext cx="365760" cy="365125"/>
          </a:xfrm>
        </p:spPr>
        <p:txBody>
          <a:bodyPr/>
          <a:lstStyle/>
          <a:p>
            <a:fld id="{B12FD51E-F33E-4DEE-AE69-CBDA0079F3FD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Lagarias’es SDA algorithm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1704" y="1196752"/>
            <a:ext cx="8686800" cy="5276850"/>
          </a:xfrm>
        </p:spPr>
        <p:txBody>
          <a:bodyPr/>
          <a:lstStyle/>
          <a:p>
            <a:pPr eaLnBrk="1" hangingPunct="1"/>
            <a:r>
              <a:rPr lang="en-US" dirty="0" smtClean="0"/>
              <a:t>Consider the rows of this matrix B:</a:t>
            </a:r>
          </a:p>
          <a:p>
            <a:pPr lvl="1" eaLnBrk="1" hangingPunct="1"/>
            <a:r>
              <a:rPr lang="en-US" dirty="0" smtClean="0"/>
              <a:t>They span dim-(t+1) lattice</a:t>
            </a:r>
          </a:p>
          <a:p>
            <a:pPr eaLnBrk="1" hangingPunct="1">
              <a:spcBef>
                <a:spcPts val="600"/>
              </a:spcBef>
            </a:pPr>
            <a:r>
              <a:rPr lang="en-US" dirty="0" smtClean="0"/>
              <a:t>(q</a:t>
            </a:r>
            <a:r>
              <a:rPr lang="en-US" baseline="-25000" dirty="0" smtClean="0"/>
              <a:t>0</a:t>
            </a:r>
            <a:r>
              <a:rPr lang="en-US" dirty="0" smtClean="0"/>
              <a:t>,q</a:t>
            </a:r>
            <a:r>
              <a:rPr lang="en-US" baseline="-25000" dirty="0" smtClean="0"/>
              <a:t>1</a:t>
            </a:r>
            <a:r>
              <a:rPr lang="en-US" dirty="0" smtClean="0"/>
              <a:t>,…,q</a:t>
            </a:r>
            <a:r>
              <a:rPr lang="en-US" baseline="-25000" dirty="0" smtClean="0"/>
              <a:t>t</a:t>
            </a:r>
            <a:r>
              <a:rPr lang="en-US" dirty="0" smtClean="0"/>
              <a:t>) </a:t>
            </a:r>
            <a:r>
              <a:rPr lang="en-US" dirty="0" smtClean="0">
                <a:latin typeface="Arial" charset="0"/>
                <a:sym typeface="Symbol"/>
              </a:rPr>
              <a:t> </a:t>
            </a:r>
            <a:r>
              <a:rPr lang="en-US" dirty="0" smtClean="0"/>
              <a:t>B is short</a:t>
            </a:r>
          </a:p>
          <a:p>
            <a:pPr lvl="1" eaLnBrk="1" hangingPunct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entry: q</a:t>
            </a:r>
            <a:r>
              <a:rPr lang="en-US" baseline="-25000" dirty="0" smtClean="0"/>
              <a:t>0</a:t>
            </a:r>
            <a:r>
              <a:rPr lang="en-US" dirty="0" smtClean="0"/>
              <a:t>R &lt; Q</a:t>
            </a:r>
            <a:r>
              <a:rPr lang="en-US" dirty="0" smtClean="0">
                <a:latin typeface="Arial" charset="0"/>
              </a:rPr>
              <a:t>·</a:t>
            </a:r>
            <a:r>
              <a:rPr lang="en-US" dirty="0" smtClean="0"/>
              <a:t>R</a:t>
            </a:r>
          </a:p>
          <a:p>
            <a:pPr lvl="1" eaLnBrk="1" hangingPunct="1"/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entry (</a:t>
            </a:r>
            <a:r>
              <a:rPr lang="en-US" dirty="0" err="1" smtClean="0"/>
              <a:t>i</a:t>
            </a:r>
            <a:r>
              <a:rPr lang="en-US" dirty="0" smtClean="0"/>
              <a:t>&gt;1): q</a:t>
            </a:r>
            <a:r>
              <a:rPr lang="en-US" baseline="-25000" dirty="0" smtClean="0"/>
              <a:t>0</a:t>
            </a:r>
            <a:r>
              <a:rPr lang="en-US" dirty="0" smtClean="0"/>
              <a:t>(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</a:t>
            </a:r>
            <a:r>
              <a:rPr lang="en-US" dirty="0" err="1" smtClean="0"/>
              <a:t>p+r</a:t>
            </a:r>
            <a:r>
              <a:rPr lang="en-US" baseline="-25000" dirty="0" err="1" smtClean="0"/>
              <a:t>i</a:t>
            </a:r>
            <a:r>
              <a:rPr lang="en-US" dirty="0" smtClean="0"/>
              <a:t>)-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</a:t>
            </a:r>
            <a:r>
              <a:rPr lang="en-US" dirty="0" smtClean="0"/>
              <a:t>(q</a:t>
            </a:r>
            <a:r>
              <a:rPr lang="en-US" baseline="-25000" dirty="0" smtClean="0"/>
              <a:t>0</a:t>
            </a:r>
            <a:r>
              <a:rPr lang="en-US" dirty="0" smtClean="0"/>
              <a:t>p)=q</a:t>
            </a:r>
            <a:r>
              <a:rPr lang="en-US" baseline="-25000" dirty="0" smtClean="0"/>
              <a:t>0</a:t>
            </a:r>
            <a:r>
              <a:rPr lang="en-US" dirty="0" smtClean="0"/>
              <a:t>r</a:t>
            </a:r>
            <a:r>
              <a:rPr lang="en-US" baseline="-25000" dirty="0" smtClean="0"/>
              <a:t>i</a:t>
            </a:r>
            <a:endParaRPr lang="en-US" dirty="0" smtClean="0"/>
          </a:p>
          <a:p>
            <a:pPr lvl="2" eaLnBrk="1" hangingPunct="1"/>
            <a:r>
              <a:rPr lang="en-US" dirty="0" smtClean="0"/>
              <a:t>Less than Q</a:t>
            </a:r>
            <a:r>
              <a:rPr lang="en-US" dirty="0" smtClean="0">
                <a:latin typeface="Arial" charset="0"/>
              </a:rPr>
              <a:t>·</a:t>
            </a:r>
            <a:r>
              <a:rPr lang="en-US" dirty="0" smtClean="0"/>
              <a:t>R in absolute value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 smtClean="0">
                <a:sym typeface="Wingdings" pitchFamily="2" charset="2"/>
              </a:rPr>
              <a:t> Total size less than </a:t>
            </a:r>
            <a:r>
              <a:rPr lang="en-US" dirty="0" smtClean="0"/>
              <a:t>Q</a:t>
            </a:r>
            <a:r>
              <a:rPr lang="en-US" dirty="0" smtClean="0">
                <a:latin typeface="Arial" charset="0"/>
              </a:rPr>
              <a:t>·</a:t>
            </a:r>
            <a:r>
              <a:rPr lang="en-US" dirty="0" smtClean="0"/>
              <a:t>R</a:t>
            </a:r>
            <a:r>
              <a:rPr lang="en-US" dirty="0" smtClean="0">
                <a:latin typeface="Arial" charset="0"/>
              </a:rPr>
              <a:t>·</a:t>
            </a:r>
            <a:r>
              <a:rPr lang="en-US" dirty="0" smtClean="0">
                <a:latin typeface="Arial" charset="0"/>
                <a:sym typeface="Symbol" pitchFamily="18" charset="2"/>
              </a:rPr>
              <a:t></a:t>
            </a:r>
            <a:r>
              <a:rPr lang="en-US" dirty="0" smtClean="0"/>
              <a:t>t</a:t>
            </a:r>
          </a:p>
          <a:p>
            <a:pPr lvl="2" eaLnBrk="1" hangingPunct="1"/>
            <a:r>
              <a:rPr lang="en-US" dirty="0" smtClean="0"/>
              <a:t>vs. size ~Q</a:t>
            </a:r>
            <a:r>
              <a:rPr lang="en-US" dirty="0" smtClean="0">
                <a:latin typeface="Arial" charset="0"/>
              </a:rPr>
              <a:t>·P (or more) for basis vectors</a:t>
            </a:r>
            <a:endParaRPr lang="en-US" dirty="0" smtClean="0"/>
          </a:p>
          <a:p>
            <a:pPr eaLnBrk="1" hangingPunct="1"/>
            <a:r>
              <a:rPr lang="en-US" dirty="0" smtClean="0"/>
              <a:t>Hopefully we can find it with </a:t>
            </a:r>
            <a:br>
              <a:rPr lang="en-US" dirty="0" smtClean="0"/>
            </a:br>
            <a:r>
              <a:rPr lang="en-US" dirty="0" smtClean="0"/>
              <a:t>a lattice-reduction algorithm </a:t>
            </a:r>
            <a:br>
              <a:rPr lang="en-US" dirty="0" smtClean="0"/>
            </a:br>
            <a:r>
              <a:rPr lang="en-US" dirty="0" smtClean="0"/>
              <a:t>(LLL or variants)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188968" y="1879848"/>
            <a:ext cx="2703512" cy="1981200"/>
            <a:chOff x="3741" y="1110"/>
            <a:chExt cx="1703" cy="1248"/>
          </a:xfrm>
        </p:grpSpPr>
        <p:sp>
          <p:nvSpPr>
            <p:cNvPr id="50182" name="Text Box 6"/>
            <p:cNvSpPr txBox="1">
              <a:spLocks noChangeArrowheads="1"/>
            </p:cNvSpPr>
            <p:nvPr/>
          </p:nvSpPr>
          <p:spPr bwMode="auto">
            <a:xfrm>
              <a:off x="3888" y="1158"/>
              <a:ext cx="1546" cy="116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lvl="1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 dirty="0"/>
                <a:t>R </a:t>
              </a:r>
              <a:r>
                <a:rPr lang="en-US" sz="2400" dirty="0" smtClean="0"/>
                <a:t>w</a:t>
              </a:r>
              <a:r>
                <a:rPr lang="en-US" sz="2400" baseline="-25000" dirty="0" smtClean="0"/>
                <a:t>1</a:t>
              </a:r>
              <a:r>
                <a:rPr lang="en-US" sz="2400" dirty="0" smtClean="0"/>
                <a:t> w</a:t>
              </a:r>
              <a:r>
                <a:rPr lang="en-US" sz="2400" baseline="-25000" dirty="0" smtClean="0"/>
                <a:t>2</a:t>
              </a:r>
              <a:r>
                <a:rPr lang="en-US" sz="2400" dirty="0" smtClean="0"/>
                <a:t> </a:t>
              </a:r>
              <a:r>
                <a:rPr lang="en-US" sz="2400" dirty="0"/>
                <a:t>… </a:t>
              </a:r>
              <a:r>
                <a:rPr lang="en-US" sz="2400" dirty="0" smtClean="0"/>
                <a:t>w</a:t>
              </a:r>
              <a:r>
                <a:rPr lang="en-US" sz="2400" baseline="-25000" dirty="0" smtClean="0"/>
                <a:t>t</a:t>
              </a:r>
              <a:r>
                <a:rPr lang="en-US" sz="2400" dirty="0"/>
                <a:t/>
              </a:r>
              <a:br>
                <a:rPr lang="en-US" sz="2400" dirty="0"/>
              </a:br>
              <a:r>
                <a:rPr lang="en-US" sz="2400" dirty="0"/>
                <a:t>  </a:t>
              </a:r>
              <a:r>
                <a:rPr lang="en-US" sz="2400" dirty="0" smtClean="0"/>
                <a:t>-w</a:t>
              </a:r>
              <a:r>
                <a:rPr lang="en-US" sz="2400" baseline="-25000" dirty="0" smtClean="0"/>
                <a:t>0</a:t>
              </a:r>
              <a:r>
                <a:rPr lang="en-US" sz="2400" dirty="0"/>
                <a:t/>
              </a:r>
              <a:br>
                <a:rPr lang="en-US" sz="2400" dirty="0"/>
              </a:br>
              <a:r>
                <a:rPr lang="en-US" sz="2400" dirty="0"/>
                <a:t>      </a:t>
              </a:r>
              <a:r>
                <a:rPr lang="en-US" sz="2400" dirty="0" smtClean="0"/>
                <a:t>-w</a:t>
              </a:r>
              <a:r>
                <a:rPr lang="en-US" sz="2400" baseline="-25000" dirty="0" smtClean="0"/>
                <a:t>0</a:t>
              </a:r>
              <a:r>
                <a:rPr lang="en-US" sz="2400" dirty="0"/>
                <a:t/>
              </a:r>
              <a:br>
                <a:rPr lang="en-US" sz="2400" dirty="0"/>
              </a:br>
              <a:r>
                <a:rPr lang="en-US" sz="2400" dirty="0"/>
                <a:t>	       …</a:t>
              </a:r>
              <a:br>
                <a:rPr lang="en-US" sz="2400" dirty="0"/>
              </a:br>
              <a:r>
                <a:rPr lang="en-US" sz="2400" dirty="0"/>
                <a:t>		</a:t>
              </a:r>
              <a:r>
                <a:rPr lang="en-US" sz="2400" baseline="30000" dirty="0"/>
                <a:t> </a:t>
              </a:r>
              <a:r>
                <a:rPr lang="en-US" sz="2400" dirty="0" smtClean="0"/>
                <a:t>-w</a:t>
              </a:r>
              <a:r>
                <a:rPr lang="en-US" sz="2400" baseline="-25000" dirty="0" smtClean="0"/>
                <a:t>0</a:t>
              </a:r>
              <a:endParaRPr lang="en-US" sz="2400" baseline="-25000" dirty="0"/>
            </a:p>
          </p:txBody>
        </p:sp>
        <p:sp>
          <p:nvSpPr>
            <p:cNvPr id="50183" name="Text Box 7"/>
            <p:cNvSpPr txBox="1">
              <a:spLocks noChangeArrowheads="1"/>
            </p:cNvSpPr>
            <p:nvPr/>
          </p:nvSpPr>
          <p:spPr bwMode="auto">
            <a:xfrm>
              <a:off x="3741" y="1542"/>
              <a:ext cx="405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400" dirty="0"/>
                <a:t>B=</a:t>
              </a:r>
            </a:p>
          </p:txBody>
        </p:sp>
        <p:sp>
          <p:nvSpPr>
            <p:cNvPr id="50184" name="AutoShape 5"/>
            <p:cNvSpPr>
              <a:spLocks noChangeArrowheads="1"/>
            </p:cNvSpPr>
            <p:nvPr/>
          </p:nvSpPr>
          <p:spPr bwMode="auto">
            <a:xfrm>
              <a:off x="4128" y="1110"/>
              <a:ext cx="1316" cy="1248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08520" y="6453336"/>
            <a:ext cx="2555776" cy="432048"/>
          </a:xfrm>
        </p:spPr>
        <p:txBody>
          <a:bodyPr/>
          <a:lstStyle/>
          <a:p>
            <a:pPr algn="ctr"/>
            <a:r>
              <a:rPr lang="en-US" dirty="0" smtClean="0"/>
              <a:t>Secure Computation and Efficiency</a:t>
            </a:r>
          </a:p>
          <a:p>
            <a:pPr algn="ctr"/>
            <a:r>
              <a:rPr lang="en-US" sz="1100" dirty="0" smtClean="0"/>
              <a:t>Bar-</a:t>
            </a:r>
            <a:r>
              <a:rPr lang="en-US" sz="1100" dirty="0" err="1" smtClean="0"/>
              <a:t>Ilan</a:t>
            </a:r>
            <a:r>
              <a:rPr lang="en-US" sz="1100" dirty="0" smtClean="0"/>
              <a:t> University, Israel     </a:t>
            </a:r>
            <a:r>
              <a:rPr lang="en-US" sz="1000" dirty="0" smtClean="0"/>
              <a:t>2011</a:t>
            </a:r>
            <a:endParaRPr lang="en-US" sz="1100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494272" y="6232227"/>
            <a:ext cx="365760" cy="365125"/>
          </a:xfrm>
        </p:spPr>
        <p:txBody>
          <a:bodyPr/>
          <a:lstStyle/>
          <a:p>
            <a:fld id="{B12FD51E-F33E-4DEE-AE69-CBDA0079F3FD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1704" y="1340768"/>
            <a:ext cx="8686800" cy="5029200"/>
          </a:xfrm>
        </p:spPr>
        <p:txBody>
          <a:bodyPr/>
          <a:lstStyle/>
          <a:p>
            <a:pPr eaLnBrk="1" hangingPunct="1"/>
            <a:r>
              <a:rPr lang="en-US" sz="2600" dirty="0" smtClean="0"/>
              <a:t>Is (q</a:t>
            </a:r>
            <a:r>
              <a:rPr lang="en-US" sz="2600" baseline="-25000" dirty="0" smtClean="0"/>
              <a:t>0</a:t>
            </a:r>
            <a:r>
              <a:rPr lang="en-US" sz="2600" dirty="0" smtClean="0"/>
              <a:t>,q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,…,q</a:t>
            </a:r>
            <a:r>
              <a:rPr lang="en-US" sz="2600" baseline="-25000" dirty="0" smtClean="0"/>
              <a:t>t</a:t>
            </a:r>
            <a:r>
              <a:rPr lang="en-US" sz="2600" dirty="0" smtClean="0"/>
              <a:t>) </a:t>
            </a:r>
            <a:r>
              <a:rPr lang="en-US" sz="2600" dirty="0" smtClean="0">
                <a:latin typeface="Arial" charset="0"/>
                <a:sym typeface="Symbol"/>
              </a:rPr>
              <a:t> </a:t>
            </a:r>
            <a:r>
              <a:rPr lang="en-US" sz="2600" dirty="0" smtClean="0"/>
              <a:t>B  the shortest in the lattice?</a:t>
            </a:r>
          </a:p>
          <a:p>
            <a:pPr lvl="1" eaLnBrk="1" hangingPunct="1"/>
            <a:r>
              <a:rPr lang="en-US" sz="2200" dirty="0" smtClean="0"/>
              <a:t>Is it shorter than </a:t>
            </a:r>
            <a:r>
              <a:rPr lang="en-US" sz="2200" dirty="0" smtClean="0">
                <a:latin typeface="Arial" charset="0"/>
                <a:sym typeface="Symbol" pitchFamily="18" charset="2"/>
              </a:rPr>
              <a:t></a:t>
            </a:r>
            <a:r>
              <a:rPr lang="en-US" sz="2200" dirty="0" err="1" smtClean="0"/>
              <a:t>t</a:t>
            </a:r>
            <a:r>
              <a:rPr lang="en-US" sz="2200" dirty="0" err="1" smtClean="0">
                <a:latin typeface="Arial" charset="0"/>
              </a:rPr>
              <a:t>·</a:t>
            </a:r>
            <a:r>
              <a:rPr lang="en-US" sz="2200" dirty="0" err="1" smtClean="0"/>
              <a:t>det</a:t>
            </a:r>
            <a:r>
              <a:rPr lang="en-US" sz="2200" dirty="0" smtClean="0"/>
              <a:t>(B)</a:t>
            </a:r>
            <a:r>
              <a:rPr lang="en-US" sz="2200" baseline="30000" dirty="0" smtClean="0"/>
              <a:t>1/t+1 </a:t>
            </a:r>
            <a:r>
              <a:rPr lang="en-US" sz="2200" dirty="0" smtClean="0"/>
              <a:t>?</a:t>
            </a:r>
          </a:p>
          <a:p>
            <a:pPr lvl="2" eaLnBrk="1" hangingPunct="1"/>
            <a:r>
              <a:rPr lang="en-US" dirty="0" err="1" smtClean="0"/>
              <a:t>det</a:t>
            </a:r>
            <a:r>
              <a:rPr lang="en-US" dirty="0" smtClean="0"/>
              <a:t>(B) is small-</a:t>
            </a:r>
            <a:r>
              <a:rPr lang="en-US" dirty="0" err="1" smtClean="0"/>
              <a:t>ish</a:t>
            </a:r>
            <a:r>
              <a:rPr lang="en-US" dirty="0" smtClean="0"/>
              <a:t> (due to R in the corner)</a:t>
            </a:r>
          </a:p>
          <a:p>
            <a:pPr lvl="1" eaLnBrk="1" hangingPunct="1"/>
            <a:r>
              <a:rPr lang="en-US" sz="2200" dirty="0" smtClean="0"/>
              <a:t>Need ((QP)</a:t>
            </a:r>
            <a:r>
              <a:rPr lang="en-US" sz="2200" baseline="30000" dirty="0" err="1" smtClean="0"/>
              <a:t>t</a:t>
            </a:r>
            <a:r>
              <a:rPr lang="en-US" sz="2200" dirty="0" err="1" smtClean="0"/>
              <a:t>R</a:t>
            </a:r>
            <a:r>
              <a:rPr lang="en-US" sz="2200" dirty="0" smtClean="0"/>
              <a:t>)</a:t>
            </a:r>
            <a:r>
              <a:rPr lang="en-US" sz="2200" baseline="30000" dirty="0" smtClean="0"/>
              <a:t>1/t+1</a:t>
            </a:r>
            <a:r>
              <a:rPr lang="en-US" sz="2200" dirty="0" smtClean="0"/>
              <a:t> &gt; QR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dirty="0" smtClean="0">
                <a:sym typeface="Wingdings" pitchFamily="2" charset="2"/>
              </a:rPr>
              <a:t></a:t>
            </a:r>
            <a:r>
              <a:rPr lang="en-US" dirty="0" smtClean="0"/>
              <a:t> t+1 &gt; (log Q + log P – log R) / (log P – log R)</a:t>
            </a:r>
            <a:br>
              <a:rPr lang="en-US" dirty="0" smtClean="0"/>
            </a:br>
            <a:r>
              <a:rPr lang="en-US" dirty="0" smtClean="0"/>
              <a:t>      ~ log Q/log P</a:t>
            </a:r>
          </a:p>
          <a:p>
            <a:pPr eaLnBrk="1" hangingPunct="1"/>
            <a:r>
              <a:rPr lang="en-US" sz="2600" dirty="0" smtClean="0"/>
              <a:t>log Q = </a:t>
            </a:r>
            <a:r>
              <a:rPr lang="en-US" sz="2600" dirty="0" smtClean="0">
                <a:latin typeface="Symbol" pitchFamily="18" charset="2"/>
              </a:rPr>
              <a:t>w</a:t>
            </a:r>
            <a:r>
              <a:rPr lang="en-US" sz="2600" dirty="0" smtClean="0"/>
              <a:t>(log</a:t>
            </a:r>
            <a:r>
              <a:rPr lang="en-US" sz="2600" baseline="30000" dirty="0" smtClean="0"/>
              <a:t>2</a:t>
            </a:r>
            <a:r>
              <a:rPr lang="en-US" sz="2600" dirty="0" smtClean="0"/>
              <a:t>P) </a:t>
            </a:r>
            <a:r>
              <a:rPr lang="en-US" sz="2600" dirty="0" smtClean="0">
                <a:sym typeface="Wingdings" pitchFamily="2" charset="2"/>
              </a:rPr>
              <a:t></a:t>
            </a:r>
            <a:r>
              <a:rPr lang="en-US" sz="2600" dirty="0" smtClean="0"/>
              <a:t> need t=</a:t>
            </a:r>
            <a:r>
              <a:rPr lang="en-US" sz="2600" dirty="0" smtClean="0">
                <a:latin typeface="Symbol" pitchFamily="18" charset="2"/>
              </a:rPr>
              <a:t>w</a:t>
            </a:r>
            <a:r>
              <a:rPr lang="en-US" sz="2600" dirty="0" smtClean="0"/>
              <a:t>(log P)</a:t>
            </a:r>
          </a:p>
          <a:p>
            <a:pPr eaLnBrk="1" hangingPunct="1"/>
            <a:r>
              <a:rPr lang="en-US" sz="2600" dirty="0" smtClean="0"/>
              <a:t>Quality of LLL &amp; co. degrades with t</a:t>
            </a:r>
          </a:p>
          <a:p>
            <a:pPr lvl="1"/>
            <a:r>
              <a:rPr lang="en-US" sz="2200" dirty="0" smtClean="0"/>
              <a:t>Find vectors of size ~ 2</a:t>
            </a:r>
            <a:r>
              <a:rPr lang="en-US" sz="2400" baseline="30000" dirty="0" smtClean="0">
                <a:latin typeface="Symbol" pitchFamily="18" charset="2"/>
              </a:rPr>
              <a:t>e</a:t>
            </a:r>
            <a:r>
              <a:rPr lang="en-US" sz="2200" baseline="30000" dirty="0" smtClean="0"/>
              <a:t>t</a:t>
            </a:r>
            <a:r>
              <a:rPr lang="en-US" sz="2200" dirty="0" smtClean="0">
                <a:latin typeface="Arial" charset="0"/>
              </a:rPr>
              <a:t>·</a:t>
            </a:r>
            <a:r>
              <a:rPr lang="en-US" sz="2200" dirty="0" smtClean="0"/>
              <a:t>shortest</a:t>
            </a:r>
          </a:p>
          <a:p>
            <a:pPr lvl="1" eaLnBrk="1" hangingPunct="1"/>
            <a:r>
              <a:rPr lang="en-US" sz="2200" dirty="0" smtClean="0"/>
              <a:t>t=</a:t>
            </a:r>
            <a:r>
              <a:rPr lang="en-US" sz="2200" dirty="0" smtClean="0">
                <a:latin typeface="Symbol" pitchFamily="18" charset="2"/>
              </a:rPr>
              <a:t>w</a:t>
            </a:r>
            <a:r>
              <a:rPr lang="en-US" sz="2200" dirty="0" smtClean="0"/>
              <a:t>(log P) </a:t>
            </a:r>
            <a:r>
              <a:rPr lang="en-US" sz="2200" dirty="0" smtClean="0">
                <a:sym typeface="Wingdings" pitchFamily="2" charset="2"/>
              </a:rPr>
              <a:t></a:t>
            </a:r>
            <a:r>
              <a:rPr lang="en-US" sz="2200" dirty="0" smtClean="0"/>
              <a:t> 2</a:t>
            </a:r>
            <a:r>
              <a:rPr lang="en-US" sz="2200" baseline="30000" dirty="0" smtClean="0">
                <a:latin typeface="Symbol" pitchFamily="18" charset="2"/>
              </a:rPr>
              <a:t>e</a:t>
            </a:r>
            <a:r>
              <a:rPr lang="en-US" sz="2200" baseline="30000" dirty="0" smtClean="0"/>
              <a:t>t</a:t>
            </a:r>
            <a:r>
              <a:rPr lang="en-US" sz="2200" dirty="0" smtClean="0">
                <a:latin typeface="Arial" charset="0"/>
              </a:rPr>
              <a:t>·</a:t>
            </a:r>
            <a:r>
              <a:rPr lang="en-US" sz="2200" dirty="0" smtClean="0"/>
              <a:t>QR</a:t>
            </a:r>
            <a:r>
              <a:rPr lang="en-US" sz="2200" baseline="30000" dirty="0" smtClean="0"/>
              <a:t> </a:t>
            </a:r>
            <a:r>
              <a:rPr lang="en-US" sz="2200" dirty="0" smtClean="0"/>
              <a:t>&gt; </a:t>
            </a:r>
            <a:r>
              <a:rPr lang="en-US" sz="2200" dirty="0" err="1" smtClean="0"/>
              <a:t>det</a:t>
            </a:r>
            <a:r>
              <a:rPr lang="en-US" sz="2200" dirty="0" smtClean="0"/>
              <a:t>(B)</a:t>
            </a:r>
            <a:r>
              <a:rPr lang="en-US" sz="2200" baseline="30000" dirty="0" smtClean="0"/>
              <a:t>1/t+1</a:t>
            </a:r>
            <a:endParaRPr lang="en-US" sz="2200" dirty="0" smtClean="0"/>
          </a:p>
          <a:p>
            <a:pPr lvl="1" eaLnBrk="1" hangingPunct="1"/>
            <a:r>
              <a:rPr lang="en-US" sz="2200" dirty="0" smtClean="0"/>
              <a:t>Contemporary lattice reduction</a:t>
            </a:r>
            <a:br>
              <a:rPr lang="en-US" sz="2200" dirty="0" smtClean="0"/>
            </a:br>
            <a:r>
              <a:rPr lang="en-US" sz="2200" dirty="0" smtClean="0"/>
              <a:t>                       not strong enough</a:t>
            </a:r>
          </a:p>
        </p:txBody>
      </p:sp>
      <p:sp>
        <p:nvSpPr>
          <p:cNvPr id="51202" name="AutoShape 4"/>
          <p:cNvSpPr>
            <a:spLocks noChangeArrowheads="1"/>
          </p:cNvSpPr>
          <p:nvPr/>
        </p:nvSpPr>
        <p:spPr bwMode="auto">
          <a:xfrm>
            <a:off x="5868144" y="1761456"/>
            <a:ext cx="2808312" cy="432048"/>
          </a:xfrm>
          <a:prstGeom prst="wedgeEllipseCallout">
            <a:avLst>
              <a:gd name="adj1" fmla="val -68113"/>
              <a:gd name="adj2" fmla="val 2526"/>
            </a:avLst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600"/>
              <a:t>Minkowski bound</a:t>
            </a: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Will this algorithm succeed?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7092280" y="2409528"/>
            <a:ext cx="1816889" cy="1520627"/>
            <a:chOff x="4844" y="72"/>
            <a:chExt cx="789" cy="595"/>
          </a:xfrm>
        </p:grpSpPr>
        <p:sp>
          <p:nvSpPr>
            <p:cNvPr id="51206" name="Text Box 6"/>
            <p:cNvSpPr txBox="1">
              <a:spLocks noChangeArrowheads="1"/>
            </p:cNvSpPr>
            <p:nvPr/>
          </p:nvSpPr>
          <p:spPr bwMode="auto">
            <a:xfrm>
              <a:off x="4844" y="103"/>
              <a:ext cx="777" cy="5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lvl="1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dirty="0"/>
                <a:t>R </a:t>
              </a:r>
              <a:r>
                <a:rPr lang="en-US" dirty="0" smtClean="0"/>
                <a:t>w</a:t>
              </a:r>
              <a:r>
                <a:rPr lang="en-US" baseline="-25000" dirty="0" smtClean="0"/>
                <a:t>1</a:t>
              </a:r>
              <a:r>
                <a:rPr lang="en-US" dirty="0" smtClean="0"/>
                <a:t> w</a:t>
              </a:r>
              <a:r>
                <a:rPr lang="en-US" baseline="-25000" dirty="0" smtClean="0"/>
                <a:t>2</a:t>
              </a:r>
              <a:r>
                <a:rPr lang="en-US" dirty="0" smtClean="0"/>
                <a:t>…w</a:t>
              </a:r>
              <a:r>
                <a:rPr lang="en-US" baseline="-25000" dirty="0" smtClean="0"/>
                <a:t>t</a:t>
              </a:r>
              <a:r>
                <a:rPr lang="en-US" dirty="0"/>
                <a:t/>
              </a:r>
              <a:br>
                <a:rPr lang="en-US" dirty="0"/>
              </a:br>
              <a:r>
                <a:rPr lang="en-US" dirty="0"/>
                <a:t>  </a:t>
              </a:r>
              <a:r>
                <a:rPr lang="en-US" dirty="0" smtClean="0"/>
                <a:t>-w</a:t>
              </a:r>
              <a:r>
                <a:rPr lang="en-US" baseline="-25000" dirty="0" smtClean="0"/>
                <a:t>0</a:t>
              </a:r>
              <a:r>
                <a:rPr lang="en-US" dirty="0"/>
                <a:t/>
              </a:r>
              <a:br>
                <a:rPr lang="en-US" dirty="0"/>
              </a:br>
              <a:r>
                <a:rPr lang="en-US" dirty="0"/>
                <a:t>      </a:t>
              </a:r>
              <a:r>
                <a:rPr lang="en-US" dirty="0" smtClean="0"/>
                <a:t>-w</a:t>
              </a:r>
              <a:r>
                <a:rPr lang="en-US" baseline="-25000" dirty="0" smtClean="0"/>
                <a:t>0</a:t>
              </a:r>
              <a:r>
                <a:rPr lang="en-US" dirty="0"/>
                <a:t/>
              </a:r>
              <a:br>
                <a:rPr lang="en-US" dirty="0"/>
              </a:br>
              <a:r>
                <a:rPr lang="en-US" dirty="0"/>
                <a:t>   	…</a:t>
              </a:r>
              <a:br>
                <a:rPr lang="en-US" dirty="0"/>
              </a:br>
              <a:r>
                <a:rPr lang="en-US" dirty="0"/>
                <a:t>           </a:t>
              </a:r>
              <a:r>
                <a:rPr lang="en-US" dirty="0" smtClean="0"/>
                <a:t>-w</a:t>
              </a:r>
              <a:r>
                <a:rPr lang="en-US" baseline="-25000" dirty="0" smtClean="0"/>
                <a:t>0</a:t>
              </a:r>
              <a:endParaRPr lang="en-US" baseline="-25000" dirty="0"/>
            </a:p>
          </p:txBody>
        </p:sp>
        <p:sp>
          <p:nvSpPr>
            <p:cNvPr id="51207" name="AutoShape 8"/>
            <p:cNvSpPr>
              <a:spLocks noChangeArrowheads="1"/>
            </p:cNvSpPr>
            <p:nvPr/>
          </p:nvSpPr>
          <p:spPr bwMode="auto">
            <a:xfrm>
              <a:off x="5035" y="72"/>
              <a:ext cx="598" cy="595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</p:grp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08520" y="6453336"/>
            <a:ext cx="2555776" cy="432048"/>
          </a:xfrm>
        </p:spPr>
        <p:txBody>
          <a:bodyPr/>
          <a:lstStyle/>
          <a:p>
            <a:pPr algn="ctr"/>
            <a:r>
              <a:rPr lang="en-US" dirty="0" smtClean="0"/>
              <a:t>Secure Computation and Efficiency</a:t>
            </a:r>
          </a:p>
          <a:p>
            <a:pPr algn="ctr"/>
            <a:r>
              <a:rPr lang="en-US" sz="1100" dirty="0" smtClean="0"/>
              <a:t>Bar-</a:t>
            </a:r>
            <a:r>
              <a:rPr lang="en-US" sz="1100" dirty="0" err="1" smtClean="0"/>
              <a:t>Ilan</a:t>
            </a:r>
            <a:r>
              <a:rPr lang="en-US" sz="1100" dirty="0" smtClean="0"/>
              <a:t> University, Israel     </a:t>
            </a:r>
            <a:r>
              <a:rPr lang="en-US" sz="1000" dirty="0" smtClean="0"/>
              <a:t>2011</a:t>
            </a:r>
            <a:endParaRPr lang="en-US" sz="1100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494272" y="6148859"/>
            <a:ext cx="365760" cy="365125"/>
          </a:xfrm>
        </p:spPr>
        <p:txBody>
          <a:bodyPr/>
          <a:lstStyle/>
          <a:p>
            <a:fld id="{B12FD51E-F33E-4DEE-AE69-CBDA0079F3FD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5"/>
          <p:cNvSpPr>
            <a:spLocks noChangeArrowheads="1"/>
          </p:cNvSpPr>
          <p:nvPr/>
        </p:nvSpPr>
        <p:spPr bwMode="auto">
          <a:xfrm>
            <a:off x="0" y="1189038"/>
            <a:ext cx="9144000" cy="51974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52227" name="Picture 14" descr="grap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63" y="1185863"/>
            <a:ext cx="6935787" cy="515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Why this algorithm fails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5947023" y="5722938"/>
            <a:ext cx="2746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t</a:t>
            </a:r>
          </a:p>
        </p:txBody>
      </p:sp>
      <p:sp>
        <p:nvSpPr>
          <p:cNvPr id="52230" name="Line 6"/>
          <p:cNvSpPr>
            <a:spLocks noChangeShapeType="1"/>
          </p:cNvSpPr>
          <p:nvPr/>
        </p:nvSpPr>
        <p:spPr bwMode="auto">
          <a:xfrm>
            <a:off x="3272086" y="1573213"/>
            <a:ext cx="0" cy="41941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1" name="Text Box 8"/>
          <p:cNvSpPr txBox="1">
            <a:spLocks noChangeArrowheads="1"/>
          </p:cNvSpPr>
          <p:nvPr/>
        </p:nvSpPr>
        <p:spPr bwMode="auto">
          <a:xfrm>
            <a:off x="3448050" y="6037263"/>
            <a:ext cx="1293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logQ/logP</a:t>
            </a:r>
          </a:p>
        </p:txBody>
      </p:sp>
      <p:sp>
        <p:nvSpPr>
          <p:cNvPr id="52232" name="Text Box 9"/>
          <p:cNvSpPr txBox="1">
            <a:spLocks noChangeArrowheads="1"/>
          </p:cNvSpPr>
          <p:nvPr/>
        </p:nvSpPr>
        <p:spPr bwMode="auto">
          <a:xfrm rot="-5400000">
            <a:off x="-376783" y="2199482"/>
            <a:ext cx="19113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size (log scale)</a:t>
            </a:r>
          </a:p>
        </p:txBody>
      </p:sp>
      <p:sp>
        <p:nvSpPr>
          <p:cNvPr id="52233" name="Line 10"/>
          <p:cNvSpPr>
            <a:spLocks noChangeShapeType="1"/>
          </p:cNvSpPr>
          <p:nvPr/>
        </p:nvSpPr>
        <p:spPr bwMode="auto">
          <a:xfrm flipH="1" flipV="1">
            <a:off x="3297486" y="5791200"/>
            <a:ext cx="347662" cy="319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4" name="Text Box 11"/>
          <p:cNvSpPr txBox="1">
            <a:spLocks noChangeArrowheads="1"/>
          </p:cNvSpPr>
          <p:nvPr/>
        </p:nvSpPr>
        <p:spPr bwMode="auto">
          <a:xfrm>
            <a:off x="3635896" y="3501008"/>
            <a:ext cx="2478564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 dirty="0"/>
              <a:t>the solution we</a:t>
            </a:r>
            <a:br>
              <a:rPr lang="en-US" sz="2400" dirty="0"/>
            </a:br>
            <a:r>
              <a:rPr lang="en-US" sz="2400" dirty="0"/>
              <a:t>are seeking </a:t>
            </a:r>
          </a:p>
        </p:txBody>
      </p:sp>
      <p:sp>
        <p:nvSpPr>
          <p:cNvPr id="52235" name="Line 12"/>
          <p:cNvSpPr>
            <a:spLocks noChangeShapeType="1"/>
          </p:cNvSpPr>
          <p:nvPr/>
        </p:nvSpPr>
        <p:spPr bwMode="auto">
          <a:xfrm flipV="1">
            <a:off x="4211960" y="2636912"/>
            <a:ext cx="648072" cy="9361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6" name="Text Box 15"/>
          <p:cNvSpPr txBox="1">
            <a:spLocks noChangeArrowheads="1"/>
          </p:cNvSpPr>
          <p:nvPr/>
        </p:nvSpPr>
        <p:spPr bwMode="auto">
          <a:xfrm>
            <a:off x="6253108" y="2639814"/>
            <a:ext cx="2927404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 dirty="0"/>
              <a:t>auxiliary solutions</a:t>
            </a:r>
            <a:br>
              <a:rPr lang="en-US" sz="2400" dirty="0"/>
            </a:br>
            <a:r>
              <a:rPr lang="en-US" sz="2400" dirty="0"/>
              <a:t>(</a:t>
            </a:r>
            <a:r>
              <a:rPr lang="en-US" sz="2400" dirty="0" err="1" smtClean="0"/>
              <a:t>Minkowski</a:t>
            </a:r>
            <a:r>
              <a:rPr lang="en-US" sz="2400" dirty="0" smtClean="0"/>
              <a:t>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1600" dirty="0"/>
              <a:t>converges to ~ </a:t>
            </a:r>
            <a:r>
              <a:rPr lang="en-US" sz="1600" dirty="0" err="1"/>
              <a:t>logQ+logP</a:t>
            </a:r>
            <a:endParaRPr lang="en-US" sz="2400" dirty="0"/>
          </a:p>
        </p:txBody>
      </p:sp>
      <p:sp>
        <p:nvSpPr>
          <p:cNvPr id="52237" name="Line 16"/>
          <p:cNvSpPr>
            <a:spLocks noChangeShapeType="1"/>
          </p:cNvSpPr>
          <p:nvPr/>
        </p:nvSpPr>
        <p:spPr bwMode="auto">
          <a:xfrm flipH="1" flipV="1">
            <a:off x="5721350" y="2157412"/>
            <a:ext cx="794866" cy="5515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8" name="Text Box 17"/>
          <p:cNvSpPr txBox="1">
            <a:spLocks noChangeArrowheads="1"/>
          </p:cNvSpPr>
          <p:nvPr/>
        </p:nvSpPr>
        <p:spPr bwMode="auto">
          <a:xfrm>
            <a:off x="6372200" y="1562100"/>
            <a:ext cx="2813591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 dirty="0"/>
              <a:t>What LLL can find</a:t>
            </a:r>
          </a:p>
          <a:p>
            <a:pPr algn="l"/>
            <a:r>
              <a:rPr lang="en-US" sz="1600" dirty="0"/>
              <a:t>min(</a:t>
            </a:r>
            <a:r>
              <a:rPr lang="en-US" sz="1600" b="1" dirty="0" err="1">
                <a:solidFill>
                  <a:srgbClr val="00FFCC"/>
                </a:solidFill>
              </a:rPr>
              <a:t>blue</a:t>
            </a:r>
            <a:r>
              <a:rPr lang="en-US" sz="1600" dirty="0" err="1"/>
              <a:t>,</a:t>
            </a:r>
            <a:r>
              <a:rPr lang="en-US" sz="1600" b="1" dirty="0" err="1">
                <a:solidFill>
                  <a:srgbClr val="9900CC"/>
                </a:solidFill>
              </a:rPr>
              <a:t>purple</a:t>
            </a:r>
            <a:r>
              <a:rPr lang="en-US" sz="1600" dirty="0"/>
              <a:t>)+</a:t>
            </a:r>
            <a:r>
              <a:rPr lang="en-US" sz="1600" dirty="0">
                <a:latin typeface="Symbol" pitchFamily="18" charset="2"/>
              </a:rPr>
              <a:t>e</a:t>
            </a:r>
            <a:r>
              <a:rPr lang="en-US" sz="1600" dirty="0"/>
              <a:t>t</a:t>
            </a:r>
          </a:p>
        </p:txBody>
      </p:sp>
      <p:sp>
        <p:nvSpPr>
          <p:cNvPr id="52239" name="Line 18"/>
          <p:cNvSpPr>
            <a:spLocks noChangeShapeType="1"/>
          </p:cNvSpPr>
          <p:nvPr/>
        </p:nvSpPr>
        <p:spPr bwMode="auto">
          <a:xfrm flipH="1">
            <a:off x="5868143" y="1800224"/>
            <a:ext cx="566737" cy="445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0" name="Text Box 19"/>
          <p:cNvSpPr txBox="1">
            <a:spLocks noChangeArrowheads="1"/>
          </p:cNvSpPr>
          <p:nvPr/>
        </p:nvSpPr>
        <p:spPr bwMode="auto">
          <a:xfrm>
            <a:off x="6372200" y="4581128"/>
            <a:ext cx="2455862" cy="1200329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400"/>
              <a:t>blue line</a:t>
            </a:r>
            <a:br>
              <a:rPr lang="en-US" sz="2400"/>
            </a:br>
            <a:r>
              <a:rPr lang="en-US" sz="2400"/>
              <a:t>remains above</a:t>
            </a:r>
            <a:br>
              <a:rPr lang="en-US" sz="2400"/>
            </a:br>
            <a:r>
              <a:rPr lang="en-US" sz="2400"/>
              <a:t>purple line</a:t>
            </a:r>
          </a:p>
        </p:txBody>
      </p:sp>
      <p:sp>
        <p:nvSpPr>
          <p:cNvPr id="52241" name="Line 20"/>
          <p:cNvSpPr>
            <a:spLocks noChangeShapeType="1"/>
          </p:cNvSpPr>
          <p:nvPr/>
        </p:nvSpPr>
        <p:spPr bwMode="auto">
          <a:xfrm>
            <a:off x="8028384" y="4797152"/>
            <a:ext cx="625475" cy="0"/>
          </a:xfrm>
          <a:prstGeom prst="line">
            <a:avLst/>
          </a:prstGeom>
          <a:noFill/>
          <a:ln w="25400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2" name="Line 21"/>
          <p:cNvSpPr>
            <a:spLocks noChangeShapeType="1"/>
          </p:cNvSpPr>
          <p:nvPr/>
        </p:nvSpPr>
        <p:spPr bwMode="auto">
          <a:xfrm>
            <a:off x="8172400" y="5517232"/>
            <a:ext cx="434975" cy="0"/>
          </a:xfrm>
          <a:prstGeom prst="line">
            <a:avLst/>
          </a:prstGeom>
          <a:noFill/>
          <a:ln w="25400">
            <a:solidFill>
              <a:srgbClr val="9933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3" name="Text Box 22"/>
          <p:cNvSpPr txBox="1">
            <a:spLocks noChangeArrowheads="1"/>
          </p:cNvSpPr>
          <p:nvPr/>
        </p:nvSpPr>
        <p:spPr bwMode="auto">
          <a:xfrm>
            <a:off x="888281" y="2343150"/>
            <a:ext cx="58737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/>
              <a:t>log Q</a:t>
            </a: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08520" y="6453336"/>
            <a:ext cx="2555776" cy="432048"/>
          </a:xfrm>
        </p:spPr>
        <p:txBody>
          <a:bodyPr/>
          <a:lstStyle/>
          <a:p>
            <a:pPr algn="ctr"/>
            <a:r>
              <a:rPr lang="en-US" dirty="0" smtClean="0"/>
              <a:t>Secure Computation and Efficiency</a:t>
            </a:r>
          </a:p>
          <a:p>
            <a:pPr algn="ctr"/>
            <a:r>
              <a:rPr lang="en-US" sz="1100" dirty="0" smtClean="0"/>
              <a:t>Bar-</a:t>
            </a:r>
            <a:r>
              <a:rPr lang="en-US" sz="1100" dirty="0" err="1" smtClean="0"/>
              <a:t>Ilan</a:t>
            </a:r>
            <a:r>
              <a:rPr lang="en-US" sz="1100" dirty="0" smtClean="0"/>
              <a:t> University, Israel     </a:t>
            </a:r>
            <a:r>
              <a:rPr lang="en-US" sz="1000" dirty="0" smtClean="0"/>
              <a:t>2011</a:t>
            </a:r>
            <a:endParaRPr lang="en-US" sz="1100" dirty="0"/>
          </a:p>
        </p:txBody>
      </p:sp>
      <p:sp>
        <p:nvSpPr>
          <p:cNvPr id="2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494272" y="6304235"/>
            <a:ext cx="365760" cy="365125"/>
          </a:xfrm>
        </p:spPr>
        <p:txBody>
          <a:bodyPr/>
          <a:lstStyle/>
          <a:p>
            <a:fld id="{B12FD51E-F33E-4DEE-AE69-CBDA0079F3FD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Somewhat </a:t>
            </a:r>
            <a:r>
              <a:rPr lang="en-US" dirty="0" err="1" smtClean="0"/>
              <a:t>Homomorphic</a:t>
            </a:r>
            <a:r>
              <a:rPr lang="en-US" dirty="0" smtClean="0"/>
              <a:t> Encryption (SHE)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2" y="2931712"/>
            <a:ext cx="4897759" cy="1649416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0070C0"/>
                </a:solidFill>
              </a:rPr>
              <a:t>Evaluate low-degree polynomials on encrypted data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D51E-F33E-4DEE-AE69-CBDA0079F3F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64096" y="980728"/>
            <a:ext cx="4572000" cy="1454888"/>
          </a:xfrm>
          <a:prstGeom prst="rect">
            <a:avLst/>
          </a:prstGeom>
        </p:spPr>
        <p:txBody>
          <a:bodyPr vert="horz" lIns="91440" rIns="9144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sz="23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 I</a:t>
            </a:r>
            <a:endParaRPr kumimoji="0" lang="en-US" sz="23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Simple Scheme that supports computing low-degree polynomials on encrypted data</a:t>
            </a:r>
          </a:p>
          <a:p>
            <a:pPr lvl="1"/>
            <a:r>
              <a:rPr lang="en-US" dirty="0" smtClean="0"/>
              <a:t>Any fixed polynomial degree can be done</a:t>
            </a:r>
          </a:p>
          <a:p>
            <a:pPr lvl="1"/>
            <a:r>
              <a:rPr lang="en-US" dirty="0" smtClean="0"/>
              <a:t>To get degree-d, </a:t>
            </a:r>
            <a:r>
              <a:rPr lang="en-US" dirty="0" err="1" smtClean="0"/>
              <a:t>ciphertext</a:t>
            </a:r>
            <a:r>
              <a:rPr lang="en-US" dirty="0" smtClean="0"/>
              <a:t> size must be </a:t>
            </a:r>
            <a:r>
              <a:rPr lang="en-US" dirty="0" smtClean="0">
                <a:latin typeface="Symbol" pitchFamily="18" charset="2"/>
              </a:rPr>
              <a:t>w</a:t>
            </a:r>
            <a:r>
              <a:rPr lang="en-US" dirty="0" smtClean="0"/>
              <a:t>(nd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Already can be used in applications</a:t>
            </a:r>
          </a:p>
          <a:p>
            <a:pPr lvl="1"/>
            <a:r>
              <a:rPr lang="en-US" dirty="0" smtClean="0"/>
              <a:t>E.g., the keyword-match example</a:t>
            </a:r>
          </a:p>
          <a:p>
            <a:endParaRPr lang="en-US" dirty="0" smtClean="0"/>
          </a:p>
          <a:p>
            <a:r>
              <a:rPr lang="en-US" dirty="0" smtClean="0"/>
              <a:t>Next we turn it into a</a:t>
            </a:r>
            <a:br>
              <a:rPr lang="en-US" dirty="0" smtClean="0"/>
            </a:br>
            <a:r>
              <a:rPr lang="en-US" dirty="0" smtClean="0"/>
              <a:t>fully-</a:t>
            </a:r>
            <a:r>
              <a:rPr lang="en-US" dirty="0" err="1" smtClean="0"/>
              <a:t>homomorphic</a:t>
            </a:r>
            <a:r>
              <a:rPr lang="en-US" dirty="0" smtClean="0"/>
              <a:t> scheme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D51E-F33E-4DEE-AE69-CBDA0079F3FD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for Part I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Secure Computation and Efficiency</a:t>
            </a:r>
          </a:p>
          <a:p>
            <a:pPr algn="ctr"/>
            <a:r>
              <a:rPr lang="en-US" sz="1100" dirty="0" smtClean="0"/>
              <a:t>Bar-</a:t>
            </a:r>
            <a:r>
              <a:rPr lang="en-US" sz="1100" dirty="0" err="1" smtClean="0"/>
              <a:t>Ilan</a:t>
            </a:r>
            <a:r>
              <a:rPr lang="en-US" sz="1100" dirty="0" smtClean="0"/>
              <a:t> University, Israel     </a:t>
            </a:r>
            <a:r>
              <a:rPr lang="en-US" sz="1000" dirty="0" smtClean="0"/>
              <a:t>2011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131720"/>
            <a:ext cx="7772400" cy="1828800"/>
          </a:xfrm>
        </p:spPr>
        <p:txBody>
          <a:bodyPr>
            <a:normAutofit/>
          </a:bodyPr>
          <a:lstStyle/>
          <a:p>
            <a:r>
              <a:rPr lang="en-US" dirty="0" smtClean="0"/>
              <a:t>Fully </a:t>
            </a:r>
            <a:r>
              <a:rPr lang="en-US" dirty="0" err="1" smtClean="0"/>
              <a:t>Homomorphic</a:t>
            </a:r>
            <a:r>
              <a:rPr lang="en-US" dirty="0" smtClean="0"/>
              <a:t> Encryption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1052736"/>
            <a:ext cx="4572000" cy="1454888"/>
          </a:xfrm>
        </p:spPr>
        <p:txBody>
          <a:bodyPr/>
          <a:lstStyle/>
          <a:p>
            <a:r>
              <a:rPr lang="en-US" dirty="0" smtClean="0"/>
              <a:t>Part II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D51E-F33E-4DEE-AE69-CBDA0079F3FD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6" name="Picture 27" descr="glove_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16696" y="2094954"/>
            <a:ext cx="16002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Bootstrapping [Gentry 09]</a:t>
            </a:r>
          </a:p>
        </p:txBody>
      </p:sp>
      <p:sp>
        <p:nvSpPr>
          <p:cNvPr id="2867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02096" y="1556792"/>
            <a:ext cx="8534400" cy="4610100"/>
          </a:xfrm>
        </p:spPr>
        <p:txBody>
          <a:bodyPr/>
          <a:lstStyle/>
          <a:p>
            <a:pPr eaLnBrk="1" hangingPunct="1"/>
            <a:r>
              <a:rPr lang="en-US" dirty="0" smtClean="0"/>
              <a:t>So far, can evaluate low-degree polynomials</a:t>
            </a: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5607496" y="2741067"/>
            <a:ext cx="1386918" cy="307777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1400" dirty="0" smtClean="0"/>
              <a:t>(</a:t>
            </a:r>
            <a:r>
              <a:rPr lang="en-US" sz="1400" i="1" dirty="0" smtClean="0"/>
              <a:t>x</a:t>
            </a:r>
            <a:r>
              <a:rPr lang="en-US" sz="1400" baseline="-25000" dirty="0" smtClean="0"/>
              <a:t>1</a:t>
            </a:r>
            <a:r>
              <a:rPr lang="en-US" sz="1400" dirty="0"/>
              <a:t>, </a:t>
            </a:r>
            <a:r>
              <a:rPr lang="en-US" sz="1400" i="1" dirty="0"/>
              <a:t>x</a:t>
            </a:r>
            <a:r>
              <a:rPr lang="en-US" sz="1400" baseline="-25000" dirty="0"/>
              <a:t>2 </a:t>
            </a:r>
            <a:r>
              <a:rPr lang="en-US" sz="1400" dirty="0"/>
              <a:t>,</a:t>
            </a:r>
            <a:r>
              <a:rPr lang="en-US" sz="1400" dirty="0">
                <a:latin typeface="Tahoma" pitchFamily="34" charset="0"/>
              </a:rPr>
              <a:t>…</a:t>
            </a:r>
            <a:r>
              <a:rPr lang="en-US" sz="1400" dirty="0"/>
              <a:t>, </a:t>
            </a:r>
            <a:r>
              <a:rPr lang="en-US" sz="1400" i="1" dirty="0" err="1"/>
              <a:t>x</a:t>
            </a:r>
            <a:r>
              <a:rPr lang="en-US" sz="1400" i="1" baseline="-25000" dirty="0" err="1"/>
              <a:t>t</a:t>
            </a:r>
            <a:r>
              <a:rPr lang="en-US" sz="1400" dirty="0"/>
              <a:t>)</a:t>
            </a:r>
          </a:p>
        </p:txBody>
      </p:sp>
      <p:sp>
        <p:nvSpPr>
          <p:cNvPr id="28687" name="Text Box 13"/>
          <p:cNvSpPr txBox="1">
            <a:spLocks noChangeArrowheads="1"/>
          </p:cNvSpPr>
          <p:nvPr/>
        </p:nvSpPr>
        <p:spPr bwMode="auto">
          <a:xfrm>
            <a:off x="4296221" y="2094954"/>
            <a:ext cx="269626" cy="369332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590650" y="2162026"/>
            <a:ext cx="425424" cy="1442779"/>
            <a:chOff x="1590650" y="2162026"/>
            <a:chExt cx="425424" cy="1442779"/>
          </a:xfrm>
          <a:solidFill>
            <a:srgbClr val="00B050"/>
          </a:solidFill>
        </p:grpSpPr>
        <p:sp>
          <p:nvSpPr>
            <p:cNvPr id="99336" name="Text Box 8"/>
            <p:cNvSpPr txBox="1">
              <a:spLocks noChangeArrowheads="1"/>
            </p:cNvSpPr>
            <p:nvPr/>
          </p:nvSpPr>
          <p:spPr bwMode="auto">
            <a:xfrm>
              <a:off x="1592560" y="2875433"/>
              <a:ext cx="37147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ahoma" pitchFamily="34" charset="0"/>
                </a:rPr>
                <a:t>…</a:t>
              </a:r>
              <a:endParaRPr lang="en-US" dirty="0"/>
            </a:p>
          </p:txBody>
        </p:sp>
        <p:sp>
          <p:nvSpPr>
            <p:cNvPr id="99337" name="Rectangle 9"/>
            <p:cNvSpPr>
              <a:spLocks noChangeArrowheads="1"/>
            </p:cNvSpPr>
            <p:nvPr/>
          </p:nvSpPr>
          <p:spPr bwMode="auto">
            <a:xfrm>
              <a:off x="1645096" y="2614066"/>
              <a:ext cx="307504" cy="3400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39" name="Text Box 11"/>
            <p:cNvSpPr txBox="1">
              <a:spLocks noChangeArrowheads="1"/>
            </p:cNvSpPr>
            <p:nvPr/>
          </p:nvSpPr>
          <p:spPr bwMode="auto">
            <a:xfrm>
              <a:off x="1590650" y="2587401"/>
              <a:ext cx="361950" cy="3667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 dirty="0"/>
                <a:t>x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16" name="Rectangle 9"/>
            <p:cNvSpPr>
              <a:spLocks noChangeArrowheads="1"/>
            </p:cNvSpPr>
            <p:nvPr/>
          </p:nvSpPr>
          <p:spPr bwMode="auto">
            <a:xfrm>
              <a:off x="1647006" y="3262138"/>
              <a:ext cx="307504" cy="3400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1592560" y="3235473"/>
              <a:ext cx="383438" cy="36933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 dirty="0" err="1" smtClean="0"/>
                <a:t>x</a:t>
              </a:r>
              <a:r>
                <a:rPr lang="en-US" baseline="-25000" dirty="0" err="1" smtClean="0"/>
                <a:t>t</a:t>
              </a:r>
              <a:endParaRPr lang="en-US" baseline="-25000" dirty="0"/>
            </a:p>
          </p:txBody>
        </p:sp>
        <p:sp>
          <p:nvSpPr>
            <p:cNvPr id="18" name="Rectangle 9"/>
            <p:cNvSpPr>
              <a:spLocks noChangeArrowheads="1"/>
            </p:cNvSpPr>
            <p:nvPr/>
          </p:nvSpPr>
          <p:spPr bwMode="auto">
            <a:xfrm>
              <a:off x="1647006" y="2188691"/>
              <a:ext cx="307504" cy="3400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1"/>
            <p:cNvSpPr txBox="1">
              <a:spLocks noChangeArrowheads="1"/>
            </p:cNvSpPr>
            <p:nvPr/>
          </p:nvSpPr>
          <p:spPr bwMode="auto">
            <a:xfrm>
              <a:off x="1592560" y="2162026"/>
              <a:ext cx="423514" cy="36933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 dirty="0" smtClean="0"/>
                <a:t>x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</p:grp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08520" y="6453336"/>
            <a:ext cx="2555776" cy="432048"/>
          </a:xfrm>
        </p:spPr>
        <p:txBody>
          <a:bodyPr/>
          <a:lstStyle/>
          <a:p>
            <a:pPr algn="ctr"/>
            <a:r>
              <a:rPr lang="en-US" dirty="0" smtClean="0"/>
              <a:t>Secure Computation and Efficiency</a:t>
            </a:r>
          </a:p>
          <a:p>
            <a:pPr algn="ctr"/>
            <a:r>
              <a:rPr lang="en-US" sz="1100" dirty="0" smtClean="0"/>
              <a:t>Bar-</a:t>
            </a:r>
            <a:r>
              <a:rPr lang="en-US" sz="1100" dirty="0" err="1" smtClean="0"/>
              <a:t>Ilan</a:t>
            </a:r>
            <a:r>
              <a:rPr lang="en-US" sz="1100" dirty="0" smtClean="0"/>
              <a:t> University, Israel     </a:t>
            </a:r>
            <a:r>
              <a:rPr lang="en-US" sz="1000" dirty="0" smtClean="0"/>
              <a:t>2011</a:t>
            </a:r>
            <a:endParaRPr lang="en-US" sz="1100" dirty="0"/>
          </a:p>
        </p:txBody>
      </p:sp>
      <p:sp>
        <p:nvSpPr>
          <p:cNvPr id="2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494272" y="6232227"/>
            <a:ext cx="365760" cy="365125"/>
          </a:xfrm>
        </p:spPr>
        <p:txBody>
          <a:bodyPr/>
          <a:lstStyle/>
          <a:p>
            <a:fld id="{B12FD51E-F33E-4DEE-AE69-CBDA0079F3FD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003 0.00416 L 0.01997 0.0041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993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3" grpId="0" animBg="1"/>
      <p:bldP spid="99333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17"/>
          <p:cNvSpPr>
            <a:spLocks noChangeArrowheads="1"/>
          </p:cNvSpPr>
          <p:nvPr/>
        </p:nvSpPr>
        <p:spPr bwMode="auto">
          <a:xfrm>
            <a:off x="2342728" y="5301208"/>
            <a:ext cx="617984" cy="43204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Rectangle 16"/>
          <p:cNvSpPr>
            <a:spLocks noChangeArrowheads="1"/>
          </p:cNvSpPr>
          <p:nvPr/>
        </p:nvSpPr>
        <p:spPr bwMode="auto">
          <a:xfrm>
            <a:off x="1520552" y="4416152"/>
            <a:ext cx="304800" cy="3810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Rectangle 15"/>
          <p:cNvSpPr>
            <a:spLocks noChangeArrowheads="1"/>
          </p:cNvSpPr>
          <p:nvPr/>
        </p:nvSpPr>
        <p:spPr bwMode="auto">
          <a:xfrm>
            <a:off x="5680248" y="3933056"/>
            <a:ext cx="304800" cy="381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Rectangle 14"/>
          <p:cNvSpPr>
            <a:spLocks noChangeArrowheads="1"/>
          </p:cNvSpPr>
          <p:nvPr/>
        </p:nvSpPr>
        <p:spPr bwMode="auto">
          <a:xfrm>
            <a:off x="2456656" y="3933056"/>
            <a:ext cx="2201416" cy="402704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02096" y="1556792"/>
            <a:ext cx="8534400" cy="4610100"/>
          </a:xfrm>
        </p:spPr>
        <p:txBody>
          <a:bodyPr/>
          <a:lstStyle/>
          <a:p>
            <a:pPr eaLnBrk="1" hangingPunct="1"/>
            <a:r>
              <a:rPr lang="en-US" dirty="0" smtClean="0"/>
              <a:t>So far, can evaluate low-degree polynomials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dirty="0" smtClean="0"/>
              <a:t>Can </a:t>
            </a:r>
            <a:r>
              <a:rPr lang="en-US" dirty="0" err="1" smtClean="0"/>
              <a:t>eval</a:t>
            </a:r>
            <a:r>
              <a:rPr lang="en-US" dirty="0" smtClean="0"/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/>
              <a:t>=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,x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…,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/>
              <a:t> when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/>
              <a:t>’s are “fresh”</a:t>
            </a:r>
          </a:p>
          <a:p>
            <a:pPr eaLnBrk="1" hangingPunct="1"/>
            <a:r>
              <a:rPr lang="en-US" dirty="0" smtClean="0"/>
              <a:t>But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/>
              <a:t> is “evaluated </a:t>
            </a:r>
            <a:r>
              <a:rPr lang="en-US" dirty="0" err="1" smtClean="0"/>
              <a:t>ciphertext</a:t>
            </a:r>
            <a:r>
              <a:rPr lang="en-US" dirty="0" smtClean="0"/>
              <a:t>”</a:t>
            </a:r>
          </a:p>
          <a:p>
            <a:pPr lvl="1" eaLnBrk="1" hangingPunct="1"/>
            <a:r>
              <a:rPr lang="en-US" dirty="0" smtClean="0"/>
              <a:t>Can still be decrypted</a:t>
            </a:r>
          </a:p>
          <a:p>
            <a:pPr lvl="1"/>
            <a:r>
              <a:rPr lang="en-US" dirty="0" smtClean="0"/>
              <a:t>But </a:t>
            </a:r>
            <a:r>
              <a:rPr lang="en-US" dirty="0" err="1" smtClean="0"/>
              <a:t>eval</a:t>
            </a:r>
            <a:r>
              <a:rPr lang="en-US" dirty="0" smtClean="0"/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/>
              <a:t> has too much noise</a:t>
            </a:r>
          </a:p>
        </p:txBody>
      </p:sp>
      <p:pic>
        <p:nvPicPr>
          <p:cNvPr id="29704" name="Picture 27" descr="glove_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16696" y="2094954"/>
            <a:ext cx="16002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Bootstrapping [Gentry 09]</a:t>
            </a:r>
          </a:p>
        </p:txBody>
      </p:sp>
      <p:sp>
        <p:nvSpPr>
          <p:cNvPr id="29715" name="Text Box 13"/>
          <p:cNvSpPr txBox="1">
            <a:spLocks noChangeArrowheads="1"/>
          </p:cNvSpPr>
          <p:nvPr/>
        </p:nvSpPr>
        <p:spPr bwMode="auto">
          <a:xfrm>
            <a:off x="4296221" y="2094954"/>
            <a:ext cx="269626" cy="369332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08520" y="6453336"/>
            <a:ext cx="2555776" cy="432048"/>
          </a:xfrm>
        </p:spPr>
        <p:txBody>
          <a:bodyPr/>
          <a:lstStyle/>
          <a:p>
            <a:pPr algn="ctr"/>
            <a:r>
              <a:rPr lang="en-US" dirty="0" smtClean="0"/>
              <a:t>Secure Computation and Efficiency</a:t>
            </a:r>
          </a:p>
          <a:p>
            <a:pPr algn="ctr"/>
            <a:r>
              <a:rPr lang="en-US" sz="1100" dirty="0" smtClean="0"/>
              <a:t>Bar-</a:t>
            </a:r>
            <a:r>
              <a:rPr lang="en-US" sz="1100" dirty="0" err="1" smtClean="0"/>
              <a:t>Ilan</a:t>
            </a:r>
            <a:r>
              <a:rPr lang="en-US" sz="1100" dirty="0" smtClean="0"/>
              <a:t> University, Israel     </a:t>
            </a:r>
            <a:r>
              <a:rPr lang="en-US" sz="1000" dirty="0" smtClean="0"/>
              <a:t>2011</a:t>
            </a:r>
            <a:endParaRPr lang="en-US" sz="1100" dirty="0"/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1592560" y="2875433"/>
            <a:ext cx="371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Tahoma" pitchFamily="34" charset="0"/>
              </a:rPr>
              <a:t>…</a:t>
            </a:r>
            <a:endParaRPr lang="en-US" dirty="0"/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1645096" y="2614066"/>
            <a:ext cx="307504" cy="34004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1590650" y="2587401"/>
            <a:ext cx="461070" cy="369332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i="1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1647006" y="3262138"/>
            <a:ext cx="307504" cy="34004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1592560" y="3235473"/>
            <a:ext cx="459160" cy="369332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i="1" dirty="0" err="1" smtClean="0"/>
              <a:t>x</a:t>
            </a:r>
            <a:r>
              <a:rPr lang="en-US" baseline="-25000" dirty="0" err="1" smtClean="0"/>
              <a:t>t</a:t>
            </a:r>
            <a:endParaRPr lang="en-US" baseline="-25000" dirty="0"/>
          </a:p>
        </p:txBody>
      </p:sp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1647006" y="2188691"/>
            <a:ext cx="307504" cy="34004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1592560" y="2162026"/>
            <a:ext cx="459160" cy="369332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i="1" dirty="0" smtClean="0"/>
              <a:t>x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5607496" y="2741067"/>
            <a:ext cx="1359668" cy="307777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1400" dirty="0" smtClean="0"/>
              <a:t>(</a:t>
            </a:r>
            <a:r>
              <a:rPr lang="en-US" sz="1400" i="1" dirty="0" smtClean="0"/>
              <a:t>x</a:t>
            </a:r>
            <a:r>
              <a:rPr lang="en-US" sz="1400" baseline="-25000" dirty="0" smtClean="0"/>
              <a:t>1</a:t>
            </a:r>
            <a:r>
              <a:rPr lang="en-US" sz="1400" dirty="0"/>
              <a:t>, </a:t>
            </a:r>
            <a:r>
              <a:rPr lang="en-US" sz="1400" i="1" dirty="0"/>
              <a:t>x</a:t>
            </a:r>
            <a:r>
              <a:rPr lang="en-US" sz="1400" baseline="-25000" dirty="0"/>
              <a:t>2 </a:t>
            </a:r>
            <a:r>
              <a:rPr lang="en-US" sz="1400" dirty="0"/>
              <a:t>,</a:t>
            </a:r>
            <a:r>
              <a:rPr lang="en-US" sz="1400" dirty="0">
                <a:latin typeface="Tahoma" pitchFamily="34" charset="0"/>
              </a:rPr>
              <a:t>…</a:t>
            </a:r>
            <a:r>
              <a:rPr lang="en-US" sz="1400" dirty="0"/>
              <a:t>, </a:t>
            </a:r>
            <a:r>
              <a:rPr lang="en-US" sz="1400" i="1" dirty="0" err="1"/>
              <a:t>x</a:t>
            </a:r>
            <a:r>
              <a:rPr lang="en-US" sz="1400" i="1" baseline="-25000" dirty="0" err="1"/>
              <a:t>t</a:t>
            </a:r>
            <a:r>
              <a:rPr lang="en-US" sz="1400" dirty="0"/>
              <a:t>)</a:t>
            </a:r>
          </a:p>
        </p:txBody>
      </p:sp>
      <p:sp>
        <p:nvSpPr>
          <p:cNvPr id="2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494272" y="6232227"/>
            <a:ext cx="365760" cy="365125"/>
          </a:xfrm>
        </p:spPr>
        <p:txBody>
          <a:bodyPr/>
          <a:lstStyle/>
          <a:p>
            <a:fld id="{B12FD51E-F33E-4DEE-AE69-CBDA0079F3FD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02096" y="1556792"/>
            <a:ext cx="8534400" cy="46101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So far, can evaluate low-degree polynomials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>
              <a:buNone/>
            </a:pPr>
            <a:endParaRPr lang="en-US" dirty="0" smtClean="0"/>
          </a:p>
          <a:p>
            <a:pPr eaLnBrk="1" hangingPunct="1">
              <a:spcBef>
                <a:spcPts val="2400"/>
              </a:spcBef>
            </a:pPr>
            <a:r>
              <a:rPr lang="en-US" dirty="0" smtClean="0"/>
              <a:t>Bootstrapping to handle higher degrees: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For a </a:t>
            </a:r>
            <a:r>
              <a:rPr lang="en-US" dirty="0" err="1" smtClean="0"/>
              <a:t>ciphertext</a:t>
            </a:r>
            <a:r>
              <a:rPr lang="en-US" dirty="0" smtClean="0"/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/>
              <a:t>, consider </a:t>
            </a:r>
            <a:r>
              <a:rPr lang="en-US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i="1" baseline="-25000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err="1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sk</a:t>
            </a:r>
            <a:r>
              <a:rPr lang="en-US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dirty="0" err="1" smtClean="0">
                <a:solidFill>
                  <a:srgbClr val="009900"/>
                </a:solidFill>
              </a:rPr>
              <a:t>Dec</a:t>
            </a:r>
            <a:r>
              <a:rPr lang="en-US" i="1" baseline="-25000" dirty="0" err="1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sk</a:t>
            </a:r>
            <a:r>
              <a:rPr lang="en-US" dirty="0" smtClean="0">
                <a:solidFill>
                  <a:srgbClr val="009900"/>
                </a:solidFill>
              </a:rPr>
              <a:t>(</a:t>
            </a:r>
            <a:r>
              <a:rPr lang="en-US" i="1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>
                <a:solidFill>
                  <a:srgbClr val="009900"/>
                </a:solidFill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Hope: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smtClean="0">
                <a:latin typeface="Symbol" pitchFamily="18" charset="2"/>
                <a:cs typeface="Times New Roman" pitchFamily="18" charset="0"/>
              </a:rPr>
              <a:t>*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/>
              <a:t> has a low degree in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sk</a:t>
            </a:r>
            <a:endParaRPr lang="en-US" i="1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Then so are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800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800" baseline="-250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,c</a:t>
            </a:r>
            <a:r>
              <a:rPr lang="en-US" sz="1800" baseline="-250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sk</a:t>
            </a:r>
            <a:r>
              <a:rPr lang="en-US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dirty="0" err="1" smtClean="0">
                <a:solidFill>
                  <a:srgbClr val="0000CC"/>
                </a:solidFill>
              </a:rPr>
              <a:t>Dec</a:t>
            </a:r>
            <a:r>
              <a:rPr lang="en-US" i="1" baseline="-25000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sk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aseline="-250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rgbClr val="0000CC"/>
                </a:solidFill>
              </a:rPr>
              <a:t>)</a:t>
            </a:r>
            <a:r>
              <a:rPr lang="en-US" baseline="-25000" dirty="0" smtClean="0">
                <a:solidFill>
                  <a:srgbClr val="0000CC"/>
                </a:solidFill>
              </a:rPr>
              <a:t> </a:t>
            </a:r>
            <a:r>
              <a:rPr lang="en-US" dirty="0" smtClean="0">
                <a:solidFill>
                  <a:srgbClr val="0000CC"/>
                </a:solidFill>
              </a:rPr>
              <a:t>+</a:t>
            </a:r>
            <a:r>
              <a:rPr lang="en-US" baseline="-25000" dirty="0" smtClean="0">
                <a:solidFill>
                  <a:srgbClr val="0000CC"/>
                </a:solidFill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Dec</a:t>
            </a:r>
            <a:r>
              <a:rPr lang="en-US" i="1" baseline="-25000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sk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aseline="-250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solidFill>
                  <a:srgbClr val="0000CC"/>
                </a:solidFill>
              </a:rPr>
              <a:t>)</a:t>
            </a:r>
            <a:br>
              <a:rPr lang="en-US" dirty="0" smtClean="0">
                <a:solidFill>
                  <a:srgbClr val="0000CC"/>
                </a:solidFill>
              </a:rPr>
            </a:br>
            <a:r>
              <a:rPr lang="en-US" dirty="0" smtClean="0"/>
              <a:t>and  </a:t>
            </a:r>
            <a:r>
              <a:rPr lang="en-US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800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800" baseline="-250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,c</a:t>
            </a:r>
            <a:r>
              <a:rPr lang="en-US" sz="1800" baseline="-250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sk</a:t>
            </a:r>
            <a:r>
              <a:rPr lang="en-US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dirty="0" err="1" smtClean="0">
                <a:solidFill>
                  <a:srgbClr val="0000CC"/>
                </a:solidFill>
              </a:rPr>
              <a:t>Dec</a:t>
            </a:r>
            <a:r>
              <a:rPr lang="en-US" i="1" baseline="-25000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sk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aseline="-250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rgbClr val="0000CC"/>
                </a:solidFill>
              </a:rPr>
              <a:t>) x </a:t>
            </a:r>
            <a:r>
              <a:rPr lang="en-US" dirty="0" err="1" smtClean="0">
                <a:solidFill>
                  <a:srgbClr val="0000CC"/>
                </a:solidFill>
              </a:rPr>
              <a:t>Dec</a:t>
            </a:r>
            <a:r>
              <a:rPr lang="en-US" i="1" baseline="-25000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sk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aseline="-250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solidFill>
                  <a:srgbClr val="0000CC"/>
                </a:solidFill>
              </a:rPr>
              <a:t>)</a:t>
            </a:r>
          </a:p>
        </p:txBody>
      </p:sp>
      <p:pic>
        <p:nvPicPr>
          <p:cNvPr id="29704" name="Picture 27" descr="glove_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16696" y="2094954"/>
            <a:ext cx="16002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Bootstrapping [Gentry 09]</a:t>
            </a:r>
          </a:p>
        </p:txBody>
      </p:sp>
      <p:sp>
        <p:nvSpPr>
          <p:cNvPr id="29715" name="Text Box 13"/>
          <p:cNvSpPr txBox="1">
            <a:spLocks noChangeArrowheads="1"/>
          </p:cNvSpPr>
          <p:nvPr/>
        </p:nvSpPr>
        <p:spPr bwMode="auto">
          <a:xfrm>
            <a:off x="4296221" y="2094954"/>
            <a:ext cx="269626" cy="369332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08520" y="6453336"/>
            <a:ext cx="2555776" cy="432048"/>
          </a:xfrm>
        </p:spPr>
        <p:txBody>
          <a:bodyPr/>
          <a:lstStyle/>
          <a:p>
            <a:pPr algn="ctr"/>
            <a:r>
              <a:rPr lang="en-US" dirty="0" smtClean="0"/>
              <a:t>Secure Computation and Efficiency</a:t>
            </a:r>
          </a:p>
          <a:p>
            <a:pPr algn="ctr"/>
            <a:r>
              <a:rPr lang="en-US" sz="1100" dirty="0" smtClean="0"/>
              <a:t>Bar-</a:t>
            </a:r>
            <a:r>
              <a:rPr lang="en-US" sz="1100" dirty="0" err="1" smtClean="0"/>
              <a:t>Ilan</a:t>
            </a:r>
            <a:r>
              <a:rPr lang="en-US" sz="1100" dirty="0" smtClean="0"/>
              <a:t> University, Israel     </a:t>
            </a:r>
            <a:r>
              <a:rPr lang="en-US" sz="1000" dirty="0" smtClean="0"/>
              <a:t>2011</a:t>
            </a:r>
            <a:endParaRPr lang="en-US" sz="11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5607496" y="2741067"/>
            <a:ext cx="1359668" cy="307777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1400" dirty="0" smtClean="0"/>
              <a:t>(</a:t>
            </a:r>
            <a:r>
              <a:rPr lang="en-US" sz="1400" i="1" dirty="0" smtClean="0"/>
              <a:t>x</a:t>
            </a:r>
            <a:r>
              <a:rPr lang="en-US" sz="1400" baseline="-25000" dirty="0" smtClean="0"/>
              <a:t>1</a:t>
            </a:r>
            <a:r>
              <a:rPr lang="en-US" sz="1400" dirty="0"/>
              <a:t>, </a:t>
            </a:r>
            <a:r>
              <a:rPr lang="en-US" sz="1400" i="1" dirty="0"/>
              <a:t>x</a:t>
            </a:r>
            <a:r>
              <a:rPr lang="en-US" sz="1400" baseline="-25000" dirty="0"/>
              <a:t>2 </a:t>
            </a:r>
            <a:r>
              <a:rPr lang="en-US" sz="1400" dirty="0"/>
              <a:t>,</a:t>
            </a:r>
            <a:r>
              <a:rPr lang="en-US" sz="1400" dirty="0">
                <a:latin typeface="Tahoma" pitchFamily="34" charset="0"/>
              </a:rPr>
              <a:t>…</a:t>
            </a:r>
            <a:r>
              <a:rPr lang="en-US" sz="1400" dirty="0"/>
              <a:t>, </a:t>
            </a:r>
            <a:r>
              <a:rPr lang="en-US" sz="1400" i="1" dirty="0" err="1"/>
              <a:t>x</a:t>
            </a:r>
            <a:r>
              <a:rPr lang="en-US" sz="1400" i="1" baseline="-25000" dirty="0" err="1"/>
              <a:t>t</a:t>
            </a:r>
            <a:r>
              <a:rPr lang="en-US" sz="1400" dirty="0"/>
              <a:t>)</a:t>
            </a:r>
          </a:p>
        </p:txBody>
      </p:sp>
      <p:sp>
        <p:nvSpPr>
          <p:cNvPr id="2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494272" y="6232227"/>
            <a:ext cx="365760" cy="365125"/>
          </a:xfrm>
        </p:spPr>
        <p:txBody>
          <a:bodyPr/>
          <a:lstStyle/>
          <a:p>
            <a:fld id="{B12FD51E-F33E-4DEE-AE69-CBDA0079F3FD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1592560" y="2875433"/>
            <a:ext cx="371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Tahoma" pitchFamily="34" charset="0"/>
              </a:rPr>
              <a:t>…</a:t>
            </a:r>
            <a:endParaRPr lang="en-US" dirty="0"/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1645096" y="2614066"/>
            <a:ext cx="307504" cy="34004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1590650" y="2587401"/>
            <a:ext cx="461070" cy="369332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i="1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1647006" y="3262138"/>
            <a:ext cx="307504" cy="34004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1592560" y="3235473"/>
            <a:ext cx="459160" cy="369332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i="1" dirty="0" err="1" smtClean="0"/>
              <a:t>x</a:t>
            </a:r>
            <a:r>
              <a:rPr lang="en-US" baseline="-25000" dirty="0" err="1" smtClean="0"/>
              <a:t>t</a:t>
            </a:r>
            <a:endParaRPr lang="en-US" baseline="-25000" dirty="0"/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1647006" y="2188691"/>
            <a:ext cx="307504" cy="34004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1592560" y="2162026"/>
            <a:ext cx="459160" cy="369332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i="1" dirty="0" smtClean="0"/>
              <a:t>x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743200" y="3196951"/>
            <a:ext cx="1600200" cy="1543050"/>
            <a:chOff x="1728" y="2160"/>
            <a:chExt cx="1008" cy="972"/>
          </a:xfrm>
        </p:grpSpPr>
        <p:pic>
          <p:nvPicPr>
            <p:cNvPr id="31765" name="Picture 27" descr="glove_box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28" y="2160"/>
              <a:ext cx="1008" cy="9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766" name="Text Box 15"/>
            <p:cNvSpPr txBox="1">
              <a:spLocks noChangeArrowheads="1"/>
            </p:cNvSpPr>
            <p:nvPr/>
          </p:nvSpPr>
          <p:spPr bwMode="auto">
            <a:xfrm>
              <a:off x="2304" y="2160"/>
              <a:ext cx="424" cy="237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M</a:t>
              </a:r>
              <a:r>
                <a:rPr lang="en-US" sz="1200"/>
                <a:t>c</a:t>
              </a:r>
              <a:r>
                <a:rPr lang="en-US" sz="1200" baseline="-25000"/>
                <a:t>1</a:t>
              </a:r>
              <a:r>
                <a:rPr lang="en-US" sz="1200"/>
                <a:t>,c</a:t>
              </a:r>
              <a:r>
                <a:rPr lang="en-US" sz="1200" baseline="-25000"/>
                <a:t>2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984250" y="3273151"/>
            <a:ext cx="533400" cy="1524001"/>
            <a:chOff x="984250" y="3505200"/>
            <a:chExt cx="533400" cy="1524001"/>
          </a:xfrm>
          <a:solidFill>
            <a:srgbClr val="92D050"/>
          </a:solidFill>
        </p:grpSpPr>
        <p:sp>
          <p:nvSpPr>
            <p:cNvPr id="31761" name="Text Box 10"/>
            <p:cNvSpPr txBox="1">
              <a:spLocks noChangeArrowheads="1"/>
            </p:cNvSpPr>
            <p:nvPr/>
          </p:nvSpPr>
          <p:spPr bwMode="auto">
            <a:xfrm>
              <a:off x="984250" y="3505200"/>
              <a:ext cx="533400" cy="37623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i="1" dirty="0"/>
                <a:t>sk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31762" name="Text Box 11"/>
            <p:cNvSpPr txBox="1">
              <a:spLocks noChangeArrowheads="1"/>
            </p:cNvSpPr>
            <p:nvPr/>
          </p:nvSpPr>
          <p:spPr bwMode="auto">
            <a:xfrm>
              <a:off x="984250" y="3967163"/>
              <a:ext cx="533400" cy="37623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i="1"/>
                <a:t>sk</a:t>
              </a:r>
              <a:r>
                <a:rPr lang="en-US" baseline="-25000"/>
                <a:t>2</a:t>
              </a:r>
            </a:p>
          </p:txBody>
        </p:sp>
        <p:sp>
          <p:nvSpPr>
            <p:cNvPr id="31763" name="Text Box 12"/>
            <p:cNvSpPr txBox="1">
              <a:spLocks noChangeArrowheads="1"/>
            </p:cNvSpPr>
            <p:nvPr/>
          </p:nvSpPr>
          <p:spPr bwMode="auto">
            <a:xfrm>
              <a:off x="984250" y="4652963"/>
              <a:ext cx="533400" cy="37623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i="1"/>
                <a:t>sk</a:t>
              </a:r>
              <a:r>
                <a:rPr lang="en-US" baseline="-25000"/>
                <a:t>n</a:t>
              </a:r>
            </a:p>
          </p:txBody>
        </p:sp>
        <p:sp>
          <p:nvSpPr>
            <p:cNvPr id="31764" name="Text Box 13"/>
            <p:cNvSpPr txBox="1">
              <a:spLocks noChangeArrowheads="1"/>
            </p:cNvSpPr>
            <p:nvPr/>
          </p:nvSpPr>
          <p:spPr bwMode="auto">
            <a:xfrm>
              <a:off x="1008063" y="4191000"/>
              <a:ext cx="4333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Tahoma" pitchFamily="34" charset="0"/>
                </a:rPr>
                <a:t>…</a:t>
              </a:r>
              <a:endParaRPr lang="en-US" sz="2400" dirty="0"/>
            </a:p>
          </p:txBody>
        </p:sp>
      </p:grp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534400" cy="45720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Include in the public key also </a:t>
            </a:r>
            <a:r>
              <a:rPr lang="en-US" dirty="0" err="1" smtClean="0"/>
              <a:t>Enc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pk</a:t>
            </a:r>
            <a:r>
              <a:rPr lang="en-US" dirty="0" smtClean="0"/>
              <a:t>(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sk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Homomorphic</a:t>
            </a:r>
            <a:r>
              <a:rPr lang="en-US" dirty="0" smtClean="0"/>
              <a:t> computation </a:t>
            </a:r>
            <a:br>
              <a:rPr lang="en-US" dirty="0" smtClean="0"/>
            </a:br>
            <a:r>
              <a:rPr lang="en-US" dirty="0" smtClean="0"/>
              <a:t>applied only to the “fresh” </a:t>
            </a:r>
            <a:br>
              <a:rPr lang="en-US" dirty="0" smtClean="0"/>
            </a:br>
            <a:r>
              <a:rPr lang="en-US" dirty="0" smtClean="0"/>
              <a:t>             encryption of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sk</a:t>
            </a: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None/>
            </a:pPr>
            <a:endParaRPr lang="en-US" dirty="0" smtClean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3268959"/>
            <a:ext cx="533400" cy="1524001"/>
            <a:chOff x="984250" y="3505200"/>
            <a:chExt cx="533400" cy="1524001"/>
          </a:xfrm>
          <a:solidFill>
            <a:srgbClr val="92D050"/>
          </a:solidFill>
        </p:grpSpPr>
        <p:sp>
          <p:nvSpPr>
            <p:cNvPr id="26" name="Text Box 10"/>
            <p:cNvSpPr txBox="1">
              <a:spLocks noChangeArrowheads="1"/>
            </p:cNvSpPr>
            <p:nvPr/>
          </p:nvSpPr>
          <p:spPr bwMode="auto">
            <a:xfrm>
              <a:off x="984250" y="3505200"/>
              <a:ext cx="533400" cy="37623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i="1" dirty="0"/>
                <a:t>sk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27" name="Text Box 11"/>
            <p:cNvSpPr txBox="1">
              <a:spLocks noChangeArrowheads="1"/>
            </p:cNvSpPr>
            <p:nvPr/>
          </p:nvSpPr>
          <p:spPr bwMode="auto">
            <a:xfrm>
              <a:off x="984250" y="3967163"/>
              <a:ext cx="533400" cy="37623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i="1"/>
                <a:t>sk</a:t>
              </a:r>
              <a:r>
                <a:rPr lang="en-US" baseline="-25000"/>
                <a:t>2</a:t>
              </a:r>
            </a:p>
          </p:txBody>
        </p:sp>
        <p:sp>
          <p:nvSpPr>
            <p:cNvPr id="28" name="Text Box 12"/>
            <p:cNvSpPr txBox="1">
              <a:spLocks noChangeArrowheads="1"/>
            </p:cNvSpPr>
            <p:nvPr/>
          </p:nvSpPr>
          <p:spPr bwMode="auto">
            <a:xfrm>
              <a:off x="984250" y="4652963"/>
              <a:ext cx="533400" cy="37623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i="1"/>
                <a:t>sk</a:t>
              </a:r>
              <a:r>
                <a:rPr lang="en-US" baseline="-25000"/>
                <a:t>n</a:t>
              </a:r>
            </a:p>
          </p:txBody>
        </p:sp>
        <p:sp>
          <p:nvSpPr>
            <p:cNvPr id="29" name="Text Box 13"/>
            <p:cNvSpPr txBox="1">
              <a:spLocks noChangeArrowheads="1"/>
            </p:cNvSpPr>
            <p:nvPr/>
          </p:nvSpPr>
          <p:spPr bwMode="auto">
            <a:xfrm>
              <a:off x="1008063" y="4191000"/>
              <a:ext cx="4333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Tahoma" pitchFamily="34" charset="0"/>
                </a:rPr>
                <a:t>…</a:t>
              </a:r>
              <a:endParaRPr lang="en-US" sz="2400" dirty="0"/>
            </a:p>
          </p:txBody>
        </p:sp>
      </p:grpSp>
      <p:sp>
        <p:nvSpPr>
          <p:cNvPr id="68616" name="Text Box 8"/>
          <p:cNvSpPr txBox="1">
            <a:spLocks noChangeArrowheads="1"/>
          </p:cNvSpPr>
          <p:nvPr/>
        </p:nvSpPr>
        <p:spPr bwMode="auto">
          <a:xfrm>
            <a:off x="2797175" y="2206351"/>
            <a:ext cx="478681" cy="376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i="1"/>
              <a:t>x</a:t>
            </a:r>
            <a:r>
              <a:rPr lang="en-US" baseline="-25000"/>
              <a:t>1</a:t>
            </a:r>
          </a:p>
        </p:txBody>
      </p: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3863975" y="2206351"/>
            <a:ext cx="492001" cy="376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i="1"/>
              <a:t>x</a:t>
            </a:r>
            <a:r>
              <a:rPr lang="en-US" baseline="-25000"/>
              <a:t>2</a:t>
            </a:r>
          </a:p>
        </p:txBody>
      </p:sp>
      <p:sp>
        <p:nvSpPr>
          <p:cNvPr id="68627" name="AutoShape 19"/>
          <p:cNvSpPr>
            <a:spLocks noChangeArrowheads="1"/>
          </p:cNvSpPr>
          <p:nvPr/>
        </p:nvSpPr>
        <p:spPr bwMode="auto">
          <a:xfrm>
            <a:off x="3346450" y="2587351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8" name="Text Box 20"/>
          <p:cNvSpPr txBox="1">
            <a:spLocks noChangeArrowheads="1"/>
          </p:cNvSpPr>
          <p:nvPr/>
        </p:nvSpPr>
        <p:spPr bwMode="auto">
          <a:xfrm>
            <a:off x="2813050" y="2511151"/>
            <a:ext cx="361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c</a:t>
            </a:r>
            <a:r>
              <a:rPr lang="en-US" baseline="-25000"/>
              <a:t>1</a:t>
            </a:r>
          </a:p>
        </p:txBody>
      </p:sp>
      <p:sp>
        <p:nvSpPr>
          <p:cNvPr id="68629" name="Text Box 21"/>
          <p:cNvSpPr txBox="1">
            <a:spLocks noChangeArrowheads="1"/>
          </p:cNvSpPr>
          <p:nvPr/>
        </p:nvSpPr>
        <p:spPr bwMode="auto">
          <a:xfrm>
            <a:off x="3879850" y="2511151"/>
            <a:ext cx="361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c</a:t>
            </a:r>
            <a:r>
              <a:rPr lang="en-US" baseline="-25000"/>
              <a:t>2</a:t>
            </a:r>
          </a:p>
        </p:txBody>
      </p:sp>
      <p:sp>
        <p:nvSpPr>
          <p:cNvPr id="68631" name="Text Box 23"/>
          <p:cNvSpPr txBox="1">
            <a:spLocks noChangeArrowheads="1"/>
          </p:cNvSpPr>
          <p:nvPr/>
        </p:nvSpPr>
        <p:spPr bwMode="auto">
          <a:xfrm>
            <a:off x="5277222" y="3573189"/>
            <a:ext cx="1311002" cy="376237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/>
              <a:t>M</a:t>
            </a:r>
            <a:r>
              <a:rPr lang="en-US" sz="1200" i="1"/>
              <a:t>c</a:t>
            </a:r>
            <a:r>
              <a:rPr lang="en-US" sz="1200" baseline="-25000"/>
              <a:t>1</a:t>
            </a:r>
            <a:r>
              <a:rPr lang="en-US" sz="1200"/>
              <a:t>,</a:t>
            </a:r>
            <a:r>
              <a:rPr lang="en-US" sz="1200" i="1"/>
              <a:t>c</a:t>
            </a:r>
            <a:r>
              <a:rPr lang="en-US" sz="1200" baseline="-25000"/>
              <a:t>2</a:t>
            </a:r>
            <a:r>
              <a:rPr lang="en-US"/>
              <a:t>(</a:t>
            </a:r>
            <a:r>
              <a:rPr lang="en-US" i="1"/>
              <a:t>sk</a:t>
            </a:r>
            <a:r>
              <a:rPr lang="en-US"/>
              <a:t>)</a:t>
            </a:r>
          </a:p>
        </p:txBody>
      </p:sp>
      <p:sp>
        <p:nvSpPr>
          <p:cNvPr id="68632" name="Text Box 24"/>
          <p:cNvSpPr txBox="1">
            <a:spLocks noChangeArrowheads="1"/>
          </p:cNvSpPr>
          <p:nvPr/>
        </p:nvSpPr>
        <p:spPr bwMode="auto">
          <a:xfrm>
            <a:off x="5277222" y="3963714"/>
            <a:ext cx="3816350" cy="369332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= </a:t>
            </a:r>
            <a:r>
              <a:rPr lang="en-US" dirty="0" err="1" smtClean="0"/>
              <a:t>Dec</a:t>
            </a:r>
            <a:r>
              <a:rPr lang="en-US" i="1" baseline="-25000" dirty="0" err="1" smtClean="0"/>
              <a:t>sk</a:t>
            </a:r>
            <a:r>
              <a:rPr lang="en-US" dirty="0" smtClean="0"/>
              <a:t>(</a:t>
            </a:r>
            <a:r>
              <a:rPr lang="en-US" i="1" dirty="0" smtClean="0"/>
              <a:t>c</a:t>
            </a:r>
            <a:r>
              <a:rPr lang="en-US" baseline="-25000" dirty="0" smtClean="0"/>
              <a:t>1</a:t>
            </a:r>
            <a:r>
              <a:rPr lang="en-US" dirty="0" smtClean="0"/>
              <a:t>) </a:t>
            </a:r>
            <a:r>
              <a:rPr lang="en-US" dirty="0" smtClean="0">
                <a:latin typeface="Tahoma" pitchFamily="34" charset="0"/>
              </a:rPr>
              <a:t>x </a:t>
            </a:r>
            <a:r>
              <a:rPr lang="en-US" dirty="0" err="1" smtClean="0"/>
              <a:t>Dec</a:t>
            </a:r>
            <a:r>
              <a:rPr lang="en-US" i="1" baseline="-25000" dirty="0" err="1" smtClean="0"/>
              <a:t>sk</a:t>
            </a:r>
            <a:r>
              <a:rPr lang="en-US" dirty="0" smtClean="0"/>
              <a:t>(</a:t>
            </a:r>
            <a:r>
              <a:rPr lang="en-US" i="1" dirty="0" smtClean="0"/>
              <a:t>c</a:t>
            </a:r>
            <a:r>
              <a:rPr lang="en-US" baseline="-25000" dirty="0" smtClean="0"/>
              <a:t>2</a:t>
            </a:r>
            <a:r>
              <a:rPr lang="en-US" dirty="0"/>
              <a:t>) </a:t>
            </a:r>
            <a:r>
              <a:rPr lang="en-US" dirty="0" smtClean="0"/>
              <a:t>= </a:t>
            </a:r>
            <a:r>
              <a:rPr lang="en-US" i="1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>
                <a:latin typeface="Tahoma" pitchFamily="34" charset="0"/>
              </a:rPr>
              <a:t>x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68633" name="Text Box 25"/>
          <p:cNvSpPr txBox="1">
            <a:spLocks noChangeArrowheads="1"/>
          </p:cNvSpPr>
          <p:nvPr/>
        </p:nvSpPr>
        <p:spPr bwMode="auto">
          <a:xfrm>
            <a:off x="5220072" y="3196951"/>
            <a:ext cx="285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c</a:t>
            </a:r>
          </a:p>
        </p:txBody>
      </p:sp>
      <p:sp>
        <p:nvSpPr>
          <p:cNvPr id="31760" name="AutoShape 27"/>
          <p:cNvSpPr>
            <a:spLocks noChangeArrowheads="1"/>
          </p:cNvSpPr>
          <p:nvPr/>
        </p:nvSpPr>
        <p:spPr bwMode="auto">
          <a:xfrm>
            <a:off x="6923856" y="2434208"/>
            <a:ext cx="1752600" cy="1066800"/>
          </a:xfrm>
          <a:prstGeom prst="wedgeRoundRectCallout">
            <a:avLst>
              <a:gd name="adj1" fmla="val -54894"/>
              <a:gd name="adj2" fmla="val -80505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Requires </a:t>
            </a:r>
            <a:r>
              <a:rPr lang="en-US">
                <a:latin typeface="Tahoma" pitchFamily="34" charset="0"/>
              </a:rPr>
              <a:t>“</a:t>
            </a:r>
            <a:r>
              <a:rPr lang="en-US"/>
              <a:t>circular security</a:t>
            </a:r>
            <a:r>
              <a:rPr lang="en-US">
                <a:latin typeface="Tahoma" pitchFamily="34" charset="0"/>
              </a:rPr>
              <a:t>”</a:t>
            </a:r>
            <a:endParaRPr 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08520" y="6453336"/>
            <a:ext cx="2555776" cy="432048"/>
          </a:xfrm>
        </p:spPr>
        <p:txBody>
          <a:bodyPr/>
          <a:lstStyle/>
          <a:p>
            <a:pPr algn="ctr"/>
            <a:r>
              <a:rPr lang="en-US" dirty="0" smtClean="0"/>
              <a:t>Secure Computation and Efficiency</a:t>
            </a:r>
          </a:p>
          <a:p>
            <a:pPr algn="ctr"/>
            <a:r>
              <a:rPr lang="en-US" sz="1100" dirty="0" smtClean="0"/>
              <a:t>Bar-</a:t>
            </a:r>
            <a:r>
              <a:rPr lang="en-US" sz="1100" dirty="0" err="1" smtClean="0"/>
              <a:t>Ilan</a:t>
            </a:r>
            <a:r>
              <a:rPr lang="en-US" sz="1100" dirty="0" smtClean="0"/>
              <a:t> University, Israel     </a:t>
            </a:r>
            <a:r>
              <a:rPr lang="en-US" sz="1000" dirty="0" smtClean="0"/>
              <a:t>2011</a:t>
            </a:r>
            <a:endParaRPr lang="en-US" sz="1100" dirty="0"/>
          </a:p>
        </p:txBody>
      </p:sp>
      <p:sp>
        <p:nvSpPr>
          <p:cNvPr id="3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923112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Bootstrapping [Gentry 09]</a:t>
            </a:r>
          </a:p>
        </p:txBody>
      </p:sp>
      <p:sp>
        <p:nvSpPr>
          <p:cNvPr id="3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494272" y="6232227"/>
            <a:ext cx="365760" cy="365125"/>
          </a:xfrm>
        </p:spPr>
        <p:txBody>
          <a:bodyPr/>
          <a:lstStyle/>
          <a:p>
            <a:fld id="{B12FD51E-F33E-4DEE-AE69-CBDA0079F3FD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2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8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966 0.00254 L 0.00034 0.00254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686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6" grpId="0" animBg="1"/>
      <p:bldP spid="68617" grpId="0" animBg="1"/>
      <p:bldP spid="68627" grpId="0" animBg="1"/>
      <p:bldP spid="68628" grpId="0"/>
      <p:bldP spid="68629" grpId="0"/>
      <p:bldP spid="68631" grpId="0" animBg="1"/>
      <p:bldP spid="68631" grpId="1" animBg="1"/>
      <p:bldP spid="6863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09320"/>
            <a:ext cx="8435280" cy="475598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Fix a scheme (Gen, Enc, Dec, </a:t>
            </a:r>
            <a:r>
              <a:rPr lang="en-US" dirty="0" err="1" smtClean="0"/>
              <a:t>Eval</a:t>
            </a:r>
            <a:r>
              <a:rPr lang="en-US" dirty="0" smtClean="0"/>
              <a:t>) </a:t>
            </a:r>
          </a:p>
          <a:p>
            <a:r>
              <a:rPr lang="en-US" dirty="0" smtClean="0"/>
              <a:t>For a class</a:t>
            </a:r>
            <a:r>
              <a:rPr lang="en-US" i="1" dirty="0" smtClean="0"/>
              <a:t> F  </a:t>
            </a:r>
            <a:r>
              <a:rPr lang="en-US" dirty="0" smtClean="0"/>
              <a:t>of functions , denote</a:t>
            </a:r>
          </a:p>
          <a:p>
            <a:pPr lvl="1"/>
            <a:r>
              <a:rPr lang="en-US" b="1" i="1" dirty="0" smtClean="0">
                <a:solidFill>
                  <a:srgbClr val="FFC000"/>
                </a:solidFill>
              </a:rPr>
              <a:t>C</a:t>
            </a:r>
            <a:r>
              <a:rPr lang="en-US" b="1" i="1" baseline="-25000" dirty="0" smtClean="0">
                <a:solidFill>
                  <a:srgbClr val="FFC000"/>
                </a:solidFill>
              </a:rPr>
              <a:t>F</a:t>
            </a:r>
            <a:r>
              <a:rPr lang="en-US" dirty="0" smtClean="0"/>
              <a:t> = { </a:t>
            </a:r>
            <a:r>
              <a:rPr lang="en-US" dirty="0" err="1" smtClean="0"/>
              <a:t>Eval</a:t>
            </a:r>
            <a:r>
              <a:rPr lang="en-US" dirty="0" smtClean="0"/>
              <a:t>(f, c</a:t>
            </a:r>
            <a:r>
              <a:rPr lang="en-US" baseline="-25000" dirty="0" smtClean="0"/>
              <a:t>1</a:t>
            </a:r>
            <a:r>
              <a:rPr lang="en-US" dirty="0" smtClean="0"/>
              <a:t>,…,c</a:t>
            </a:r>
            <a:r>
              <a:rPr lang="en-US" baseline="-25000" dirty="0" smtClean="0"/>
              <a:t>t</a:t>
            </a:r>
            <a:r>
              <a:rPr lang="en-US" dirty="0" smtClean="0"/>
              <a:t>) : f </a:t>
            </a:r>
            <a:r>
              <a:rPr lang="en-US" dirty="0" smtClean="0">
                <a:sym typeface="Symbol"/>
              </a:rPr>
              <a:t></a:t>
            </a:r>
            <a:r>
              <a:rPr lang="en-US" dirty="0" smtClean="0"/>
              <a:t> </a:t>
            </a:r>
            <a:r>
              <a:rPr lang="en-US" i="1" dirty="0" smtClean="0"/>
              <a:t>F</a:t>
            </a:r>
            <a:r>
              <a:rPr lang="en-US" dirty="0" smtClean="0"/>
              <a:t>,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</a:t>
            </a:r>
            <a:r>
              <a:rPr lang="en-US" dirty="0" smtClean="0"/>
              <a:t> Enc(0/1) }</a:t>
            </a:r>
          </a:p>
          <a:p>
            <a:pPr lvl="1"/>
            <a:r>
              <a:rPr lang="en-US" dirty="0" smtClean="0"/>
              <a:t>Encrypt some t bits and evaluate on them some </a:t>
            </a:r>
            <a:r>
              <a:rPr lang="en-US" dirty="0" err="1" smtClean="0"/>
              <a:t>f</a:t>
            </a:r>
            <a:r>
              <a:rPr lang="en-US" dirty="0" err="1" smtClean="0">
                <a:sym typeface="Symbol"/>
              </a:rPr>
              <a:t></a:t>
            </a:r>
            <a:r>
              <a:rPr lang="en-US" i="1" dirty="0" err="1" smtClean="0"/>
              <a:t>F</a:t>
            </a:r>
            <a:endParaRPr lang="en-US" dirty="0" smtClean="0"/>
          </a:p>
          <a:p>
            <a:r>
              <a:rPr lang="en-US" dirty="0" smtClean="0"/>
              <a:t>Scheme </a:t>
            </a:r>
            <a:r>
              <a:rPr lang="en-US" i="1" dirty="0" err="1" smtClean="0">
                <a:solidFill>
                  <a:srgbClr val="00B050"/>
                </a:solidFill>
              </a:rPr>
              <a:t>bootstrappable</a:t>
            </a:r>
            <a:r>
              <a:rPr lang="en-US" dirty="0" smtClean="0"/>
              <a:t>  if exists </a:t>
            </a:r>
            <a:r>
              <a:rPr lang="en-US" i="1" dirty="0" smtClean="0"/>
              <a:t>F</a:t>
            </a:r>
            <a:r>
              <a:rPr lang="en-US" dirty="0" smtClean="0"/>
              <a:t>  for which:</a:t>
            </a:r>
          </a:p>
          <a:p>
            <a:pPr lvl="1"/>
            <a:r>
              <a:rPr lang="en-US" dirty="0" err="1" smtClean="0"/>
              <a:t>Eval</a:t>
            </a:r>
            <a:r>
              <a:rPr lang="en-US" dirty="0" smtClean="0"/>
              <a:t> “works” for F</a:t>
            </a:r>
          </a:p>
          <a:p>
            <a:pPr lvl="2"/>
            <a:r>
              <a:rPr lang="en-US" dirty="0" smtClean="0">
                <a:sym typeface="Symbol"/>
              </a:rPr>
              <a:t></a:t>
            </a:r>
            <a:r>
              <a:rPr lang="en-US" dirty="0" smtClean="0"/>
              <a:t> f </a:t>
            </a:r>
            <a:r>
              <a:rPr lang="en-US" dirty="0" smtClean="0">
                <a:sym typeface="Symbol"/>
              </a:rPr>
              <a:t></a:t>
            </a:r>
            <a:r>
              <a:rPr lang="en-US" dirty="0" smtClean="0"/>
              <a:t> </a:t>
            </a:r>
            <a:r>
              <a:rPr lang="en-US" i="1" dirty="0" smtClean="0"/>
              <a:t>F</a:t>
            </a:r>
            <a:r>
              <a:rPr lang="en-US" dirty="0" smtClean="0"/>
              <a:t>,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</a:t>
            </a:r>
            <a:r>
              <a:rPr lang="en-US" dirty="0" smtClean="0"/>
              <a:t> Enc(x</a:t>
            </a:r>
            <a:r>
              <a:rPr lang="en-US" baseline="-25000" dirty="0" smtClean="0"/>
              <a:t>i</a:t>
            </a:r>
            <a:r>
              <a:rPr lang="en-US" dirty="0" smtClean="0"/>
              <a:t>), Dec( </a:t>
            </a:r>
            <a:r>
              <a:rPr lang="en-US" dirty="0" err="1" smtClean="0"/>
              <a:t>Eval</a:t>
            </a:r>
            <a:r>
              <a:rPr lang="en-US" dirty="0" smtClean="0"/>
              <a:t>(f,c</a:t>
            </a:r>
            <a:r>
              <a:rPr lang="en-US" baseline="-25000" dirty="0" smtClean="0"/>
              <a:t>1</a:t>
            </a:r>
            <a:r>
              <a:rPr lang="en-US" dirty="0" smtClean="0"/>
              <a:t>,…,c</a:t>
            </a:r>
            <a:r>
              <a:rPr lang="en-US" baseline="-25000" dirty="0" smtClean="0"/>
              <a:t>t</a:t>
            </a:r>
            <a:r>
              <a:rPr lang="en-US" dirty="0" smtClean="0"/>
              <a:t>) ) = f(x</a:t>
            </a:r>
            <a:r>
              <a:rPr lang="en-US" baseline="-25000" dirty="0" smtClean="0"/>
              <a:t>1</a:t>
            </a:r>
            <a:r>
              <a:rPr lang="en-US" dirty="0" smtClean="0"/>
              <a:t>,…,</a:t>
            </a:r>
            <a:r>
              <a:rPr lang="en-US" dirty="0" err="1" smtClean="0"/>
              <a:t>x</a:t>
            </a:r>
            <a:r>
              <a:rPr lang="en-US" baseline="-25000" dirty="0" err="1" smtClean="0"/>
              <a:t>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Decryption + add/</a:t>
            </a:r>
            <a:r>
              <a:rPr lang="en-US" dirty="0" err="1" smtClean="0"/>
              <a:t>mult</a:t>
            </a:r>
            <a:r>
              <a:rPr lang="en-US" dirty="0" smtClean="0"/>
              <a:t> in F</a:t>
            </a:r>
          </a:p>
          <a:p>
            <a:pPr lvl="2"/>
            <a:r>
              <a:rPr lang="en-US" dirty="0" smtClean="0">
                <a:sym typeface="Symbol"/>
              </a:rPr>
              <a:t></a:t>
            </a:r>
            <a:r>
              <a:rPr lang="en-US" dirty="0" smtClean="0"/>
              <a:t> c</a:t>
            </a:r>
            <a:r>
              <a:rPr lang="en-US" baseline="-25000" dirty="0" smtClean="0"/>
              <a:t>1</a:t>
            </a:r>
            <a:r>
              <a:rPr lang="en-US" dirty="0" smtClean="0"/>
              <a:t>,c</a:t>
            </a:r>
            <a:r>
              <a:rPr lang="en-US" baseline="-25000" dirty="0" smtClean="0"/>
              <a:t>2</a:t>
            </a:r>
            <a:r>
              <a:rPr lang="en-US" dirty="0" smtClean="0">
                <a:sym typeface="Symbol"/>
              </a:rPr>
              <a:t></a:t>
            </a:r>
            <a:r>
              <a:rPr lang="en-US" i="1" dirty="0" smtClean="0"/>
              <a:t>C</a:t>
            </a:r>
            <a:r>
              <a:rPr lang="en-US" i="1" baseline="-25000" dirty="0" smtClean="0"/>
              <a:t>F </a:t>
            </a:r>
            <a:r>
              <a:rPr lang="en-US" dirty="0" smtClean="0"/>
              <a:t>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,c</a:t>
            </a:r>
            <a:r>
              <a:rPr lang="en-US" sz="1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sk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), M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,c</a:t>
            </a:r>
            <a:r>
              <a:rPr lang="en-US" sz="1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sk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smtClean="0">
                <a:sym typeface="Symbol"/>
              </a:rPr>
              <a:t></a:t>
            </a:r>
            <a:r>
              <a:rPr lang="en-US" dirty="0" smtClean="0"/>
              <a:t> </a:t>
            </a:r>
            <a:r>
              <a:rPr lang="en-US" i="1" dirty="0" smtClean="0"/>
              <a:t>F</a:t>
            </a:r>
            <a:endParaRPr lang="en-US" dirty="0" smtClean="0"/>
          </a:p>
          <a:p>
            <a:pPr>
              <a:buNone/>
            </a:pPr>
            <a:r>
              <a:rPr lang="en-US" u="sng" dirty="0" err="1" smtClean="0"/>
              <a:t>Thm</a:t>
            </a:r>
            <a:r>
              <a:rPr lang="en-US" dirty="0" smtClean="0"/>
              <a:t>: Circular secure </a:t>
            </a:r>
            <a:br>
              <a:rPr lang="en-US" dirty="0" smtClean="0"/>
            </a:br>
            <a:r>
              <a:rPr lang="en-US" dirty="0" smtClean="0"/>
              <a:t>		        &amp; </a:t>
            </a:r>
            <a:r>
              <a:rPr lang="en-US" dirty="0" err="1" smtClean="0"/>
              <a:t>Boostrappable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err="1" smtClean="0">
                <a:sym typeface="Wingdings" pitchFamily="2" charset="2"/>
              </a:rPr>
              <a:t>Homomorphic</a:t>
            </a:r>
            <a:r>
              <a:rPr lang="en-US" dirty="0" smtClean="0">
                <a:sym typeface="Wingdings" pitchFamily="2" charset="2"/>
              </a:rPr>
              <a:t> for any </a:t>
            </a:r>
            <a:r>
              <a:rPr lang="en-US" dirty="0" err="1" smtClean="0">
                <a:sym typeface="Wingdings" pitchFamily="2" charset="2"/>
              </a:rPr>
              <a:t>func</a:t>
            </a:r>
            <a:r>
              <a:rPr lang="en-US" dirty="0" smtClean="0">
                <a:sym typeface="Wingdings" pitchFamily="2" charset="2"/>
              </a:rPr>
              <a:t>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D51E-F33E-4DEE-AE69-CBDA0079F3FD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 [Gentry 09]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smtClean="0"/>
              <a:t>Secure Computation and Efficiency</a:t>
            </a:r>
          </a:p>
          <a:p>
            <a:pPr algn="ctr"/>
            <a:r>
              <a:rPr lang="en-US" sz="1100" smtClean="0"/>
              <a:t>Bar-Ilan University, Israel     </a:t>
            </a:r>
            <a:r>
              <a:rPr lang="en-US" sz="1000" smtClean="0"/>
              <a:t>2011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AutoShape 5"/>
          <p:cNvSpPr>
            <a:spLocks noChangeArrowheads="1"/>
          </p:cNvSpPr>
          <p:nvPr/>
        </p:nvSpPr>
        <p:spPr bwMode="auto">
          <a:xfrm>
            <a:off x="5652120" y="1757536"/>
            <a:ext cx="2880320" cy="762000"/>
          </a:xfrm>
          <a:prstGeom prst="wedgeEllipseCallout">
            <a:avLst>
              <a:gd name="adj1" fmla="val -56308"/>
              <a:gd name="adj2" fmla="val -77718"/>
            </a:avLst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c/p, rounded to nearest integer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Is our SHE </a:t>
            </a:r>
            <a:r>
              <a:rPr lang="en-US" dirty="0" err="1" smtClean="0"/>
              <a:t>Bootstrappable</a:t>
            </a:r>
            <a:r>
              <a:rPr lang="en-US" dirty="0" smtClean="0"/>
              <a:t>?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52128"/>
            <a:ext cx="8686800" cy="5029200"/>
          </a:xfrm>
        </p:spPr>
        <p:txBody>
          <a:bodyPr/>
          <a:lstStyle/>
          <a:p>
            <a:pPr eaLnBrk="1" hangingPunct="1"/>
            <a:r>
              <a:rPr lang="en-US" dirty="0" err="1" smtClean="0"/>
              <a:t>Dec</a:t>
            </a:r>
            <a:r>
              <a:rPr lang="en-US" baseline="-25000" dirty="0" err="1" smtClean="0"/>
              <a:t>p</a:t>
            </a:r>
            <a:r>
              <a:rPr lang="en-US" dirty="0" smtClean="0"/>
              <a:t>(c) = LSB(c) </a:t>
            </a:r>
            <a:r>
              <a:rPr lang="en-US" dirty="0" smtClean="0">
                <a:sym typeface="Symbol" pitchFamily="18" charset="2"/>
              </a:rPr>
              <a:t></a:t>
            </a:r>
            <a:r>
              <a:rPr lang="en-US" dirty="0" smtClean="0"/>
              <a:t> LSB([[c/p]])</a:t>
            </a:r>
          </a:p>
          <a:p>
            <a:pPr lvl="1" eaLnBrk="1" hangingPunct="1"/>
            <a:r>
              <a:rPr lang="en-US" dirty="0" smtClean="0"/>
              <a:t>We have |c|~n</a:t>
            </a:r>
            <a:r>
              <a:rPr lang="en-US" baseline="30000" dirty="0" smtClean="0"/>
              <a:t>5</a:t>
            </a:r>
            <a:r>
              <a:rPr lang="en-US" dirty="0" smtClean="0"/>
              <a:t>, |p|~n</a:t>
            </a:r>
            <a:r>
              <a:rPr lang="en-US" baseline="30000" dirty="0" smtClean="0"/>
              <a:t>2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Naïvely computing [[c/p]]  takes degree &gt;n</a:t>
            </a:r>
            <a:r>
              <a:rPr lang="en-US" baseline="30000" dirty="0" smtClean="0"/>
              <a:t>5</a:t>
            </a:r>
          </a:p>
          <a:p>
            <a:r>
              <a:rPr lang="en-US" dirty="0" smtClean="0"/>
              <a:t>Our scheme only supports degree </a:t>
            </a:r>
            <a:r>
              <a:rPr lang="en-US" dirty="0" smtClean="0">
                <a:sym typeface="Symbol" pitchFamily="18" charset="2"/>
              </a:rPr>
              <a:t>~</a:t>
            </a:r>
            <a:r>
              <a:rPr lang="en-US" dirty="0" smtClean="0"/>
              <a:t> n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Need to “squash the decryption circuit” </a:t>
            </a:r>
            <a:br>
              <a:rPr lang="en-US" dirty="0" smtClean="0"/>
            </a:br>
            <a:r>
              <a:rPr lang="en-US" dirty="0" smtClean="0"/>
              <a:t>in order to get a </a:t>
            </a:r>
            <a:r>
              <a:rPr lang="en-US" dirty="0" err="1" smtClean="0"/>
              <a:t>bootstrappable</a:t>
            </a:r>
            <a:r>
              <a:rPr lang="en-US" dirty="0" smtClean="0"/>
              <a:t> scheme</a:t>
            </a:r>
          </a:p>
          <a:p>
            <a:pPr lvl="1"/>
            <a:r>
              <a:rPr lang="en-US" dirty="0" smtClean="0"/>
              <a:t>Similar techniques to [Gentry 09]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08520" y="6453336"/>
            <a:ext cx="2555776" cy="432048"/>
          </a:xfrm>
        </p:spPr>
        <p:txBody>
          <a:bodyPr/>
          <a:lstStyle/>
          <a:p>
            <a:pPr algn="ctr"/>
            <a:r>
              <a:rPr lang="en-US" dirty="0" smtClean="0"/>
              <a:t>Secure Computation and Efficiency</a:t>
            </a:r>
          </a:p>
          <a:p>
            <a:pPr algn="ctr"/>
            <a:r>
              <a:rPr lang="en-US" sz="1100" dirty="0" smtClean="0"/>
              <a:t>Bar-</a:t>
            </a:r>
            <a:r>
              <a:rPr lang="en-US" sz="1100" dirty="0" err="1" smtClean="0"/>
              <a:t>Ilan</a:t>
            </a:r>
            <a:r>
              <a:rPr lang="en-US" sz="1100" dirty="0" smtClean="0"/>
              <a:t> University, Israel     </a:t>
            </a:r>
            <a:r>
              <a:rPr lang="en-US" sz="1000" dirty="0" smtClean="0"/>
              <a:t>2011</a:t>
            </a:r>
            <a:endParaRPr lang="en-US" sz="1100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494272" y="6232227"/>
            <a:ext cx="365760" cy="365125"/>
          </a:xfrm>
        </p:spPr>
        <p:txBody>
          <a:bodyPr/>
          <a:lstStyle/>
          <a:p>
            <a:fld id="{B12FD51E-F33E-4DEE-AE69-CBDA0079F3FD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to public key another “hint” about </a:t>
            </a:r>
            <a:r>
              <a:rPr lang="en-US" dirty="0" err="1" smtClean="0"/>
              <a:t>sk</a:t>
            </a:r>
            <a:endParaRPr lang="en-US" dirty="0" smtClean="0"/>
          </a:p>
          <a:p>
            <a:pPr lvl="1"/>
            <a:r>
              <a:rPr lang="en-US" dirty="0" smtClean="0"/>
              <a:t>Hint should not break secrecy of encryption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With hint, </a:t>
            </a:r>
            <a:r>
              <a:rPr lang="en-US" dirty="0" err="1" smtClean="0"/>
              <a:t>ciphertext</a:t>
            </a:r>
            <a:r>
              <a:rPr lang="en-US" dirty="0" smtClean="0"/>
              <a:t> can be publically</a:t>
            </a:r>
            <a:br>
              <a:rPr lang="en-US" dirty="0" smtClean="0"/>
            </a:br>
            <a:r>
              <a:rPr lang="en-US" dirty="0" smtClean="0"/>
              <a:t>post-processed, leaving less work for Dec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Idea is used in server-aided cryptography.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to“Simplify</a:t>
            </a:r>
            <a:r>
              <a:rPr lang="en-US" dirty="0" smtClean="0"/>
              <a:t>” Decryption?</a:t>
            </a:r>
          </a:p>
        </p:txBody>
      </p:sp>
      <p:sp>
        <p:nvSpPr>
          <p:cNvPr id="24" name="Text Box 14"/>
          <p:cNvSpPr txBox="1">
            <a:spLocks noChangeArrowheads="1"/>
          </p:cNvSpPr>
          <p:nvPr/>
        </p:nvSpPr>
        <p:spPr bwMode="auto">
          <a:xfrm>
            <a:off x="2339752" y="4495751"/>
            <a:ext cx="1700212" cy="1006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1A29E8"/>
                </a:solidFill>
              </a:rPr>
              <a:t>Old decryption algorithm</a:t>
            </a:r>
          </a:p>
        </p:txBody>
      </p:sp>
      <p:grpSp>
        <p:nvGrpSpPr>
          <p:cNvPr id="41" name="Group 16"/>
          <p:cNvGrpSpPr>
            <a:grpSpLocks/>
          </p:cNvGrpSpPr>
          <p:nvPr/>
        </p:nvGrpSpPr>
        <p:grpSpPr bwMode="auto">
          <a:xfrm>
            <a:off x="3894187" y="3717032"/>
            <a:ext cx="1685925" cy="2744788"/>
            <a:chOff x="494" y="1701"/>
            <a:chExt cx="1062" cy="1729"/>
          </a:xfrm>
        </p:grpSpPr>
        <p:grpSp>
          <p:nvGrpSpPr>
            <p:cNvPr id="42" name="Group 17"/>
            <p:cNvGrpSpPr>
              <a:grpSpLocks/>
            </p:cNvGrpSpPr>
            <p:nvPr/>
          </p:nvGrpSpPr>
          <p:grpSpPr bwMode="auto">
            <a:xfrm>
              <a:off x="494" y="1701"/>
              <a:ext cx="1062" cy="1729"/>
              <a:chOff x="2290" y="1351"/>
              <a:chExt cx="1062" cy="1729"/>
            </a:xfrm>
          </p:grpSpPr>
          <p:sp>
            <p:nvSpPr>
              <p:cNvPr id="44" name="AutoShape 18"/>
              <p:cNvSpPr>
                <a:spLocks noChangeArrowheads="1"/>
              </p:cNvSpPr>
              <p:nvPr/>
            </p:nvSpPr>
            <p:spPr bwMode="auto">
              <a:xfrm>
                <a:off x="2290" y="1772"/>
                <a:ext cx="1062" cy="928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 sz="3000"/>
              </a:p>
            </p:txBody>
          </p:sp>
          <p:sp>
            <p:nvSpPr>
              <p:cNvPr id="45" name="Text Box 19"/>
              <p:cNvSpPr txBox="1">
                <a:spLocks noChangeArrowheads="1"/>
              </p:cNvSpPr>
              <p:nvPr/>
            </p:nvSpPr>
            <p:spPr bwMode="auto">
              <a:xfrm>
                <a:off x="2618" y="1351"/>
                <a:ext cx="413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/>
                  <a:t>m</a:t>
                </a:r>
                <a:endParaRPr lang="el-GR" sz="2000"/>
              </a:p>
            </p:txBody>
          </p:sp>
          <p:sp>
            <p:nvSpPr>
              <p:cNvPr id="46" name="Line 20"/>
              <p:cNvSpPr>
                <a:spLocks noChangeShapeType="1"/>
              </p:cNvSpPr>
              <p:nvPr/>
            </p:nvSpPr>
            <p:spPr bwMode="auto">
              <a:xfrm flipV="1">
                <a:off x="2818" y="159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med"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7" name="Line 21"/>
              <p:cNvSpPr>
                <a:spLocks noChangeShapeType="1"/>
              </p:cNvSpPr>
              <p:nvPr/>
            </p:nvSpPr>
            <p:spPr bwMode="auto">
              <a:xfrm flipV="1">
                <a:off x="2977" y="271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med"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" name="Line 22"/>
              <p:cNvSpPr>
                <a:spLocks noChangeShapeType="1"/>
              </p:cNvSpPr>
              <p:nvPr/>
            </p:nvSpPr>
            <p:spPr bwMode="auto">
              <a:xfrm flipV="1">
                <a:off x="3073" y="2708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med"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9" name="Line 23"/>
              <p:cNvSpPr>
                <a:spLocks noChangeShapeType="1"/>
              </p:cNvSpPr>
              <p:nvPr/>
            </p:nvSpPr>
            <p:spPr bwMode="auto">
              <a:xfrm flipV="1">
                <a:off x="3169" y="2713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med"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0" name="Line 24"/>
              <p:cNvSpPr>
                <a:spLocks noChangeShapeType="1"/>
              </p:cNvSpPr>
              <p:nvPr/>
            </p:nvSpPr>
            <p:spPr bwMode="auto">
              <a:xfrm flipV="1">
                <a:off x="3265" y="271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med"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" name="Text Box 25"/>
              <p:cNvSpPr txBox="1">
                <a:spLocks noChangeArrowheads="1"/>
              </p:cNvSpPr>
              <p:nvPr/>
            </p:nvSpPr>
            <p:spPr bwMode="auto">
              <a:xfrm>
                <a:off x="2421" y="2817"/>
                <a:ext cx="277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/>
                  <a:t>c</a:t>
                </a:r>
                <a:endParaRPr lang="el-GR" sz="2000" dirty="0"/>
              </a:p>
            </p:txBody>
          </p:sp>
          <p:sp>
            <p:nvSpPr>
              <p:cNvPr id="52" name="Text Box 26"/>
              <p:cNvSpPr txBox="1">
                <a:spLocks noChangeArrowheads="1"/>
              </p:cNvSpPr>
              <p:nvPr/>
            </p:nvSpPr>
            <p:spPr bwMode="auto">
              <a:xfrm>
                <a:off x="2920" y="2830"/>
                <a:ext cx="413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err="1"/>
                  <a:t>sk</a:t>
                </a:r>
                <a:endParaRPr lang="el-GR" sz="2000" dirty="0"/>
              </a:p>
            </p:txBody>
          </p:sp>
          <p:sp>
            <p:nvSpPr>
              <p:cNvPr id="53" name="Line 27"/>
              <p:cNvSpPr>
                <a:spLocks noChangeShapeType="1"/>
              </p:cNvSpPr>
              <p:nvPr/>
            </p:nvSpPr>
            <p:spPr bwMode="auto">
              <a:xfrm flipV="1">
                <a:off x="2395" y="2717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med"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4" name="Line 28"/>
              <p:cNvSpPr>
                <a:spLocks noChangeShapeType="1"/>
              </p:cNvSpPr>
              <p:nvPr/>
            </p:nvSpPr>
            <p:spPr bwMode="auto">
              <a:xfrm flipV="1">
                <a:off x="2491" y="2715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med"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5" name="Line 29"/>
              <p:cNvSpPr>
                <a:spLocks noChangeShapeType="1"/>
              </p:cNvSpPr>
              <p:nvPr/>
            </p:nvSpPr>
            <p:spPr bwMode="auto">
              <a:xfrm flipV="1">
                <a:off x="2587" y="272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med"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6" name="Line 30"/>
              <p:cNvSpPr>
                <a:spLocks noChangeShapeType="1"/>
              </p:cNvSpPr>
              <p:nvPr/>
            </p:nvSpPr>
            <p:spPr bwMode="auto">
              <a:xfrm flipV="1">
                <a:off x="2683" y="2718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med"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3" name="Text Box 31"/>
            <p:cNvSpPr txBox="1">
              <a:spLocks noChangeArrowheads="1"/>
            </p:cNvSpPr>
            <p:nvPr/>
          </p:nvSpPr>
          <p:spPr bwMode="auto">
            <a:xfrm>
              <a:off x="803" y="2631"/>
              <a:ext cx="44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solidFill>
                    <a:srgbClr val="0000FF"/>
                  </a:solidFill>
                </a:rPr>
                <a:t>Dec</a:t>
              </a:r>
              <a:endParaRPr lang="en-US" sz="2000" baseline="-25000" dirty="0">
                <a:solidFill>
                  <a:srgbClr val="0000FF"/>
                </a:solidFill>
              </a:endParaRPr>
            </a:p>
          </p:txBody>
        </p:sp>
      </p:grpSp>
      <p:sp>
        <p:nvSpPr>
          <p:cNvPr id="5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08520" y="6453336"/>
            <a:ext cx="2555776" cy="432048"/>
          </a:xfrm>
        </p:spPr>
        <p:txBody>
          <a:bodyPr/>
          <a:lstStyle/>
          <a:p>
            <a:pPr algn="ctr"/>
            <a:r>
              <a:rPr lang="en-US" smtClean="0"/>
              <a:t>Secure Computation and Efficiency</a:t>
            </a:r>
          </a:p>
          <a:p>
            <a:pPr algn="ctr"/>
            <a:r>
              <a:rPr lang="en-US" sz="1100" smtClean="0"/>
              <a:t>Bar-Ilan University, Israel     </a:t>
            </a:r>
            <a:r>
              <a:rPr lang="en-US" sz="1000" smtClean="0"/>
              <a:t>2011</a:t>
            </a:r>
            <a:endParaRPr lang="en-US" sz="1100" dirty="0"/>
          </a:p>
        </p:txBody>
      </p:sp>
      <p:sp>
        <p:nvSpPr>
          <p:cNvPr id="2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494272" y="6232227"/>
            <a:ext cx="365760" cy="365125"/>
          </a:xfrm>
        </p:spPr>
        <p:txBody>
          <a:bodyPr/>
          <a:lstStyle/>
          <a:p>
            <a:fld id="{B12FD51E-F33E-4DEE-AE69-CBDA0079F3FD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to“simplify</a:t>
            </a:r>
            <a:r>
              <a:rPr lang="en-US" dirty="0" smtClean="0"/>
              <a:t>” decryption?</a:t>
            </a:r>
          </a:p>
        </p:txBody>
      </p:sp>
      <p:sp>
        <p:nvSpPr>
          <p:cNvPr id="30723" name="Text Box 14"/>
          <p:cNvSpPr txBox="1">
            <a:spLocks noChangeArrowheads="1"/>
          </p:cNvSpPr>
          <p:nvPr/>
        </p:nvSpPr>
        <p:spPr bwMode="auto">
          <a:xfrm>
            <a:off x="412999" y="1484784"/>
            <a:ext cx="1700212" cy="1006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1A29E8"/>
                </a:solidFill>
              </a:rPr>
              <a:t>Old decryption algorithm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95536" y="2700338"/>
            <a:ext cx="1685925" cy="2744788"/>
            <a:chOff x="494" y="1701"/>
            <a:chExt cx="1062" cy="1729"/>
          </a:xfrm>
        </p:grpSpPr>
        <p:grpSp>
          <p:nvGrpSpPr>
            <p:cNvPr id="3" name="Group 17"/>
            <p:cNvGrpSpPr>
              <a:grpSpLocks/>
            </p:cNvGrpSpPr>
            <p:nvPr/>
          </p:nvGrpSpPr>
          <p:grpSpPr bwMode="auto">
            <a:xfrm>
              <a:off x="494" y="1701"/>
              <a:ext cx="1062" cy="1729"/>
              <a:chOff x="2290" y="1351"/>
              <a:chExt cx="1062" cy="1729"/>
            </a:xfrm>
          </p:grpSpPr>
          <p:sp>
            <p:nvSpPr>
              <p:cNvPr id="30774" name="AutoShape 18"/>
              <p:cNvSpPr>
                <a:spLocks noChangeArrowheads="1"/>
              </p:cNvSpPr>
              <p:nvPr/>
            </p:nvSpPr>
            <p:spPr bwMode="auto">
              <a:xfrm>
                <a:off x="2290" y="1772"/>
                <a:ext cx="1062" cy="928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 sz="3000"/>
              </a:p>
            </p:txBody>
          </p:sp>
          <p:sp>
            <p:nvSpPr>
              <p:cNvPr id="30775" name="Text Box 19"/>
              <p:cNvSpPr txBox="1">
                <a:spLocks noChangeArrowheads="1"/>
              </p:cNvSpPr>
              <p:nvPr/>
            </p:nvSpPr>
            <p:spPr bwMode="auto">
              <a:xfrm>
                <a:off x="2618" y="1351"/>
                <a:ext cx="413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/>
                  <a:t>m</a:t>
                </a:r>
                <a:endParaRPr lang="el-GR" sz="2000"/>
              </a:p>
            </p:txBody>
          </p:sp>
          <p:sp>
            <p:nvSpPr>
              <p:cNvPr id="30776" name="Line 20"/>
              <p:cNvSpPr>
                <a:spLocks noChangeShapeType="1"/>
              </p:cNvSpPr>
              <p:nvPr/>
            </p:nvSpPr>
            <p:spPr bwMode="auto">
              <a:xfrm flipV="1">
                <a:off x="2818" y="159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med"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0777" name="Line 21"/>
              <p:cNvSpPr>
                <a:spLocks noChangeShapeType="1"/>
              </p:cNvSpPr>
              <p:nvPr/>
            </p:nvSpPr>
            <p:spPr bwMode="auto">
              <a:xfrm flipV="1">
                <a:off x="2977" y="271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med"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0778" name="Line 22"/>
              <p:cNvSpPr>
                <a:spLocks noChangeShapeType="1"/>
              </p:cNvSpPr>
              <p:nvPr/>
            </p:nvSpPr>
            <p:spPr bwMode="auto">
              <a:xfrm flipV="1">
                <a:off x="3073" y="2708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med"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0779" name="Line 23"/>
              <p:cNvSpPr>
                <a:spLocks noChangeShapeType="1"/>
              </p:cNvSpPr>
              <p:nvPr/>
            </p:nvSpPr>
            <p:spPr bwMode="auto">
              <a:xfrm flipV="1">
                <a:off x="3169" y="2713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med"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0780" name="Line 24"/>
              <p:cNvSpPr>
                <a:spLocks noChangeShapeType="1"/>
              </p:cNvSpPr>
              <p:nvPr/>
            </p:nvSpPr>
            <p:spPr bwMode="auto">
              <a:xfrm flipV="1">
                <a:off x="3265" y="271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med"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0781" name="Text Box 25"/>
              <p:cNvSpPr txBox="1">
                <a:spLocks noChangeArrowheads="1"/>
              </p:cNvSpPr>
              <p:nvPr/>
            </p:nvSpPr>
            <p:spPr bwMode="auto">
              <a:xfrm>
                <a:off x="2421" y="2817"/>
                <a:ext cx="277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/>
                  <a:t>c</a:t>
                </a:r>
                <a:endParaRPr lang="el-GR" sz="2000" dirty="0"/>
              </a:p>
            </p:txBody>
          </p:sp>
          <p:sp>
            <p:nvSpPr>
              <p:cNvPr id="30782" name="Text Box 26"/>
              <p:cNvSpPr txBox="1">
                <a:spLocks noChangeArrowheads="1"/>
              </p:cNvSpPr>
              <p:nvPr/>
            </p:nvSpPr>
            <p:spPr bwMode="auto">
              <a:xfrm>
                <a:off x="2920" y="2830"/>
                <a:ext cx="413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err="1"/>
                  <a:t>sk</a:t>
                </a:r>
                <a:endParaRPr lang="el-GR" sz="2000" dirty="0"/>
              </a:p>
            </p:txBody>
          </p:sp>
          <p:sp>
            <p:nvSpPr>
              <p:cNvPr id="30783" name="Line 27"/>
              <p:cNvSpPr>
                <a:spLocks noChangeShapeType="1"/>
              </p:cNvSpPr>
              <p:nvPr/>
            </p:nvSpPr>
            <p:spPr bwMode="auto">
              <a:xfrm flipV="1">
                <a:off x="2395" y="2717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med"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0784" name="Line 28"/>
              <p:cNvSpPr>
                <a:spLocks noChangeShapeType="1"/>
              </p:cNvSpPr>
              <p:nvPr/>
            </p:nvSpPr>
            <p:spPr bwMode="auto">
              <a:xfrm flipV="1">
                <a:off x="2491" y="2715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med"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0785" name="Line 29"/>
              <p:cNvSpPr>
                <a:spLocks noChangeShapeType="1"/>
              </p:cNvSpPr>
              <p:nvPr/>
            </p:nvSpPr>
            <p:spPr bwMode="auto">
              <a:xfrm flipV="1">
                <a:off x="2587" y="272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med"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0786" name="Line 30"/>
              <p:cNvSpPr>
                <a:spLocks noChangeShapeType="1"/>
              </p:cNvSpPr>
              <p:nvPr/>
            </p:nvSpPr>
            <p:spPr bwMode="auto">
              <a:xfrm flipV="1">
                <a:off x="2683" y="2718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med"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0773" name="Text Box 31"/>
            <p:cNvSpPr txBox="1">
              <a:spLocks noChangeArrowheads="1"/>
            </p:cNvSpPr>
            <p:nvPr/>
          </p:nvSpPr>
          <p:spPr bwMode="auto">
            <a:xfrm>
              <a:off x="803" y="2631"/>
              <a:ext cx="44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solidFill>
                    <a:srgbClr val="0000FF"/>
                  </a:solidFill>
                </a:rPr>
                <a:t>Dec</a:t>
              </a:r>
              <a:endParaRPr lang="en-US" sz="2000" baseline="-25000" dirty="0">
                <a:solidFill>
                  <a:srgbClr val="0000FF"/>
                </a:solidFill>
              </a:endParaRPr>
            </a:p>
          </p:txBody>
        </p:sp>
      </p:grpSp>
      <p:sp>
        <p:nvSpPr>
          <p:cNvPr id="30725" name="AutoShape 32"/>
          <p:cNvSpPr>
            <a:spLocks noChangeArrowheads="1"/>
          </p:cNvSpPr>
          <p:nvPr/>
        </p:nvSpPr>
        <p:spPr bwMode="auto">
          <a:xfrm flipV="1">
            <a:off x="2843780" y="3284984"/>
            <a:ext cx="2952356" cy="1264558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5694 w 21600"/>
              <a:gd name="T13" fmla="*/ 5694 h 21600"/>
              <a:gd name="T14" fmla="*/ 15906 w 21600"/>
              <a:gd name="T15" fmla="*/ 15906 h 21600"/>
              <a:gd name="connsiteX0" fmla="*/ 0 w 19982"/>
              <a:gd name="connsiteY0" fmla="*/ 0 h 21600"/>
              <a:gd name="connsiteX1" fmla="*/ 7788 w 19982"/>
              <a:gd name="connsiteY1" fmla="*/ 21600 h 21600"/>
              <a:gd name="connsiteX2" fmla="*/ 13812 w 19982"/>
              <a:gd name="connsiteY2" fmla="*/ 21600 h 21600"/>
              <a:gd name="connsiteX3" fmla="*/ 19982 w 19982"/>
              <a:gd name="connsiteY3" fmla="*/ 4007 h 21600"/>
              <a:gd name="connsiteX4" fmla="*/ 0 w 19982"/>
              <a:gd name="connsiteY4" fmla="*/ 0 h 21600"/>
              <a:gd name="connsiteX0" fmla="*/ 0 w 18546"/>
              <a:gd name="connsiteY0" fmla="*/ 0 h 17593"/>
              <a:gd name="connsiteX1" fmla="*/ 6352 w 18546"/>
              <a:gd name="connsiteY1" fmla="*/ 17593 h 17593"/>
              <a:gd name="connsiteX2" fmla="*/ 12376 w 18546"/>
              <a:gd name="connsiteY2" fmla="*/ 17593 h 17593"/>
              <a:gd name="connsiteX3" fmla="*/ 18546 w 18546"/>
              <a:gd name="connsiteY3" fmla="*/ 0 h 17593"/>
              <a:gd name="connsiteX4" fmla="*/ 0 w 18546"/>
              <a:gd name="connsiteY4" fmla="*/ 0 h 17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46" h="17593">
                <a:moveTo>
                  <a:pt x="0" y="0"/>
                </a:moveTo>
                <a:lnTo>
                  <a:pt x="6352" y="17593"/>
                </a:lnTo>
                <a:lnTo>
                  <a:pt x="12376" y="17593"/>
                </a:lnTo>
                <a:lnTo>
                  <a:pt x="18546" y="0"/>
                </a:lnTo>
                <a:lnTo>
                  <a:pt x="0" y="0"/>
                </a:lnTo>
                <a:close/>
              </a:path>
            </a:pathLst>
          </a:custGeom>
          <a:solidFill>
            <a:srgbClr val="A992B4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/>
          </a:p>
        </p:txBody>
      </p:sp>
      <p:sp>
        <p:nvSpPr>
          <p:cNvPr id="30726" name="Line 33"/>
          <p:cNvSpPr>
            <a:spLocks noChangeShapeType="1"/>
          </p:cNvSpPr>
          <p:nvPr/>
        </p:nvSpPr>
        <p:spPr bwMode="auto">
          <a:xfrm flipV="1">
            <a:off x="5181153" y="459065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27" name="Line 34"/>
          <p:cNvSpPr>
            <a:spLocks noChangeShapeType="1"/>
          </p:cNvSpPr>
          <p:nvPr/>
        </p:nvSpPr>
        <p:spPr bwMode="auto">
          <a:xfrm flipV="1">
            <a:off x="5333553" y="458747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28" name="Line 35"/>
          <p:cNvSpPr>
            <a:spLocks noChangeShapeType="1"/>
          </p:cNvSpPr>
          <p:nvPr/>
        </p:nvSpPr>
        <p:spPr bwMode="auto">
          <a:xfrm flipV="1">
            <a:off x="5485953" y="459541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29" name="Line 36"/>
          <p:cNvSpPr>
            <a:spLocks noChangeShapeType="1"/>
          </p:cNvSpPr>
          <p:nvPr/>
        </p:nvSpPr>
        <p:spPr bwMode="auto">
          <a:xfrm flipV="1">
            <a:off x="5638353" y="459224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30" name="Text Box 37"/>
          <p:cNvSpPr txBox="1">
            <a:spLocks noChangeArrowheads="1"/>
          </p:cNvSpPr>
          <p:nvPr/>
        </p:nvSpPr>
        <p:spPr bwMode="auto">
          <a:xfrm>
            <a:off x="2915816" y="4754165"/>
            <a:ext cx="6556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c</a:t>
            </a:r>
            <a:endParaRPr lang="el-GR" sz="2000"/>
          </a:p>
        </p:txBody>
      </p:sp>
      <p:sp>
        <p:nvSpPr>
          <p:cNvPr id="30731" name="Line 38"/>
          <p:cNvSpPr>
            <a:spLocks noChangeShapeType="1"/>
          </p:cNvSpPr>
          <p:nvPr/>
        </p:nvSpPr>
        <p:spPr bwMode="auto">
          <a:xfrm flipV="1">
            <a:off x="3011066" y="458430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32" name="Line 39"/>
          <p:cNvSpPr>
            <a:spLocks noChangeShapeType="1"/>
          </p:cNvSpPr>
          <p:nvPr/>
        </p:nvSpPr>
        <p:spPr bwMode="auto">
          <a:xfrm flipV="1">
            <a:off x="3163466" y="458112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33" name="Line 40"/>
          <p:cNvSpPr>
            <a:spLocks noChangeShapeType="1"/>
          </p:cNvSpPr>
          <p:nvPr/>
        </p:nvSpPr>
        <p:spPr bwMode="auto">
          <a:xfrm flipV="1">
            <a:off x="3315866" y="458906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34" name="Line 41"/>
          <p:cNvSpPr>
            <a:spLocks noChangeShapeType="1"/>
          </p:cNvSpPr>
          <p:nvPr/>
        </p:nvSpPr>
        <p:spPr bwMode="auto">
          <a:xfrm flipV="1">
            <a:off x="3468266" y="458589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35" name="Line 42"/>
          <p:cNvSpPr>
            <a:spLocks noChangeShapeType="1"/>
          </p:cNvSpPr>
          <p:nvPr/>
        </p:nvSpPr>
        <p:spPr bwMode="auto">
          <a:xfrm flipV="1">
            <a:off x="3955603" y="458747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36" name="Line 43"/>
          <p:cNvSpPr>
            <a:spLocks noChangeShapeType="1"/>
          </p:cNvSpPr>
          <p:nvPr/>
        </p:nvSpPr>
        <p:spPr bwMode="auto">
          <a:xfrm flipV="1">
            <a:off x="4108003" y="458430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37" name="Line 44"/>
          <p:cNvSpPr>
            <a:spLocks noChangeShapeType="1"/>
          </p:cNvSpPr>
          <p:nvPr/>
        </p:nvSpPr>
        <p:spPr bwMode="auto">
          <a:xfrm flipV="1">
            <a:off x="4260403" y="459224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38" name="Line 45"/>
          <p:cNvSpPr>
            <a:spLocks noChangeShapeType="1"/>
          </p:cNvSpPr>
          <p:nvPr/>
        </p:nvSpPr>
        <p:spPr bwMode="auto">
          <a:xfrm flipV="1">
            <a:off x="4412803" y="458906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39" name="Text Box 46"/>
          <p:cNvSpPr txBox="1">
            <a:spLocks noChangeArrowheads="1"/>
          </p:cNvSpPr>
          <p:nvPr/>
        </p:nvSpPr>
        <p:spPr bwMode="auto">
          <a:xfrm>
            <a:off x="4266753" y="4800203"/>
            <a:ext cx="1336675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f(sk, r)</a:t>
            </a:r>
            <a:endParaRPr lang="el-GR" sz="2000"/>
          </a:p>
        </p:txBody>
      </p:sp>
      <p:sp>
        <p:nvSpPr>
          <p:cNvPr id="30740" name="Line 47"/>
          <p:cNvSpPr>
            <a:spLocks noChangeShapeType="1"/>
          </p:cNvSpPr>
          <p:nvPr/>
        </p:nvSpPr>
        <p:spPr bwMode="auto">
          <a:xfrm flipV="1">
            <a:off x="4563616" y="458430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41" name="Line 48"/>
          <p:cNvSpPr>
            <a:spLocks noChangeShapeType="1"/>
          </p:cNvSpPr>
          <p:nvPr/>
        </p:nvSpPr>
        <p:spPr bwMode="auto">
          <a:xfrm flipV="1">
            <a:off x="4716016" y="458112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42" name="Line 49"/>
          <p:cNvSpPr>
            <a:spLocks noChangeShapeType="1"/>
          </p:cNvSpPr>
          <p:nvPr/>
        </p:nvSpPr>
        <p:spPr bwMode="auto">
          <a:xfrm flipV="1">
            <a:off x="4868416" y="458906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43" name="Line 50"/>
          <p:cNvSpPr>
            <a:spLocks noChangeShapeType="1"/>
          </p:cNvSpPr>
          <p:nvPr/>
        </p:nvSpPr>
        <p:spPr bwMode="auto">
          <a:xfrm flipV="1">
            <a:off x="5020816" y="458589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44" name="Text Box 51"/>
          <p:cNvSpPr txBox="1">
            <a:spLocks noChangeArrowheads="1"/>
          </p:cNvSpPr>
          <p:nvPr/>
        </p:nvSpPr>
        <p:spPr bwMode="auto">
          <a:xfrm>
            <a:off x="3610000" y="3501008"/>
            <a:ext cx="1538064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rgbClr val="0000FF"/>
                </a:solidFill>
              </a:rPr>
              <a:t>Public</a:t>
            </a:r>
            <a:br>
              <a:rPr lang="en-US" sz="2000" dirty="0" smtClean="0">
                <a:solidFill>
                  <a:srgbClr val="0000FF"/>
                </a:solidFill>
              </a:rPr>
            </a:br>
            <a:r>
              <a:rPr lang="en-US" sz="2000" dirty="0" smtClean="0">
                <a:solidFill>
                  <a:srgbClr val="0000FF"/>
                </a:solidFill>
              </a:rPr>
              <a:t>Post-Processing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30745" name="AutoShape 52"/>
          <p:cNvSpPr>
            <a:spLocks noChangeArrowheads="1"/>
          </p:cNvSpPr>
          <p:nvPr/>
        </p:nvSpPr>
        <p:spPr bwMode="auto">
          <a:xfrm>
            <a:off x="4117926" y="1607766"/>
            <a:ext cx="1101725" cy="927100"/>
          </a:xfrm>
          <a:prstGeom prst="triangle">
            <a:avLst>
              <a:gd name="adj" fmla="val 50000"/>
            </a:avLst>
          </a:prstGeom>
          <a:solidFill>
            <a:srgbClr val="9FEDA5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30767" name="Line 54"/>
          <p:cNvSpPr>
            <a:spLocks noChangeShapeType="1"/>
          </p:cNvSpPr>
          <p:nvPr/>
        </p:nvSpPr>
        <p:spPr bwMode="auto">
          <a:xfrm flipV="1">
            <a:off x="4109988" y="254185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68" name="Line 55"/>
          <p:cNvSpPr>
            <a:spLocks noChangeShapeType="1"/>
          </p:cNvSpPr>
          <p:nvPr/>
        </p:nvSpPr>
        <p:spPr bwMode="auto">
          <a:xfrm flipV="1">
            <a:off x="4262388" y="253868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69" name="Line 56"/>
          <p:cNvSpPr>
            <a:spLocks noChangeShapeType="1"/>
          </p:cNvSpPr>
          <p:nvPr/>
        </p:nvSpPr>
        <p:spPr bwMode="auto">
          <a:xfrm flipV="1">
            <a:off x="4414788" y="2546621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70" name="Line 57"/>
          <p:cNvSpPr>
            <a:spLocks noChangeShapeType="1"/>
          </p:cNvSpPr>
          <p:nvPr/>
        </p:nvSpPr>
        <p:spPr bwMode="auto">
          <a:xfrm flipV="1">
            <a:off x="4567188" y="2543446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71" name="Text Box 58"/>
          <p:cNvSpPr txBox="1">
            <a:spLocks noChangeArrowheads="1"/>
          </p:cNvSpPr>
          <p:nvPr/>
        </p:nvSpPr>
        <p:spPr bwMode="auto">
          <a:xfrm>
            <a:off x="4716016" y="2708920"/>
            <a:ext cx="6556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err="1"/>
              <a:t>sk</a:t>
            </a:r>
            <a:r>
              <a:rPr lang="en-US" sz="2000" dirty="0"/>
              <a:t>*</a:t>
            </a:r>
            <a:endParaRPr lang="el-GR" sz="2000" dirty="0"/>
          </a:p>
        </p:txBody>
      </p:sp>
      <p:grpSp>
        <p:nvGrpSpPr>
          <p:cNvPr id="5" name="Group 59"/>
          <p:cNvGrpSpPr>
            <a:grpSpLocks/>
          </p:cNvGrpSpPr>
          <p:nvPr/>
        </p:nvGrpSpPr>
        <p:grpSpPr bwMode="auto">
          <a:xfrm>
            <a:off x="4427488" y="1092173"/>
            <a:ext cx="655637" cy="536575"/>
            <a:chOff x="871" y="1746"/>
            <a:chExt cx="413" cy="338"/>
          </a:xfrm>
        </p:grpSpPr>
        <p:sp>
          <p:nvSpPr>
            <p:cNvPr id="30765" name="Text Box 60"/>
            <p:cNvSpPr txBox="1">
              <a:spLocks noChangeArrowheads="1"/>
            </p:cNvSpPr>
            <p:nvPr/>
          </p:nvSpPr>
          <p:spPr bwMode="auto">
            <a:xfrm>
              <a:off x="871" y="1746"/>
              <a:ext cx="413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/>
                <a:t>m</a:t>
              </a:r>
              <a:endParaRPr lang="el-GR" sz="2000" dirty="0"/>
            </a:p>
          </p:txBody>
        </p:sp>
        <p:sp>
          <p:nvSpPr>
            <p:cNvPr id="30766" name="Line 61"/>
            <p:cNvSpPr>
              <a:spLocks noChangeShapeType="1"/>
            </p:cNvSpPr>
            <p:nvPr/>
          </p:nvSpPr>
          <p:spPr bwMode="auto">
            <a:xfrm flipV="1">
              <a:off x="1022" y="194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0748" name="Text Box 62"/>
          <p:cNvSpPr txBox="1">
            <a:spLocks noChangeArrowheads="1"/>
          </p:cNvSpPr>
          <p:nvPr/>
        </p:nvSpPr>
        <p:spPr bwMode="auto">
          <a:xfrm>
            <a:off x="4283968" y="2060848"/>
            <a:ext cx="792088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rgbClr val="0000FF"/>
                </a:solidFill>
              </a:rPr>
              <a:t>Dec</a:t>
            </a:r>
            <a:r>
              <a:rPr lang="en-US" sz="2000" baseline="30000" dirty="0" smtClean="0">
                <a:solidFill>
                  <a:srgbClr val="0000FF"/>
                </a:solidFill>
              </a:rPr>
              <a:t>*</a:t>
            </a:r>
            <a:endParaRPr lang="en-US" sz="2000" baseline="30000" dirty="0">
              <a:solidFill>
                <a:srgbClr val="0000FF"/>
              </a:solidFill>
            </a:endParaRPr>
          </a:p>
        </p:txBody>
      </p:sp>
      <p:sp>
        <p:nvSpPr>
          <p:cNvPr id="30749" name="Text Box 63"/>
          <p:cNvSpPr txBox="1">
            <a:spLocks noChangeArrowheads="1"/>
          </p:cNvSpPr>
          <p:nvPr/>
        </p:nvSpPr>
        <p:spPr bwMode="auto">
          <a:xfrm>
            <a:off x="4204395" y="2708920"/>
            <a:ext cx="6556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c*</a:t>
            </a:r>
            <a:endParaRPr lang="el-GR" sz="2000" dirty="0"/>
          </a:p>
        </p:txBody>
      </p:sp>
      <p:sp>
        <p:nvSpPr>
          <p:cNvPr id="30750" name="Line 64"/>
          <p:cNvSpPr>
            <a:spLocks noChangeShapeType="1"/>
          </p:cNvSpPr>
          <p:nvPr/>
        </p:nvSpPr>
        <p:spPr bwMode="auto">
          <a:xfrm flipV="1">
            <a:off x="4791026" y="253550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51" name="Line 65"/>
          <p:cNvSpPr>
            <a:spLocks noChangeShapeType="1"/>
          </p:cNvSpPr>
          <p:nvPr/>
        </p:nvSpPr>
        <p:spPr bwMode="auto">
          <a:xfrm flipV="1">
            <a:off x="4943426" y="253233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52" name="Line 66"/>
          <p:cNvSpPr>
            <a:spLocks noChangeShapeType="1"/>
          </p:cNvSpPr>
          <p:nvPr/>
        </p:nvSpPr>
        <p:spPr bwMode="auto">
          <a:xfrm flipV="1">
            <a:off x="5095826" y="2540271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53" name="Line 67"/>
          <p:cNvSpPr>
            <a:spLocks noChangeShapeType="1"/>
          </p:cNvSpPr>
          <p:nvPr/>
        </p:nvSpPr>
        <p:spPr bwMode="auto">
          <a:xfrm flipV="1">
            <a:off x="5248226" y="2537096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54" name="Line 68"/>
          <p:cNvSpPr>
            <a:spLocks noChangeShapeType="1"/>
          </p:cNvSpPr>
          <p:nvPr/>
        </p:nvSpPr>
        <p:spPr bwMode="auto">
          <a:xfrm flipV="1">
            <a:off x="4103687" y="3051621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55" name="Line 69"/>
          <p:cNvSpPr>
            <a:spLocks noChangeShapeType="1"/>
          </p:cNvSpPr>
          <p:nvPr/>
        </p:nvSpPr>
        <p:spPr bwMode="auto">
          <a:xfrm flipV="1">
            <a:off x="4267200" y="3048446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56" name="Line 70"/>
          <p:cNvSpPr>
            <a:spLocks noChangeShapeType="1"/>
          </p:cNvSpPr>
          <p:nvPr/>
        </p:nvSpPr>
        <p:spPr bwMode="auto">
          <a:xfrm flipV="1">
            <a:off x="4419600" y="3056384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57" name="Line 71"/>
          <p:cNvSpPr>
            <a:spLocks noChangeShapeType="1"/>
          </p:cNvSpPr>
          <p:nvPr/>
        </p:nvSpPr>
        <p:spPr bwMode="auto">
          <a:xfrm flipV="1">
            <a:off x="4572000" y="3053209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58" name="Line 72"/>
          <p:cNvSpPr>
            <a:spLocks noChangeShapeType="1"/>
          </p:cNvSpPr>
          <p:nvPr/>
        </p:nvSpPr>
        <p:spPr bwMode="auto">
          <a:xfrm flipV="1">
            <a:off x="2195736" y="1484784"/>
            <a:ext cx="0" cy="44084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59" name="Line 79"/>
          <p:cNvSpPr>
            <a:spLocks noChangeShapeType="1"/>
          </p:cNvSpPr>
          <p:nvPr/>
        </p:nvSpPr>
        <p:spPr bwMode="auto">
          <a:xfrm>
            <a:off x="3707904" y="2708920"/>
            <a:ext cx="576064" cy="2160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0760" name="AutoShape 80"/>
          <p:cNvSpPr>
            <a:spLocks noChangeArrowheads="1"/>
          </p:cNvSpPr>
          <p:nvPr/>
        </p:nvSpPr>
        <p:spPr bwMode="auto">
          <a:xfrm>
            <a:off x="2267744" y="1916832"/>
            <a:ext cx="1584175" cy="7842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tx2"/>
                </a:solidFill>
              </a:rPr>
              <a:t>Processed </a:t>
            </a:r>
            <a:r>
              <a:rPr lang="en-US" sz="2000" dirty="0" err="1" smtClean="0">
                <a:solidFill>
                  <a:schemeClr val="tx2"/>
                </a:solidFill>
              </a:rPr>
              <a:t>ciphertext</a:t>
            </a:r>
            <a:endParaRPr lang="el-GR" sz="2000" dirty="0">
              <a:solidFill>
                <a:schemeClr val="tx2"/>
              </a:solidFill>
            </a:endParaRPr>
          </a:p>
        </p:txBody>
      </p:sp>
      <p:sp>
        <p:nvSpPr>
          <p:cNvPr id="30761" name="Text Box 82"/>
          <p:cNvSpPr txBox="1">
            <a:spLocks noChangeArrowheads="1"/>
          </p:cNvSpPr>
          <p:nvPr/>
        </p:nvSpPr>
        <p:spPr bwMode="auto">
          <a:xfrm>
            <a:off x="6084168" y="1783373"/>
            <a:ext cx="1906588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u="sng" dirty="0">
                <a:solidFill>
                  <a:srgbClr val="1A29E8"/>
                </a:solidFill>
              </a:rPr>
              <a:t>New approach</a:t>
            </a:r>
          </a:p>
        </p:txBody>
      </p:sp>
      <p:sp>
        <p:nvSpPr>
          <p:cNvPr id="30762" name="AutoShape 83"/>
          <p:cNvSpPr>
            <a:spLocks noChangeArrowheads="1"/>
          </p:cNvSpPr>
          <p:nvPr/>
        </p:nvSpPr>
        <p:spPr bwMode="auto">
          <a:xfrm>
            <a:off x="2555776" y="5229200"/>
            <a:ext cx="1701800" cy="11239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tx2"/>
                </a:solidFill>
              </a:rPr>
              <a:t>The hint about </a:t>
            </a:r>
            <a:r>
              <a:rPr lang="en-US" sz="2000" dirty="0" err="1">
                <a:solidFill>
                  <a:schemeClr val="tx2"/>
                </a:solidFill>
              </a:rPr>
              <a:t>sk</a:t>
            </a:r>
            <a:r>
              <a:rPr lang="en-US" sz="2000" dirty="0">
                <a:solidFill>
                  <a:schemeClr val="tx2"/>
                </a:solidFill>
              </a:rPr>
              <a:t> in </a:t>
            </a:r>
            <a:r>
              <a:rPr lang="en-US" sz="2000" dirty="0" smtClean="0">
                <a:solidFill>
                  <a:schemeClr val="tx2"/>
                </a:solidFill>
              </a:rPr>
              <a:t>public </a:t>
            </a:r>
            <a:r>
              <a:rPr lang="en-US" sz="2000" dirty="0">
                <a:solidFill>
                  <a:schemeClr val="tx2"/>
                </a:solidFill>
              </a:rPr>
              <a:t>key</a:t>
            </a:r>
          </a:p>
        </p:txBody>
      </p:sp>
      <p:sp>
        <p:nvSpPr>
          <p:cNvPr id="96" name="AutoShape 82"/>
          <p:cNvSpPr>
            <a:spLocks noChangeArrowheads="1"/>
          </p:cNvSpPr>
          <p:nvPr/>
        </p:nvSpPr>
        <p:spPr bwMode="auto">
          <a:xfrm>
            <a:off x="5796136" y="2807171"/>
            <a:ext cx="3168352" cy="1464231"/>
          </a:xfrm>
          <a:prstGeom prst="roundRect">
            <a:avLst>
              <a:gd name="adj" fmla="val 16667"/>
            </a:avLst>
          </a:prstGeom>
          <a:solidFill>
            <a:srgbClr val="FFC9C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kern="0" dirty="0"/>
              <a:t>Hint in pub key lets anyone </a:t>
            </a:r>
            <a:r>
              <a:rPr lang="en-US" sz="2000" u="sng" kern="0" dirty="0"/>
              <a:t>post-process</a:t>
            </a:r>
            <a:r>
              <a:rPr lang="en-US" sz="2000" kern="0" dirty="0"/>
              <a:t> the </a:t>
            </a:r>
            <a:r>
              <a:rPr lang="en-US" sz="2000" kern="0" dirty="0" err="1"/>
              <a:t>ciphertext</a:t>
            </a:r>
            <a:r>
              <a:rPr lang="en-US" sz="2000" kern="0" dirty="0"/>
              <a:t>, leaving less work for </a:t>
            </a:r>
            <a:r>
              <a:rPr lang="en-US" sz="2000" kern="0" dirty="0" smtClean="0">
                <a:solidFill>
                  <a:srgbClr val="0000FF"/>
                </a:solidFill>
              </a:rPr>
              <a:t>Dec</a:t>
            </a:r>
            <a:r>
              <a:rPr lang="en-US" sz="2000" kern="0" baseline="30000" dirty="0" smtClean="0">
                <a:solidFill>
                  <a:srgbClr val="0000FF"/>
                </a:solidFill>
              </a:rPr>
              <a:t>*</a:t>
            </a:r>
            <a:endParaRPr lang="el-GR" sz="2000" baseline="30000" dirty="0">
              <a:solidFill>
                <a:schemeClr val="tx2"/>
              </a:solidFill>
            </a:endParaRPr>
          </a:p>
        </p:txBody>
      </p:sp>
      <p:sp>
        <p:nvSpPr>
          <p:cNvPr id="68" name="Line 79"/>
          <p:cNvSpPr>
            <a:spLocks noChangeShapeType="1"/>
          </p:cNvSpPr>
          <p:nvPr/>
        </p:nvSpPr>
        <p:spPr bwMode="auto">
          <a:xfrm flipV="1">
            <a:off x="4283968" y="5157192"/>
            <a:ext cx="360040" cy="2160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494272" y="6232227"/>
            <a:ext cx="365760" cy="365125"/>
          </a:xfrm>
        </p:spPr>
        <p:txBody>
          <a:bodyPr/>
          <a:lstStyle/>
          <a:p>
            <a:fld id="{B12FD51E-F33E-4DEE-AE69-CBDA0079F3FD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1481328"/>
            <a:ext cx="8208912" cy="4525963"/>
          </a:xfrm>
        </p:spPr>
        <p:txBody>
          <a:bodyPr/>
          <a:lstStyle/>
          <a:p>
            <a:r>
              <a:rPr lang="en-US" dirty="0" smtClean="0"/>
              <a:t>Storing an encrypted file F on a remote server</a:t>
            </a:r>
          </a:p>
          <a:p>
            <a:r>
              <a:rPr lang="en-US" dirty="0" smtClean="0"/>
              <a:t>Later send keyword w to server, get answer, determine whether F</a:t>
            </a:r>
            <a:r>
              <a:rPr lang="en-US" baseline="-25000" dirty="0" smtClean="0"/>
              <a:t> </a:t>
            </a:r>
            <a:r>
              <a:rPr lang="en-US" dirty="0" smtClean="0"/>
              <a:t>contains w</a:t>
            </a:r>
          </a:p>
          <a:p>
            <a:pPr lvl="1"/>
            <a:r>
              <a:rPr lang="en-US" dirty="0" smtClean="0"/>
              <a:t>Trivially: server returns the entire encrypted file</a:t>
            </a:r>
          </a:p>
          <a:p>
            <a:pPr lvl="1"/>
            <a:r>
              <a:rPr lang="en-US" dirty="0" smtClean="0"/>
              <a:t>We want: answer length independent of |F|</a:t>
            </a:r>
          </a:p>
          <a:p>
            <a:pPr>
              <a:buNone/>
            </a:pPr>
            <a:r>
              <a:rPr lang="en-US" dirty="0" smtClean="0"/>
              <a:t>Claim: to do this, sufficient to evaluate </a:t>
            </a:r>
            <a:br>
              <a:rPr lang="en-US" dirty="0" smtClean="0"/>
            </a:br>
            <a:r>
              <a:rPr lang="en-US" dirty="0" smtClean="0"/>
              <a:t>low-degree polynomials on encrypted data</a:t>
            </a:r>
          </a:p>
          <a:p>
            <a:pPr lvl="1"/>
            <a:r>
              <a:rPr lang="en-US" dirty="0" smtClean="0"/>
              <a:t>degree ~ security parameter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D51E-F33E-4DEE-AE69-CBDA0079F3F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Application: Simple Keyword Search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08520" y="6453336"/>
            <a:ext cx="2555776" cy="432048"/>
          </a:xfrm>
        </p:spPr>
        <p:txBody>
          <a:bodyPr/>
          <a:lstStyle/>
          <a:p>
            <a:pPr algn="ctr"/>
            <a:r>
              <a:rPr lang="en-US" dirty="0" smtClean="0"/>
              <a:t>Secure Computation and Efficiency</a:t>
            </a:r>
          </a:p>
          <a:p>
            <a:pPr algn="ctr"/>
            <a:r>
              <a:rPr lang="en-US" sz="1100" dirty="0" smtClean="0"/>
              <a:t>Bar-</a:t>
            </a:r>
            <a:r>
              <a:rPr lang="en-US" sz="1100" dirty="0" err="1" smtClean="0"/>
              <a:t>Ilan</a:t>
            </a:r>
            <a:r>
              <a:rPr lang="en-US" sz="1100" dirty="0" smtClean="0"/>
              <a:t> University, Israel     </a:t>
            </a:r>
            <a:r>
              <a:rPr lang="en-US" sz="1000" dirty="0" smtClean="0"/>
              <a:t>2011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8229600" cy="5044016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dirty="0" smtClean="0"/>
              <a:t>Old secret key is the integer p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dirty="0" smtClean="0"/>
              <a:t>Add to public key many “real numbers”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b="1" dirty="0" smtClean="0">
                <a:solidFill>
                  <a:srgbClr val="0070C0"/>
                </a:solidFill>
              </a:rPr>
              <a:t>d</a:t>
            </a:r>
            <a:r>
              <a:rPr lang="en-US" b="1" baseline="-25000" dirty="0" smtClean="0">
                <a:solidFill>
                  <a:srgbClr val="0070C0"/>
                </a:solidFill>
              </a:rPr>
              <a:t>1</a:t>
            </a:r>
            <a:r>
              <a:rPr lang="en-US" b="1" dirty="0" smtClean="0">
                <a:solidFill>
                  <a:srgbClr val="0070C0"/>
                </a:solidFill>
              </a:rPr>
              <a:t>,d</a:t>
            </a:r>
            <a:r>
              <a:rPr lang="en-US" b="1" baseline="-25000" dirty="0" smtClean="0">
                <a:solidFill>
                  <a:srgbClr val="0070C0"/>
                </a:solidFill>
              </a:rPr>
              <a:t>2</a:t>
            </a:r>
            <a:r>
              <a:rPr lang="en-US" b="1" dirty="0" smtClean="0">
                <a:solidFill>
                  <a:srgbClr val="0070C0"/>
                </a:solidFill>
              </a:rPr>
              <a:t>, …, </a:t>
            </a:r>
            <a:r>
              <a:rPr lang="en-US" b="1" dirty="0" err="1" smtClean="0">
                <a:solidFill>
                  <a:srgbClr val="0070C0"/>
                </a:solidFill>
              </a:rPr>
              <a:t>d</a:t>
            </a:r>
            <a:r>
              <a:rPr lang="en-US" b="1" baseline="-25000" dirty="0" err="1" smtClean="0">
                <a:solidFill>
                  <a:srgbClr val="0070C0"/>
                </a:solidFill>
              </a:rPr>
              <a:t>t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</a:t>
            </a:r>
            <a:r>
              <a:rPr lang="en-US" dirty="0" smtClean="0"/>
              <a:t> [0,2) </a:t>
            </a:r>
            <a:r>
              <a:rPr lang="en-US" sz="2200" dirty="0" smtClean="0"/>
              <a:t>(with precision of ~|c| bits)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dirty="0" smtClean="0">
                <a:sym typeface="Symbol" pitchFamily="18" charset="2"/>
              </a:rPr>
              <a:t>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sparse </a:t>
            </a:r>
            <a:r>
              <a:rPr lang="en-US" dirty="0" smtClean="0"/>
              <a:t>S for which </a:t>
            </a:r>
            <a:r>
              <a:rPr lang="en-US" dirty="0" err="1" smtClean="0">
                <a:latin typeface="Symbol" pitchFamily="18" charset="2"/>
              </a:rPr>
              <a:t>S</a:t>
            </a:r>
            <a:r>
              <a:rPr lang="en-US" baseline="-25000" dirty="0" err="1" smtClean="0"/>
              <a:t>i</a:t>
            </a:r>
            <a:r>
              <a:rPr lang="en-US" baseline="-25000" dirty="0" err="1" smtClean="0">
                <a:sym typeface="Symbol" pitchFamily="18" charset="2"/>
              </a:rPr>
              <a:t></a:t>
            </a:r>
            <a:r>
              <a:rPr lang="en-US" baseline="-25000" dirty="0" err="1" smtClean="0"/>
              <a:t>S</a:t>
            </a:r>
            <a:r>
              <a:rPr lang="en-US" dirty="0" smtClean="0"/>
              <a:t>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i</a:t>
            </a:r>
            <a:r>
              <a:rPr lang="en-US" dirty="0" smtClean="0"/>
              <a:t> = 1/p mod 2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dirty="0" smtClean="0"/>
              <a:t>Post Processing: </a:t>
            </a:r>
            <a:r>
              <a:rPr lang="en-US" dirty="0" err="1" smtClean="0">
                <a:solidFill>
                  <a:srgbClr val="00B050"/>
                </a:solidFill>
                <a:latin typeface="Symbol" pitchFamily="18" charset="2"/>
              </a:rPr>
              <a:t>y</a:t>
            </a:r>
            <a:r>
              <a:rPr lang="en-US" baseline="-25000" dirty="0" err="1" smtClean="0">
                <a:solidFill>
                  <a:srgbClr val="00B050"/>
                </a:solidFill>
              </a:rPr>
              <a:t>i</a:t>
            </a:r>
            <a:r>
              <a:rPr lang="en-US" dirty="0" smtClean="0">
                <a:solidFill>
                  <a:srgbClr val="00B050"/>
                </a:solidFill>
              </a:rPr>
              <a:t>=c x </a:t>
            </a:r>
            <a:r>
              <a:rPr lang="en-US" dirty="0" err="1" smtClean="0">
                <a:solidFill>
                  <a:srgbClr val="00B050"/>
                </a:solidFill>
              </a:rPr>
              <a:t>d</a:t>
            </a:r>
            <a:r>
              <a:rPr lang="en-US" baseline="-25000" dirty="0" err="1" smtClean="0">
                <a:solidFill>
                  <a:srgbClr val="00B050"/>
                </a:solidFill>
              </a:rPr>
              <a:t>i</a:t>
            </a:r>
            <a:r>
              <a:rPr lang="en-US" dirty="0" smtClean="0">
                <a:solidFill>
                  <a:srgbClr val="00B050"/>
                </a:solidFill>
              </a:rPr>
              <a:t> mod 2, </a:t>
            </a:r>
            <a:r>
              <a:rPr lang="en-US" dirty="0" err="1" smtClean="0">
                <a:solidFill>
                  <a:srgbClr val="00B050"/>
                </a:solidFill>
              </a:rPr>
              <a:t>i</a:t>
            </a:r>
            <a:r>
              <a:rPr lang="en-US" dirty="0" smtClean="0">
                <a:solidFill>
                  <a:srgbClr val="00B050"/>
                </a:solidFill>
              </a:rPr>
              <a:t>=1,…,t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dirty="0" smtClean="0"/>
              <a:t>New </a:t>
            </a:r>
            <a:r>
              <a:rPr lang="en-US" dirty="0" err="1" smtClean="0"/>
              <a:t>ciphertext</a:t>
            </a:r>
            <a:r>
              <a:rPr lang="en-US" dirty="0" smtClean="0"/>
              <a:t> is</a:t>
            </a:r>
            <a:r>
              <a:rPr lang="en-US" b="1" dirty="0" smtClean="0">
                <a:solidFill>
                  <a:srgbClr val="0070C0"/>
                </a:solidFill>
              </a:rPr>
              <a:t> c* = (c, </a:t>
            </a:r>
            <a:r>
              <a:rPr lang="en-US" b="1" dirty="0" smtClean="0">
                <a:solidFill>
                  <a:srgbClr val="0070C0"/>
                </a:solidFill>
                <a:latin typeface="Symbol" pitchFamily="18" charset="2"/>
              </a:rPr>
              <a:t>y</a:t>
            </a:r>
            <a:r>
              <a:rPr lang="en-US" b="1" baseline="-25000" dirty="0" smtClean="0">
                <a:solidFill>
                  <a:srgbClr val="0070C0"/>
                </a:solidFill>
              </a:rPr>
              <a:t>1</a:t>
            </a:r>
            <a:r>
              <a:rPr lang="en-US" b="1" dirty="0" smtClean="0">
                <a:solidFill>
                  <a:srgbClr val="0070C0"/>
                </a:solidFill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Symbol" pitchFamily="18" charset="2"/>
              </a:rPr>
              <a:t>y</a:t>
            </a:r>
            <a:r>
              <a:rPr lang="en-US" b="1" baseline="-25000" dirty="0" smtClean="0">
                <a:solidFill>
                  <a:srgbClr val="0070C0"/>
                </a:solidFill>
              </a:rPr>
              <a:t>2</a:t>
            </a:r>
            <a:r>
              <a:rPr lang="en-US" b="1" dirty="0" smtClean="0">
                <a:solidFill>
                  <a:srgbClr val="0070C0"/>
                </a:solidFill>
              </a:rPr>
              <a:t>,…, </a:t>
            </a:r>
            <a:r>
              <a:rPr lang="en-US" b="1" dirty="0" err="1" smtClean="0">
                <a:solidFill>
                  <a:srgbClr val="0070C0"/>
                </a:solidFill>
                <a:latin typeface="Symbol" pitchFamily="18" charset="2"/>
              </a:rPr>
              <a:t>y</a:t>
            </a:r>
            <a:r>
              <a:rPr lang="en-US" b="1" baseline="-25000" dirty="0" err="1" smtClean="0">
                <a:solidFill>
                  <a:srgbClr val="0070C0"/>
                </a:solidFill>
              </a:rPr>
              <a:t>i</a:t>
            </a:r>
            <a:r>
              <a:rPr lang="en-US" b="1" dirty="0" smtClean="0">
                <a:solidFill>
                  <a:srgbClr val="0070C0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New secret key is char. vector of S 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dirty="0" smtClean="0">
                <a:solidFill>
                  <a:srgbClr val="0070C0"/>
                </a:solidFill>
                <a:latin typeface="Symbol" pitchFamily="18" charset="2"/>
              </a:rPr>
              <a:t>s</a:t>
            </a:r>
            <a:r>
              <a:rPr lang="en-US" baseline="-25000" dirty="0" smtClean="0">
                <a:solidFill>
                  <a:srgbClr val="0070C0"/>
                </a:solidFill>
              </a:rPr>
              <a:t>1</a:t>
            </a:r>
            <a:r>
              <a:rPr lang="en-US" dirty="0" smtClean="0">
                <a:solidFill>
                  <a:srgbClr val="0070C0"/>
                </a:solidFill>
              </a:rPr>
              <a:t>,…,</a:t>
            </a:r>
            <a:r>
              <a:rPr lang="en-US" dirty="0" err="1" smtClean="0">
                <a:solidFill>
                  <a:srgbClr val="0070C0"/>
                </a:solidFill>
                <a:latin typeface="Symbol" pitchFamily="18" charset="2"/>
              </a:rPr>
              <a:t>s</a:t>
            </a:r>
            <a:r>
              <a:rPr lang="en-US" baseline="-25000" dirty="0" err="1" smtClean="0">
                <a:solidFill>
                  <a:srgbClr val="0070C0"/>
                </a:solidFill>
              </a:rPr>
              <a:t>t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dirty="0" err="1" smtClean="0">
                <a:latin typeface="Symbol" pitchFamily="18" charset="2"/>
              </a:rPr>
              <a:t>s</a:t>
            </a:r>
            <a:r>
              <a:rPr lang="en-US" baseline="-25000" dirty="0" err="1" smtClean="0"/>
              <a:t>i</a:t>
            </a:r>
            <a:r>
              <a:rPr lang="en-US" dirty="0" smtClean="0"/>
              <a:t>=1 if </a:t>
            </a:r>
            <a:r>
              <a:rPr lang="en-US" dirty="0" err="1" smtClean="0"/>
              <a:t>i</a:t>
            </a:r>
            <a:r>
              <a:rPr lang="en-US" dirty="0" err="1" smtClean="0">
                <a:sym typeface="Symbol" pitchFamily="18" charset="2"/>
              </a:rPr>
              <a:t></a:t>
            </a:r>
            <a:r>
              <a:rPr lang="en-US" dirty="0" err="1" smtClean="0"/>
              <a:t>S</a:t>
            </a:r>
            <a:r>
              <a:rPr lang="en-US" dirty="0" smtClean="0"/>
              <a:t>, </a:t>
            </a:r>
            <a:r>
              <a:rPr lang="en-US" dirty="0" err="1" smtClean="0">
                <a:latin typeface="Symbol" pitchFamily="18" charset="2"/>
              </a:rPr>
              <a:t>s</a:t>
            </a:r>
            <a:r>
              <a:rPr lang="en-US" baseline="-25000" dirty="0" err="1" smtClean="0"/>
              <a:t>i</a:t>
            </a:r>
            <a:r>
              <a:rPr lang="en-US" dirty="0" smtClean="0"/>
              <a:t>=0 otherwise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dirty="0" smtClean="0"/>
              <a:t>c/p = c x(</a:t>
            </a:r>
            <a:r>
              <a:rPr lang="en-US" dirty="0" smtClean="0">
                <a:latin typeface="Symbol" pitchFamily="18" charset="2"/>
              </a:rPr>
              <a:t>S </a:t>
            </a:r>
            <a:r>
              <a:rPr lang="en-US" dirty="0" err="1" smtClean="0">
                <a:latin typeface="Symbol" pitchFamily="18" charset="2"/>
              </a:rPr>
              <a:t>s</a:t>
            </a:r>
            <a:r>
              <a:rPr lang="en-US" baseline="-25000" dirty="0" err="1" smtClean="0"/>
              <a:t>i</a:t>
            </a:r>
            <a:r>
              <a:rPr lang="en-US" dirty="0" err="1" smtClean="0"/>
              <a:t>d</a:t>
            </a:r>
            <a:r>
              <a:rPr lang="en-US" baseline="-25000" dirty="0" err="1" smtClean="0"/>
              <a:t>i</a:t>
            </a:r>
            <a:r>
              <a:rPr lang="en-US" dirty="0" smtClean="0"/>
              <a:t>)= </a:t>
            </a:r>
            <a:r>
              <a:rPr lang="en-US" dirty="0" smtClean="0">
                <a:latin typeface="Symbol" pitchFamily="18" charset="2"/>
              </a:rPr>
              <a:t>S</a:t>
            </a:r>
            <a:r>
              <a:rPr lang="en-US" dirty="0" smtClean="0"/>
              <a:t> </a:t>
            </a:r>
            <a:r>
              <a:rPr lang="en-US" dirty="0" err="1" smtClean="0">
                <a:latin typeface="Symbol" pitchFamily="18" charset="2"/>
              </a:rPr>
              <a:t>s</a:t>
            </a:r>
            <a:r>
              <a:rPr lang="en-US" baseline="-25000" dirty="0" err="1" smtClean="0"/>
              <a:t>i</a:t>
            </a:r>
            <a:r>
              <a:rPr lang="en-US" dirty="0" err="1" smtClean="0">
                <a:latin typeface="Symbol" pitchFamily="18" charset="2"/>
              </a:rPr>
              <a:t>Y</a:t>
            </a:r>
            <a:r>
              <a:rPr lang="en-US" baseline="-25000" dirty="0" err="1" smtClean="0"/>
              <a:t>i</a:t>
            </a:r>
            <a:r>
              <a:rPr lang="en-US" dirty="0" smtClean="0"/>
              <a:t> mod 2</a:t>
            </a:r>
          </a:p>
          <a:p>
            <a:pPr lvl="8">
              <a:lnSpc>
                <a:spcPct val="90000"/>
              </a:lnSpc>
              <a:spcBef>
                <a:spcPts val="600"/>
              </a:spcBef>
            </a:pPr>
            <a:endParaRPr lang="en-US" dirty="0" smtClean="0"/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dirty="0" smtClean="0">
                <a:solidFill>
                  <a:srgbClr val="00B050"/>
                </a:solidFill>
              </a:rPr>
              <a:t> Dec*(c*) = c – [[</a:t>
            </a:r>
            <a:r>
              <a:rPr lang="en-US" dirty="0" smtClean="0">
                <a:solidFill>
                  <a:srgbClr val="00B050"/>
                </a:solidFill>
                <a:latin typeface="Symbol" pitchFamily="18" charset="2"/>
              </a:rPr>
              <a:t>S</a:t>
            </a:r>
            <a:r>
              <a:rPr lang="en-US" baseline="-25000" dirty="0" smtClean="0">
                <a:solidFill>
                  <a:srgbClr val="00B050"/>
                </a:solidFill>
              </a:rPr>
              <a:t>i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Symbol" pitchFamily="18" charset="2"/>
              </a:rPr>
              <a:t>s</a:t>
            </a:r>
            <a:r>
              <a:rPr lang="en-US" baseline="-25000" dirty="0" err="1" smtClean="0">
                <a:solidFill>
                  <a:srgbClr val="00B050"/>
                </a:solidFill>
              </a:rPr>
              <a:t>i</a:t>
            </a:r>
            <a:r>
              <a:rPr lang="en-US" dirty="0" err="1" smtClean="0">
                <a:solidFill>
                  <a:srgbClr val="00B050"/>
                </a:solidFill>
                <a:latin typeface="Symbol" pitchFamily="18" charset="2"/>
              </a:rPr>
              <a:t>Y</a:t>
            </a:r>
            <a:r>
              <a:rPr lang="en-US" baseline="-25000" dirty="0" err="1" smtClean="0">
                <a:solidFill>
                  <a:srgbClr val="00B050"/>
                </a:solidFill>
              </a:rPr>
              <a:t>i</a:t>
            </a:r>
            <a:r>
              <a:rPr lang="en-US" dirty="0" smtClean="0">
                <a:solidFill>
                  <a:srgbClr val="00B050"/>
                </a:solidFill>
              </a:rPr>
              <a:t>]] mod 2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New Scheme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Secure Computation and Efficiency</a:t>
            </a:r>
          </a:p>
          <a:p>
            <a:pPr algn="ctr"/>
            <a:r>
              <a:rPr lang="en-US" sz="1100" dirty="0" smtClean="0"/>
              <a:t>Bar-</a:t>
            </a:r>
            <a:r>
              <a:rPr lang="en-US" sz="1100" dirty="0" err="1" smtClean="0"/>
              <a:t>Ilan</a:t>
            </a:r>
            <a:r>
              <a:rPr lang="en-US" sz="1100" dirty="0" smtClean="0"/>
              <a:t> University, Israel     </a:t>
            </a:r>
            <a:r>
              <a:rPr lang="en-US" sz="1000" dirty="0" smtClean="0"/>
              <a:t>2011</a:t>
            </a:r>
            <a:endParaRPr lang="en-US" sz="1100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494272" y="6232227"/>
            <a:ext cx="365760" cy="365125"/>
          </a:xfrm>
        </p:spPr>
        <p:txBody>
          <a:bodyPr/>
          <a:lstStyle/>
          <a:p>
            <a:fld id="{B12FD51E-F33E-4DEE-AE69-CBDA0079F3FD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8229600" cy="518803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Dec*</a:t>
            </a:r>
            <a:r>
              <a:rPr lang="en-US" baseline="-25000" dirty="0" smtClean="0">
                <a:solidFill>
                  <a:srgbClr val="00B050"/>
                </a:solidFill>
                <a:latin typeface="Symbol" pitchFamily="18" charset="2"/>
              </a:rPr>
              <a:t>s</a:t>
            </a:r>
            <a:r>
              <a:rPr lang="en-US" dirty="0" smtClean="0">
                <a:solidFill>
                  <a:srgbClr val="00B050"/>
                </a:solidFill>
              </a:rPr>
              <a:t>(c*)= LSB(c) </a:t>
            </a:r>
            <a:r>
              <a:rPr lang="en-US" sz="2400" dirty="0" smtClean="0">
                <a:solidFill>
                  <a:srgbClr val="00B050"/>
                </a:solidFill>
                <a:sym typeface="Symbol" pitchFamily="18" charset="2"/>
              </a:rPr>
              <a:t></a:t>
            </a:r>
            <a:r>
              <a:rPr lang="en-US" dirty="0" smtClean="0">
                <a:solidFill>
                  <a:srgbClr val="00B050"/>
                </a:solidFill>
              </a:rPr>
              <a:t> LSB([[ </a:t>
            </a:r>
            <a:r>
              <a:rPr lang="en-US" dirty="0" smtClean="0">
                <a:solidFill>
                  <a:srgbClr val="00B050"/>
                </a:solidFill>
                <a:latin typeface="Symbol" pitchFamily="18" charset="2"/>
              </a:rPr>
              <a:t>S</a:t>
            </a:r>
            <a:r>
              <a:rPr lang="en-US" baseline="-25000" dirty="0" smtClean="0">
                <a:solidFill>
                  <a:srgbClr val="00B050"/>
                </a:solidFill>
              </a:rPr>
              <a:t>i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Symbol" pitchFamily="18" charset="2"/>
              </a:rPr>
              <a:t>s</a:t>
            </a:r>
            <a:r>
              <a:rPr lang="en-US" baseline="-25000" dirty="0" err="1" smtClean="0">
                <a:solidFill>
                  <a:srgbClr val="00B050"/>
                </a:solidFill>
              </a:rPr>
              <a:t>i</a:t>
            </a:r>
            <a:r>
              <a:rPr lang="en-US" dirty="0" err="1" smtClean="0">
                <a:solidFill>
                  <a:srgbClr val="00B050"/>
                </a:solidFill>
                <a:latin typeface="Symbol" pitchFamily="18" charset="2"/>
              </a:rPr>
              <a:t>y</a:t>
            </a:r>
            <a:r>
              <a:rPr lang="en-US" baseline="-25000" dirty="0" err="1" smtClean="0">
                <a:solidFill>
                  <a:srgbClr val="00B050"/>
                </a:solidFill>
              </a:rPr>
              <a:t>i</a:t>
            </a:r>
            <a:r>
              <a:rPr lang="en-US" baseline="-25000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]])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New Scheme</a:t>
            </a:r>
          </a:p>
        </p:txBody>
      </p:sp>
      <p:graphicFrame>
        <p:nvGraphicFramePr>
          <p:cNvPr id="20" name="Group 52"/>
          <p:cNvGraphicFramePr>
            <a:graphicFrameLocks noGrp="1"/>
          </p:cNvGraphicFramePr>
          <p:nvPr/>
        </p:nvGraphicFramePr>
        <p:xfrm>
          <a:off x="755576" y="2122624"/>
          <a:ext cx="4752528" cy="2161560"/>
        </p:xfrm>
        <a:graphic>
          <a:graphicData uri="http://schemas.openxmlformats.org/drawingml/2006/table">
            <a:tbl>
              <a:tblPr/>
              <a:tblGrid>
                <a:gridCol w="950506"/>
                <a:gridCol w="950506"/>
                <a:gridCol w="763284"/>
                <a:gridCol w="1080120"/>
                <a:gridCol w="1008112"/>
              </a:tblGrid>
              <a:tr h="432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Arial" charset="0"/>
                        </a:rPr>
                        <a:t>Y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Arial" charset="0"/>
                        </a:rPr>
                        <a:t>Y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1,-1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Arial" charset="0"/>
                        </a:rPr>
                        <a:t>Y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1,1-p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Arial" charset="0"/>
                        </a:rPr>
                        <a:t>Y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1,-p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</a:tr>
              <a:tr h="432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Arial" charset="0"/>
                        </a:rPr>
                        <a:t>Y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Arial" charset="0"/>
                        </a:rPr>
                        <a:t>Y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2,-1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Arial" charset="0"/>
                        </a:rPr>
                        <a:t>Y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2,1-p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Arial" charset="0"/>
                        </a:rPr>
                        <a:t>Y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2,-p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</a:tr>
              <a:tr h="432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Arial" charset="0"/>
                        </a:rPr>
                        <a:t>Y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Arial" charset="0"/>
                        </a:rPr>
                        <a:t>Y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3,-1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Arial" charset="0"/>
                        </a:rPr>
                        <a:t>Y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3,1-p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Arial" charset="0"/>
                        </a:rPr>
                        <a:t>Y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3,-p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</a:tr>
              <a:tr h="432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  <a:endParaRPr kumimoji="0" lang="en-US" sz="2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</a:tr>
              <a:tr h="432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Arial" charset="0"/>
                        </a:rPr>
                        <a:t>Y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t,0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Arial" charset="0"/>
                        </a:rPr>
                        <a:t>Y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t,-1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Arial" charset="0"/>
                        </a:rPr>
                        <a:t>Y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t,1-p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Arial" charset="0"/>
                        </a:rPr>
                        <a:t>Y</a:t>
                      </a:r>
                      <a:r>
                        <a:rPr kumimoji="0" lang="en-US" sz="22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t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,-p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Oval 20"/>
          <p:cNvSpPr/>
          <p:nvPr/>
        </p:nvSpPr>
        <p:spPr>
          <a:xfrm>
            <a:off x="1619672" y="4221088"/>
            <a:ext cx="70173" cy="729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601494" y="4285768"/>
            <a:ext cx="512263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08520" y="6453336"/>
            <a:ext cx="2555776" cy="432048"/>
          </a:xfrm>
        </p:spPr>
        <p:txBody>
          <a:bodyPr/>
          <a:lstStyle/>
          <a:p>
            <a:pPr algn="ctr"/>
            <a:r>
              <a:rPr lang="en-US" dirty="0" smtClean="0"/>
              <a:t>Secure Computation and Efficiency</a:t>
            </a:r>
          </a:p>
          <a:p>
            <a:pPr algn="ctr"/>
            <a:r>
              <a:rPr lang="en-US" sz="1100" dirty="0" smtClean="0"/>
              <a:t>Bar-</a:t>
            </a:r>
            <a:r>
              <a:rPr lang="en-US" sz="1100" dirty="0" err="1" smtClean="0"/>
              <a:t>Ilan</a:t>
            </a:r>
            <a:r>
              <a:rPr lang="en-US" sz="1100" dirty="0" smtClean="0"/>
              <a:t> University, Israel     </a:t>
            </a:r>
            <a:r>
              <a:rPr lang="en-US" sz="1000" dirty="0" smtClean="0"/>
              <a:t>2011</a:t>
            </a:r>
            <a:endParaRPr lang="en-US" sz="1100" dirty="0"/>
          </a:p>
        </p:txBody>
      </p:sp>
      <p:sp>
        <p:nvSpPr>
          <p:cNvPr id="1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494272" y="6232227"/>
            <a:ext cx="365760" cy="365125"/>
          </a:xfrm>
        </p:spPr>
        <p:txBody>
          <a:bodyPr/>
          <a:lstStyle/>
          <a:p>
            <a:fld id="{B12FD51E-F33E-4DEE-AE69-CBDA0079F3FD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36096" y="2113692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 </a:t>
            </a:r>
            <a:r>
              <a:rPr lang="en-US" sz="2800" dirty="0" smtClean="0">
                <a:latin typeface="Symbol" pitchFamily="18" charset="2"/>
              </a:rPr>
              <a:t>s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5436096" y="2545740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 </a:t>
            </a:r>
            <a:r>
              <a:rPr lang="en-US" sz="2800" dirty="0" smtClean="0">
                <a:latin typeface="Symbol" pitchFamily="18" charset="2"/>
              </a:rPr>
              <a:t>s</a:t>
            </a:r>
            <a:r>
              <a:rPr lang="en-US" sz="2800" baseline="-25000" dirty="0" smtClean="0"/>
              <a:t>2</a:t>
            </a:r>
            <a:endParaRPr lang="en-US" sz="28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5436096" y="2924944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 </a:t>
            </a:r>
            <a:r>
              <a:rPr lang="en-US" sz="2800" dirty="0" smtClean="0">
                <a:latin typeface="Symbol" pitchFamily="18" charset="2"/>
              </a:rPr>
              <a:t>s</a:t>
            </a:r>
            <a:r>
              <a:rPr lang="en-US" sz="2800" baseline="-25000" dirty="0" smtClean="0"/>
              <a:t>3</a:t>
            </a:r>
            <a:endParaRPr lang="en-US" sz="2800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5436096" y="3769876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 </a:t>
            </a:r>
            <a:r>
              <a:rPr lang="en-US" sz="2800" dirty="0" err="1" smtClean="0">
                <a:latin typeface="Symbol" pitchFamily="18" charset="2"/>
              </a:rPr>
              <a:t>s</a:t>
            </a:r>
            <a:r>
              <a:rPr lang="en-US" sz="2800" baseline="-25000" dirty="0" err="1" smtClean="0"/>
              <a:t>t</a:t>
            </a:r>
            <a:endParaRPr lang="en-US" sz="2800" baseline="-25000" dirty="0"/>
          </a:p>
        </p:txBody>
      </p:sp>
      <p:sp>
        <p:nvSpPr>
          <p:cNvPr id="26" name="Rounded Rectangle 25"/>
          <p:cNvSpPr/>
          <p:nvPr/>
        </p:nvSpPr>
        <p:spPr>
          <a:xfrm>
            <a:off x="539552" y="4360386"/>
            <a:ext cx="1368152" cy="65279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    b =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LSB([[</a:t>
            </a:r>
            <a:r>
              <a:rPr lang="en-US" sz="1400" dirty="0" err="1" smtClean="0">
                <a:solidFill>
                  <a:schemeClr val="tx1"/>
                </a:solidFill>
                <a:latin typeface="Symbol" pitchFamily="18" charset="2"/>
              </a:rPr>
              <a:t>S</a:t>
            </a:r>
            <a:r>
              <a:rPr lang="en-US" sz="1400" baseline="-25000" dirty="0" err="1" smtClean="0">
                <a:solidFill>
                  <a:schemeClr val="tx1"/>
                </a:solidFill>
              </a:rPr>
              <a:t>i</a:t>
            </a:r>
            <a:r>
              <a:rPr lang="en-US" sz="1400" dirty="0" err="1" smtClean="0">
                <a:solidFill>
                  <a:schemeClr val="tx1"/>
                </a:solidFill>
                <a:latin typeface="Symbol" pitchFamily="18" charset="2"/>
              </a:rPr>
              <a:t>s</a:t>
            </a:r>
            <a:r>
              <a:rPr lang="en-US" sz="1400" baseline="-25000" dirty="0" err="1" smtClean="0">
                <a:solidFill>
                  <a:schemeClr val="tx1"/>
                </a:solidFill>
              </a:rPr>
              <a:t>i</a:t>
            </a:r>
            <a:r>
              <a:rPr lang="en-US" sz="1400" dirty="0" err="1" smtClean="0">
                <a:solidFill>
                  <a:schemeClr val="tx1"/>
                </a:solidFill>
                <a:latin typeface="Symbol" pitchFamily="18" charset="2"/>
              </a:rPr>
              <a:t>y</a:t>
            </a:r>
            <a:r>
              <a:rPr lang="en-US" sz="1400" baseline="-25000" dirty="0" err="1" smtClean="0">
                <a:solidFill>
                  <a:schemeClr val="tx1"/>
                </a:solidFill>
              </a:rPr>
              <a:t>i</a:t>
            </a:r>
            <a:r>
              <a:rPr lang="en-US" sz="1400" dirty="0" smtClean="0">
                <a:solidFill>
                  <a:schemeClr val="tx1"/>
                </a:solidFill>
              </a:rPr>
              <a:t>]])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8229600" cy="518803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Dec*</a:t>
            </a:r>
            <a:r>
              <a:rPr lang="en-US" baseline="-25000" dirty="0" smtClean="0">
                <a:solidFill>
                  <a:srgbClr val="00B050"/>
                </a:solidFill>
                <a:latin typeface="Symbol" pitchFamily="18" charset="2"/>
              </a:rPr>
              <a:t>s</a:t>
            </a:r>
            <a:r>
              <a:rPr lang="en-US" dirty="0" smtClean="0">
                <a:solidFill>
                  <a:srgbClr val="00B050"/>
                </a:solidFill>
              </a:rPr>
              <a:t>(c*)= LSB(c) </a:t>
            </a:r>
            <a:r>
              <a:rPr lang="en-US" sz="2400" dirty="0" smtClean="0">
                <a:solidFill>
                  <a:srgbClr val="00B050"/>
                </a:solidFill>
                <a:sym typeface="Symbol" pitchFamily="18" charset="2"/>
              </a:rPr>
              <a:t></a:t>
            </a:r>
            <a:r>
              <a:rPr lang="en-US" dirty="0" smtClean="0">
                <a:solidFill>
                  <a:srgbClr val="00B050"/>
                </a:solidFill>
              </a:rPr>
              <a:t> LSB([[ </a:t>
            </a:r>
            <a:r>
              <a:rPr lang="en-US" dirty="0" smtClean="0">
                <a:solidFill>
                  <a:srgbClr val="00B050"/>
                </a:solidFill>
                <a:latin typeface="Symbol" pitchFamily="18" charset="2"/>
              </a:rPr>
              <a:t>S</a:t>
            </a:r>
            <a:r>
              <a:rPr lang="en-US" baseline="-25000" dirty="0" smtClean="0">
                <a:solidFill>
                  <a:srgbClr val="00B050"/>
                </a:solidFill>
              </a:rPr>
              <a:t>i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Symbol" pitchFamily="18" charset="2"/>
              </a:rPr>
              <a:t>s</a:t>
            </a:r>
            <a:r>
              <a:rPr lang="en-US" baseline="-25000" dirty="0" err="1" smtClean="0">
                <a:solidFill>
                  <a:srgbClr val="00B050"/>
                </a:solidFill>
              </a:rPr>
              <a:t>i</a:t>
            </a:r>
            <a:r>
              <a:rPr lang="en-US" dirty="0" err="1" smtClean="0">
                <a:solidFill>
                  <a:srgbClr val="00B050"/>
                </a:solidFill>
                <a:latin typeface="Symbol" pitchFamily="18" charset="2"/>
              </a:rPr>
              <a:t>y</a:t>
            </a:r>
            <a:r>
              <a:rPr lang="en-US" baseline="-25000" dirty="0" err="1" smtClean="0">
                <a:solidFill>
                  <a:srgbClr val="00B050"/>
                </a:solidFill>
              </a:rPr>
              <a:t>i</a:t>
            </a:r>
            <a:r>
              <a:rPr lang="en-US" baseline="-25000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]])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>
              <a:buNone/>
            </a:pPr>
            <a:endParaRPr lang="en-US" dirty="0" smtClean="0"/>
          </a:p>
          <a:p>
            <a:pPr lvl="8"/>
            <a:endParaRPr lang="en-US" dirty="0" smtClean="0"/>
          </a:p>
          <a:p>
            <a:pPr eaLnBrk="1" hangingPunct="1"/>
            <a:r>
              <a:rPr lang="en-US" dirty="0" smtClean="0"/>
              <a:t>Use grade-school addition</a:t>
            </a:r>
            <a:br>
              <a:rPr lang="en-US" dirty="0" smtClean="0"/>
            </a:br>
            <a:r>
              <a:rPr lang="en-US" dirty="0" smtClean="0"/>
              <a:t>to compute b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New Scheme</a:t>
            </a:r>
          </a:p>
        </p:txBody>
      </p:sp>
      <p:graphicFrame>
        <p:nvGraphicFramePr>
          <p:cNvPr id="20" name="Group 52"/>
          <p:cNvGraphicFramePr>
            <a:graphicFrameLocks noGrp="1"/>
          </p:cNvGraphicFramePr>
          <p:nvPr/>
        </p:nvGraphicFramePr>
        <p:xfrm>
          <a:off x="755576" y="2122624"/>
          <a:ext cx="4752528" cy="2161560"/>
        </p:xfrm>
        <a:graphic>
          <a:graphicData uri="http://schemas.openxmlformats.org/drawingml/2006/table">
            <a:tbl>
              <a:tblPr/>
              <a:tblGrid>
                <a:gridCol w="950506"/>
                <a:gridCol w="950506"/>
                <a:gridCol w="763284"/>
                <a:gridCol w="1080120"/>
                <a:gridCol w="1008112"/>
              </a:tblGrid>
              <a:tr h="4323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Arial" charset="0"/>
                        </a:rPr>
                        <a:t>1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Arial" charset="0"/>
                        </a:rPr>
                        <a:t>1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Arial" charset="0"/>
                        </a:rPr>
                        <a:t>0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Arial" charset="0"/>
                        </a:rPr>
                        <a:t>1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</a:tr>
              <a:tr h="4323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Arial" charset="0"/>
                        </a:rPr>
                        <a:t>0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Arial" charset="0"/>
                        </a:rPr>
                        <a:t>1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Arial" charset="0"/>
                        </a:rPr>
                        <a:t>1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Arial" charset="0"/>
                        </a:rPr>
                        <a:t>1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</a:tr>
              <a:tr h="4323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Arial" charset="0"/>
                        </a:rPr>
                        <a:t>1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Arial" charset="0"/>
                        </a:rPr>
                        <a:t>0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Arial" charset="0"/>
                        </a:rPr>
                        <a:t>1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Arial" charset="0"/>
                        </a:rPr>
                        <a:t>0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</a:tr>
              <a:tr h="4323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  <a:endParaRPr kumimoji="0" lang="en-US" sz="2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</a:tr>
              <a:tr h="4323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Arial" charset="0"/>
                        </a:rPr>
                        <a:t>0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Arial" charset="0"/>
                        </a:rPr>
                        <a:t>0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Arial" charset="0"/>
                        </a:rPr>
                        <a:t>0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Arial" charset="0"/>
                        </a:rPr>
                        <a:t>1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08520" y="6453336"/>
            <a:ext cx="2555776" cy="432048"/>
          </a:xfrm>
        </p:spPr>
        <p:txBody>
          <a:bodyPr/>
          <a:lstStyle/>
          <a:p>
            <a:pPr algn="ctr"/>
            <a:r>
              <a:rPr lang="en-US" dirty="0" smtClean="0"/>
              <a:t>Secure Computation and Efficiency</a:t>
            </a:r>
          </a:p>
          <a:p>
            <a:pPr algn="ctr"/>
            <a:r>
              <a:rPr lang="en-US" sz="1100" dirty="0" smtClean="0"/>
              <a:t>Bar-</a:t>
            </a:r>
            <a:r>
              <a:rPr lang="en-US" sz="1100" dirty="0" err="1" smtClean="0"/>
              <a:t>Ilan</a:t>
            </a:r>
            <a:r>
              <a:rPr lang="en-US" sz="1100" dirty="0" smtClean="0"/>
              <a:t> University, Israel     </a:t>
            </a:r>
            <a:r>
              <a:rPr lang="en-US" sz="1000" dirty="0" smtClean="0"/>
              <a:t>2011</a:t>
            </a:r>
            <a:endParaRPr lang="en-US" sz="1100" dirty="0"/>
          </a:p>
        </p:txBody>
      </p:sp>
      <p:sp>
        <p:nvSpPr>
          <p:cNvPr id="1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494272" y="6232227"/>
            <a:ext cx="365760" cy="365125"/>
          </a:xfrm>
        </p:spPr>
        <p:txBody>
          <a:bodyPr/>
          <a:lstStyle/>
          <a:p>
            <a:fld id="{B12FD51E-F33E-4DEE-AE69-CBDA0079F3FD}" type="slidenum">
              <a:rPr lang="en-US" smtClean="0"/>
              <a:pPr/>
              <a:t>42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5436096" y="2113692"/>
            <a:ext cx="885179" cy="2179404"/>
            <a:chOff x="5436096" y="2113692"/>
            <a:chExt cx="885179" cy="2179404"/>
          </a:xfrm>
        </p:grpSpPr>
        <p:sp>
          <p:nvSpPr>
            <p:cNvPr id="17" name="TextBox 16"/>
            <p:cNvSpPr txBox="1"/>
            <p:nvPr/>
          </p:nvSpPr>
          <p:spPr>
            <a:xfrm>
              <a:off x="5436096" y="2113692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x </a:t>
              </a:r>
              <a:r>
                <a:rPr lang="en-US" sz="2800" dirty="0" smtClean="0">
                  <a:latin typeface="Symbol" pitchFamily="18" charset="2"/>
                </a:rPr>
                <a:t>s</a:t>
              </a:r>
              <a:r>
                <a:rPr lang="en-US" sz="2800" baseline="-25000" dirty="0" smtClean="0"/>
                <a:t>1</a:t>
              </a:r>
              <a:endParaRPr lang="en-US" sz="2800" baseline="-25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36096" y="2545740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x </a:t>
              </a:r>
              <a:r>
                <a:rPr lang="en-US" sz="2800" dirty="0" smtClean="0">
                  <a:latin typeface="Symbol" pitchFamily="18" charset="2"/>
                </a:rPr>
                <a:t>s</a:t>
              </a:r>
              <a:r>
                <a:rPr lang="en-US" sz="2800" baseline="-25000" dirty="0" smtClean="0"/>
                <a:t>2</a:t>
              </a:r>
              <a:endParaRPr lang="en-US" sz="2800" baseline="-25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36096" y="2924944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x </a:t>
              </a:r>
              <a:r>
                <a:rPr lang="en-US" sz="2800" dirty="0" smtClean="0">
                  <a:latin typeface="Symbol" pitchFamily="18" charset="2"/>
                </a:rPr>
                <a:t>s</a:t>
              </a:r>
              <a:r>
                <a:rPr lang="en-US" sz="2800" baseline="-25000" dirty="0" smtClean="0"/>
                <a:t>3</a:t>
              </a:r>
              <a:endParaRPr lang="en-US" sz="2800" baseline="-25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436096" y="3769876"/>
              <a:ext cx="8242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x </a:t>
              </a:r>
              <a:r>
                <a:rPr lang="en-US" sz="2800" dirty="0" err="1" smtClean="0">
                  <a:latin typeface="Symbol" pitchFamily="18" charset="2"/>
                </a:rPr>
                <a:t>s</a:t>
              </a:r>
              <a:r>
                <a:rPr lang="en-US" sz="2800" baseline="-25000" dirty="0" err="1" smtClean="0"/>
                <a:t>t</a:t>
              </a:r>
              <a:endParaRPr lang="en-US" sz="2800" baseline="-25000" dirty="0"/>
            </a:p>
          </p:txBody>
        </p:sp>
      </p:grpSp>
      <p:graphicFrame>
        <p:nvGraphicFramePr>
          <p:cNvPr id="14" name="Group 52"/>
          <p:cNvGraphicFramePr>
            <a:graphicFrameLocks noGrp="1"/>
          </p:cNvGraphicFramePr>
          <p:nvPr/>
        </p:nvGraphicFramePr>
        <p:xfrm>
          <a:off x="755576" y="2066440"/>
          <a:ext cx="4752528" cy="2255520"/>
        </p:xfrm>
        <a:graphic>
          <a:graphicData uri="http://schemas.openxmlformats.org/drawingml/2006/table">
            <a:tbl>
              <a:tblPr/>
              <a:tblGrid>
                <a:gridCol w="950506"/>
                <a:gridCol w="950506"/>
                <a:gridCol w="763284"/>
                <a:gridCol w="1080120"/>
                <a:gridCol w="1008112"/>
              </a:tblGrid>
              <a:tr h="4437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dirty="0" smtClean="0">
                          <a:latin typeface="Symbol" pitchFamily="18" charset="2"/>
                        </a:rPr>
                        <a:t>s</a:t>
                      </a:r>
                      <a:r>
                        <a:rPr lang="en-US" sz="2400" baseline="-25000" dirty="0" smtClean="0"/>
                        <a:t>1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dirty="0" smtClean="0">
                          <a:latin typeface="Symbol" pitchFamily="18" charset="2"/>
                        </a:rPr>
                        <a:t>s</a:t>
                      </a:r>
                      <a:r>
                        <a:rPr lang="en-US" sz="2400" baseline="-25000" dirty="0" smtClean="0"/>
                        <a:t>1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Arial" charset="0"/>
                        </a:rPr>
                        <a:t>0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dirty="0" smtClean="0">
                          <a:latin typeface="Symbol" pitchFamily="18" charset="2"/>
                        </a:rPr>
                        <a:t>s</a:t>
                      </a:r>
                      <a:r>
                        <a:rPr lang="en-US" sz="2400" baseline="-25000" dirty="0" smtClean="0"/>
                        <a:t>1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4437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Arial" charset="0"/>
                        </a:rPr>
                        <a:t>0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dirty="0" smtClean="0">
                          <a:latin typeface="Symbol" pitchFamily="18" charset="2"/>
                        </a:rPr>
                        <a:t>s</a:t>
                      </a:r>
                      <a:r>
                        <a:rPr lang="en-US" sz="2400" baseline="-25000" dirty="0" smtClean="0"/>
                        <a:t>2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Symbol" pitchFamily="18" charset="2"/>
                        </a:rPr>
                        <a:t>s</a:t>
                      </a:r>
                      <a:r>
                        <a:rPr lang="en-US" sz="2400" baseline="-25000" dirty="0" smtClean="0"/>
                        <a:t>2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dirty="0" smtClean="0">
                          <a:latin typeface="Symbol" pitchFamily="18" charset="2"/>
                        </a:rPr>
                        <a:t>s</a:t>
                      </a:r>
                      <a:r>
                        <a:rPr lang="en-US" sz="2400" baseline="-25000" dirty="0" smtClean="0"/>
                        <a:t>2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4437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dirty="0" smtClean="0">
                          <a:latin typeface="Symbol" pitchFamily="18" charset="2"/>
                        </a:rPr>
                        <a:t>s</a:t>
                      </a:r>
                      <a:r>
                        <a:rPr lang="en-US" sz="2400" baseline="-25000" dirty="0" smtClean="0"/>
                        <a:t>3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Arial" charset="0"/>
                        </a:rPr>
                        <a:t>0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dirty="0" smtClean="0">
                          <a:latin typeface="Symbol" pitchFamily="18" charset="2"/>
                        </a:rPr>
                        <a:t>s</a:t>
                      </a:r>
                      <a:r>
                        <a:rPr lang="en-US" sz="2400" baseline="-25000" dirty="0" smtClean="0"/>
                        <a:t>3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Arial" charset="0"/>
                        </a:rPr>
                        <a:t>0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4141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  <a:endParaRPr kumimoji="0" lang="en-US" sz="2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4437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Arial" charset="0"/>
                        </a:rPr>
                        <a:t>0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Arial" charset="0"/>
                        </a:rPr>
                        <a:t>0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Arial" charset="0"/>
                        </a:rPr>
                        <a:t>0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dirty="0" err="1" smtClean="0">
                          <a:latin typeface="Symbol" pitchFamily="18" charset="2"/>
                        </a:rPr>
                        <a:t>s</a:t>
                      </a:r>
                      <a:r>
                        <a:rPr lang="en-US" sz="2400" baseline="-25000" dirty="0" err="1" smtClean="0"/>
                        <a:t>t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21" name="Oval 20"/>
          <p:cNvSpPr/>
          <p:nvPr/>
        </p:nvSpPr>
        <p:spPr>
          <a:xfrm>
            <a:off x="1619672" y="4221088"/>
            <a:ext cx="70173" cy="729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683568" y="4360386"/>
            <a:ext cx="912250" cy="36475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601494" y="4285768"/>
            <a:ext cx="512263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8229600" cy="518803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Dec*</a:t>
            </a:r>
            <a:r>
              <a:rPr lang="en-US" baseline="-25000" dirty="0" smtClean="0">
                <a:solidFill>
                  <a:srgbClr val="00B050"/>
                </a:solidFill>
                <a:latin typeface="Symbol" pitchFamily="18" charset="2"/>
              </a:rPr>
              <a:t>s</a:t>
            </a:r>
            <a:r>
              <a:rPr lang="en-US" dirty="0" smtClean="0">
                <a:solidFill>
                  <a:srgbClr val="00B050"/>
                </a:solidFill>
              </a:rPr>
              <a:t>(c*)= LSB(c) </a:t>
            </a:r>
            <a:r>
              <a:rPr lang="en-US" sz="2400" dirty="0" smtClean="0">
                <a:solidFill>
                  <a:srgbClr val="00B050"/>
                </a:solidFill>
                <a:sym typeface="Symbol" pitchFamily="18" charset="2"/>
              </a:rPr>
              <a:t></a:t>
            </a:r>
            <a:r>
              <a:rPr lang="en-US" dirty="0" smtClean="0">
                <a:solidFill>
                  <a:srgbClr val="00B050"/>
                </a:solidFill>
              </a:rPr>
              <a:t> LSB([[ </a:t>
            </a:r>
            <a:r>
              <a:rPr lang="en-US" dirty="0" smtClean="0">
                <a:solidFill>
                  <a:srgbClr val="00B050"/>
                </a:solidFill>
                <a:latin typeface="Symbol" pitchFamily="18" charset="2"/>
              </a:rPr>
              <a:t>S</a:t>
            </a:r>
            <a:r>
              <a:rPr lang="en-US" baseline="-25000" dirty="0" smtClean="0">
                <a:solidFill>
                  <a:srgbClr val="00B050"/>
                </a:solidFill>
              </a:rPr>
              <a:t>i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Symbol" pitchFamily="18" charset="2"/>
              </a:rPr>
              <a:t>s</a:t>
            </a:r>
            <a:r>
              <a:rPr lang="en-US" baseline="-25000" dirty="0" err="1" smtClean="0">
                <a:solidFill>
                  <a:srgbClr val="00B050"/>
                </a:solidFill>
              </a:rPr>
              <a:t>i</a:t>
            </a:r>
            <a:r>
              <a:rPr lang="en-US" dirty="0" err="1" smtClean="0">
                <a:solidFill>
                  <a:srgbClr val="00B050"/>
                </a:solidFill>
                <a:latin typeface="Symbol" pitchFamily="18" charset="2"/>
              </a:rPr>
              <a:t>y</a:t>
            </a:r>
            <a:r>
              <a:rPr lang="en-US" baseline="-25000" dirty="0" err="1" smtClean="0">
                <a:solidFill>
                  <a:srgbClr val="00B050"/>
                </a:solidFill>
              </a:rPr>
              <a:t>i</a:t>
            </a:r>
            <a:r>
              <a:rPr lang="en-US" baseline="-25000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]])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>
              <a:buNone/>
            </a:pPr>
            <a:endParaRPr lang="en-US" dirty="0" smtClean="0"/>
          </a:p>
          <a:p>
            <a:pPr lvl="8"/>
            <a:endParaRPr lang="en-US" dirty="0" smtClean="0"/>
          </a:p>
          <a:p>
            <a:pPr eaLnBrk="1" hangingPunct="1"/>
            <a:r>
              <a:rPr lang="en-US" dirty="0" smtClean="0"/>
              <a:t>Grade-school addition</a:t>
            </a:r>
          </a:p>
          <a:p>
            <a:pPr lvl="1"/>
            <a:r>
              <a:rPr lang="en-US" dirty="0" smtClean="0"/>
              <a:t>What is the degree of b(</a:t>
            </a:r>
            <a:r>
              <a:rPr lang="en-US" dirty="0" smtClean="0">
                <a:latin typeface="Symbol" pitchFamily="18" charset="2"/>
              </a:rPr>
              <a:t>s</a:t>
            </a:r>
            <a:r>
              <a:rPr lang="en-US" baseline="-25000" dirty="0" smtClean="0"/>
              <a:t>1</a:t>
            </a:r>
            <a:r>
              <a:rPr lang="en-US" dirty="0" smtClean="0"/>
              <a:t>,…,</a:t>
            </a:r>
            <a:r>
              <a:rPr lang="en-US" dirty="0" err="1" smtClean="0">
                <a:latin typeface="Symbol" pitchFamily="18" charset="2"/>
              </a:rPr>
              <a:t>s</a:t>
            </a:r>
            <a:r>
              <a:rPr lang="en-US" baseline="-25000" dirty="0" err="1" smtClean="0"/>
              <a:t>t</a:t>
            </a:r>
            <a:r>
              <a:rPr lang="en-US" dirty="0" smtClean="0"/>
              <a:t>)?</a:t>
            </a:r>
            <a:endParaRPr lang="en-US" baseline="30000" dirty="0" smtClean="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How to Add Numbers?</a:t>
            </a:r>
          </a:p>
        </p:txBody>
      </p:sp>
      <p:sp>
        <p:nvSpPr>
          <p:cNvPr id="32814" name="Rounded Rectangle 5"/>
          <p:cNvSpPr>
            <a:spLocks noChangeArrowheads="1"/>
          </p:cNvSpPr>
          <p:nvPr/>
        </p:nvSpPr>
        <p:spPr bwMode="auto">
          <a:xfrm>
            <a:off x="5724128" y="2641442"/>
            <a:ext cx="3275856" cy="1003582"/>
          </a:xfrm>
          <a:prstGeom prst="roundRect">
            <a:avLst>
              <a:gd name="adj" fmla="val 16667"/>
            </a:avLst>
          </a:prstGeom>
          <a:noFill/>
          <a:ln w="25400" algn="ctr">
            <a:noFill/>
            <a:round/>
            <a:headEnd/>
            <a:tailEnd/>
          </a:ln>
        </p:spPr>
        <p:txBody>
          <a:bodyPr anchor="ctr"/>
          <a:lstStyle/>
          <a:p>
            <a:r>
              <a:rPr lang="en-US" sz="2000" dirty="0" smtClean="0"/>
              <a:t>The </a:t>
            </a:r>
            <a:r>
              <a:rPr lang="en-US" sz="2000" dirty="0" err="1" smtClean="0"/>
              <a:t>a</a:t>
            </a:r>
            <a:r>
              <a:rPr lang="en-US" sz="2000" baseline="-25000" dirty="0" err="1" smtClean="0"/>
              <a:t>i</a:t>
            </a:r>
            <a:r>
              <a:rPr lang="en-US" sz="2000" dirty="0" err="1" smtClean="0"/>
              <a:t>‘s</a:t>
            </a:r>
            <a:r>
              <a:rPr lang="en-US" sz="2000" dirty="0" smtClean="0"/>
              <a:t> </a:t>
            </a:r>
            <a:r>
              <a:rPr lang="en-US" sz="2000" dirty="0"/>
              <a:t>in </a:t>
            </a:r>
            <a:r>
              <a:rPr lang="en-US" sz="2000" dirty="0" smtClean="0"/>
              <a:t>binary: </a:t>
            </a:r>
            <a:br>
              <a:rPr lang="en-US" sz="2000" dirty="0" smtClean="0"/>
            </a:br>
            <a:r>
              <a:rPr lang="en-US" sz="2000" dirty="0" smtClean="0"/>
              <a:t>each </a:t>
            </a:r>
            <a:r>
              <a:rPr lang="en-US" sz="2000" dirty="0" err="1" smtClean="0"/>
              <a:t>a</a:t>
            </a:r>
            <a:r>
              <a:rPr lang="en-US" sz="2000" baseline="-25000" dirty="0" err="1" smtClean="0"/>
              <a:t>i,j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is either </a:t>
            </a:r>
            <a:r>
              <a:rPr lang="en-US" sz="2000" dirty="0" err="1" smtClean="0">
                <a:latin typeface="Symbol" pitchFamily="18" charset="2"/>
              </a:rPr>
              <a:t>s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 or 0</a:t>
            </a:r>
            <a:endParaRPr lang="en-US" sz="2000" dirty="0"/>
          </a:p>
        </p:txBody>
      </p:sp>
      <p:sp>
        <p:nvSpPr>
          <p:cNvPr id="32815" name="Text Box 47"/>
          <p:cNvSpPr txBox="1">
            <a:spLocks noChangeArrowheads="1"/>
          </p:cNvSpPr>
          <p:nvPr/>
        </p:nvSpPr>
        <p:spPr bwMode="auto">
          <a:xfrm>
            <a:off x="5654320" y="1944215"/>
            <a:ext cx="1293944" cy="405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rgbClr val="7030A0"/>
                </a:solidFill>
              </a:rPr>
              <a:t>a</a:t>
            </a:r>
            <a:r>
              <a:rPr lang="en-US" sz="2000" baseline="-25000" dirty="0" err="1" smtClean="0">
                <a:solidFill>
                  <a:srgbClr val="7030A0"/>
                </a:solidFill>
              </a:rPr>
              <a:t>i</a:t>
            </a:r>
            <a:r>
              <a:rPr lang="en-US" sz="2000" dirty="0" smtClean="0">
                <a:solidFill>
                  <a:srgbClr val="7030A0"/>
                </a:solidFill>
              </a:rPr>
              <a:t> </a:t>
            </a:r>
            <a:r>
              <a:rPr lang="en-US" sz="2000" dirty="0" smtClean="0">
                <a:solidFill>
                  <a:srgbClr val="7030A0"/>
                </a:solidFill>
                <a:sym typeface="Symbol"/>
              </a:rPr>
              <a:t></a:t>
            </a:r>
            <a:r>
              <a:rPr lang="en-US" sz="2000" dirty="0" smtClean="0">
                <a:solidFill>
                  <a:srgbClr val="7030A0"/>
                </a:solidFill>
              </a:rPr>
              <a:t> [0,2)</a:t>
            </a:r>
            <a:endParaRPr lang="en-US" sz="2000" baseline="-25000" dirty="0">
              <a:solidFill>
                <a:srgbClr val="7030A0"/>
              </a:solidFill>
            </a:endParaRPr>
          </a:p>
        </p:txBody>
      </p:sp>
      <p:sp>
        <p:nvSpPr>
          <p:cNvPr id="32816" name="AutoShape 50"/>
          <p:cNvSpPr>
            <a:spLocks/>
          </p:cNvSpPr>
          <p:nvPr/>
        </p:nvSpPr>
        <p:spPr bwMode="auto">
          <a:xfrm rot="16200000" flipV="1">
            <a:off x="5742538" y="1565765"/>
            <a:ext cx="251211" cy="720080"/>
          </a:xfrm>
          <a:prstGeom prst="leftBrace">
            <a:avLst>
              <a:gd name="adj1" fmla="val 27778"/>
              <a:gd name="adj2" fmla="val 50000"/>
            </a:avLst>
          </a:prstGeom>
          <a:noFill/>
          <a:ln w="9525">
            <a:solidFill>
              <a:srgbClr val="7030A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17" name="AutoShape 51"/>
          <p:cNvSpPr>
            <a:spLocks/>
          </p:cNvSpPr>
          <p:nvPr/>
        </p:nvSpPr>
        <p:spPr bwMode="auto">
          <a:xfrm flipH="1">
            <a:off x="5580112" y="2169301"/>
            <a:ext cx="216024" cy="2114883"/>
          </a:xfrm>
          <a:prstGeom prst="leftBrace">
            <a:avLst>
              <a:gd name="adj1" fmla="val 105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AutoShape 50"/>
          <p:cNvSpPr>
            <a:spLocks/>
          </p:cNvSpPr>
          <p:nvPr/>
        </p:nvSpPr>
        <p:spPr bwMode="auto">
          <a:xfrm rot="5400000">
            <a:off x="5218184" y="217911"/>
            <a:ext cx="291807" cy="2448272"/>
          </a:xfrm>
          <a:prstGeom prst="leftBrace">
            <a:avLst>
              <a:gd name="adj1" fmla="val 27778"/>
              <a:gd name="adj2" fmla="val 50000"/>
            </a:avLst>
          </a:prstGeom>
          <a:noFill/>
          <a:ln w="9525">
            <a:solidFill>
              <a:srgbClr val="7030A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47"/>
          <p:cNvSpPr txBox="1">
            <a:spLocks noChangeArrowheads="1"/>
          </p:cNvSpPr>
          <p:nvPr/>
        </p:nvSpPr>
        <p:spPr bwMode="auto">
          <a:xfrm>
            <a:off x="5126600" y="1040049"/>
            <a:ext cx="1101584" cy="405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7030A0"/>
                </a:solidFill>
              </a:rPr>
              <a:t>b</a:t>
            </a:r>
            <a:r>
              <a:rPr lang="en-US" sz="2000" dirty="0" smtClean="0">
                <a:solidFill>
                  <a:srgbClr val="7030A0"/>
                </a:solidFill>
                <a:sym typeface="Symbol"/>
              </a:rPr>
              <a:t></a:t>
            </a:r>
            <a:r>
              <a:rPr lang="en-US" sz="2000" dirty="0" smtClean="0">
                <a:solidFill>
                  <a:srgbClr val="7030A0"/>
                </a:solidFill>
              </a:rPr>
              <a:t>{0,1}</a:t>
            </a:r>
            <a:endParaRPr lang="en-US" sz="2000" baseline="-25000" dirty="0">
              <a:solidFill>
                <a:srgbClr val="7030A0"/>
              </a:solidFill>
            </a:endParaRPr>
          </a:p>
        </p:txBody>
      </p:sp>
      <p:graphicFrame>
        <p:nvGraphicFramePr>
          <p:cNvPr id="20" name="Group 52"/>
          <p:cNvGraphicFramePr>
            <a:graphicFrameLocks noGrp="1"/>
          </p:cNvGraphicFramePr>
          <p:nvPr/>
        </p:nvGraphicFramePr>
        <p:xfrm>
          <a:off x="755576" y="2122624"/>
          <a:ext cx="4752528" cy="2161560"/>
        </p:xfrm>
        <a:graphic>
          <a:graphicData uri="http://schemas.openxmlformats.org/drawingml/2006/table">
            <a:tbl>
              <a:tblPr/>
              <a:tblGrid>
                <a:gridCol w="950506"/>
                <a:gridCol w="950506"/>
                <a:gridCol w="763284"/>
                <a:gridCol w="1080120"/>
                <a:gridCol w="1008112"/>
              </a:tblGrid>
              <a:tr h="432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1,-1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1,1-p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1,-p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</a:tr>
              <a:tr h="432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2,-1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2,1-p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2,-p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</a:tr>
              <a:tr h="432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3,-1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3,1-p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3,-p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</a:tr>
              <a:tr h="432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  <a:endParaRPr kumimoji="0" lang="en-US" sz="2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</a:tr>
              <a:tr h="432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t,0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t,-1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t,1-p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t,-p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Oval 20"/>
          <p:cNvSpPr/>
          <p:nvPr/>
        </p:nvSpPr>
        <p:spPr>
          <a:xfrm>
            <a:off x="1619672" y="4221088"/>
            <a:ext cx="70173" cy="729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683568" y="4360386"/>
            <a:ext cx="912250" cy="36475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601494" y="4285768"/>
            <a:ext cx="512263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08520" y="6453336"/>
            <a:ext cx="2555776" cy="432048"/>
          </a:xfrm>
        </p:spPr>
        <p:txBody>
          <a:bodyPr/>
          <a:lstStyle/>
          <a:p>
            <a:pPr algn="ctr"/>
            <a:r>
              <a:rPr lang="en-US" dirty="0" smtClean="0"/>
              <a:t>Secure Computation and Efficiency</a:t>
            </a:r>
          </a:p>
          <a:p>
            <a:pPr algn="ctr"/>
            <a:r>
              <a:rPr lang="en-US" sz="1100" dirty="0" smtClean="0"/>
              <a:t>Bar-</a:t>
            </a:r>
            <a:r>
              <a:rPr lang="en-US" sz="1100" dirty="0" err="1" smtClean="0"/>
              <a:t>Ilan</a:t>
            </a:r>
            <a:r>
              <a:rPr lang="en-US" sz="1100" dirty="0" smtClean="0"/>
              <a:t> University, Israel     </a:t>
            </a:r>
            <a:r>
              <a:rPr lang="en-US" sz="1000" dirty="0" smtClean="0"/>
              <a:t>2011</a:t>
            </a:r>
            <a:endParaRPr lang="en-US" sz="1100" dirty="0"/>
          </a:p>
        </p:txBody>
      </p:sp>
      <p:sp>
        <p:nvSpPr>
          <p:cNvPr id="1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494272" y="6232227"/>
            <a:ext cx="365760" cy="365125"/>
          </a:xfrm>
        </p:spPr>
        <p:txBody>
          <a:bodyPr/>
          <a:lstStyle/>
          <a:p>
            <a:fld id="{B12FD51E-F33E-4DEE-AE69-CBDA0079F3FD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Grade School Addition</a:t>
            </a:r>
          </a:p>
        </p:txBody>
      </p:sp>
      <p:graphicFrame>
        <p:nvGraphicFramePr>
          <p:cNvPr id="20" name="Group 52"/>
          <p:cNvGraphicFramePr>
            <a:graphicFrameLocks noGrp="1"/>
          </p:cNvGraphicFramePr>
          <p:nvPr/>
        </p:nvGraphicFramePr>
        <p:xfrm>
          <a:off x="1043608" y="1700808"/>
          <a:ext cx="4752528" cy="2593872"/>
        </p:xfrm>
        <a:graphic>
          <a:graphicData uri="http://schemas.openxmlformats.org/drawingml/2006/table">
            <a:tbl>
              <a:tblPr/>
              <a:tblGrid>
                <a:gridCol w="950506"/>
                <a:gridCol w="950506"/>
                <a:gridCol w="763284"/>
                <a:gridCol w="1080120"/>
                <a:gridCol w="1008112"/>
              </a:tblGrid>
              <a:tr h="432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1,0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1,-1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1,1-p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</a:tr>
              <a:tr h="432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1,-1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1,1-p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1,-p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16862"/>
                      </a:srgbClr>
                    </a:solidFill>
                  </a:tcPr>
                </a:tc>
              </a:tr>
              <a:tr h="432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2,-1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2,1-p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2,-p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16862"/>
                      </a:srgbClr>
                    </a:solidFill>
                  </a:tcPr>
                </a:tc>
              </a:tr>
              <a:tr h="432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3,-1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3,1-p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3,-p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16862"/>
                      </a:srgbClr>
                    </a:solidFill>
                  </a:tcPr>
                </a:tc>
              </a:tr>
              <a:tr h="432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  <a:endParaRPr kumimoji="0" lang="en-US" sz="2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16862"/>
                      </a:srgbClr>
                    </a:solidFill>
                  </a:tcPr>
                </a:tc>
              </a:tr>
              <a:tr h="432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t,0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t,-1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t,1-p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t,-p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16862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Oval 20"/>
          <p:cNvSpPr/>
          <p:nvPr/>
        </p:nvSpPr>
        <p:spPr>
          <a:xfrm>
            <a:off x="1907704" y="4232904"/>
            <a:ext cx="70173" cy="729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889526" y="4297584"/>
            <a:ext cx="512263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11560" y="1702392"/>
            <a:ext cx="5616624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6732240" y="1846408"/>
            <a:ext cx="2016224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Carry Bits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24" idx="1"/>
            <a:endCxn id="18" idx="6"/>
          </p:cNvCxnSpPr>
          <p:nvPr/>
        </p:nvCxnSpPr>
        <p:spPr>
          <a:xfrm rot="10800000">
            <a:off x="6228184" y="1918416"/>
            <a:ext cx="504056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4811878" y="4361970"/>
            <a:ext cx="912250" cy="36475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r>
              <a:rPr lang="en-US" baseline="-25000" dirty="0" smtClean="0">
                <a:solidFill>
                  <a:schemeClr val="tx1"/>
                </a:solidFill>
              </a:rPr>
              <a:t>-p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804248" y="3861048"/>
            <a:ext cx="2016224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Result Bit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29" idx="1"/>
            <a:endCxn id="28" idx="3"/>
          </p:cNvCxnSpPr>
          <p:nvPr/>
        </p:nvCxnSpPr>
        <p:spPr>
          <a:xfrm rot="10800000" flipV="1">
            <a:off x="5724128" y="4113075"/>
            <a:ext cx="1080120" cy="4312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97383" y="4595063"/>
            <a:ext cx="477829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dirty="0" smtClean="0">
                <a:latin typeface="Verdana" pitchFamily="34" charset="0"/>
                <a:cs typeface="Arial" charset="0"/>
              </a:rPr>
              <a:t>c</a:t>
            </a:r>
            <a:r>
              <a:rPr lang="en-US" sz="2400" baseline="-25000" dirty="0" smtClean="0">
                <a:latin typeface="Verdana" pitchFamily="34" charset="0"/>
                <a:cs typeface="Arial" charset="0"/>
              </a:rPr>
              <a:t>1,0</a:t>
            </a:r>
            <a:r>
              <a:rPr lang="en-US" sz="2400" dirty="0" smtClean="0">
                <a:latin typeface="Verdana" pitchFamily="34" charset="0"/>
                <a:cs typeface="Arial" charset="0"/>
              </a:rPr>
              <a:t>c</a:t>
            </a:r>
            <a:r>
              <a:rPr lang="en-US" sz="2400" baseline="-25000" dirty="0" smtClean="0">
                <a:latin typeface="Verdana" pitchFamily="34" charset="0"/>
                <a:cs typeface="Arial" charset="0"/>
              </a:rPr>
              <a:t>1,-1 </a:t>
            </a:r>
            <a:r>
              <a:rPr lang="en-US" sz="2400" dirty="0" smtClean="0">
                <a:latin typeface="Verdana" pitchFamily="34" charset="0"/>
                <a:cs typeface="Arial" charset="0"/>
              </a:rPr>
              <a:t>… c</a:t>
            </a:r>
            <a:r>
              <a:rPr lang="en-US" sz="2400" baseline="-25000" dirty="0" smtClean="0">
                <a:latin typeface="Verdana" pitchFamily="34" charset="0"/>
                <a:cs typeface="Arial" charset="0"/>
              </a:rPr>
              <a:t>1,1-p </a:t>
            </a:r>
            <a:r>
              <a:rPr lang="en-US" sz="2400" dirty="0" smtClean="0">
                <a:latin typeface="Verdana" pitchFamily="34" charset="0"/>
                <a:cs typeface="Arial" charset="0"/>
              </a:rPr>
              <a:t>b</a:t>
            </a:r>
            <a:r>
              <a:rPr lang="en-US" sz="2400" baseline="-25000" dirty="0" smtClean="0">
                <a:latin typeface="Verdana" pitchFamily="34" charset="0"/>
                <a:cs typeface="Arial" charset="0"/>
              </a:rPr>
              <a:t>-p</a:t>
            </a:r>
            <a:endParaRPr lang="en-US" sz="2400" dirty="0" smtClean="0">
              <a:latin typeface="Verdana" pitchFamily="34" charset="0"/>
              <a:cs typeface="Arial" charset="0"/>
            </a:endParaRPr>
          </a:p>
          <a:p>
            <a:pPr>
              <a:spcBef>
                <a:spcPts val="600"/>
              </a:spcBef>
            </a:pPr>
            <a:r>
              <a:rPr lang="en-US" sz="2400" dirty="0" smtClean="0">
                <a:latin typeface="Verdana" pitchFamily="34" charset="0"/>
                <a:cs typeface="Arial" charset="0"/>
              </a:rPr>
              <a:t>= </a:t>
            </a:r>
            <a:r>
              <a:rPr lang="en-US" sz="2400" dirty="0" err="1" smtClean="0">
                <a:latin typeface="Verdana" pitchFamily="34" charset="0"/>
                <a:cs typeface="Arial" charset="0"/>
              </a:rPr>
              <a:t>HammingWeight</a:t>
            </a:r>
            <a:r>
              <a:rPr lang="en-US" sz="2400" dirty="0" smtClean="0">
                <a:latin typeface="Verdana" pitchFamily="34" charset="0"/>
                <a:cs typeface="Arial" charset="0"/>
              </a:rPr>
              <a:t>(Column</a:t>
            </a:r>
            <a:r>
              <a:rPr lang="en-US" sz="2400" baseline="-25000" dirty="0" smtClean="0">
                <a:latin typeface="Verdana" pitchFamily="34" charset="0"/>
                <a:cs typeface="Arial" charset="0"/>
              </a:rPr>
              <a:t>-p</a:t>
            </a:r>
            <a:r>
              <a:rPr lang="en-US" sz="2400" dirty="0" smtClean="0">
                <a:latin typeface="Verdana" pitchFamily="34" charset="0"/>
                <a:cs typeface="Arial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2400" dirty="0" smtClean="0">
                <a:latin typeface="Verdana" pitchFamily="34" charset="0"/>
                <a:cs typeface="Arial" charset="0"/>
              </a:rPr>
              <a:t>   mod 2</a:t>
            </a:r>
            <a:r>
              <a:rPr lang="en-US" sz="2400" baseline="30000" dirty="0" smtClean="0">
                <a:latin typeface="Verdana" pitchFamily="34" charset="0"/>
                <a:cs typeface="Arial" charset="0"/>
              </a:rPr>
              <a:t>p+1</a:t>
            </a:r>
            <a:endParaRPr lang="en-US" sz="2400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08520" y="6453336"/>
            <a:ext cx="2555776" cy="432048"/>
          </a:xfrm>
        </p:spPr>
        <p:txBody>
          <a:bodyPr/>
          <a:lstStyle/>
          <a:p>
            <a:pPr algn="ctr"/>
            <a:r>
              <a:rPr lang="en-US" dirty="0" smtClean="0"/>
              <a:t>Secure Computation and Efficiency</a:t>
            </a:r>
          </a:p>
          <a:p>
            <a:pPr algn="ctr"/>
            <a:r>
              <a:rPr lang="en-US" sz="1100" dirty="0" smtClean="0"/>
              <a:t>Bar-</a:t>
            </a:r>
            <a:r>
              <a:rPr lang="en-US" sz="1100" dirty="0" err="1" smtClean="0"/>
              <a:t>Ilan</a:t>
            </a:r>
            <a:r>
              <a:rPr lang="en-US" sz="1100" dirty="0" smtClean="0"/>
              <a:t> University, Israel     </a:t>
            </a:r>
            <a:r>
              <a:rPr lang="en-US" sz="1000" dirty="0" smtClean="0"/>
              <a:t>2011</a:t>
            </a:r>
            <a:endParaRPr lang="en-US" sz="1100" dirty="0"/>
          </a:p>
        </p:txBody>
      </p:sp>
      <p:sp>
        <p:nvSpPr>
          <p:cNvPr id="1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494272" y="6232227"/>
            <a:ext cx="365760" cy="365125"/>
          </a:xfrm>
        </p:spPr>
        <p:txBody>
          <a:bodyPr/>
          <a:lstStyle/>
          <a:p>
            <a:fld id="{B12FD51E-F33E-4DEE-AE69-CBDA0079F3FD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Grade School Addition</a:t>
            </a:r>
          </a:p>
        </p:txBody>
      </p:sp>
      <p:graphicFrame>
        <p:nvGraphicFramePr>
          <p:cNvPr id="20" name="Group 52"/>
          <p:cNvGraphicFramePr>
            <a:graphicFrameLocks noGrp="1"/>
          </p:cNvGraphicFramePr>
          <p:nvPr/>
        </p:nvGraphicFramePr>
        <p:xfrm>
          <a:off x="1043608" y="1268760"/>
          <a:ext cx="4752528" cy="3026184"/>
        </p:xfrm>
        <a:graphic>
          <a:graphicData uri="http://schemas.openxmlformats.org/drawingml/2006/table">
            <a:tbl>
              <a:tblPr/>
              <a:tblGrid>
                <a:gridCol w="950506"/>
                <a:gridCol w="950506"/>
                <a:gridCol w="763284"/>
                <a:gridCol w="1080120"/>
                <a:gridCol w="1008112"/>
              </a:tblGrid>
              <a:tr h="432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2,0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2,-1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</a:tr>
              <a:tr h="432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1,0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1,-1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1,1-p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</a:tr>
              <a:tr h="432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1,-1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1,1-p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1,-p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</a:tr>
              <a:tr h="432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2,-1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2,1-p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2,-p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</a:tr>
              <a:tr h="432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3,-1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3,1-p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3,-p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</a:tr>
              <a:tr h="432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  <a:endParaRPr kumimoji="0" lang="en-US" sz="2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</a:tr>
              <a:tr h="432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t,0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t,-1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t,1-p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t,-p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Oval 20"/>
          <p:cNvSpPr/>
          <p:nvPr/>
        </p:nvSpPr>
        <p:spPr>
          <a:xfrm>
            <a:off x="1907704" y="4231320"/>
            <a:ext cx="70173" cy="729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889526" y="4296000"/>
            <a:ext cx="512263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11560" y="1268760"/>
            <a:ext cx="5616624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811878" y="4360386"/>
            <a:ext cx="912250" cy="36475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r>
              <a:rPr lang="en-US" baseline="-25000" dirty="0" smtClean="0">
                <a:solidFill>
                  <a:schemeClr val="tx1"/>
                </a:solidFill>
              </a:rPr>
              <a:t>-p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803766" y="4365104"/>
            <a:ext cx="912250" cy="36475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r>
              <a:rPr lang="en-US" baseline="-25000" dirty="0" smtClean="0">
                <a:solidFill>
                  <a:schemeClr val="tx1"/>
                </a:solidFill>
              </a:rPr>
              <a:t>1-p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97383" y="4595063"/>
            <a:ext cx="5017143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dirty="0" smtClean="0">
                <a:latin typeface="Verdana" pitchFamily="34" charset="0"/>
                <a:cs typeface="Arial" charset="0"/>
              </a:rPr>
              <a:t>c</a:t>
            </a:r>
            <a:r>
              <a:rPr lang="en-US" sz="2400" baseline="-25000" dirty="0" smtClean="0">
                <a:latin typeface="Verdana" pitchFamily="34" charset="0"/>
                <a:cs typeface="Arial" charset="0"/>
              </a:rPr>
              <a:t>2,0</a:t>
            </a:r>
            <a:r>
              <a:rPr lang="en-US" sz="2400" dirty="0" smtClean="0">
                <a:latin typeface="Verdana" pitchFamily="34" charset="0"/>
                <a:cs typeface="Arial" charset="0"/>
              </a:rPr>
              <a:t>c</a:t>
            </a:r>
            <a:r>
              <a:rPr lang="en-US" sz="2400" baseline="-25000" dirty="0" smtClean="0">
                <a:latin typeface="Verdana" pitchFamily="34" charset="0"/>
                <a:cs typeface="Arial" charset="0"/>
              </a:rPr>
              <a:t>2,-1 </a:t>
            </a:r>
            <a:r>
              <a:rPr lang="en-US" sz="2400" dirty="0" smtClean="0">
                <a:latin typeface="Verdana" pitchFamily="34" charset="0"/>
                <a:cs typeface="Arial" charset="0"/>
              </a:rPr>
              <a:t>… c</a:t>
            </a:r>
            <a:r>
              <a:rPr lang="en-US" sz="2400" baseline="-25000" dirty="0" smtClean="0">
                <a:latin typeface="Verdana" pitchFamily="34" charset="0"/>
                <a:cs typeface="Arial" charset="0"/>
              </a:rPr>
              <a:t>2,2-p </a:t>
            </a:r>
            <a:r>
              <a:rPr lang="en-US" sz="2400" dirty="0" smtClean="0">
                <a:latin typeface="Verdana" pitchFamily="34" charset="0"/>
                <a:cs typeface="Arial" charset="0"/>
              </a:rPr>
              <a:t>b</a:t>
            </a:r>
            <a:r>
              <a:rPr lang="en-US" sz="2400" baseline="-25000" dirty="0" smtClean="0">
                <a:latin typeface="Verdana" pitchFamily="34" charset="0"/>
                <a:cs typeface="Arial" charset="0"/>
              </a:rPr>
              <a:t>1-p</a:t>
            </a:r>
            <a:r>
              <a:rPr lang="en-US" sz="2400" dirty="0" smtClean="0">
                <a:latin typeface="Verdana" pitchFamily="34" charset="0"/>
                <a:cs typeface="Arial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n-US" sz="2400" dirty="0" smtClean="0">
                <a:latin typeface="Verdana" pitchFamily="34" charset="0"/>
                <a:cs typeface="Arial" charset="0"/>
              </a:rPr>
              <a:t>= </a:t>
            </a:r>
            <a:r>
              <a:rPr lang="en-US" sz="2400" dirty="0" err="1" smtClean="0">
                <a:latin typeface="Verdana" pitchFamily="34" charset="0"/>
                <a:cs typeface="Arial" charset="0"/>
              </a:rPr>
              <a:t>HammingWeight</a:t>
            </a:r>
            <a:r>
              <a:rPr lang="en-US" sz="2400" dirty="0" smtClean="0">
                <a:latin typeface="Verdana" pitchFamily="34" charset="0"/>
                <a:cs typeface="Arial" charset="0"/>
              </a:rPr>
              <a:t>(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Column</a:t>
            </a:r>
            <a:r>
              <a:rPr lang="en-US" sz="2400" baseline="-25000" dirty="0" smtClean="0">
                <a:latin typeface="Verdana" pitchFamily="34" charset="0"/>
                <a:cs typeface="Arial" charset="0"/>
              </a:rPr>
              <a:t>1-p</a:t>
            </a:r>
            <a:r>
              <a:rPr lang="en-US" sz="2400" dirty="0" smtClean="0">
                <a:latin typeface="Verdana" pitchFamily="34" charset="0"/>
                <a:cs typeface="Arial" charset="0"/>
              </a:rPr>
              <a:t>) </a:t>
            </a:r>
          </a:p>
          <a:p>
            <a:pPr>
              <a:spcBef>
                <a:spcPts val="600"/>
              </a:spcBef>
            </a:pPr>
            <a:r>
              <a:rPr lang="en-US" sz="2400" dirty="0" smtClean="0">
                <a:latin typeface="Verdana" pitchFamily="34" charset="0"/>
                <a:cs typeface="Arial" charset="0"/>
              </a:rPr>
              <a:t>   mod 2</a:t>
            </a:r>
            <a:r>
              <a:rPr lang="en-US" sz="2400" baseline="30000" dirty="0" smtClean="0">
                <a:latin typeface="Verdana" pitchFamily="34" charset="0"/>
                <a:cs typeface="Arial" charset="0"/>
              </a:rPr>
              <a:t>p</a:t>
            </a:r>
            <a:endParaRPr lang="en-US" sz="2400" dirty="0"/>
          </a:p>
        </p:txBody>
      </p:sp>
      <p:sp>
        <p:nvSpPr>
          <p:cNvPr id="4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08520" y="6453336"/>
            <a:ext cx="2555776" cy="432048"/>
          </a:xfrm>
        </p:spPr>
        <p:txBody>
          <a:bodyPr/>
          <a:lstStyle/>
          <a:p>
            <a:pPr algn="ctr"/>
            <a:r>
              <a:rPr lang="en-US" dirty="0" smtClean="0"/>
              <a:t>Secure Computation and Efficiency</a:t>
            </a:r>
          </a:p>
          <a:p>
            <a:pPr algn="ctr"/>
            <a:r>
              <a:rPr lang="en-US" sz="1100" dirty="0" smtClean="0"/>
              <a:t>Bar-</a:t>
            </a:r>
            <a:r>
              <a:rPr lang="en-US" sz="1100" dirty="0" err="1" smtClean="0"/>
              <a:t>Ilan</a:t>
            </a:r>
            <a:r>
              <a:rPr lang="en-US" sz="1100" dirty="0" smtClean="0"/>
              <a:t> University, Israel     </a:t>
            </a:r>
            <a:r>
              <a:rPr lang="en-US" sz="1000" dirty="0" smtClean="0"/>
              <a:t>2011</a:t>
            </a:r>
            <a:endParaRPr lang="en-US" sz="1100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494272" y="6232227"/>
            <a:ext cx="365760" cy="365125"/>
          </a:xfrm>
        </p:spPr>
        <p:txBody>
          <a:bodyPr/>
          <a:lstStyle/>
          <a:p>
            <a:fld id="{B12FD51E-F33E-4DEE-AE69-CBDA0079F3FD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Grade School Addition</a:t>
            </a:r>
          </a:p>
        </p:txBody>
      </p:sp>
      <p:graphicFrame>
        <p:nvGraphicFramePr>
          <p:cNvPr id="20" name="Group 52"/>
          <p:cNvGraphicFramePr>
            <a:graphicFrameLocks noGrp="1"/>
          </p:cNvGraphicFramePr>
          <p:nvPr/>
        </p:nvGraphicFramePr>
        <p:xfrm>
          <a:off x="893365" y="1268760"/>
          <a:ext cx="4567939" cy="3890808"/>
        </p:xfrm>
        <a:graphic>
          <a:graphicData uri="http://schemas.openxmlformats.org/drawingml/2006/table">
            <a:tbl>
              <a:tblPr/>
              <a:tblGrid>
                <a:gridCol w="913588"/>
                <a:gridCol w="913588"/>
                <a:gridCol w="733638"/>
                <a:gridCol w="1038168"/>
                <a:gridCol w="968957"/>
              </a:tblGrid>
              <a:tr h="432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p,0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</a:tr>
              <a:tr h="4323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</a:tr>
              <a:tr h="432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2,0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2,-1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</a:tr>
              <a:tr h="432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1,0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1,-1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1,1-p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</a:tr>
              <a:tr h="432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1,-1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1,1-p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1,-p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</a:tr>
              <a:tr h="432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2,-1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2,1-p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2,-p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</a:tr>
              <a:tr h="432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3,-1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3,1-p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3,-p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</a:tr>
              <a:tr h="432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</a:tr>
              <a:tr h="432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t,0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t,-1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t,1-p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t,-p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23" name="Straight Connector 22"/>
          <p:cNvCxnSpPr/>
          <p:nvPr/>
        </p:nvCxnSpPr>
        <p:spPr>
          <a:xfrm>
            <a:off x="728451" y="5149864"/>
            <a:ext cx="49236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4573558" y="5224482"/>
            <a:ext cx="876818" cy="36475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r>
              <a:rPr lang="en-US" baseline="-25000" dirty="0" smtClean="0">
                <a:solidFill>
                  <a:schemeClr val="tx1"/>
                </a:solidFill>
              </a:rPr>
              <a:t>-p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565446" y="5224482"/>
            <a:ext cx="876818" cy="36475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r>
              <a:rPr lang="en-US" baseline="-25000" dirty="0" smtClean="0">
                <a:solidFill>
                  <a:schemeClr val="tx1"/>
                </a:solidFill>
              </a:rPr>
              <a:t>1-p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849185" y="5224482"/>
            <a:ext cx="876818" cy="36475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r>
              <a:rPr lang="en-US" baseline="-25000" dirty="0" smtClean="0">
                <a:solidFill>
                  <a:schemeClr val="tx1"/>
                </a:solidFill>
              </a:rPr>
              <a:t>-1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91997" y="5085184"/>
            <a:ext cx="399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21" name="Oval 20"/>
          <p:cNvSpPr/>
          <p:nvPr/>
        </p:nvSpPr>
        <p:spPr>
          <a:xfrm>
            <a:off x="1777968" y="5085184"/>
            <a:ext cx="67448" cy="729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54722" y="1268760"/>
            <a:ext cx="1107379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580112" y="3082895"/>
            <a:ext cx="356388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dirty="0" smtClean="0">
                <a:latin typeface="Verdana" pitchFamily="34" charset="0"/>
                <a:cs typeface="Arial" charset="0"/>
              </a:rPr>
              <a:t>c</a:t>
            </a:r>
            <a:r>
              <a:rPr lang="en-US" sz="2400" baseline="-25000" dirty="0" smtClean="0">
                <a:latin typeface="Verdana" pitchFamily="34" charset="0"/>
                <a:cs typeface="Arial" charset="0"/>
              </a:rPr>
              <a:t>p,0</a:t>
            </a:r>
            <a:r>
              <a:rPr lang="en-US" sz="2400" dirty="0" smtClean="0">
                <a:latin typeface="Verdana" pitchFamily="34" charset="0"/>
                <a:cs typeface="Arial" charset="0"/>
              </a:rPr>
              <a:t>b</a:t>
            </a:r>
            <a:r>
              <a:rPr lang="en-US" sz="2400" baseline="-25000" dirty="0" smtClean="0">
                <a:latin typeface="Verdana" pitchFamily="34" charset="0"/>
                <a:cs typeface="Arial" charset="0"/>
              </a:rPr>
              <a:t>-1</a:t>
            </a:r>
            <a:r>
              <a:rPr lang="en-US" sz="2400" dirty="0" smtClean="0">
                <a:latin typeface="Verdana" pitchFamily="34" charset="0"/>
                <a:cs typeface="Arial" charset="0"/>
              </a:rPr>
              <a:t> =</a:t>
            </a:r>
          </a:p>
          <a:p>
            <a:pPr>
              <a:spcBef>
                <a:spcPts val="600"/>
              </a:spcBef>
            </a:pPr>
            <a:r>
              <a:rPr lang="en-US" sz="2400" dirty="0" smtClean="0">
                <a:latin typeface="Verdana" pitchFamily="34" charset="0"/>
                <a:cs typeface="Arial" charset="0"/>
              </a:rPr>
              <a:t>  </a:t>
            </a:r>
            <a:r>
              <a:rPr lang="en-US" sz="2400" dirty="0" err="1" smtClean="0">
                <a:latin typeface="Verdana" pitchFamily="34" charset="0"/>
                <a:cs typeface="Arial" charset="0"/>
              </a:rPr>
              <a:t>HammingWgt</a:t>
            </a:r>
            <a:r>
              <a:rPr lang="en-US" sz="2400" dirty="0" smtClean="0">
                <a:latin typeface="Verdana" pitchFamily="34" charset="0"/>
                <a:cs typeface="Arial" charset="0"/>
              </a:rPr>
              <a:t>(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Col</a:t>
            </a:r>
            <a:r>
              <a:rPr lang="en-US" sz="2400" baseline="-25000" dirty="0" smtClean="0">
                <a:latin typeface="Verdana" pitchFamily="34" charset="0"/>
                <a:cs typeface="Arial" charset="0"/>
              </a:rPr>
              <a:t>-1</a:t>
            </a:r>
            <a:r>
              <a:rPr lang="en-US" sz="2400" dirty="0" smtClean="0">
                <a:latin typeface="Verdana" pitchFamily="34" charset="0"/>
                <a:cs typeface="Arial" charset="0"/>
              </a:rPr>
              <a:t>) </a:t>
            </a:r>
          </a:p>
          <a:p>
            <a:pPr>
              <a:spcBef>
                <a:spcPts val="600"/>
              </a:spcBef>
            </a:pPr>
            <a:r>
              <a:rPr lang="en-US" sz="2400" dirty="0" smtClean="0">
                <a:latin typeface="Verdana" pitchFamily="34" charset="0"/>
                <a:cs typeface="Arial" charset="0"/>
              </a:rPr>
              <a:t>  mod 4</a:t>
            </a:r>
            <a:endParaRPr lang="en-US" sz="2400" dirty="0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08520" y="6453336"/>
            <a:ext cx="2555776" cy="432048"/>
          </a:xfrm>
        </p:spPr>
        <p:txBody>
          <a:bodyPr/>
          <a:lstStyle/>
          <a:p>
            <a:pPr algn="ctr"/>
            <a:r>
              <a:rPr lang="en-US" dirty="0" smtClean="0"/>
              <a:t>Secure Computation and Efficiency</a:t>
            </a:r>
          </a:p>
          <a:p>
            <a:pPr algn="ctr"/>
            <a:r>
              <a:rPr lang="en-US" sz="1100" dirty="0" smtClean="0"/>
              <a:t>Bar-</a:t>
            </a:r>
            <a:r>
              <a:rPr lang="en-US" sz="1100" dirty="0" err="1" smtClean="0"/>
              <a:t>Ilan</a:t>
            </a:r>
            <a:r>
              <a:rPr lang="en-US" sz="1100" dirty="0" smtClean="0"/>
              <a:t> University, Israel     </a:t>
            </a:r>
            <a:r>
              <a:rPr lang="en-US" sz="1000" dirty="0" smtClean="0"/>
              <a:t>2011</a:t>
            </a:r>
            <a:endParaRPr lang="en-US" sz="1100" dirty="0"/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580560" y="6232227"/>
            <a:ext cx="365760" cy="365125"/>
          </a:xfrm>
        </p:spPr>
        <p:txBody>
          <a:bodyPr/>
          <a:lstStyle/>
          <a:p>
            <a:fld id="{B12FD51E-F33E-4DEE-AE69-CBDA0079F3FD}" type="slidenum">
              <a:rPr lang="en-US" smtClean="0"/>
              <a:pPr/>
              <a:t>46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Grade School Addition</a:t>
            </a:r>
          </a:p>
        </p:txBody>
      </p:sp>
      <p:graphicFrame>
        <p:nvGraphicFramePr>
          <p:cNvPr id="20" name="Group 52"/>
          <p:cNvGraphicFramePr>
            <a:graphicFrameLocks noGrp="1"/>
          </p:cNvGraphicFramePr>
          <p:nvPr/>
        </p:nvGraphicFramePr>
        <p:xfrm>
          <a:off x="1043608" y="1268760"/>
          <a:ext cx="4752528" cy="3890808"/>
        </p:xfrm>
        <a:graphic>
          <a:graphicData uri="http://schemas.openxmlformats.org/drawingml/2006/table">
            <a:tbl>
              <a:tblPr/>
              <a:tblGrid>
                <a:gridCol w="950506"/>
                <a:gridCol w="950506"/>
                <a:gridCol w="763284"/>
                <a:gridCol w="1080120"/>
                <a:gridCol w="1008112"/>
              </a:tblGrid>
              <a:tr h="432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p,0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</a:tr>
              <a:tr h="4323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</a:tr>
              <a:tr h="432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2,0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2,-1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</a:tr>
              <a:tr h="432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1,0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1,-1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1,1-p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</a:tr>
              <a:tr h="432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1,-1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1,1-p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1,-p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</a:tr>
              <a:tr h="432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2,-1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2,1-p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2,-p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</a:tr>
              <a:tr h="432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3,-1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3,1-p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3,-p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</a:tr>
              <a:tr h="432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</a:tr>
              <a:tr h="432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t,0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t,-1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t,1-p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t,-p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23" name="Straight Connector 22"/>
          <p:cNvCxnSpPr/>
          <p:nvPr/>
        </p:nvCxnSpPr>
        <p:spPr>
          <a:xfrm>
            <a:off x="889526" y="5149864"/>
            <a:ext cx="512263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4811878" y="5224482"/>
            <a:ext cx="912250" cy="36475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r>
              <a:rPr lang="en-US" baseline="-25000" dirty="0" smtClean="0">
                <a:solidFill>
                  <a:schemeClr val="tx1"/>
                </a:solidFill>
              </a:rPr>
              <a:t>-p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803766" y="5224482"/>
            <a:ext cx="912250" cy="36475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r>
              <a:rPr lang="en-US" baseline="-25000" dirty="0" smtClean="0">
                <a:solidFill>
                  <a:schemeClr val="tx1"/>
                </a:solidFill>
              </a:rPr>
              <a:t>1-p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003566" y="5224482"/>
            <a:ext cx="912250" cy="36475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r>
              <a:rPr lang="en-US" baseline="-25000" dirty="0" smtClean="0">
                <a:solidFill>
                  <a:schemeClr val="tx1"/>
                </a:solidFill>
              </a:rPr>
              <a:t>-1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31840" y="5085184"/>
            <a:ext cx="41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14" name="Rounded Rectangle 13"/>
          <p:cNvSpPr/>
          <p:nvPr/>
        </p:nvSpPr>
        <p:spPr>
          <a:xfrm>
            <a:off x="995454" y="5224482"/>
            <a:ext cx="912250" cy="36475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907704" y="5085184"/>
            <a:ext cx="70173" cy="729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6"/>
          <p:cNvSpPr>
            <a:spLocks noGrp="1"/>
          </p:cNvSpPr>
          <p:nvPr>
            <p:ph idx="1"/>
          </p:nvPr>
        </p:nvSpPr>
        <p:spPr>
          <a:xfrm>
            <a:off x="5868144" y="1988840"/>
            <a:ext cx="3204864" cy="1656184"/>
          </a:xfr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b="0" dirty="0" smtClean="0">
                <a:latin typeface="Verdana" pitchFamily="34" charset="0"/>
                <a:cs typeface="Arial" charset="0"/>
              </a:rPr>
              <a:t>Express </a:t>
            </a:r>
            <a:r>
              <a:rPr lang="en-US" sz="2800" b="0" dirty="0" err="1" smtClean="0">
                <a:latin typeface="Verdana" pitchFamily="34" charset="0"/>
                <a:cs typeface="Arial" charset="0"/>
              </a:rPr>
              <a:t>c</a:t>
            </a:r>
            <a:r>
              <a:rPr lang="en-US" sz="2800" b="0" baseline="-25000" dirty="0" err="1" smtClean="0">
                <a:latin typeface="Verdana" pitchFamily="34" charset="0"/>
                <a:cs typeface="Arial" charset="0"/>
              </a:rPr>
              <a:t>i,j</a:t>
            </a:r>
            <a:r>
              <a:rPr lang="en-US" sz="2800" b="0" dirty="0" err="1" smtClean="0">
                <a:latin typeface="Verdana" pitchFamily="34" charset="0"/>
                <a:cs typeface="Arial" charset="0"/>
              </a:rPr>
              <a:t>’s</a:t>
            </a:r>
            <a:r>
              <a:rPr lang="en-US" sz="2800" b="0" dirty="0" smtClean="0">
                <a:latin typeface="Verdana" pitchFamily="34" charset="0"/>
                <a:cs typeface="Arial" charset="0"/>
              </a:rPr>
              <a:t> as polynomials in the </a:t>
            </a:r>
            <a:r>
              <a:rPr lang="en-US" sz="2800" b="0" dirty="0" err="1" smtClean="0">
                <a:latin typeface="Verdana" pitchFamily="34" charset="0"/>
                <a:cs typeface="Arial" charset="0"/>
              </a:rPr>
              <a:t>a</a:t>
            </a:r>
            <a:r>
              <a:rPr lang="en-US" sz="2800" b="0" baseline="-25000" dirty="0" err="1" smtClean="0">
                <a:latin typeface="Verdana" pitchFamily="34" charset="0"/>
                <a:cs typeface="Arial" charset="0"/>
              </a:rPr>
              <a:t>i,j</a:t>
            </a:r>
            <a:r>
              <a:rPr lang="en-US" sz="2800" b="0" dirty="0" err="1" smtClean="0">
                <a:latin typeface="Verdana" pitchFamily="34" charset="0"/>
                <a:cs typeface="Arial" charset="0"/>
              </a:rPr>
              <a:t>’s</a:t>
            </a:r>
            <a:endParaRPr lang="en-US" sz="2800" b="0" dirty="0" smtClean="0">
              <a:latin typeface="Verdana" pitchFamily="34" charset="0"/>
              <a:cs typeface="Arial" charset="0"/>
            </a:endParaRP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08520" y="6453336"/>
            <a:ext cx="2555776" cy="432048"/>
          </a:xfrm>
        </p:spPr>
        <p:txBody>
          <a:bodyPr/>
          <a:lstStyle/>
          <a:p>
            <a:pPr algn="ctr"/>
            <a:r>
              <a:rPr lang="en-US" dirty="0" smtClean="0"/>
              <a:t>Secure Computation and Efficiency</a:t>
            </a:r>
          </a:p>
          <a:p>
            <a:pPr algn="ctr"/>
            <a:r>
              <a:rPr lang="en-US" sz="1100" dirty="0" smtClean="0"/>
              <a:t>Bar-</a:t>
            </a:r>
            <a:r>
              <a:rPr lang="en-US" sz="1100" dirty="0" err="1" smtClean="0"/>
              <a:t>Ilan</a:t>
            </a:r>
            <a:r>
              <a:rPr lang="en-US" sz="1100" dirty="0" smtClean="0"/>
              <a:t> University, Israel     </a:t>
            </a:r>
            <a:r>
              <a:rPr lang="en-US" sz="1000" dirty="0" smtClean="0"/>
              <a:t>2011</a:t>
            </a:r>
            <a:endParaRPr lang="en-US" sz="1100" dirty="0"/>
          </a:p>
        </p:txBody>
      </p:sp>
      <p:sp>
        <p:nvSpPr>
          <p:cNvPr id="1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494272" y="6232227"/>
            <a:ext cx="365760" cy="365125"/>
          </a:xfrm>
        </p:spPr>
        <p:txBody>
          <a:bodyPr/>
          <a:lstStyle/>
          <a:p>
            <a:fld id="{B12FD51E-F33E-4DEE-AE69-CBDA0079F3FD}" type="slidenum">
              <a:rPr lang="en-US" smtClean="0"/>
              <a:pPr/>
              <a:t>47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uiExpand="1" build="p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481328"/>
            <a:ext cx="8676456" cy="4525963"/>
          </a:xfrm>
        </p:spPr>
        <p:txBody>
          <a:bodyPr/>
          <a:lstStyle/>
          <a:p>
            <a:r>
              <a:rPr lang="en-US" dirty="0" smtClean="0"/>
              <a:t>Binary Vector x = (x</a:t>
            </a:r>
            <a:r>
              <a:rPr lang="en-US" baseline="-25000" dirty="0" smtClean="0"/>
              <a:t>1</a:t>
            </a:r>
            <a:r>
              <a:rPr lang="en-US" dirty="0" smtClean="0"/>
              <a:t>, …,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u</a:t>
            </a:r>
            <a:r>
              <a:rPr lang="en-US" dirty="0" smtClean="0"/>
              <a:t>)</a:t>
            </a:r>
            <a:r>
              <a:rPr lang="en-US" dirty="0" smtClean="0">
                <a:sym typeface="Symbol" pitchFamily="18" charset="2"/>
              </a:rPr>
              <a:t></a:t>
            </a:r>
            <a:r>
              <a:rPr lang="en-US" dirty="0" smtClean="0"/>
              <a:t>{0,1}</a:t>
            </a:r>
            <a:r>
              <a:rPr lang="en-US" baseline="30000" dirty="0" smtClean="0"/>
              <a:t>u</a:t>
            </a:r>
            <a:endParaRPr lang="en-US" dirty="0" smtClean="0"/>
          </a:p>
          <a:p>
            <a:r>
              <a:rPr lang="en-US" dirty="0" err="1" smtClean="0"/>
              <a:t>e</a:t>
            </a:r>
            <a:r>
              <a:rPr lang="en-US" baseline="-25000" dirty="0" err="1" smtClean="0"/>
              <a:t>k</a:t>
            </a:r>
            <a:r>
              <a:rPr lang="en-US" dirty="0" smtClean="0"/>
              <a:t>(x) = deg-k elementary symmetric polynomial</a:t>
            </a:r>
          </a:p>
          <a:p>
            <a:pPr lvl="1"/>
            <a:r>
              <a:rPr lang="en-US" dirty="0" smtClean="0"/>
              <a:t>Sum of all products of k bits  (u-choose-k terms)</a:t>
            </a:r>
          </a:p>
          <a:p>
            <a:r>
              <a:rPr lang="en-US" dirty="0" smtClean="0"/>
              <a:t>Dynamic programming to evaluate in time O(</a:t>
            </a:r>
            <a:r>
              <a:rPr lang="en-US" dirty="0" err="1" smtClean="0"/>
              <a:t>ku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e</a:t>
            </a:r>
            <a:r>
              <a:rPr lang="en-US" baseline="-25000" dirty="0" err="1" smtClean="0"/>
              <a:t>i</a:t>
            </a:r>
            <a:r>
              <a:rPr lang="en-US" dirty="0" smtClean="0"/>
              <a:t>(x</a:t>
            </a:r>
            <a:r>
              <a:rPr lang="en-US" baseline="-25000" dirty="0" smtClean="0"/>
              <a:t>1</a:t>
            </a:r>
            <a:r>
              <a:rPr lang="en-US" dirty="0" smtClean="0"/>
              <a:t>…</a:t>
            </a:r>
            <a:r>
              <a:rPr lang="en-US" dirty="0" err="1" smtClean="0"/>
              <a:t>x</a:t>
            </a:r>
            <a:r>
              <a:rPr lang="en-US" baseline="-25000" dirty="0" err="1" smtClean="0"/>
              <a:t>j</a:t>
            </a:r>
            <a:r>
              <a:rPr lang="en-US" dirty="0" smtClean="0"/>
              <a:t>) = e</a:t>
            </a:r>
            <a:r>
              <a:rPr lang="en-US" baseline="-25000" dirty="0" smtClean="0"/>
              <a:t>i-1</a:t>
            </a:r>
            <a:r>
              <a:rPr lang="en-US" dirty="0" smtClean="0"/>
              <a:t>(x</a:t>
            </a:r>
            <a:r>
              <a:rPr lang="en-US" baseline="-25000" dirty="0" smtClean="0"/>
              <a:t>1</a:t>
            </a:r>
            <a:r>
              <a:rPr lang="en-US" dirty="0" smtClean="0"/>
              <a:t>…x</a:t>
            </a:r>
            <a:r>
              <a:rPr lang="en-US" baseline="-25000" dirty="0" smtClean="0"/>
              <a:t>j-1</a:t>
            </a:r>
            <a:r>
              <a:rPr lang="en-US" dirty="0" smtClean="0"/>
              <a:t>)</a:t>
            </a:r>
            <a:r>
              <a:rPr lang="en-US" dirty="0" err="1" smtClean="0"/>
              <a:t>x</a:t>
            </a:r>
            <a:r>
              <a:rPr lang="en-US" baseline="-25000" dirty="0" err="1" smtClean="0"/>
              <a:t>j</a:t>
            </a:r>
            <a:r>
              <a:rPr lang="en-US" dirty="0" smtClean="0"/>
              <a:t> +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i</a:t>
            </a:r>
            <a:r>
              <a:rPr lang="en-US" dirty="0" smtClean="0"/>
              <a:t>(x</a:t>
            </a:r>
            <a:r>
              <a:rPr lang="en-US" baseline="-25000" dirty="0" smtClean="0"/>
              <a:t>1</a:t>
            </a:r>
            <a:r>
              <a:rPr lang="en-US" dirty="0" smtClean="0"/>
              <a:t>…x</a:t>
            </a:r>
            <a:r>
              <a:rPr lang="en-US" baseline="-25000" dirty="0" smtClean="0"/>
              <a:t>j-1</a:t>
            </a:r>
            <a:r>
              <a:rPr lang="en-US" dirty="0" smtClean="0"/>
              <a:t>)  (for </a:t>
            </a:r>
            <a:r>
              <a:rPr lang="en-US" dirty="0" err="1" smtClean="0"/>
              <a:t>i</a:t>
            </a:r>
            <a:r>
              <a:rPr lang="en-US" dirty="0" err="1" smtClean="0">
                <a:sym typeface="Symbol"/>
              </a:rPr>
              <a:t>j</a:t>
            </a:r>
            <a:r>
              <a:rPr lang="en-US" dirty="0" smtClean="0">
                <a:sym typeface="Symbol"/>
              </a:rPr>
              <a:t>)</a:t>
            </a:r>
            <a:endParaRPr lang="en-US" dirty="0" smtClean="0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Detour: Elementary Symmetric Polynomials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Secure Computation and Efficiency</a:t>
            </a:r>
          </a:p>
          <a:p>
            <a:pPr algn="ctr"/>
            <a:r>
              <a:rPr lang="en-US" sz="1100" dirty="0" smtClean="0"/>
              <a:t>Bar-</a:t>
            </a:r>
            <a:r>
              <a:rPr lang="en-US" sz="1100" dirty="0" err="1" smtClean="0"/>
              <a:t>Ilan</a:t>
            </a:r>
            <a:r>
              <a:rPr lang="en-US" sz="1100" dirty="0" smtClean="0"/>
              <a:t> University, Israel     </a:t>
            </a:r>
            <a:r>
              <a:rPr lang="en-US" sz="1000" dirty="0" smtClean="0"/>
              <a:t>2011</a:t>
            </a:r>
            <a:endParaRPr lang="en-US" sz="11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11560" y="3926702"/>
          <a:ext cx="5328590" cy="1878562"/>
        </p:xfrm>
        <a:graphic>
          <a:graphicData uri="http://schemas.openxmlformats.org/drawingml/2006/table">
            <a:tbl>
              <a:tblPr firstRow="1" firstCol="1">
                <a:tableStyleId>{3C2FFA5D-87B4-456A-9821-1D502468CF0F}</a:tableStyleId>
              </a:tblPr>
              <a:tblGrid>
                <a:gridCol w="504054"/>
                <a:gridCol w="288032"/>
                <a:gridCol w="440203"/>
                <a:gridCol w="783933"/>
                <a:gridCol w="1224136"/>
                <a:gridCol w="1152128"/>
                <a:gridCol w="936104"/>
              </a:tblGrid>
              <a:tr h="40659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  <a:latin typeface="Symbol" pitchFamily="18" charset="2"/>
                        </a:rPr>
                        <a:t>L</a:t>
                      </a:r>
                      <a:endParaRPr lang="en-US" dirty="0">
                        <a:solidFill>
                          <a:srgbClr val="FFFF00"/>
                        </a:solidFill>
                        <a:latin typeface="Symbol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x</a:t>
                      </a:r>
                      <a:r>
                        <a:rPr lang="en-US" baseline="-25000" dirty="0" smtClean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en-US" baseline="-250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x</a:t>
                      </a:r>
                      <a:r>
                        <a:rPr lang="en-US" baseline="-25000" dirty="0" smtClean="0">
                          <a:solidFill>
                            <a:srgbClr val="FFFF00"/>
                          </a:solidFill>
                        </a:rPr>
                        <a:t>1</a:t>
                      </a:r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,x</a:t>
                      </a:r>
                      <a:r>
                        <a:rPr lang="en-US" baseline="-25000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baseline="-250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…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x</a:t>
                      </a:r>
                      <a:r>
                        <a:rPr lang="en-US" baseline="-25000" dirty="0" smtClean="0">
                          <a:solidFill>
                            <a:srgbClr val="FFFF00"/>
                          </a:solidFill>
                        </a:rPr>
                        <a:t>1</a:t>
                      </a:r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…x</a:t>
                      </a:r>
                      <a:r>
                        <a:rPr lang="en-US" baseline="-25000" dirty="0" smtClean="0">
                          <a:solidFill>
                            <a:srgbClr val="FFFF00"/>
                          </a:solidFill>
                        </a:rPr>
                        <a:t>u-1</a:t>
                      </a:r>
                      <a:endParaRPr lang="en-US" baseline="-250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x</a:t>
                      </a:r>
                      <a:r>
                        <a:rPr lang="en-US" baseline="-25000" dirty="0" smtClean="0">
                          <a:solidFill>
                            <a:srgbClr val="FFFF00"/>
                          </a:solidFill>
                        </a:rPr>
                        <a:t>1</a:t>
                      </a:r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…</a:t>
                      </a:r>
                      <a:r>
                        <a:rPr lang="en-US" dirty="0" err="1" smtClean="0">
                          <a:solidFill>
                            <a:srgbClr val="FFFF00"/>
                          </a:solidFill>
                        </a:rPr>
                        <a:t>x</a:t>
                      </a:r>
                      <a:r>
                        <a:rPr lang="en-US" baseline="-25000" dirty="0" err="1" smtClean="0">
                          <a:solidFill>
                            <a:srgbClr val="FFFF00"/>
                          </a:solidFill>
                        </a:rPr>
                        <a:t>u</a:t>
                      </a:r>
                      <a:endParaRPr lang="en-US" baseline="-250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79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e</a:t>
                      </a:r>
                      <a:r>
                        <a:rPr lang="en-US" baseline="-25000" dirty="0" smtClean="0">
                          <a:solidFill>
                            <a:srgbClr val="FFFF00"/>
                          </a:solidFill>
                        </a:rPr>
                        <a:t>0</a:t>
                      </a:r>
                      <a:endParaRPr lang="en-US" baseline="-250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79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e</a:t>
                      </a:r>
                      <a:r>
                        <a:rPr lang="en-US" baseline="-25000" dirty="0" smtClean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en-US" baseline="-250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679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…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</a:t>
                      </a:r>
                      <a:r>
                        <a:rPr lang="en-US" baseline="-25000" dirty="0" err="1" smtClean="0"/>
                        <a:t>i</a:t>
                      </a:r>
                      <a:r>
                        <a:rPr lang="en-US" dirty="0" smtClean="0"/>
                        <a:t>(x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dirty="0" smtClean="0"/>
                        <a:t>…</a:t>
                      </a:r>
                      <a:r>
                        <a:rPr lang="en-US" dirty="0" err="1" smtClean="0"/>
                        <a:t>x</a:t>
                      </a:r>
                      <a:r>
                        <a:rPr lang="en-US" baseline="-25000" dirty="0" err="1" smtClean="0"/>
                        <a:t>j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6799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FFFF00"/>
                          </a:solidFill>
                        </a:rPr>
                        <a:t>e</a:t>
                      </a:r>
                      <a:r>
                        <a:rPr lang="en-US" baseline="-25000" dirty="0" err="1" smtClean="0">
                          <a:solidFill>
                            <a:srgbClr val="FFFF00"/>
                          </a:solidFill>
                        </a:rPr>
                        <a:t>k</a:t>
                      </a:r>
                      <a:endParaRPr lang="en-US" baseline="-250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rot="5400000">
            <a:off x="2699395" y="5012779"/>
            <a:ext cx="288032" cy="7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40546" y="4869160"/>
            <a:ext cx="431254" cy="2880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494272" y="6232227"/>
            <a:ext cx="365760" cy="365125"/>
          </a:xfrm>
        </p:spPr>
        <p:txBody>
          <a:bodyPr/>
          <a:lstStyle/>
          <a:p>
            <a:fld id="{B12FD51E-F33E-4DEE-AE69-CBDA0079F3FD}" type="slidenum">
              <a:rPr lang="en-US" smtClean="0"/>
              <a:pPr/>
              <a:t>48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1412776"/>
            <a:ext cx="8229600" cy="4824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u="sng" dirty="0" err="1" smtClean="0"/>
              <a:t>Thm</a:t>
            </a:r>
            <a:r>
              <a:rPr lang="en-US" dirty="0" smtClean="0"/>
              <a:t>: For a vector x = (x</a:t>
            </a:r>
            <a:r>
              <a:rPr lang="en-US" baseline="-25000" dirty="0" smtClean="0"/>
              <a:t>1</a:t>
            </a:r>
            <a:r>
              <a:rPr lang="en-US" dirty="0" smtClean="0"/>
              <a:t>, …,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u</a:t>
            </a:r>
            <a:r>
              <a:rPr lang="en-US" dirty="0" smtClean="0"/>
              <a:t>)</a:t>
            </a:r>
            <a:r>
              <a:rPr lang="en-US" dirty="0" smtClean="0">
                <a:sym typeface="Symbol" pitchFamily="18" charset="2"/>
              </a:rPr>
              <a:t></a:t>
            </a:r>
            <a:r>
              <a:rPr lang="en-US" dirty="0" smtClean="0"/>
              <a:t>{0,1}</a:t>
            </a:r>
            <a:r>
              <a:rPr lang="en-US" baseline="30000" dirty="0" smtClean="0"/>
              <a:t>u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err="1" smtClean="0">
                <a:solidFill>
                  <a:srgbClr val="00B050"/>
                </a:solidFill>
              </a:rPr>
              <a:t>i’th</a:t>
            </a:r>
            <a:r>
              <a:rPr lang="en-US" dirty="0" smtClean="0">
                <a:solidFill>
                  <a:srgbClr val="00B050"/>
                </a:solidFill>
              </a:rPr>
              <a:t> bit of W=HW(x) is e</a:t>
            </a:r>
            <a:r>
              <a:rPr lang="en-US" baseline="-25000" dirty="0" smtClean="0">
                <a:solidFill>
                  <a:srgbClr val="00B050"/>
                </a:solidFill>
              </a:rPr>
              <a:t>2</a:t>
            </a:r>
            <a:r>
              <a:rPr lang="en-US" sz="2000" dirty="0" smtClean="0">
                <a:solidFill>
                  <a:srgbClr val="00B050"/>
                </a:solidFill>
              </a:rPr>
              <a:t>i</a:t>
            </a:r>
            <a:r>
              <a:rPr lang="en-US" dirty="0" smtClean="0">
                <a:solidFill>
                  <a:srgbClr val="00B050"/>
                </a:solidFill>
              </a:rPr>
              <a:t>(x) mod 2</a:t>
            </a:r>
          </a:p>
          <a:p>
            <a:pPr lvl="1"/>
            <a:r>
              <a:rPr lang="en-US" dirty="0" smtClean="0"/>
              <a:t>Observe e</a:t>
            </a:r>
            <a:r>
              <a:rPr lang="en-US" sz="1200" dirty="0" smtClean="0"/>
              <a:t>2</a:t>
            </a:r>
            <a:r>
              <a:rPr lang="en-US" sz="1200" baseline="30000" dirty="0" smtClean="0"/>
              <a:t>i</a:t>
            </a:r>
            <a:r>
              <a:rPr lang="en-US" dirty="0" smtClean="0"/>
              <a:t>(x) = (W choose 2</a:t>
            </a:r>
            <a:r>
              <a:rPr lang="en-US" baseline="30000" dirty="0" smtClean="0"/>
              <a:t>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Need to show: </a:t>
            </a:r>
            <a:r>
              <a:rPr lang="en-US" dirty="0" err="1" smtClean="0">
                <a:solidFill>
                  <a:srgbClr val="0070C0"/>
                </a:solidFill>
              </a:rPr>
              <a:t>i’th</a:t>
            </a:r>
            <a:r>
              <a:rPr lang="en-US" dirty="0" smtClean="0">
                <a:solidFill>
                  <a:srgbClr val="0070C0"/>
                </a:solidFill>
              </a:rPr>
              <a:t> bit of W=(W choose 2</a:t>
            </a:r>
            <a:r>
              <a:rPr lang="en-US" baseline="30000" dirty="0" smtClean="0">
                <a:solidFill>
                  <a:srgbClr val="0070C0"/>
                </a:solidFill>
              </a:rPr>
              <a:t>i</a:t>
            </a:r>
            <a:r>
              <a:rPr lang="en-US" dirty="0" smtClean="0">
                <a:solidFill>
                  <a:srgbClr val="0070C0"/>
                </a:solidFill>
              </a:rPr>
              <a:t>) mod 2</a:t>
            </a:r>
          </a:p>
          <a:p>
            <a:r>
              <a:rPr lang="en-US" dirty="0" smtClean="0"/>
              <a:t>Say 2</a:t>
            </a:r>
            <a:r>
              <a:rPr lang="en-US" baseline="30000" dirty="0" smtClean="0"/>
              <a:t>k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W&lt;2</a:t>
            </a:r>
            <a:r>
              <a:rPr lang="en-US" baseline="30000" dirty="0" smtClean="0"/>
              <a:t>k+1</a:t>
            </a:r>
            <a:r>
              <a:rPr lang="en-US" dirty="0" smtClean="0"/>
              <a:t> (bit k is MSB of W), W’=W-2</a:t>
            </a:r>
            <a:r>
              <a:rPr lang="en-US" baseline="30000" dirty="0" smtClean="0"/>
              <a:t>k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&lt;k, (W choose 2</a:t>
            </a:r>
            <a:r>
              <a:rPr lang="en-US" baseline="30000" dirty="0" smtClean="0"/>
              <a:t>i</a:t>
            </a:r>
            <a:r>
              <a:rPr lang="en-US" dirty="0" smtClean="0"/>
              <a:t>)=(W’ choose 2</a:t>
            </a:r>
            <a:r>
              <a:rPr lang="en-US" baseline="30000" dirty="0" smtClean="0"/>
              <a:t>i</a:t>
            </a:r>
            <a:r>
              <a:rPr lang="en-US" dirty="0" smtClean="0"/>
              <a:t>)      mod 2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=k, (W choose 2</a:t>
            </a:r>
            <a:r>
              <a:rPr lang="en-US" baseline="30000" dirty="0" smtClean="0"/>
              <a:t>k</a:t>
            </a:r>
            <a:r>
              <a:rPr lang="en-US" dirty="0" smtClean="0"/>
              <a:t>)=(W’ choose 2</a:t>
            </a:r>
            <a:r>
              <a:rPr lang="en-US" baseline="30000" dirty="0" smtClean="0"/>
              <a:t>k</a:t>
            </a:r>
            <a:r>
              <a:rPr lang="en-US" dirty="0" smtClean="0"/>
              <a:t>)+1 mod 2</a:t>
            </a:r>
          </a:p>
          <a:p>
            <a:r>
              <a:rPr lang="en-US" dirty="0" smtClean="0"/>
              <a:t>Then by induction over W</a:t>
            </a:r>
          </a:p>
          <a:p>
            <a:pPr lvl="1"/>
            <a:r>
              <a:rPr lang="en-US" dirty="0" smtClean="0"/>
              <a:t>Clearly holds for W=0</a:t>
            </a:r>
          </a:p>
          <a:p>
            <a:pPr lvl="1"/>
            <a:r>
              <a:rPr lang="en-US" dirty="0" smtClean="0"/>
              <a:t>By above, if holds for W’=W-2</a:t>
            </a:r>
            <a:r>
              <a:rPr lang="en-US" baseline="30000" dirty="0" smtClean="0"/>
              <a:t>k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       then holds also for 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D51E-F33E-4DEE-AE69-CBDA0079F3FD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Hamming Weight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smtClean="0"/>
              <a:t>Secure Computation and Efficiency</a:t>
            </a:r>
          </a:p>
          <a:p>
            <a:pPr algn="ctr"/>
            <a:r>
              <a:rPr lang="en-US" sz="1100" smtClean="0"/>
              <a:t>Bar-Ilan University, Israel     </a:t>
            </a:r>
            <a:r>
              <a:rPr lang="en-US" sz="1000" smtClean="0"/>
              <a:t>2011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268760"/>
            <a:ext cx="8568952" cy="5328592"/>
          </a:xfrm>
        </p:spPr>
        <p:txBody>
          <a:bodyPr>
            <a:normAutofit/>
          </a:bodyPr>
          <a:lstStyle/>
          <a:p>
            <a:r>
              <a:rPr lang="en-US" dirty="0" smtClean="0"/>
              <a:t>File is encrypted bit by bit, E(F</a:t>
            </a:r>
            <a:r>
              <a:rPr lang="en-US" baseline="-25000" dirty="0" smtClean="0"/>
              <a:t>1</a:t>
            </a:r>
            <a:r>
              <a:rPr lang="en-US" dirty="0" smtClean="0"/>
              <a:t>) … E(F</a:t>
            </a:r>
            <a:r>
              <a:rPr lang="en-US" baseline="-25000" dirty="0" smtClean="0"/>
              <a:t>t</a:t>
            </a:r>
            <a:r>
              <a:rPr lang="en-US" dirty="0" smtClean="0"/>
              <a:t>)</a:t>
            </a:r>
          </a:p>
          <a:p>
            <a:r>
              <a:rPr lang="en-US" dirty="0" smtClean="0"/>
              <a:t>Word has s bits w</a:t>
            </a:r>
            <a:r>
              <a:rPr lang="en-US" baseline="-25000" dirty="0" smtClean="0"/>
              <a:t>1</a:t>
            </a:r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r>
              <a:rPr lang="en-US" dirty="0" smtClean="0"/>
              <a:t>…</a:t>
            </a:r>
            <a:r>
              <a:rPr lang="en-US" dirty="0" err="1" smtClean="0"/>
              <a:t>w</a:t>
            </a:r>
            <a:r>
              <a:rPr lang="en-US" baseline="-25000" dirty="0" err="1" smtClean="0"/>
              <a:t>s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=1,2,…,t-s+1, server computes the bit</a:t>
            </a:r>
            <a:br>
              <a:rPr lang="en-US" dirty="0" smtClean="0"/>
            </a:b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=</a:t>
            </a:r>
            <a:endParaRPr lang="en-US" baseline="-25000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smtClean="0"/>
              <a:t>=1 if w=F</a:t>
            </a:r>
            <a:r>
              <a:rPr lang="en-US" baseline="-25000" dirty="0" smtClean="0"/>
              <a:t>i</a:t>
            </a:r>
            <a:r>
              <a:rPr lang="en-US" dirty="0" smtClean="0"/>
              <a:t>F</a:t>
            </a:r>
            <a:r>
              <a:rPr lang="en-US" baseline="-25000" dirty="0" smtClean="0"/>
              <a:t>i+1</a:t>
            </a:r>
            <a:r>
              <a:rPr lang="en-US" dirty="0" smtClean="0"/>
              <a:t>…F</a:t>
            </a:r>
            <a:r>
              <a:rPr lang="en-US" baseline="-25000" dirty="0" smtClean="0"/>
              <a:t>i+s-1</a:t>
            </a:r>
            <a:r>
              <a:rPr lang="en-US" dirty="0" smtClean="0"/>
              <a:t> (w found in position </a:t>
            </a:r>
            <a:r>
              <a:rPr lang="en-US" dirty="0" err="1" smtClean="0"/>
              <a:t>i</a:t>
            </a:r>
            <a:r>
              <a:rPr lang="en-US" dirty="0" smtClean="0"/>
              <a:t>) else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smtClean="0"/>
              <a:t>=0</a:t>
            </a:r>
          </a:p>
          <a:p>
            <a:pPr lvl="1"/>
            <a:r>
              <a:rPr lang="en-US" dirty="0" smtClean="0"/>
              <a:t>Each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smtClean="0"/>
              <a:t> is a degree-s polynomial in the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i</a:t>
            </a:r>
            <a:r>
              <a:rPr lang="en-US" dirty="0" err="1" smtClean="0"/>
              <a:t>’s</a:t>
            </a:r>
            <a:endParaRPr lang="en-US" dirty="0" smtClean="0"/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Trick from [Smolansky’93] to get degree-n polynomials,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error-probability 2</a:t>
            </a:r>
            <a:r>
              <a:rPr lang="en-US" baseline="30000" dirty="0" smtClean="0">
                <a:solidFill>
                  <a:srgbClr val="0070C0"/>
                </a:solidFill>
              </a:rPr>
              <a:t>-n</a:t>
            </a:r>
          </a:p>
          <a:p>
            <a:r>
              <a:rPr lang="en-US" dirty="0" smtClean="0"/>
              <a:t>Return n random subset-sums</a:t>
            </a:r>
            <a:br>
              <a:rPr lang="en-US" dirty="0" smtClean="0"/>
            </a:br>
            <a:r>
              <a:rPr lang="en-US" dirty="0" smtClean="0"/>
              <a:t>of the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err="1" smtClean="0"/>
              <a:t>’s</a:t>
            </a:r>
            <a:r>
              <a:rPr lang="en-US" dirty="0" smtClean="0"/>
              <a:t> (mod 2) to client</a:t>
            </a:r>
          </a:p>
          <a:p>
            <a:pPr lvl="1"/>
            <a:r>
              <a:rPr lang="en-US" dirty="0" smtClean="0"/>
              <a:t>Still degree-n, another 2</a:t>
            </a:r>
            <a:r>
              <a:rPr lang="en-US" baseline="30000" dirty="0" smtClean="0"/>
              <a:t>-n</a:t>
            </a:r>
            <a:r>
              <a:rPr lang="en-US" dirty="0" smtClean="0"/>
              <a:t> error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D51E-F33E-4DEE-AE69-CBDA0079F3F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for </a:t>
            </a:r>
            <a:r>
              <a:rPr lang="en-US" dirty="0" err="1" smtClean="0"/>
              <a:t>keywork</a:t>
            </a:r>
            <a:r>
              <a:rPr lang="en-US" dirty="0" smtClean="0"/>
              <a:t>-search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486000" y="2492896"/>
          <a:ext cx="3086000" cy="864096"/>
        </p:xfrm>
        <a:graphic>
          <a:graphicData uri="http://schemas.openxmlformats.org/presentationml/2006/ole">
            <p:oleObj spid="_x0000_s1026" name="Equation" r:id="rId3" imgW="1562040" imgH="457200" progId="Equation.3">
              <p:embed/>
            </p:oleObj>
          </a:graphicData>
        </a:graphic>
      </p:graphicFrame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08520" y="6453336"/>
            <a:ext cx="2555776" cy="432048"/>
          </a:xfrm>
        </p:spPr>
        <p:txBody>
          <a:bodyPr/>
          <a:lstStyle/>
          <a:p>
            <a:pPr algn="ctr"/>
            <a:r>
              <a:rPr lang="en-US" dirty="0" smtClean="0"/>
              <a:t>Secure Computation and Efficiency</a:t>
            </a:r>
          </a:p>
          <a:p>
            <a:pPr algn="ctr"/>
            <a:r>
              <a:rPr lang="en-US" sz="1100" dirty="0" smtClean="0"/>
              <a:t>Bar-</a:t>
            </a:r>
            <a:r>
              <a:rPr lang="en-US" sz="1100" dirty="0" err="1" smtClean="0"/>
              <a:t>Ilan</a:t>
            </a:r>
            <a:r>
              <a:rPr lang="en-US" sz="1100" dirty="0" smtClean="0"/>
              <a:t> University, Israel     </a:t>
            </a:r>
            <a:r>
              <a:rPr lang="en-US" sz="1000" dirty="0" smtClean="0"/>
              <a:t>2011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5598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Use identity				       (</a:t>
            </a:r>
            <a:r>
              <a:rPr lang="en-US" dirty="0" smtClean="0">
                <a:latin typeface="Symbol" pitchFamily="18" charset="2"/>
              </a:rPr>
              <a:t>*</a:t>
            </a:r>
            <a:r>
              <a:rPr lang="en-US" dirty="0" smtClean="0"/>
              <a:t>)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For r=0 or r=2</a:t>
            </a:r>
            <a:r>
              <a:rPr lang="en-US" baseline="30000" dirty="0" smtClean="0"/>
              <a:t>k</a:t>
            </a:r>
            <a:r>
              <a:rPr lang="en-US" dirty="0" smtClean="0"/>
              <a:t> we have (2</a:t>
            </a:r>
            <a:r>
              <a:rPr lang="en-US" baseline="30000" dirty="0" smtClean="0"/>
              <a:t>k</a:t>
            </a:r>
            <a:r>
              <a:rPr lang="en-US" dirty="0" smtClean="0"/>
              <a:t> choose r) = 1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For 0&lt;r&lt;2</a:t>
            </a:r>
            <a:r>
              <a:rPr lang="en-US" baseline="30000" dirty="0" smtClean="0"/>
              <a:t>k</a:t>
            </a:r>
            <a:r>
              <a:rPr lang="en-US" dirty="0" smtClean="0"/>
              <a:t> we have (2</a:t>
            </a:r>
            <a:r>
              <a:rPr lang="en-US" baseline="30000" dirty="0" smtClean="0"/>
              <a:t>k</a:t>
            </a:r>
            <a:r>
              <a:rPr lang="en-US" dirty="0" smtClean="0"/>
              <a:t> choose r) = 0 mod 2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r>
              <a:rPr lang="en-US" dirty="0" err="1" smtClean="0"/>
              <a:t>i</a:t>
            </a:r>
            <a:r>
              <a:rPr lang="en-US" dirty="0" smtClean="0"/>
              <a:t>&lt;k: The only  nonzero term</a:t>
            </a:r>
            <a:br>
              <a:rPr lang="en-US" dirty="0" smtClean="0"/>
            </a:br>
            <a:r>
              <a:rPr lang="en-US" dirty="0" smtClean="0"/>
              <a:t>       in (</a:t>
            </a:r>
            <a:r>
              <a:rPr lang="en-US" dirty="0" smtClean="0">
                <a:latin typeface="Symbol" pitchFamily="18" charset="2"/>
              </a:rPr>
              <a:t>*</a:t>
            </a:r>
            <a:r>
              <a:rPr lang="en-US" dirty="0" smtClean="0"/>
              <a:t>) is j=2</a:t>
            </a:r>
            <a:r>
              <a:rPr lang="en-US" baseline="30000" dirty="0" smtClean="0"/>
              <a:t>i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=k: The only nonzero terms</a:t>
            </a:r>
            <a:br>
              <a:rPr lang="en-US" dirty="0" smtClean="0"/>
            </a:br>
            <a:r>
              <a:rPr lang="en-US" dirty="0" smtClean="0"/>
              <a:t>	  in (</a:t>
            </a:r>
            <a:r>
              <a:rPr lang="en-US" dirty="0" smtClean="0">
                <a:latin typeface="Symbol" pitchFamily="18" charset="2"/>
              </a:rPr>
              <a:t>*</a:t>
            </a:r>
            <a:r>
              <a:rPr lang="en-US" dirty="0" smtClean="0"/>
              <a:t>) are j=0 and j=2</a:t>
            </a:r>
            <a:r>
              <a:rPr lang="en-US" baseline="30000" dirty="0" smtClean="0"/>
              <a:t>k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D51E-F33E-4DEE-AE69-CBDA0079F3FD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Hamming Weight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smtClean="0"/>
              <a:t>Secure Computation and Efficiency</a:t>
            </a:r>
          </a:p>
          <a:p>
            <a:pPr algn="ctr"/>
            <a:r>
              <a:rPr lang="en-US" sz="1100" smtClean="0"/>
              <a:t>Bar-Ilan University, Israel     </a:t>
            </a:r>
            <a:r>
              <a:rPr lang="en-US" sz="1000" smtClean="0"/>
              <a:t>2011</a:t>
            </a:r>
            <a:endParaRPr lang="en-US" sz="11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123709" y="3475732"/>
          <a:ext cx="3557488" cy="889372"/>
        </p:xfrm>
        <a:graphic>
          <a:graphicData uri="http://schemas.openxmlformats.org/presentationml/2006/ole">
            <p:oleObj spid="_x0000_s19458" name="Equation" r:id="rId3" imgW="1930320" imgH="482400" progId="Equation.3">
              <p:embed/>
            </p:oleObj>
          </a:graphicData>
        </a:graphic>
      </p:graphicFrame>
      <p:sp>
        <p:nvSpPr>
          <p:cNvPr id="7" name="Rectangle 6"/>
          <p:cNvSpPr/>
          <p:nvPr/>
        </p:nvSpPr>
        <p:spPr>
          <a:xfrm>
            <a:off x="4347845" y="3475732"/>
            <a:ext cx="2304256" cy="86409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87805" y="3475732"/>
            <a:ext cx="288032" cy="86409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rot="10800000" flipV="1">
            <a:off x="6652101" y="3763764"/>
            <a:ext cx="43204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907685" y="3475732"/>
            <a:ext cx="1088251" cy="252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092281" y="3481263"/>
            <a:ext cx="86409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integer</a:t>
            </a:r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166619" y="3475732"/>
            <a:ext cx="1749197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Numerator has</a:t>
            </a:r>
            <a:br>
              <a:rPr lang="en-US" sz="1400" dirty="0" smtClean="0"/>
            </a:br>
            <a:r>
              <a:rPr lang="en-US" sz="1400" dirty="0" smtClean="0"/>
              <a:t>more powers of 2</a:t>
            </a:r>
            <a:br>
              <a:rPr lang="en-US" sz="1400" dirty="0" smtClean="0"/>
            </a:br>
            <a:r>
              <a:rPr lang="en-US" sz="1400" dirty="0" smtClean="0"/>
              <a:t>than denominator</a:t>
            </a:r>
            <a:endParaRPr lang="en-US" sz="1400" dirty="0"/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3059832" y="1412776"/>
          <a:ext cx="3263900" cy="973137"/>
        </p:xfrm>
        <a:graphic>
          <a:graphicData uri="http://schemas.openxmlformats.org/presentationml/2006/ole">
            <p:oleObj spid="_x0000_s19459" name="Equation" r:id="rId4" imgW="1701720" imgH="507960" progId="Equation.3">
              <p:embed/>
            </p:oleObj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7164288" y="3717156"/>
          <a:ext cx="666750" cy="482600"/>
        </p:xfrm>
        <a:graphic>
          <a:graphicData uri="http://schemas.openxmlformats.org/presentationml/2006/ole">
            <p:oleObj spid="_x0000_s19460" name="Equation" r:id="rId5" imgW="634680" imgH="482400" progId="Equation.3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191101" y="6279703"/>
            <a:ext cx="8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QED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Back to Grade School Addition</a:t>
            </a:r>
          </a:p>
        </p:txBody>
      </p:sp>
      <p:graphicFrame>
        <p:nvGraphicFramePr>
          <p:cNvPr id="20" name="Group 52"/>
          <p:cNvGraphicFramePr>
            <a:graphicFrameLocks noGrp="1"/>
          </p:cNvGraphicFramePr>
          <p:nvPr/>
        </p:nvGraphicFramePr>
        <p:xfrm>
          <a:off x="611560" y="1124744"/>
          <a:ext cx="6696744" cy="3413760"/>
        </p:xfrm>
        <a:graphic>
          <a:graphicData uri="http://schemas.openxmlformats.org/drawingml/2006/table">
            <a:tbl>
              <a:tblPr/>
              <a:tblGrid>
                <a:gridCol w="1418751"/>
                <a:gridCol w="1418752"/>
                <a:gridCol w="1418752"/>
                <a:gridCol w="1339932"/>
                <a:gridCol w="1100557"/>
              </a:tblGrid>
              <a:tr h="408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</a:tr>
              <a:tr h="408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3,-1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</a:tr>
              <a:tr h="408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2,-1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2,-2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</a:tr>
              <a:tr h="408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1,-1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1,-2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1,-3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</a:tr>
              <a:tr h="408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1,-1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1,-2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1,-3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1,-4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</a:tr>
              <a:tr h="408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2,-1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2,-2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2,-3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2,-4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</a:tr>
              <a:tr h="408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</a:tr>
              <a:tr h="408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t,0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t,-1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t,-2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t,-3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t,-4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23" name="Straight Connector 22"/>
          <p:cNvCxnSpPr/>
          <p:nvPr/>
        </p:nvCxnSpPr>
        <p:spPr>
          <a:xfrm>
            <a:off x="539552" y="4581128"/>
            <a:ext cx="67687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979712" y="4509120"/>
            <a:ext cx="70173" cy="729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539552" y="2852936"/>
            <a:ext cx="67687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899592" y="4648418"/>
            <a:ext cx="912250" cy="43676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b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9" name="Rounded Rectangle 5"/>
          <p:cNvSpPr>
            <a:spLocks noChangeArrowheads="1"/>
          </p:cNvSpPr>
          <p:nvPr/>
        </p:nvSpPr>
        <p:spPr bwMode="auto">
          <a:xfrm>
            <a:off x="2376264" y="4869160"/>
            <a:ext cx="3275856" cy="1296144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rgbClr val="0070C0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2000" dirty="0" smtClean="0"/>
              <a:t>Goal:</a:t>
            </a:r>
            <a:br>
              <a:rPr lang="en-US" sz="2000" dirty="0" smtClean="0"/>
            </a:br>
            <a:r>
              <a:rPr lang="en-US" sz="2000" dirty="0" smtClean="0"/>
              <a:t>compute the degree of the polynomial </a:t>
            </a:r>
            <a:r>
              <a:rPr lang="en-US" sz="2000" b="1" dirty="0" smtClean="0"/>
              <a:t>b(</a:t>
            </a:r>
            <a:r>
              <a:rPr lang="en-US" sz="2000" dirty="0" err="1" smtClean="0"/>
              <a:t>a</a:t>
            </a:r>
            <a:r>
              <a:rPr lang="en-US" sz="2000" baseline="-25000" dirty="0" err="1" smtClean="0"/>
              <a:t>i,j</a:t>
            </a:r>
            <a:r>
              <a:rPr lang="en-US" sz="2000" dirty="0" err="1" smtClean="0"/>
              <a:t>’s</a:t>
            </a:r>
            <a:r>
              <a:rPr lang="en-US" sz="2000" b="1" dirty="0" smtClean="0"/>
              <a:t>)</a:t>
            </a:r>
            <a:endParaRPr lang="en-US" sz="2000" b="1" dirty="0"/>
          </a:p>
        </p:txBody>
      </p:sp>
      <p:sp>
        <p:nvSpPr>
          <p:cNvPr id="22" name="AutoShape 51"/>
          <p:cNvSpPr>
            <a:spLocks/>
          </p:cNvSpPr>
          <p:nvPr/>
        </p:nvSpPr>
        <p:spPr bwMode="auto">
          <a:xfrm flipH="1">
            <a:off x="7380312" y="1124744"/>
            <a:ext cx="144016" cy="1682835"/>
          </a:xfrm>
          <a:prstGeom prst="leftBrace">
            <a:avLst>
              <a:gd name="adj1" fmla="val 105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AutoShape 51"/>
          <p:cNvSpPr>
            <a:spLocks/>
          </p:cNvSpPr>
          <p:nvPr/>
        </p:nvSpPr>
        <p:spPr bwMode="auto">
          <a:xfrm flipH="1">
            <a:off x="7380312" y="2852936"/>
            <a:ext cx="144016" cy="1754843"/>
          </a:xfrm>
          <a:prstGeom prst="leftBrace">
            <a:avLst>
              <a:gd name="adj1" fmla="val 105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7596336" y="1772816"/>
            <a:ext cx="1440160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Carry Bits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596336" y="3429000"/>
            <a:ext cx="1440160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Input Bits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08520" y="6453336"/>
            <a:ext cx="2555776" cy="432048"/>
          </a:xfrm>
        </p:spPr>
        <p:txBody>
          <a:bodyPr/>
          <a:lstStyle/>
          <a:p>
            <a:pPr algn="ctr"/>
            <a:r>
              <a:rPr lang="en-US" dirty="0" smtClean="0"/>
              <a:t>Secure Computation and Efficiency</a:t>
            </a:r>
          </a:p>
          <a:p>
            <a:pPr algn="ctr"/>
            <a:r>
              <a:rPr lang="en-US" sz="1100" dirty="0" smtClean="0"/>
              <a:t>Bar-</a:t>
            </a:r>
            <a:r>
              <a:rPr lang="en-US" sz="1100" dirty="0" err="1" smtClean="0"/>
              <a:t>Ilan</a:t>
            </a:r>
            <a:r>
              <a:rPr lang="en-US" sz="1100" dirty="0" smtClean="0"/>
              <a:t> University, Israel     </a:t>
            </a:r>
            <a:r>
              <a:rPr lang="en-US" sz="1000" dirty="0" smtClean="0"/>
              <a:t>2011</a:t>
            </a:r>
            <a:endParaRPr lang="en-US" sz="1100" dirty="0"/>
          </a:p>
        </p:txBody>
      </p:sp>
      <p:sp>
        <p:nvSpPr>
          <p:cNvPr id="1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494272" y="6232227"/>
            <a:ext cx="365760" cy="365125"/>
          </a:xfrm>
        </p:spPr>
        <p:txBody>
          <a:bodyPr/>
          <a:lstStyle/>
          <a:p>
            <a:fld id="{B12FD51E-F33E-4DEE-AE69-CBDA0079F3FD}" type="slidenum">
              <a:rPr lang="en-US" smtClean="0"/>
              <a:pPr/>
              <a:t>51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300192" y="2852936"/>
            <a:ext cx="1080120" cy="1728192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Back to Grade School Addition</a:t>
            </a:r>
          </a:p>
        </p:txBody>
      </p:sp>
      <p:graphicFrame>
        <p:nvGraphicFramePr>
          <p:cNvPr id="20" name="Group 52"/>
          <p:cNvGraphicFramePr>
            <a:graphicFrameLocks noGrp="1"/>
          </p:cNvGraphicFramePr>
          <p:nvPr/>
        </p:nvGraphicFramePr>
        <p:xfrm>
          <a:off x="611560" y="1124744"/>
          <a:ext cx="6840760" cy="3413760"/>
        </p:xfrm>
        <a:graphic>
          <a:graphicData uri="http://schemas.openxmlformats.org/drawingml/2006/table">
            <a:tbl>
              <a:tblPr/>
              <a:tblGrid>
                <a:gridCol w="1418751"/>
                <a:gridCol w="1418752"/>
                <a:gridCol w="1418752"/>
                <a:gridCol w="1339932"/>
                <a:gridCol w="1244573"/>
              </a:tblGrid>
              <a:tr h="396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deg=1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deg=1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deg=1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deg=1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deg=1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deg=1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deg=1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deg=1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deg=1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deg=1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deg=1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deg=1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deg=1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deg=1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deg=1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23" name="Straight Connector 22"/>
          <p:cNvCxnSpPr/>
          <p:nvPr/>
        </p:nvCxnSpPr>
        <p:spPr>
          <a:xfrm>
            <a:off x="611560" y="4581128"/>
            <a:ext cx="67687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979712" y="4509120"/>
            <a:ext cx="70173" cy="729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11560" y="2852936"/>
            <a:ext cx="67687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27584" y="2420888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dirty="0" smtClean="0"/>
              <a:t>e</a:t>
            </a:r>
            <a:r>
              <a:rPr lang="en-US" sz="2400" baseline="-25000" dirty="0" smtClean="0"/>
              <a:t>16</a:t>
            </a:r>
            <a:r>
              <a:rPr lang="en-US" sz="2400" dirty="0" smtClean="0"/>
              <a:t>(…)      e</a:t>
            </a:r>
            <a:r>
              <a:rPr lang="en-US" sz="2400" baseline="-25000" dirty="0" smtClean="0"/>
              <a:t>8</a:t>
            </a:r>
            <a:r>
              <a:rPr lang="en-US" sz="2400" dirty="0" smtClean="0"/>
              <a:t>(…) 	 e</a:t>
            </a:r>
            <a:r>
              <a:rPr lang="en-US" sz="2400" baseline="-25000" dirty="0" smtClean="0"/>
              <a:t>4</a:t>
            </a:r>
            <a:r>
              <a:rPr lang="en-US" sz="2400" dirty="0" smtClean="0"/>
              <a:t>(…)      e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(…)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08520" y="6453336"/>
            <a:ext cx="2555776" cy="432048"/>
          </a:xfrm>
        </p:spPr>
        <p:txBody>
          <a:bodyPr/>
          <a:lstStyle/>
          <a:p>
            <a:pPr algn="ctr"/>
            <a:r>
              <a:rPr lang="en-US" dirty="0" smtClean="0"/>
              <a:t>Secure Computation and Efficiency</a:t>
            </a:r>
          </a:p>
          <a:p>
            <a:pPr algn="ctr"/>
            <a:r>
              <a:rPr lang="en-US" sz="1100" dirty="0" smtClean="0"/>
              <a:t>Bar-</a:t>
            </a:r>
            <a:r>
              <a:rPr lang="en-US" sz="1100" dirty="0" err="1" smtClean="0"/>
              <a:t>Ilan</a:t>
            </a:r>
            <a:r>
              <a:rPr lang="en-US" sz="1100" dirty="0" smtClean="0"/>
              <a:t> University, Israel     </a:t>
            </a:r>
            <a:r>
              <a:rPr lang="en-US" sz="1000" dirty="0" smtClean="0"/>
              <a:t>2011</a:t>
            </a:r>
            <a:endParaRPr lang="en-US" sz="1100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494272" y="6232227"/>
            <a:ext cx="365760" cy="365125"/>
          </a:xfrm>
        </p:spPr>
        <p:txBody>
          <a:bodyPr/>
          <a:lstStyle/>
          <a:p>
            <a:fld id="{B12FD51E-F33E-4DEE-AE69-CBDA0079F3FD}" type="slidenum">
              <a:rPr lang="en-US" smtClean="0"/>
              <a:pPr/>
              <a:t>52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5004048" y="2420888"/>
            <a:ext cx="1080120" cy="216024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Back to Grade School Addition</a:t>
            </a:r>
          </a:p>
        </p:txBody>
      </p:sp>
      <p:graphicFrame>
        <p:nvGraphicFramePr>
          <p:cNvPr id="20" name="Group 52"/>
          <p:cNvGraphicFramePr>
            <a:graphicFrameLocks noGrp="1"/>
          </p:cNvGraphicFramePr>
          <p:nvPr/>
        </p:nvGraphicFramePr>
        <p:xfrm>
          <a:off x="611560" y="1124744"/>
          <a:ext cx="6840760" cy="3413760"/>
        </p:xfrm>
        <a:graphic>
          <a:graphicData uri="http://schemas.openxmlformats.org/drawingml/2006/table">
            <a:tbl>
              <a:tblPr/>
              <a:tblGrid>
                <a:gridCol w="1418751"/>
                <a:gridCol w="1418752"/>
                <a:gridCol w="1418752"/>
                <a:gridCol w="1339932"/>
                <a:gridCol w="1244573"/>
              </a:tblGrid>
              <a:tr h="396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deg=16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deg=8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deg=4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deg=2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deg=1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deg=1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deg=1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deg=1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deg=1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deg=1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deg=1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deg=1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deg=1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deg=1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deg=1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deg=1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deg=1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deg=1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deg=1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23" name="Straight Connector 22"/>
          <p:cNvCxnSpPr/>
          <p:nvPr/>
        </p:nvCxnSpPr>
        <p:spPr>
          <a:xfrm>
            <a:off x="611560" y="4581128"/>
            <a:ext cx="67687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979712" y="4509120"/>
            <a:ext cx="70173" cy="729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11560" y="2852936"/>
            <a:ext cx="67687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7584" y="1988840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dirty="0" smtClean="0"/>
              <a:t>e</a:t>
            </a:r>
            <a:r>
              <a:rPr lang="en-US" sz="2400" baseline="-25000" dirty="0" smtClean="0"/>
              <a:t>8</a:t>
            </a:r>
            <a:r>
              <a:rPr lang="en-US" sz="2400" dirty="0" smtClean="0"/>
              <a:t>(…) 	     e</a:t>
            </a:r>
            <a:r>
              <a:rPr lang="en-US" sz="2400" baseline="-25000" dirty="0" smtClean="0"/>
              <a:t>4</a:t>
            </a:r>
            <a:r>
              <a:rPr lang="en-US" sz="2400" dirty="0" smtClean="0"/>
              <a:t>(…) 	 e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(…)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08520" y="6453336"/>
            <a:ext cx="2555776" cy="432048"/>
          </a:xfrm>
        </p:spPr>
        <p:txBody>
          <a:bodyPr/>
          <a:lstStyle/>
          <a:p>
            <a:pPr algn="ctr"/>
            <a:r>
              <a:rPr lang="en-US" dirty="0" smtClean="0"/>
              <a:t>Secure Computation and Efficiency</a:t>
            </a:r>
          </a:p>
          <a:p>
            <a:pPr algn="ctr"/>
            <a:r>
              <a:rPr lang="en-US" sz="1100" dirty="0" smtClean="0"/>
              <a:t>Bar-</a:t>
            </a:r>
            <a:r>
              <a:rPr lang="en-US" sz="1100" dirty="0" err="1" smtClean="0"/>
              <a:t>Ilan</a:t>
            </a:r>
            <a:r>
              <a:rPr lang="en-US" sz="1100" dirty="0" smtClean="0"/>
              <a:t> University, Israel     </a:t>
            </a:r>
            <a:r>
              <a:rPr lang="en-US" sz="1000" dirty="0" smtClean="0"/>
              <a:t>2011</a:t>
            </a:r>
            <a:endParaRPr lang="en-US" sz="1100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494272" y="6232227"/>
            <a:ext cx="365760" cy="365125"/>
          </a:xfrm>
        </p:spPr>
        <p:txBody>
          <a:bodyPr/>
          <a:lstStyle/>
          <a:p>
            <a:fld id="{B12FD51E-F33E-4DEE-AE69-CBDA0079F3FD}" type="slidenum">
              <a:rPr lang="en-US" smtClean="0"/>
              <a:pPr/>
              <a:t>53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563888" y="1988840"/>
            <a:ext cx="1080120" cy="2592288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Back to Grade School Addition</a:t>
            </a:r>
          </a:p>
        </p:txBody>
      </p:sp>
      <p:graphicFrame>
        <p:nvGraphicFramePr>
          <p:cNvPr id="20" name="Group 52"/>
          <p:cNvGraphicFramePr>
            <a:graphicFrameLocks noGrp="1"/>
          </p:cNvGraphicFramePr>
          <p:nvPr/>
        </p:nvGraphicFramePr>
        <p:xfrm>
          <a:off x="611560" y="1124744"/>
          <a:ext cx="6840760" cy="3413760"/>
        </p:xfrm>
        <a:graphic>
          <a:graphicData uri="http://schemas.openxmlformats.org/drawingml/2006/table">
            <a:tbl>
              <a:tblPr/>
              <a:tblGrid>
                <a:gridCol w="1418751"/>
                <a:gridCol w="1418752"/>
                <a:gridCol w="1418752"/>
                <a:gridCol w="1339932"/>
                <a:gridCol w="1244573"/>
              </a:tblGrid>
              <a:tr h="396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deg=9</a:t>
                      </a:r>
                      <a:endParaRPr lang="en-US" sz="2200" baseline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deg=5</a:t>
                      </a:r>
                      <a:endParaRPr lang="en-US" sz="2200" baseline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deg=3</a:t>
                      </a:r>
                      <a:endParaRPr lang="en-US" sz="2200" baseline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deg=16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deg=8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deg=4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deg=2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deg=1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deg=1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deg=1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deg=1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deg=1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deg=1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deg=1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deg=1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deg=1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deg=1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deg=1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deg=1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deg=1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deg=1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deg=1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23" name="Straight Connector 22"/>
          <p:cNvCxnSpPr/>
          <p:nvPr/>
        </p:nvCxnSpPr>
        <p:spPr>
          <a:xfrm>
            <a:off x="611560" y="4581128"/>
            <a:ext cx="67687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979712" y="4509120"/>
            <a:ext cx="70173" cy="729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11560" y="2852936"/>
            <a:ext cx="67687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7584" y="1556792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dirty="0" smtClean="0"/>
              <a:t>e</a:t>
            </a:r>
            <a:r>
              <a:rPr lang="en-US" sz="2400" baseline="-25000" dirty="0" smtClean="0"/>
              <a:t>4</a:t>
            </a:r>
            <a:r>
              <a:rPr lang="en-US" sz="2400" dirty="0" smtClean="0"/>
              <a:t>(…) 	     e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(…) 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08520" y="6453336"/>
            <a:ext cx="2555776" cy="432048"/>
          </a:xfrm>
        </p:spPr>
        <p:txBody>
          <a:bodyPr/>
          <a:lstStyle/>
          <a:p>
            <a:pPr algn="ctr"/>
            <a:r>
              <a:rPr lang="en-US" dirty="0" smtClean="0"/>
              <a:t>Secure Computation and Efficiency</a:t>
            </a:r>
          </a:p>
          <a:p>
            <a:pPr algn="ctr"/>
            <a:r>
              <a:rPr lang="en-US" sz="1100" dirty="0" smtClean="0"/>
              <a:t>Bar-</a:t>
            </a:r>
            <a:r>
              <a:rPr lang="en-US" sz="1100" dirty="0" err="1" smtClean="0"/>
              <a:t>Ilan</a:t>
            </a:r>
            <a:r>
              <a:rPr lang="en-US" sz="1100" dirty="0" smtClean="0"/>
              <a:t> University, Israel     </a:t>
            </a:r>
            <a:r>
              <a:rPr lang="en-US" sz="1000" dirty="0" smtClean="0"/>
              <a:t>2011</a:t>
            </a:r>
            <a:endParaRPr lang="en-US" sz="1100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494272" y="6232227"/>
            <a:ext cx="365760" cy="365125"/>
          </a:xfrm>
        </p:spPr>
        <p:txBody>
          <a:bodyPr/>
          <a:lstStyle/>
          <a:p>
            <a:fld id="{B12FD51E-F33E-4DEE-AE69-CBDA0079F3FD}" type="slidenum">
              <a:rPr lang="en-US" smtClean="0"/>
              <a:pPr/>
              <a:t>54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2195736" y="1556792"/>
            <a:ext cx="1080120" cy="3024336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Back to Grade School Addition</a:t>
            </a:r>
          </a:p>
        </p:txBody>
      </p:sp>
      <p:graphicFrame>
        <p:nvGraphicFramePr>
          <p:cNvPr id="20" name="Group 52"/>
          <p:cNvGraphicFramePr>
            <a:graphicFrameLocks noGrp="1"/>
          </p:cNvGraphicFramePr>
          <p:nvPr/>
        </p:nvGraphicFramePr>
        <p:xfrm>
          <a:off x="611560" y="1124744"/>
          <a:ext cx="6840760" cy="3413760"/>
        </p:xfrm>
        <a:graphic>
          <a:graphicData uri="http://schemas.openxmlformats.org/drawingml/2006/table">
            <a:tbl>
              <a:tblPr/>
              <a:tblGrid>
                <a:gridCol w="1418751"/>
                <a:gridCol w="1418752"/>
                <a:gridCol w="1418752"/>
                <a:gridCol w="1339932"/>
                <a:gridCol w="1244573"/>
              </a:tblGrid>
              <a:tr h="396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deg=9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deg=7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deg=9</a:t>
                      </a:r>
                      <a:endParaRPr lang="en-US" sz="2200" baseline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deg=5</a:t>
                      </a:r>
                      <a:endParaRPr lang="en-US" sz="2200" baseline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deg=3</a:t>
                      </a:r>
                      <a:endParaRPr lang="en-US" sz="2200" baseline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deg=16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deg=8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deg=4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deg=2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deg=1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deg=1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deg=1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deg=1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deg=1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deg=1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deg=1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deg=1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deg=1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deg=1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deg=1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deg=1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deg=1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deg=1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deg=1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23" name="Straight Connector 22"/>
          <p:cNvCxnSpPr/>
          <p:nvPr/>
        </p:nvCxnSpPr>
        <p:spPr>
          <a:xfrm>
            <a:off x="611560" y="4581128"/>
            <a:ext cx="67687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979712" y="4509120"/>
            <a:ext cx="70173" cy="729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11560" y="2852936"/>
            <a:ext cx="67687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7584" y="1124744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dirty="0" smtClean="0"/>
              <a:t>e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(…)  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08520" y="6453336"/>
            <a:ext cx="2555776" cy="432048"/>
          </a:xfrm>
        </p:spPr>
        <p:txBody>
          <a:bodyPr/>
          <a:lstStyle/>
          <a:p>
            <a:pPr algn="ctr"/>
            <a:r>
              <a:rPr lang="en-US" dirty="0" smtClean="0"/>
              <a:t>Secure Computation and Efficiency</a:t>
            </a:r>
          </a:p>
          <a:p>
            <a:pPr algn="ctr"/>
            <a:r>
              <a:rPr lang="en-US" sz="1100" dirty="0" smtClean="0"/>
              <a:t>Bar-</a:t>
            </a:r>
            <a:r>
              <a:rPr lang="en-US" sz="1100" dirty="0" err="1" smtClean="0"/>
              <a:t>Ilan</a:t>
            </a:r>
            <a:r>
              <a:rPr lang="en-US" sz="1100" dirty="0" smtClean="0"/>
              <a:t> University, Israel     </a:t>
            </a:r>
            <a:r>
              <a:rPr lang="en-US" sz="1000" dirty="0" smtClean="0"/>
              <a:t>2011</a:t>
            </a:r>
            <a:endParaRPr lang="en-US" sz="1100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494272" y="6232227"/>
            <a:ext cx="365760" cy="365125"/>
          </a:xfrm>
        </p:spPr>
        <p:txBody>
          <a:bodyPr/>
          <a:lstStyle/>
          <a:p>
            <a:fld id="{B12FD51E-F33E-4DEE-AE69-CBDA0079F3FD}" type="slidenum">
              <a:rPr lang="en-US" smtClean="0"/>
              <a:pPr/>
              <a:t>55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Back to Grade School Addition</a:t>
            </a:r>
          </a:p>
        </p:txBody>
      </p:sp>
      <p:graphicFrame>
        <p:nvGraphicFramePr>
          <p:cNvPr id="20" name="Group 52"/>
          <p:cNvGraphicFramePr>
            <a:graphicFrameLocks noGrp="1"/>
          </p:cNvGraphicFramePr>
          <p:nvPr/>
        </p:nvGraphicFramePr>
        <p:xfrm>
          <a:off x="611560" y="1124744"/>
          <a:ext cx="6840760" cy="3413760"/>
        </p:xfrm>
        <a:graphic>
          <a:graphicData uri="http://schemas.openxmlformats.org/drawingml/2006/table">
            <a:tbl>
              <a:tblPr/>
              <a:tblGrid>
                <a:gridCol w="1418751"/>
                <a:gridCol w="1418752"/>
                <a:gridCol w="1418752"/>
                <a:gridCol w="1339932"/>
                <a:gridCol w="1244573"/>
              </a:tblGrid>
              <a:tr h="396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deg=15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deg=9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deg=7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deg=9</a:t>
                      </a:r>
                      <a:endParaRPr lang="en-US" sz="2200" baseline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deg=5</a:t>
                      </a:r>
                      <a:endParaRPr lang="en-US" sz="2200" baseline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deg=3</a:t>
                      </a:r>
                      <a:endParaRPr lang="en-US" sz="2200" baseline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deg=16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deg=8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deg=4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deg=2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deg=1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deg=1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deg=1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deg=1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deg=1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deg=1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deg=1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deg=1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deg=1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deg=1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deg=1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deg=1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deg=1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deg=1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deg=1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23" name="Straight Connector 22"/>
          <p:cNvCxnSpPr/>
          <p:nvPr/>
        </p:nvCxnSpPr>
        <p:spPr>
          <a:xfrm>
            <a:off x="611560" y="4581128"/>
            <a:ext cx="67687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11560" y="2852936"/>
            <a:ext cx="67687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851438" y="4648418"/>
            <a:ext cx="912250" cy="43676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b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496" y="4653136"/>
            <a:ext cx="2959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deg(		) = 16</a:t>
            </a:r>
            <a:endParaRPr lang="en-US" sz="2400" dirty="0"/>
          </a:p>
        </p:txBody>
      </p:sp>
      <p:sp>
        <p:nvSpPr>
          <p:cNvPr id="11" name="Rounded Rectangle 5"/>
          <p:cNvSpPr>
            <a:spLocks noChangeArrowheads="1"/>
          </p:cNvSpPr>
          <p:nvPr/>
        </p:nvSpPr>
        <p:spPr bwMode="auto">
          <a:xfrm>
            <a:off x="755576" y="5157192"/>
            <a:ext cx="5256584" cy="1296144"/>
          </a:xfrm>
          <a:prstGeom prst="roundRect">
            <a:avLst>
              <a:gd name="adj" fmla="val 16667"/>
            </a:avLst>
          </a:prstGeom>
          <a:noFill/>
          <a:ln w="25400" algn="ctr">
            <a:noFill/>
            <a:round/>
            <a:headEnd/>
            <a:tailEnd/>
          </a:ln>
        </p:spPr>
        <p:txBody>
          <a:bodyPr anchor="ctr"/>
          <a:lstStyle/>
          <a:p>
            <a:r>
              <a:rPr lang="en-US" sz="2400" b="1" u="sng" dirty="0" smtClean="0"/>
              <a:t>Claim</a:t>
            </a:r>
            <a:r>
              <a:rPr lang="en-US" sz="2400" dirty="0" smtClean="0"/>
              <a:t>: with p bits of precision,</a:t>
            </a:r>
            <a:br>
              <a:rPr lang="en-US" sz="2400" dirty="0" smtClean="0"/>
            </a:br>
            <a:r>
              <a:rPr lang="en-US" sz="2400" dirty="0" smtClean="0"/>
              <a:t>		  deg( b(</a:t>
            </a:r>
            <a:r>
              <a:rPr lang="en-US" sz="2400" dirty="0" err="1" smtClean="0"/>
              <a:t>a</a:t>
            </a:r>
            <a:r>
              <a:rPr lang="en-US" sz="2400" baseline="-25000" dirty="0" err="1" smtClean="0"/>
              <a:t>i,j</a:t>
            </a:r>
            <a:r>
              <a:rPr lang="en-US" sz="2400" dirty="0" smtClean="0"/>
              <a:t>) ) </a:t>
            </a:r>
            <a:r>
              <a:rPr lang="en-US" sz="2400" dirty="0" smtClean="0">
                <a:sym typeface="Symbol"/>
              </a:rPr>
              <a:t></a:t>
            </a:r>
            <a:r>
              <a:rPr lang="en-US" sz="2400" dirty="0" smtClean="0"/>
              <a:t> 2</a:t>
            </a:r>
            <a:r>
              <a:rPr lang="en-US" sz="2400" baseline="30000" dirty="0" smtClean="0"/>
              <a:t>p</a:t>
            </a:r>
            <a:endParaRPr lang="en-US" sz="2400" baseline="30000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08520" y="6453336"/>
            <a:ext cx="2555776" cy="432048"/>
          </a:xfrm>
        </p:spPr>
        <p:txBody>
          <a:bodyPr/>
          <a:lstStyle/>
          <a:p>
            <a:pPr algn="ctr"/>
            <a:r>
              <a:rPr lang="en-US" dirty="0" smtClean="0"/>
              <a:t>Secure Computation and Efficiency</a:t>
            </a:r>
          </a:p>
          <a:p>
            <a:pPr algn="ctr"/>
            <a:r>
              <a:rPr lang="en-US" sz="1100" dirty="0" smtClean="0"/>
              <a:t>Bar-</a:t>
            </a:r>
            <a:r>
              <a:rPr lang="en-US" sz="1100" dirty="0" err="1" smtClean="0"/>
              <a:t>Ilan</a:t>
            </a:r>
            <a:r>
              <a:rPr lang="en-US" sz="1100" dirty="0" smtClean="0"/>
              <a:t> University, Israel     </a:t>
            </a:r>
            <a:r>
              <a:rPr lang="en-US" sz="1000" dirty="0" smtClean="0"/>
              <a:t>2011</a:t>
            </a:r>
            <a:endParaRPr lang="en-US" sz="1100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494272" y="6232227"/>
            <a:ext cx="365760" cy="365125"/>
          </a:xfrm>
        </p:spPr>
        <p:txBody>
          <a:bodyPr/>
          <a:lstStyle/>
          <a:p>
            <a:fld id="{B12FD51E-F33E-4DEE-AE69-CBDA0079F3FD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979712" y="4509120"/>
            <a:ext cx="70173" cy="729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8229600" cy="518803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Dec*</a:t>
            </a:r>
            <a:r>
              <a:rPr lang="en-US" baseline="-25000" dirty="0" smtClean="0">
                <a:solidFill>
                  <a:srgbClr val="00B050"/>
                </a:solidFill>
                <a:latin typeface="Symbol" pitchFamily="18" charset="2"/>
              </a:rPr>
              <a:t>s</a:t>
            </a:r>
            <a:r>
              <a:rPr lang="en-US" dirty="0" smtClean="0">
                <a:solidFill>
                  <a:srgbClr val="00B050"/>
                </a:solidFill>
              </a:rPr>
              <a:t>(c*)= LSB(c) </a:t>
            </a:r>
            <a:r>
              <a:rPr lang="en-US" sz="2400" dirty="0" smtClean="0">
                <a:solidFill>
                  <a:srgbClr val="00B050"/>
                </a:solidFill>
                <a:sym typeface="Symbol" pitchFamily="18" charset="2"/>
              </a:rPr>
              <a:t></a:t>
            </a:r>
            <a:r>
              <a:rPr lang="en-US" dirty="0" smtClean="0">
                <a:solidFill>
                  <a:srgbClr val="00B050"/>
                </a:solidFill>
              </a:rPr>
              <a:t> LSB([[ </a:t>
            </a:r>
            <a:r>
              <a:rPr lang="en-US" dirty="0" smtClean="0">
                <a:solidFill>
                  <a:srgbClr val="00B050"/>
                </a:solidFill>
                <a:latin typeface="Symbol" pitchFamily="18" charset="2"/>
              </a:rPr>
              <a:t>S</a:t>
            </a:r>
            <a:r>
              <a:rPr lang="en-US" baseline="-25000" dirty="0" smtClean="0">
                <a:solidFill>
                  <a:srgbClr val="00B050"/>
                </a:solidFill>
              </a:rPr>
              <a:t>i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Symbol" pitchFamily="18" charset="2"/>
              </a:rPr>
              <a:t>s</a:t>
            </a:r>
            <a:r>
              <a:rPr lang="en-US" baseline="-25000" dirty="0" err="1" smtClean="0">
                <a:solidFill>
                  <a:srgbClr val="00B050"/>
                </a:solidFill>
              </a:rPr>
              <a:t>i</a:t>
            </a:r>
            <a:r>
              <a:rPr lang="en-US" dirty="0" err="1" smtClean="0">
                <a:solidFill>
                  <a:srgbClr val="00B050"/>
                </a:solidFill>
                <a:latin typeface="Symbol" pitchFamily="18" charset="2"/>
              </a:rPr>
              <a:t>y</a:t>
            </a:r>
            <a:r>
              <a:rPr lang="en-US" baseline="-25000" dirty="0" err="1" smtClean="0">
                <a:solidFill>
                  <a:srgbClr val="00B050"/>
                </a:solidFill>
              </a:rPr>
              <a:t>i</a:t>
            </a:r>
            <a:r>
              <a:rPr lang="en-US" baseline="-25000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]])</a:t>
            </a:r>
          </a:p>
          <a:p>
            <a:endParaRPr lang="en-US" dirty="0" smtClean="0">
              <a:solidFill>
                <a:srgbClr val="00B050"/>
              </a:solidFill>
            </a:endParaRPr>
          </a:p>
          <a:p>
            <a:endParaRPr lang="en-US" dirty="0" smtClean="0">
              <a:solidFill>
                <a:srgbClr val="00B050"/>
              </a:solidFill>
            </a:endParaRPr>
          </a:p>
          <a:p>
            <a:endParaRPr lang="en-US" dirty="0" smtClean="0">
              <a:solidFill>
                <a:srgbClr val="00B050"/>
              </a:solidFill>
            </a:endParaRPr>
          </a:p>
          <a:p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dirty="0" smtClean="0"/>
          </a:p>
          <a:p>
            <a:pPr eaLnBrk="1" hangingPunct="1">
              <a:spcBef>
                <a:spcPts val="2400"/>
              </a:spcBef>
            </a:pPr>
            <a:r>
              <a:rPr lang="en-US" dirty="0" smtClean="0"/>
              <a:t>degree(b) = 2</a:t>
            </a:r>
            <a:r>
              <a:rPr lang="en-US" baseline="30000" dirty="0" smtClean="0"/>
              <a:t>p</a:t>
            </a:r>
          </a:p>
          <a:p>
            <a:pPr lvl="1"/>
            <a:r>
              <a:rPr lang="en-US" dirty="0" smtClean="0"/>
              <a:t>We can only handle degree </a:t>
            </a:r>
            <a:r>
              <a:rPr lang="en-US" dirty="0" smtClean="0">
                <a:sym typeface="Symbol"/>
              </a:rPr>
              <a:t>~</a:t>
            </a:r>
            <a:r>
              <a:rPr lang="en-US" dirty="0" smtClean="0"/>
              <a:t> n</a:t>
            </a:r>
          </a:p>
          <a:p>
            <a:pPr lvl="1"/>
            <a:r>
              <a:rPr lang="en-US" dirty="0" smtClean="0"/>
              <a:t>Need to work with low precision,</a:t>
            </a:r>
            <a:br>
              <a:rPr lang="en-US" dirty="0" smtClean="0"/>
            </a:br>
            <a:r>
              <a:rPr lang="en-US" dirty="0" smtClean="0"/>
              <a:t>				  </a:t>
            </a:r>
            <a:r>
              <a:rPr lang="en-US" baseline="-25000" dirty="0" smtClean="0"/>
              <a:t> </a:t>
            </a:r>
            <a:r>
              <a:rPr lang="en-US" dirty="0" smtClean="0"/>
              <a:t>p </a:t>
            </a:r>
            <a:r>
              <a:rPr lang="en-US" dirty="0" smtClean="0">
                <a:sym typeface="Symbol"/>
              </a:rPr>
              <a:t>~</a:t>
            </a:r>
            <a:r>
              <a:rPr lang="en-US" dirty="0" smtClean="0"/>
              <a:t> log n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Our Decryption Algorithm</a:t>
            </a:r>
          </a:p>
        </p:txBody>
      </p:sp>
      <p:sp>
        <p:nvSpPr>
          <p:cNvPr id="32814" name="Rounded Rectangle 5"/>
          <p:cNvSpPr>
            <a:spLocks noChangeArrowheads="1"/>
          </p:cNvSpPr>
          <p:nvPr/>
        </p:nvSpPr>
        <p:spPr bwMode="auto">
          <a:xfrm>
            <a:off x="5724128" y="2641442"/>
            <a:ext cx="3275856" cy="1003582"/>
          </a:xfrm>
          <a:prstGeom prst="roundRect">
            <a:avLst>
              <a:gd name="adj" fmla="val 16667"/>
            </a:avLst>
          </a:prstGeom>
          <a:noFill/>
          <a:ln w="25400" algn="ctr">
            <a:noFill/>
            <a:round/>
            <a:headEnd/>
            <a:tailEnd/>
          </a:ln>
        </p:spPr>
        <p:txBody>
          <a:bodyPr anchor="ctr"/>
          <a:lstStyle/>
          <a:p>
            <a:r>
              <a:rPr lang="en-US" sz="2000" dirty="0" smtClean="0"/>
              <a:t>The </a:t>
            </a:r>
            <a:r>
              <a:rPr lang="en-US" sz="2000" dirty="0" err="1" smtClean="0"/>
              <a:t>a</a:t>
            </a:r>
            <a:r>
              <a:rPr lang="en-US" sz="2000" baseline="-25000" dirty="0" err="1" smtClean="0"/>
              <a:t>i</a:t>
            </a:r>
            <a:r>
              <a:rPr lang="en-US" sz="2000" dirty="0" err="1" smtClean="0"/>
              <a:t>‘s</a:t>
            </a:r>
            <a:r>
              <a:rPr lang="en-US" sz="2000" dirty="0" smtClean="0"/>
              <a:t> </a:t>
            </a:r>
            <a:r>
              <a:rPr lang="en-US" sz="2000" dirty="0"/>
              <a:t>in </a:t>
            </a:r>
            <a:r>
              <a:rPr lang="en-US" sz="2000" dirty="0" smtClean="0"/>
              <a:t>binary: </a:t>
            </a:r>
            <a:br>
              <a:rPr lang="en-US" sz="2000" dirty="0" smtClean="0"/>
            </a:br>
            <a:r>
              <a:rPr lang="en-US" sz="2000" dirty="0" smtClean="0"/>
              <a:t>each </a:t>
            </a:r>
            <a:r>
              <a:rPr lang="en-US" sz="2000" dirty="0" err="1" smtClean="0"/>
              <a:t>a</a:t>
            </a:r>
            <a:r>
              <a:rPr lang="en-US" sz="2000" baseline="-25000" dirty="0" err="1" smtClean="0"/>
              <a:t>i,j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is either </a:t>
            </a:r>
            <a:r>
              <a:rPr lang="en-US" sz="2000" dirty="0" err="1" smtClean="0">
                <a:latin typeface="Symbol" pitchFamily="18" charset="2"/>
              </a:rPr>
              <a:t>s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 or 0</a:t>
            </a:r>
            <a:endParaRPr lang="en-US" sz="2000" dirty="0"/>
          </a:p>
        </p:txBody>
      </p:sp>
      <p:sp>
        <p:nvSpPr>
          <p:cNvPr id="32815" name="Text Box 47"/>
          <p:cNvSpPr txBox="1">
            <a:spLocks noChangeArrowheads="1"/>
          </p:cNvSpPr>
          <p:nvPr/>
        </p:nvSpPr>
        <p:spPr bwMode="auto">
          <a:xfrm>
            <a:off x="5654320" y="1944215"/>
            <a:ext cx="1293944" cy="405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rgbClr val="7030A0"/>
                </a:solidFill>
              </a:rPr>
              <a:t>a</a:t>
            </a:r>
            <a:r>
              <a:rPr lang="en-US" sz="2000" baseline="-25000" dirty="0" err="1" smtClean="0">
                <a:solidFill>
                  <a:srgbClr val="7030A0"/>
                </a:solidFill>
              </a:rPr>
              <a:t>i</a:t>
            </a:r>
            <a:r>
              <a:rPr lang="en-US" sz="2000" dirty="0" smtClean="0">
                <a:solidFill>
                  <a:srgbClr val="7030A0"/>
                </a:solidFill>
              </a:rPr>
              <a:t> </a:t>
            </a:r>
            <a:r>
              <a:rPr lang="en-US" sz="2000" dirty="0" smtClean="0">
                <a:solidFill>
                  <a:srgbClr val="7030A0"/>
                </a:solidFill>
                <a:sym typeface="Symbol"/>
              </a:rPr>
              <a:t></a:t>
            </a:r>
            <a:r>
              <a:rPr lang="en-US" sz="2000" dirty="0" smtClean="0">
                <a:solidFill>
                  <a:srgbClr val="7030A0"/>
                </a:solidFill>
              </a:rPr>
              <a:t> [0,2]</a:t>
            </a:r>
            <a:endParaRPr lang="en-US" sz="2000" baseline="-25000" dirty="0">
              <a:solidFill>
                <a:srgbClr val="7030A0"/>
              </a:solidFill>
            </a:endParaRPr>
          </a:p>
        </p:txBody>
      </p:sp>
      <p:sp>
        <p:nvSpPr>
          <p:cNvPr id="32816" name="AutoShape 50"/>
          <p:cNvSpPr>
            <a:spLocks/>
          </p:cNvSpPr>
          <p:nvPr/>
        </p:nvSpPr>
        <p:spPr bwMode="auto">
          <a:xfrm rot="16200000" flipV="1">
            <a:off x="5742538" y="1565765"/>
            <a:ext cx="251211" cy="720080"/>
          </a:xfrm>
          <a:prstGeom prst="leftBrace">
            <a:avLst>
              <a:gd name="adj1" fmla="val 27778"/>
              <a:gd name="adj2" fmla="val 50000"/>
            </a:avLst>
          </a:prstGeom>
          <a:noFill/>
          <a:ln w="9525">
            <a:solidFill>
              <a:srgbClr val="7030A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17" name="AutoShape 51"/>
          <p:cNvSpPr>
            <a:spLocks/>
          </p:cNvSpPr>
          <p:nvPr/>
        </p:nvSpPr>
        <p:spPr bwMode="auto">
          <a:xfrm flipH="1">
            <a:off x="5580112" y="2107525"/>
            <a:ext cx="216024" cy="2114883"/>
          </a:xfrm>
          <a:prstGeom prst="leftBrace">
            <a:avLst>
              <a:gd name="adj1" fmla="val 105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AutoShape 50"/>
          <p:cNvSpPr>
            <a:spLocks/>
          </p:cNvSpPr>
          <p:nvPr/>
        </p:nvSpPr>
        <p:spPr bwMode="auto">
          <a:xfrm rot="5400000">
            <a:off x="5218184" y="217911"/>
            <a:ext cx="291807" cy="2448272"/>
          </a:xfrm>
          <a:prstGeom prst="leftBrace">
            <a:avLst>
              <a:gd name="adj1" fmla="val 27778"/>
              <a:gd name="adj2" fmla="val 50000"/>
            </a:avLst>
          </a:prstGeom>
          <a:noFill/>
          <a:ln w="9525">
            <a:solidFill>
              <a:srgbClr val="7030A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47"/>
          <p:cNvSpPr txBox="1">
            <a:spLocks noChangeArrowheads="1"/>
          </p:cNvSpPr>
          <p:nvPr/>
        </p:nvSpPr>
        <p:spPr bwMode="auto">
          <a:xfrm>
            <a:off x="5126600" y="1040049"/>
            <a:ext cx="1101584" cy="405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7030A0"/>
                </a:solidFill>
              </a:rPr>
              <a:t>b</a:t>
            </a:r>
            <a:r>
              <a:rPr lang="en-US" sz="2000" dirty="0" smtClean="0">
                <a:solidFill>
                  <a:srgbClr val="7030A0"/>
                </a:solidFill>
                <a:sym typeface="Symbol"/>
              </a:rPr>
              <a:t></a:t>
            </a:r>
            <a:r>
              <a:rPr lang="en-US" sz="2000" dirty="0" smtClean="0">
                <a:solidFill>
                  <a:srgbClr val="7030A0"/>
                </a:solidFill>
              </a:rPr>
              <a:t>{0,1}</a:t>
            </a:r>
            <a:endParaRPr lang="en-US" sz="2000" baseline="-25000" dirty="0">
              <a:solidFill>
                <a:srgbClr val="7030A0"/>
              </a:solidFill>
            </a:endParaRPr>
          </a:p>
        </p:txBody>
      </p:sp>
      <p:graphicFrame>
        <p:nvGraphicFramePr>
          <p:cNvPr id="20" name="Group 52"/>
          <p:cNvGraphicFramePr>
            <a:graphicFrameLocks noGrp="1"/>
          </p:cNvGraphicFramePr>
          <p:nvPr/>
        </p:nvGraphicFramePr>
        <p:xfrm>
          <a:off x="755576" y="2060848"/>
          <a:ext cx="4752528" cy="2161560"/>
        </p:xfrm>
        <a:graphic>
          <a:graphicData uri="http://schemas.openxmlformats.org/drawingml/2006/table">
            <a:tbl>
              <a:tblPr/>
              <a:tblGrid>
                <a:gridCol w="950506"/>
                <a:gridCol w="950506"/>
                <a:gridCol w="763284"/>
                <a:gridCol w="1080120"/>
                <a:gridCol w="1008112"/>
              </a:tblGrid>
              <a:tr h="432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1,-1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1,1-p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1,-p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</a:tr>
              <a:tr h="432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2,-1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2,1-p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2,-p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</a:tr>
              <a:tr h="432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3,-1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3,1-p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3,-p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</a:tr>
              <a:tr h="432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  <a:endParaRPr kumimoji="0" lang="en-US" sz="2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</a:tr>
              <a:tr h="432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t,0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t,-1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t,1-p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t,-p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Oval 20"/>
          <p:cNvSpPr/>
          <p:nvPr/>
        </p:nvSpPr>
        <p:spPr>
          <a:xfrm>
            <a:off x="1619672" y="4159312"/>
            <a:ext cx="70173" cy="729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683568" y="4298610"/>
            <a:ext cx="912250" cy="36475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601494" y="4223992"/>
            <a:ext cx="512263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08520" y="6453336"/>
            <a:ext cx="2555776" cy="432048"/>
          </a:xfrm>
        </p:spPr>
        <p:txBody>
          <a:bodyPr/>
          <a:lstStyle/>
          <a:p>
            <a:pPr algn="ctr"/>
            <a:r>
              <a:rPr lang="en-US" dirty="0" smtClean="0"/>
              <a:t>Secure Computation and Efficiency</a:t>
            </a:r>
          </a:p>
          <a:p>
            <a:pPr algn="ctr"/>
            <a:r>
              <a:rPr lang="en-US" sz="1100" dirty="0" smtClean="0"/>
              <a:t>Bar-</a:t>
            </a:r>
            <a:r>
              <a:rPr lang="en-US" sz="1100" dirty="0" err="1" smtClean="0"/>
              <a:t>Ilan</a:t>
            </a:r>
            <a:r>
              <a:rPr lang="en-US" sz="1100" dirty="0" smtClean="0"/>
              <a:t> University, Israel     </a:t>
            </a:r>
            <a:r>
              <a:rPr lang="en-US" sz="1000" dirty="0" smtClean="0"/>
              <a:t>2011</a:t>
            </a:r>
            <a:endParaRPr lang="en-US" sz="1100" dirty="0"/>
          </a:p>
        </p:txBody>
      </p:sp>
      <p:sp>
        <p:nvSpPr>
          <p:cNvPr id="1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494272" y="6232227"/>
            <a:ext cx="365760" cy="365125"/>
          </a:xfrm>
        </p:spPr>
        <p:txBody>
          <a:bodyPr/>
          <a:lstStyle/>
          <a:p>
            <a:fld id="{B12FD51E-F33E-4DEE-AE69-CBDA0079F3FD}" type="slidenum">
              <a:rPr lang="en-US" smtClean="0"/>
              <a:pPr/>
              <a:t>57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1481328"/>
            <a:ext cx="8229600" cy="4827992"/>
          </a:xfrm>
        </p:spPr>
        <p:txBody>
          <a:bodyPr>
            <a:normAutofit/>
          </a:bodyPr>
          <a:lstStyle/>
          <a:p>
            <a:r>
              <a:rPr lang="en-US" dirty="0" smtClean="0"/>
              <a:t>Current parameters ensure “noise” &lt; p/2</a:t>
            </a:r>
          </a:p>
          <a:p>
            <a:pPr lvl="1"/>
            <a:r>
              <a:rPr lang="en-US" dirty="0" smtClean="0"/>
              <a:t>For degree-2n polynomials with &lt; 2</a:t>
            </a:r>
            <a:r>
              <a:rPr lang="en-US" baseline="30000" dirty="0" smtClean="0"/>
              <a:t>n </a:t>
            </a:r>
            <a:r>
              <a:rPr lang="en-US" sz="1600" baseline="30000" dirty="0" smtClean="0"/>
              <a:t> </a:t>
            </a:r>
            <a:r>
              <a:rPr lang="en-US" dirty="0" smtClean="0"/>
              <a:t> terms (say)</a:t>
            </a:r>
          </a:p>
          <a:p>
            <a:pPr lvl="1"/>
            <a:r>
              <a:rPr lang="en-US" dirty="0" smtClean="0"/>
              <a:t>With |r|=n, need |p|~3n</a:t>
            </a:r>
            <a:r>
              <a:rPr lang="en-US" baseline="30000" dirty="0" smtClean="0"/>
              <a:t>2</a:t>
            </a:r>
          </a:p>
          <a:p>
            <a:r>
              <a:rPr lang="en-US" dirty="0" smtClean="0"/>
              <a:t>What if we want a somewhat smaller noise?</a:t>
            </a:r>
          </a:p>
          <a:p>
            <a:pPr lvl="1"/>
            <a:r>
              <a:rPr lang="en-US" dirty="0" smtClean="0"/>
              <a:t>Say that we want the noise to be &lt; p/2n</a:t>
            </a:r>
          </a:p>
          <a:p>
            <a:pPr lvl="1"/>
            <a:r>
              <a:rPr lang="en-US" dirty="0" smtClean="0"/>
              <a:t>Instead of |p|~3n</a:t>
            </a:r>
            <a:r>
              <a:rPr lang="en-US" baseline="30000" dirty="0" smtClean="0"/>
              <a:t>2</a:t>
            </a:r>
            <a:r>
              <a:rPr lang="en-US" dirty="0" smtClean="0"/>
              <a:t>, set |p|~3n</a:t>
            </a:r>
            <a:r>
              <a:rPr lang="en-US" baseline="30000" dirty="0" smtClean="0"/>
              <a:t>2</a:t>
            </a:r>
            <a:r>
              <a:rPr lang="en-US" dirty="0" smtClean="0"/>
              <a:t>+log n</a:t>
            </a:r>
          </a:p>
          <a:p>
            <a:pPr lvl="2"/>
            <a:r>
              <a:rPr lang="en-US" dirty="0" smtClean="0"/>
              <a:t>Makes essentially no difference</a:t>
            </a:r>
          </a:p>
          <a:p>
            <a:pPr>
              <a:buNone/>
            </a:pPr>
            <a:r>
              <a:rPr lang="en-US" u="sng" dirty="0" smtClean="0"/>
              <a:t>Claim</a:t>
            </a:r>
            <a:r>
              <a:rPr lang="en-US" dirty="0" smtClean="0"/>
              <a:t>: c has noise &lt; p/2n</a:t>
            </a:r>
            <a:br>
              <a:rPr lang="en-US" dirty="0" smtClean="0"/>
            </a:br>
            <a:r>
              <a:rPr lang="en-US" dirty="0" smtClean="0"/>
              <a:t>    &amp; sparse subset size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n-1</a:t>
            </a:r>
            <a:br>
              <a:rPr lang="en-US" dirty="0" smtClean="0"/>
            </a:b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 enough to keep precision </a:t>
            </a:r>
            <a:br>
              <a:rPr lang="en-US" dirty="0" smtClean="0"/>
            </a:br>
            <a:r>
              <a:rPr lang="en-US" dirty="0" smtClean="0"/>
              <a:t>    of log n bits for the </a:t>
            </a:r>
            <a:r>
              <a:rPr lang="en-US" dirty="0" err="1" smtClean="0">
                <a:latin typeface="Symbol" pitchFamily="18" charset="2"/>
              </a:rPr>
              <a:t>y</a:t>
            </a:r>
            <a:r>
              <a:rPr lang="en-US" baseline="-25000" dirty="0" err="1" smtClean="0"/>
              <a:t>i</a:t>
            </a:r>
            <a:r>
              <a:rPr lang="en-US" dirty="0" err="1" smtClean="0"/>
              <a:t>’s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D51E-F33E-4DEE-AE69-CBDA0079F3FD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Lowering the Precision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72200" y="1916832"/>
            <a:ext cx="266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08520" y="6453336"/>
            <a:ext cx="2555776" cy="432048"/>
          </a:xfrm>
        </p:spPr>
        <p:txBody>
          <a:bodyPr/>
          <a:lstStyle/>
          <a:p>
            <a:pPr algn="ctr"/>
            <a:r>
              <a:rPr lang="en-US" smtClean="0"/>
              <a:t>Secure Computation and Efficiency</a:t>
            </a:r>
          </a:p>
          <a:p>
            <a:pPr algn="ctr"/>
            <a:r>
              <a:rPr lang="en-US" sz="1100" smtClean="0"/>
              <a:t>Bar-Ilan University, Israel     </a:t>
            </a:r>
            <a:r>
              <a:rPr lang="en-US" sz="1000" smtClean="0"/>
              <a:t>2011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40768"/>
            <a:ext cx="8363272" cy="518803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u="sng" dirty="0" smtClean="0"/>
              <a:t>Claim</a:t>
            </a:r>
            <a:r>
              <a:rPr lang="en-US" dirty="0" smtClean="0"/>
              <a:t>: |S|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n-1 &amp; c/p within 1/2n from integer</a:t>
            </a:r>
            <a:br>
              <a:rPr lang="en-US" dirty="0" smtClean="0"/>
            </a:b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 enough to keep log n bits for the </a:t>
            </a:r>
            <a:r>
              <a:rPr lang="en-US" dirty="0" err="1" smtClean="0">
                <a:latin typeface="Symbol" pitchFamily="18" charset="2"/>
              </a:rPr>
              <a:t>y</a:t>
            </a:r>
            <a:r>
              <a:rPr lang="en-US" baseline="-25000" dirty="0" err="1" smtClean="0"/>
              <a:t>i</a:t>
            </a:r>
            <a:r>
              <a:rPr lang="en-US" dirty="0" err="1" smtClean="0"/>
              <a:t>’s</a:t>
            </a:r>
            <a:endParaRPr lang="en-US" dirty="0" smtClean="0"/>
          </a:p>
          <a:p>
            <a:pPr>
              <a:buNone/>
            </a:pPr>
            <a:r>
              <a:rPr lang="en-US" u="sng" dirty="0" smtClean="0"/>
              <a:t>Proof</a:t>
            </a:r>
            <a:r>
              <a:rPr lang="en-US" dirty="0" smtClean="0"/>
              <a:t>: </a:t>
            </a:r>
            <a:r>
              <a:rPr lang="en-US" dirty="0" err="1" smtClean="0">
                <a:latin typeface="Symbol" pitchFamily="18" charset="2"/>
              </a:rPr>
              <a:t>f</a:t>
            </a:r>
            <a:r>
              <a:rPr lang="en-US" baseline="-25000" dirty="0" err="1" smtClean="0"/>
              <a:t>i</a:t>
            </a:r>
            <a:r>
              <a:rPr lang="en-US" dirty="0" smtClean="0"/>
              <a:t> =</a:t>
            </a:r>
            <a:r>
              <a:rPr lang="en-US" dirty="0" smtClean="0">
                <a:sym typeface="Wingdings" pitchFamily="2" charset="2"/>
              </a:rPr>
              <a:t> rounding of </a:t>
            </a:r>
            <a:r>
              <a:rPr lang="en-US" dirty="0" err="1" smtClean="0">
                <a:latin typeface="Symbol" pitchFamily="18" charset="2"/>
              </a:rPr>
              <a:t>y</a:t>
            </a:r>
            <a:r>
              <a:rPr lang="en-US" baseline="-25000" dirty="0" err="1" smtClean="0"/>
              <a:t>i</a:t>
            </a:r>
            <a:r>
              <a:rPr lang="en-US" dirty="0" smtClean="0"/>
              <a:t> to log n bits 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|</a:t>
            </a:r>
            <a:r>
              <a:rPr lang="en-US" dirty="0" err="1" smtClean="0">
                <a:latin typeface="Symbol" pitchFamily="18" charset="2"/>
              </a:rPr>
              <a:t>f</a:t>
            </a:r>
            <a:r>
              <a:rPr lang="en-US" baseline="-25000" dirty="0" err="1" smtClean="0"/>
              <a:t>i</a:t>
            </a:r>
            <a:r>
              <a:rPr lang="en-US" dirty="0" smtClean="0"/>
              <a:t> - </a:t>
            </a:r>
            <a:r>
              <a:rPr lang="en-US" dirty="0" err="1" smtClean="0">
                <a:latin typeface="Symbol" pitchFamily="18" charset="2"/>
              </a:rPr>
              <a:t>y</a:t>
            </a:r>
            <a:r>
              <a:rPr lang="en-US" baseline="-25000" dirty="0" err="1" smtClean="0"/>
              <a:t>i</a:t>
            </a:r>
            <a:r>
              <a:rPr lang="en-US" dirty="0" smtClean="0"/>
              <a:t>|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1/2n 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err="1" smtClean="0">
                <a:latin typeface="Symbol" pitchFamily="18" charset="2"/>
              </a:rPr>
              <a:t>s</a:t>
            </a:r>
            <a:r>
              <a:rPr lang="en-US" baseline="-25000" dirty="0" err="1" smtClean="0"/>
              <a:t>i</a:t>
            </a:r>
            <a:r>
              <a:rPr lang="en-US" dirty="0" err="1" smtClean="0">
                <a:latin typeface="Symbol" pitchFamily="18" charset="2"/>
              </a:rPr>
              <a:t>f</a:t>
            </a:r>
            <a:r>
              <a:rPr lang="en-US" baseline="-25000" dirty="0" err="1" smtClean="0"/>
              <a:t>i</a:t>
            </a:r>
            <a:r>
              <a:rPr lang="en-US" dirty="0" smtClean="0"/>
              <a:t> =   </a:t>
            </a:r>
            <a:r>
              <a:rPr lang="en-US" dirty="0" err="1" smtClean="0">
                <a:latin typeface="Symbol" pitchFamily="18" charset="2"/>
              </a:rPr>
              <a:t>s</a:t>
            </a:r>
            <a:r>
              <a:rPr lang="en-US" baseline="-25000" dirty="0" err="1" smtClean="0"/>
              <a:t>i</a:t>
            </a:r>
            <a:r>
              <a:rPr lang="en-US" dirty="0" err="1" smtClean="0">
                <a:latin typeface="Symbol" pitchFamily="18" charset="2"/>
              </a:rPr>
              <a:t>Y</a:t>
            </a:r>
            <a:r>
              <a:rPr lang="en-US" baseline="-25000" dirty="0" err="1" smtClean="0"/>
              <a:t>i</a:t>
            </a:r>
            <a:r>
              <a:rPr lang="en-US" dirty="0" smtClean="0"/>
              <a:t> 	     if </a:t>
            </a:r>
            <a:r>
              <a:rPr lang="en-US" dirty="0" err="1" smtClean="0">
                <a:latin typeface="Symbol" pitchFamily="18" charset="2"/>
              </a:rPr>
              <a:t>s</a:t>
            </a:r>
            <a:r>
              <a:rPr lang="en-US" baseline="-25000" dirty="0" err="1" smtClean="0"/>
              <a:t>i</a:t>
            </a:r>
            <a:r>
              <a:rPr lang="en-US" dirty="0" smtClean="0">
                <a:latin typeface="Symbol" pitchFamily="18" charset="2"/>
              </a:rPr>
              <a:t>=0</a:t>
            </a:r>
            <a:br>
              <a:rPr lang="en-US" dirty="0" smtClean="0">
                <a:latin typeface="Symbol" pitchFamily="18" charset="2"/>
              </a:rPr>
            </a:br>
            <a:r>
              <a:rPr lang="en-US" dirty="0" smtClean="0">
                <a:latin typeface="Symbol" pitchFamily="18" charset="2"/>
              </a:rPr>
              <a:t>				        </a:t>
            </a:r>
            <a:r>
              <a:rPr lang="en-US" dirty="0" err="1" smtClean="0">
                <a:latin typeface="Symbol" pitchFamily="18" charset="2"/>
              </a:rPr>
              <a:t>s</a:t>
            </a:r>
            <a:r>
              <a:rPr lang="en-US" baseline="-25000" dirty="0" err="1" smtClean="0"/>
              <a:t>i</a:t>
            </a:r>
            <a:r>
              <a:rPr lang="en-US" dirty="0" err="1" smtClean="0">
                <a:latin typeface="Symbol" pitchFamily="18" charset="2"/>
              </a:rPr>
              <a:t>Y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 1/2n </a:t>
            </a:r>
            <a:r>
              <a:rPr lang="en-US" baseline="-25000" dirty="0" smtClean="0">
                <a:sym typeface="Symbol"/>
              </a:rPr>
              <a:t> </a:t>
            </a:r>
            <a:r>
              <a:rPr lang="en-US" dirty="0" smtClean="0"/>
              <a:t>if </a:t>
            </a:r>
            <a:r>
              <a:rPr lang="en-US" dirty="0" err="1" smtClean="0">
                <a:latin typeface="Symbol" pitchFamily="18" charset="2"/>
              </a:rPr>
              <a:t>s</a:t>
            </a:r>
            <a:r>
              <a:rPr lang="en-US" baseline="-25000" dirty="0" err="1" smtClean="0"/>
              <a:t>i</a:t>
            </a:r>
            <a:r>
              <a:rPr lang="en-US" dirty="0" smtClean="0">
                <a:latin typeface="Symbol" pitchFamily="18" charset="2"/>
              </a:rPr>
              <a:t>=1</a:t>
            </a:r>
            <a:endParaRPr lang="en-US" dirty="0" smtClean="0"/>
          </a:p>
          <a:p>
            <a:pPr lvl="1">
              <a:spcBef>
                <a:spcPts val="1200"/>
              </a:spcBef>
              <a:buNone/>
            </a:pP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|</a:t>
            </a:r>
            <a:r>
              <a:rPr lang="en-US" dirty="0" err="1" smtClean="0">
                <a:latin typeface="Symbol" pitchFamily="18" charset="2"/>
              </a:rPr>
              <a:t>Ss</a:t>
            </a:r>
            <a:r>
              <a:rPr lang="en-US" baseline="-25000" dirty="0" err="1" smtClean="0"/>
              <a:t>i</a:t>
            </a:r>
            <a:r>
              <a:rPr lang="en-US" dirty="0" err="1" smtClean="0">
                <a:latin typeface="Symbol" pitchFamily="18" charset="2"/>
              </a:rPr>
              <a:t>f</a:t>
            </a:r>
            <a:r>
              <a:rPr lang="en-US" baseline="-25000" dirty="0" err="1" smtClean="0"/>
              <a:t>i</a:t>
            </a:r>
            <a:r>
              <a:rPr lang="en-US" dirty="0" smtClean="0"/>
              <a:t> - </a:t>
            </a:r>
            <a:r>
              <a:rPr lang="en-US" dirty="0" err="1" smtClean="0">
                <a:latin typeface="Symbol" pitchFamily="18" charset="2"/>
              </a:rPr>
              <a:t>Ss</a:t>
            </a:r>
            <a:r>
              <a:rPr lang="en-US" baseline="-25000" dirty="0" err="1" smtClean="0"/>
              <a:t>i</a:t>
            </a:r>
            <a:r>
              <a:rPr lang="en-US" dirty="0" err="1" smtClean="0">
                <a:latin typeface="Symbol" pitchFamily="18" charset="2"/>
              </a:rPr>
              <a:t>Y</a:t>
            </a:r>
            <a:r>
              <a:rPr lang="en-US" baseline="-25000" dirty="0" err="1" smtClean="0"/>
              <a:t>i</a:t>
            </a:r>
            <a:r>
              <a:rPr lang="en-US" dirty="0" smtClean="0"/>
              <a:t>| </a:t>
            </a:r>
            <a:r>
              <a:rPr lang="en-US" dirty="0" smtClean="0">
                <a:sym typeface="Symbol"/>
              </a:rPr>
              <a:t> |S|/2n  (n-1)/2n</a:t>
            </a:r>
          </a:p>
          <a:p>
            <a:pPr>
              <a:spcBef>
                <a:spcPts val="1200"/>
              </a:spcBef>
            </a:pPr>
            <a:r>
              <a:rPr lang="en-US" dirty="0" err="1" smtClean="0">
                <a:latin typeface="Symbol" pitchFamily="18" charset="2"/>
              </a:rPr>
              <a:t>Ss</a:t>
            </a:r>
            <a:r>
              <a:rPr lang="en-US" baseline="-25000" dirty="0" err="1" smtClean="0"/>
              <a:t>i</a:t>
            </a:r>
            <a:r>
              <a:rPr lang="en-US" dirty="0" err="1" smtClean="0">
                <a:latin typeface="Symbol" pitchFamily="18" charset="2"/>
              </a:rPr>
              <a:t>Y</a:t>
            </a:r>
            <a:r>
              <a:rPr lang="en-US" baseline="-25000" dirty="0" err="1" smtClean="0"/>
              <a:t>i</a:t>
            </a:r>
            <a:r>
              <a:rPr lang="en-US" dirty="0" smtClean="0"/>
              <a:t>=c/p, within 1/2n of an integer</a:t>
            </a:r>
          </a:p>
          <a:p>
            <a:pPr lvl="1">
              <a:spcBef>
                <a:spcPts val="1200"/>
              </a:spcBef>
              <a:buNone/>
            </a:pP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err="1" smtClean="0">
                <a:latin typeface="Symbol" pitchFamily="18" charset="2"/>
              </a:rPr>
              <a:t>Ss</a:t>
            </a:r>
            <a:r>
              <a:rPr lang="en-US" baseline="-25000" dirty="0" err="1" smtClean="0"/>
              <a:t>i</a:t>
            </a:r>
            <a:r>
              <a:rPr lang="en-US" dirty="0" err="1" smtClean="0">
                <a:latin typeface="Symbol" pitchFamily="18" charset="2"/>
              </a:rPr>
              <a:t>f</a:t>
            </a:r>
            <a:r>
              <a:rPr lang="en-US" baseline="-25000" dirty="0" err="1" smtClean="0"/>
              <a:t>i</a:t>
            </a:r>
            <a:r>
              <a:rPr lang="en-US" dirty="0" smtClean="0"/>
              <a:t> within 1/2n+(n-1)/2n=1/2</a:t>
            </a:r>
            <a:br>
              <a:rPr lang="en-US" dirty="0" smtClean="0"/>
            </a:br>
            <a:r>
              <a:rPr lang="en-US" dirty="0" smtClean="0"/>
              <a:t>of the same integer</a:t>
            </a:r>
          </a:p>
          <a:p>
            <a:pPr lvl="1">
              <a:spcBef>
                <a:spcPts val="1200"/>
              </a:spcBef>
              <a:buNone/>
            </a:pPr>
            <a:r>
              <a:rPr lang="en-US" dirty="0" smtClean="0">
                <a:sym typeface="Wingdings" pitchFamily="2" charset="2"/>
              </a:rPr>
              <a:t> [[</a:t>
            </a:r>
            <a:r>
              <a:rPr lang="en-US" dirty="0" err="1" smtClean="0">
                <a:latin typeface="Symbol" pitchFamily="18" charset="2"/>
              </a:rPr>
              <a:t>Ss</a:t>
            </a:r>
            <a:r>
              <a:rPr lang="en-US" baseline="-25000" dirty="0" err="1" smtClean="0"/>
              <a:t>i</a:t>
            </a:r>
            <a:r>
              <a:rPr lang="en-US" dirty="0" err="1" smtClean="0">
                <a:latin typeface="Symbol" pitchFamily="18" charset="2"/>
              </a:rPr>
              <a:t>f</a:t>
            </a:r>
            <a:r>
              <a:rPr lang="en-US" baseline="-25000" dirty="0" err="1" smtClean="0"/>
              <a:t>i</a:t>
            </a:r>
            <a:r>
              <a:rPr lang="en-US" dirty="0" smtClean="0"/>
              <a:t>]] = </a:t>
            </a:r>
            <a:r>
              <a:rPr lang="en-US" dirty="0" smtClean="0">
                <a:sym typeface="Wingdings" pitchFamily="2" charset="2"/>
              </a:rPr>
              <a:t>[[</a:t>
            </a:r>
            <a:r>
              <a:rPr lang="en-US" dirty="0" err="1" smtClean="0">
                <a:latin typeface="Symbol" pitchFamily="18" charset="2"/>
              </a:rPr>
              <a:t>Ss</a:t>
            </a:r>
            <a:r>
              <a:rPr lang="en-US" baseline="-25000" dirty="0" err="1" smtClean="0"/>
              <a:t>i</a:t>
            </a:r>
            <a:r>
              <a:rPr lang="en-US" dirty="0" err="1" smtClean="0">
                <a:latin typeface="Symbol" pitchFamily="18" charset="2"/>
              </a:rPr>
              <a:t>Y</a:t>
            </a:r>
            <a:r>
              <a:rPr lang="en-US" baseline="-25000" dirty="0" err="1" smtClean="0"/>
              <a:t>i</a:t>
            </a:r>
            <a:r>
              <a:rPr lang="en-US" dirty="0" smtClean="0"/>
              <a:t>]]               QED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D51E-F33E-4DEE-AE69-CBDA0079F3FD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Lowering the Precision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smtClean="0"/>
              <a:t>Secure Computation and Efficiency</a:t>
            </a:r>
          </a:p>
          <a:p>
            <a:pPr algn="ctr"/>
            <a:r>
              <a:rPr lang="en-US" sz="1100" smtClean="0"/>
              <a:t>Bar-Ilan University, Israel     </a:t>
            </a:r>
            <a:r>
              <a:rPr lang="en-US" sz="1000" smtClean="0"/>
              <a:t>2011</a:t>
            </a:r>
            <a:endParaRPr lang="en-US" sz="1100" dirty="0"/>
          </a:p>
        </p:txBody>
      </p:sp>
      <p:sp>
        <p:nvSpPr>
          <p:cNvPr id="8" name="Left Brace 7"/>
          <p:cNvSpPr/>
          <p:nvPr/>
        </p:nvSpPr>
        <p:spPr>
          <a:xfrm>
            <a:off x="4499992" y="2852936"/>
            <a:ext cx="216024" cy="64807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12776"/>
            <a:ext cx="8363272" cy="488600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Want an encryption scheme (Gen, Enc, Dec)</a:t>
            </a:r>
          </a:p>
          <a:p>
            <a:pPr lvl="1"/>
            <a:r>
              <a:rPr lang="en-US" dirty="0" smtClean="0"/>
              <a:t>Say, symmetric bit-by-bit encryption</a:t>
            </a:r>
          </a:p>
          <a:p>
            <a:pPr lvl="1"/>
            <a:r>
              <a:rPr lang="en-US" dirty="0" smtClean="0"/>
              <a:t>Semantically secure, E(0)</a:t>
            </a:r>
            <a:r>
              <a:rPr lang="en-US" dirty="0" smtClean="0">
                <a:sym typeface="Symbol"/>
              </a:rPr>
              <a:t></a:t>
            </a:r>
            <a:r>
              <a:rPr lang="en-US" dirty="0" smtClean="0"/>
              <a:t>E(1)</a:t>
            </a:r>
          </a:p>
          <a:p>
            <a:r>
              <a:rPr lang="en-US" dirty="0" smtClean="0"/>
              <a:t>Another procedure: </a:t>
            </a:r>
            <a:r>
              <a:rPr lang="en-US" dirty="0" smtClean="0">
                <a:solidFill>
                  <a:srgbClr val="00B050"/>
                </a:solidFill>
              </a:rPr>
              <a:t>C*</a:t>
            </a:r>
            <a:r>
              <a:rPr lang="en-US" dirty="0" smtClean="0"/>
              <a:t>=</a:t>
            </a:r>
            <a:r>
              <a:rPr lang="en-US" dirty="0" err="1" smtClean="0">
                <a:solidFill>
                  <a:srgbClr val="00B050"/>
                </a:solidFill>
              </a:rPr>
              <a:t>Eval</a:t>
            </a:r>
            <a:r>
              <a:rPr lang="en-US" dirty="0" smtClean="0">
                <a:solidFill>
                  <a:srgbClr val="00B050"/>
                </a:solidFill>
              </a:rPr>
              <a:t>(f, C</a:t>
            </a:r>
            <a:r>
              <a:rPr lang="en-US" baseline="-25000" dirty="0" smtClean="0">
                <a:solidFill>
                  <a:srgbClr val="00B050"/>
                </a:solidFill>
              </a:rPr>
              <a:t>1</a:t>
            </a:r>
            <a:r>
              <a:rPr lang="en-US" dirty="0" smtClean="0">
                <a:solidFill>
                  <a:srgbClr val="00B050"/>
                </a:solidFill>
              </a:rPr>
              <a:t>,…C</a:t>
            </a:r>
            <a:r>
              <a:rPr lang="en-US" baseline="-25000" dirty="0" smtClean="0">
                <a:solidFill>
                  <a:srgbClr val="00B050"/>
                </a:solidFill>
              </a:rPr>
              <a:t>t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</a:p>
          <a:p>
            <a:pPr lvl="1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 smtClean="0"/>
              <a:t>  is a binary polynomial in t variables, </a:t>
            </a:r>
            <a:r>
              <a:rPr lang="en-US" dirty="0" err="1" smtClean="0"/>
              <a:t>degree</a:t>
            </a:r>
            <a:r>
              <a:rPr lang="en-US" dirty="0" err="1" smtClean="0">
                <a:sym typeface="Symbol"/>
              </a:rPr>
              <a:t></a:t>
            </a:r>
            <a:r>
              <a:rPr lang="en-US" dirty="0" err="1" smtClean="0"/>
              <a:t>n</a:t>
            </a:r>
            <a:endParaRPr lang="en-US" dirty="0" smtClean="0"/>
          </a:p>
          <a:p>
            <a:pPr lvl="2"/>
            <a:r>
              <a:rPr lang="en-US" dirty="0" smtClean="0"/>
              <a:t>Represented as arithmetic circuit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err="1" smtClean="0"/>
              <a:t>’s</a:t>
            </a:r>
            <a:r>
              <a:rPr lang="en-US" dirty="0" smtClean="0"/>
              <a:t> are </a:t>
            </a:r>
            <a:r>
              <a:rPr lang="en-US" dirty="0" err="1" smtClean="0"/>
              <a:t>ciphertexts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For any such f, and any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smtClean="0"/>
              <a:t>=Enc(x</a:t>
            </a:r>
            <a:r>
              <a:rPr lang="en-US" baseline="-25000" dirty="0" smtClean="0"/>
              <a:t>i</a:t>
            </a:r>
            <a:r>
              <a:rPr lang="en-US" dirty="0" smtClean="0"/>
              <a:t>) it holds that</a:t>
            </a:r>
            <a:br>
              <a:rPr lang="en-US" dirty="0" smtClean="0"/>
            </a:br>
            <a:r>
              <a:rPr lang="en-US" dirty="0" smtClean="0">
                <a:solidFill>
                  <a:srgbClr val="00B050"/>
                </a:solidFill>
              </a:rPr>
              <a:t>Dec( </a:t>
            </a:r>
            <a:r>
              <a:rPr lang="en-US" dirty="0" err="1" smtClean="0">
                <a:solidFill>
                  <a:srgbClr val="00B050"/>
                </a:solidFill>
              </a:rPr>
              <a:t>Eval</a:t>
            </a:r>
            <a:r>
              <a:rPr lang="en-US" dirty="0" smtClean="0">
                <a:solidFill>
                  <a:srgbClr val="00B050"/>
                </a:solidFill>
              </a:rPr>
              <a:t>(f, C</a:t>
            </a:r>
            <a:r>
              <a:rPr lang="en-US" baseline="-25000" dirty="0" smtClean="0">
                <a:solidFill>
                  <a:srgbClr val="00B050"/>
                </a:solidFill>
              </a:rPr>
              <a:t>1</a:t>
            </a:r>
            <a:r>
              <a:rPr lang="en-US" dirty="0" smtClean="0">
                <a:solidFill>
                  <a:srgbClr val="00B050"/>
                </a:solidFill>
              </a:rPr>
              <a:t>,…C</a:t>
            </a:r>
            <a:r>
              <a:rPr lang="en-US" baseline="-25000" dirty="0" smtClean="0">
                <a:solidFill>
                  <a:srgbClr val="00B050"/>
                </a:solidFill>
              </a:rPr>
              <a:t>t</a:t>
            </a:r>
            <a:r>
              <a:rPr lang="en-US" dirty="0" smtClean="0">
                <a:solidFill>
                  <a:srgbClr val="00B050"/>
                </a:solidFill>
              </a:rPr>
              <a:t>) ) = f(x</a:t>
            </a:r>
            <a:r>
              <a:rPr lang="en-US" baseline="-25000" dirty="0" smtClean="0">
                <a:solidFill>
                  <a:srgbClr val="00B050"/>
                </a:solidFill>
              </a:rPr>
              <a:t>1</a:t>
            </a:r>
            <a:r>
              <a:rPr lang="en-US" dirty="0" smtClean="0">
                <a:solidFill>
                  <a:srgbClr val="00B050"/>
                </a:solidFill>
              </a:rPr>
              <a:t>,…,</a:t>
            </a:r>
            <a:r>
              <a:rPr lang="en-US" dirty="0" err="1" smtClean="0">
                <a:solidFill>
                  <a:srgbClr val="00B050"/>
                </a:solidFill>
              </a:rPr>
              <a:t>x</a:t>
            </a:r>
            <a:r>
              <a:rPr lang="en-US" baseline="-25000" dirty="0" err="1" smtClean="0">
                <a:solidFill>
                  <a:srgbClr val="00B050"/>
                </a:solidFill>
              </a:rPr>
              <a:t>t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</a:p>
          <a:p>
            <a:pPr lvl="1"/>
            <a:r>
              <a:rPr lang="en-US" dirty="0" smtClean="0"/>
              <a:t>Also </a:t>
            </a:r>
            <a:r>
              <a:rPr lang="en-US" dirty="0" smtClean="0">
                <a:solidFill>
                  <a:srgbClr val="0070C0"/>
                </a:solidFill>
              </a:rPr>
              <a:t>|</a:t>
            </a:r>
            <a:r>
              <a:rPr lang="en-US" dirty="0" err="1" smtClean="0">
                <a:solidFill>
                  <a:srgbClr val="0070C0"/>
                </a:solidFill>
              </a:rPr>
              <a:t>Eval</a:t>
            </a:r>
            <a:r>
              <a:rPr lang="en-US" dirty="0" smtClean="0">
                <a:solidFill>
                  <a:srgbClr val="0070C0"/>
                </a:solidFill>
              </a:rPr>
              <a:t>(f,…)| does not depend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on the “size” of f </a:t>
            </a:r>
            <a:r>
              <a:rPr lang="en-US" dirty="0" smtClean="0"/>
              <a:t>(i.e., # of </a:t>
            </a:r>
            <a:r>
              <a:rPr lang="en-US" dirty="0" err="1" smtClean="0"/>
              <a:t>vars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 # of monomials, circuit-size)</a:t>
            </a:r>
          </a:p>
          <a:p>
            <a:pPr lvl="1"/>
            <a:r>
              <a:rPr lang="en-US" dirty="0" smtClean="0"/>
              <a:t>That’s called “compactness”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D51E-F33E-4DEE-AE69-CBDA0079F3F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low-degree polynomials on </a:t>
            </a:r>
            <a:r>
              <a:rPr lang="en-US" dirty="0" err="1" smtClean="0"/>
              <a:t>ciphertexts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08520" y="6453336"/>
            <a:ext cx="2555776" cy="432048"/>
          </a:xfrm>
        </p:spPr>
        <p:txBody>
          <a:bodyPr/>
          <a:lstStyle/>
          <a:p>
            <a:pPr algn="ctr"/>
            <a:r>
              <a:rPr lang="en-US" dirty="0" smtClean="0"/>
              <a:t>Secure Computation and Efficiency</a:t>
            </a:r>
          </a:p>
          <a:p>
            <a:pPr algn="ctr"/>
            <a:r>
              <a:rPr lang="en-US" sz="1100" dirty="0" smtClean="0"/>
              <a:t>Bar-</a:t>
            </a:r>
            <a:r>
              <a:rPr lang="en-US" sz="1100" dirty="0" err="1" smtClean="0"/>
              <a:t>Ilan</a:t>
            </a:r>
            <a:r>
              <a:rPr lang="en-US" sz="1100" dirty="0" smtClean="0"/>
              <a:t> University, Israel     </a:t>
            </a:r>
            <a:r>
              <a:rPr lang="en-US" sz="1000" dirty="0" smtClean="0"/>
              <a:t>2011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1094928" y="1412776"/>
            <a:ext cx="7797552" cy="504401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Dec*</a:t>
            </a:r>
            <a:r>
              <a:rPr lang="en-US" baseline="-25000" dirty="0" smtClean="0">
                <a:solidFill>
                  <a:srgbClr val="00B050"/>
                </a:solidFill>
                <a:latin typeface="Symbol" pitchFamily="18" charset="2"/>
              </a:rPr>
              <a:t>s</a:t>
            </a:r>
            <a:r>
              <a:rPr lang="en-US" dirty="0" smtClean="0">
                <a:solidFill>
                  <a:srgbClr val="00B050"/>
                </a:solidFill>
              </a:rPr>
              <a:t>(c*)= LSB(c) </a:t>
            </a:r>
            <a:r>
              <a:rPr lang="en-US" sz="2400" dirty="0" smtClean="0">
                <a:solidFill>
                  <a:srgbClr val="00B050"/>
                </a:solidFill>
                <a:sym typeface="Symbol" pitchFamily="18" charset="2"/>
              </a:rPr>
              <a:t></a:t>
            </a:r>
            <a:r>
              <a:rPr lang="en-US" dirty="0" smtClean="0">
                <a:solidFill>
                  <a:srgbClr val="00B050"/>
                </a:solidFill>
              </a:rPr>
              <a:t> LSB([[ </a:t>
            </a:r>
            <a:r>
              <a:rPr lang="en-US" dirty="0" smtClean="0">
                <a:solidFill>
                  <a:srgbClr val="00B050"/>
                </a:solidFill>
                <a:latin typeface="Symbol" pitchFamily="18" charset="2"/>
              </a:rPr>
              <a:t>S</a:t>
            </a:r>
            <a:r>
              <a:rPr lang="en-US" baseline="-25000" dirty="0" smtClean="0">
                <a:solidFill>
                  <a:srgbClr val="00B050"/>
                </a:solidFill>
              </a:rPr>
              <a:t>i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Symbol" pitchFamily="18" charset="2"/>
              </a:rPr>
              <a:t>s</a:t>
            </a:r>
            <a:r>
              <a:rPr lang="en-US" baseline="-25000" dirty="0" err="1" smtClean="0">
                <a:solidFill>
                  <a:srgbClr val="00B050"/>
                </a:solidFill>
              </a:rPr>
              <a:t>i</a:t>
            </a:r>
            <a:r>
              <a:rPr lang="en-US" dirty="0" err="1" smtClean="0">
                <a:solidFill>
                  <a:srgbClr val="FF0000"/>
                </a:solidFill>
                <a:latin typeface="Symbol" pitchFamily="18" charset="2"/>
              </a:rPr>
              <a:t>f</a:t>
            </a:r>
            <a:r>
              <a:rPr lang="en-US" baseline="-25000" dirty="0" err="1" smtClean="0">
                <a:solidFill>
                  <a:srgbClr val="FF0000"/>
                </a:solidFill>
              </a:rPr>
              <a:t>i</a:t>
            </a:r>
            <a:r>
              <a:rPr lang="en-US" baseline="-25000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]])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>
              <a:buNone/>
            </a:pPr>
            <a:endParaRPr lang="en-US" dirty="0" smtClean="0"/>
          </a:p>
          <a:p>
            <a:r>
              <a:rPr lang="en-US" dirty="0" smtClean="0">
                <a:sym typeface="Wingdings" pitchFamily="2" charset="2"/>
              </a:rPr>
              <a:t>degree( Dec</a:t>
            </a:r>
            <a:r>
              <a:rPr lang="en-US" baseline="30000" dirty="0" smtClean="0">
                <a:sym typeface="Wingdings" pitchFamily="2" charset="2"/>
              </a:rPr>
              <a:t>*</a:t>
            </a:r>
            <a:r>
              <a:rPr lang="en-US" baseline="-25000" dirty="0" smtClean="0">
                <a:sym typeface="Wingdings" pitchFamily="2" charset="2"/>
              </a:rPr>
              <a:t>c*</a:t>
            </a:r>
            <a:r>
              <a:rPr lang="en-US" dirty="0" smtClean="0">
                <a:sym typeface="Wingdings" pitchFamily="2" charset="2"/>
              </a:rPr>
              <a:t>(</a:t>
            </a:r>
            <a:r>
              <a:rPr lang="en-US" dirty="0" smtClean="0">
                <a:latin typeface="Symbol" pitchFamily="18" charset="2"/>
                <a:sym typeface="Wingdings" pitchFamily="2" charset="2"/>
              </a:rPr>
              <a:t>s</a:t>
            </a:r>
            <a:r>
              <a:rPr lang="en-US" dirty="0" smtClean="0">
                <a:sym typeface="Wingdings" pitchFamily="2" charset="2"/>
              </a:rPr>
              <a:t>) ) </a:t>
            </a:r>
            <a:r>
              <a:rPr lang="en-US" dirty="0" smtClean="0">
                <a:sym typeface="Symbol"/>
              </a:rPr>
              <a:t> </a:t>
            </a:r>
            <a:r>
              <a:rPr lang="en-US" dirty="0" smtClean="0">
                <a:sym typeface="Wingdings" pitchFamily="2" charset="2"/>
              </a:rPr>
              <a:t>n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 degree( M</a:t>
            </a:r>
            <a:r>
              <a:rPr lang="en-US" sz="1800" dirty="0" smtClean="0">
                <a:sym typeface="Wingdings" pitchFamily="2" charset="2"/>
              </a:rPr>
              <a:t>c</a:t>
            </a:r>
            <a:r>
              <a:rPr lang="en-US" sz="1800" baseline="-25000" dirty="0" smtClean="0">
                <a:sym typeface="Wingdings" pitchFamily="2" charset="2"/>
              </a:rPr>
              <a:t>1</a:t>
            </a:r>
            <a:r>
              <a:rPr lang="en-US" sz="1800" dirty="0" smtClean="0">
                <a:sym typeface="Wingdings" pitchFamily="2" charset="2"/>
              </a:rPr>
              <a:t>*c</a:t>
            </a:r>
            <a:r>
              <a:rPr lang="en-US" sz="1800" baseline="-25000" dirty="0" smtClean="0">
                <a:sym typeface="Wingdings" pitchFamily="2" charset="2"/>
              </a:rPr>
              <a:t>2</a:t>
            </a:r>
            <a:r>
              <a:rPr lang="en-US" sz="1800" dirty="0" smtClean="0">
                <a:sym typeface="Wingdings" pitchFamily="2" charset="2"/>
              </a:rPr>
              <a:t>*</a:t>
            </a:r>
            <a:r>
              <a:rPr lang="en-US" dirty="0" smtClean="0">
                <a:sym typeface="Wingdings" pitchFamily="2" charset="2"/>
              </a:rPr>
              <a:t>(</a:t>
            </a:r>
            <a:r>
              <a:rPr lang="en-US" dirty="0" smtClean="0">
                <a:latin typeface="Symbol" pitchFamily="18" charset="2"/>
                <a:sym typeface="Wingdings" pitchFamily="2" charset="2"/>
              </a:rPr>
              <a:t>s</a:t>
            </a:r>
            <a:r>
              <a:rPr lang="en-US" dirty="0" smtClean="0">
                <a:sym typeface="Wingdings" pitchFamily="2" charset="2"/>
              </a:rPr>
              <a:t>) )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>
                <a:sym typeface="Wingdings" pitchFamily="2" charset="2"/>
              </a:rPr>
              <a:t> 2n</a:t>
            </a: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Our scheme can do this!!!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Bootstrappable</a:t>
            </a:r>
            <a:r>
              <a:rPr lang="en-US" dirty="0" smtClean="0"/>
              <a:t>, at last</a:t>
            </a:r>
          </a:p>
        </p:txBody>
      </p:sp>
      <p:graphicFrame>
        <p:nvGraphicFramePr>
          <p:cNvPr id="85044" name="Group 52"/>
          <p:cNvGraphicFramePr>
            <a:graphicFrameLocks noGrp="1"/>
          </p:cNvGraphicFramePr>
          <p:nvPr/>
        </p:nvGraphicFramePr>
        <p:xfrm>
          <a:off x="611560" y="1988840"/>
          <a:ext cx="4876800" cy="216156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  <a:gridCol w="1219200"/>
              </a:tblGrid>
              <a:tr h="432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1,-1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1,-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log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</a:tr>
              <a:tr h="432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2,-1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2,-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log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</a:tr>
              <a:tr h="432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3,-1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3,-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log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</a:tr>
              <a:tr h="432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  <a:endParaRPr kumimoji="0" lang="en-US" sz="2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</a:tr>
              <a:tr h="432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t,0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t,-1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t,-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log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16862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2814" name="Rounded Rectangle 5"/>
          <p:cNvSpPr>
            <a:spLocks noChangeArrowheads="1"/>
          </p:cNvSpPr>
          <p:nvPr/>
        </p:nvSpPr>
        <p:spPr bwMode="auto">
          <a:xfrm>
            <a:off x="5724128" y="2636912"/>
            <a:ext cx="3275856" cy="1003582"/>
          </a:xfrm>
          <a:prstGeom prst="roundRect">
            <a:avLst>
              <a:gd name="adj" fmla="val 16667"/>
            </a:avLst>
          </a:prstGeom>
          <a:noFill/>
          <a:ln w="25400" algn="ctr">
            <a:noFill/>
            <a:round/>
            <a:headEnd/>
            <a:tailEnd/>
          </a:ln>
        </p:spPr>
        <p:txBody>
          <a:bodyPr anchor="ctr"/>
          <a:lstStyle/>
          <a:p>
            <a:r>
              <a:rPr lang="en-US" sz="2000" dirty="0" smtClean="0"/>
              <a:t>The </a:t>
            </a:r>
            <a:r>
              <a:rPr lang="en-US" sz="2000" dirty="0" err="1" smtClean="0"/>
              <a:t>a</a:t>
            </a:r>
            <a:r>
              <a:rPr lang="en-US" sz="2000" baseline="-25000" dirty="0" err="1" smtClean="0"/>
              <a:t>i</a:t>
            </a:r>
            <a:r>
              <a:rPr lang="en-US" sz="2000" dirty="0" err="1" smtClean="0"/>
              <a:t>‘s</a:t>
            </a:r>
            <a:r>
              <a:rPr lang="en-US" sz="2000" dirty="0" smtClean="0"/>
              <a:t> </a:t>
            </a:r>
            <a:r>
              <a:rPr lang="en-US" sz="2000" dirty="0"/>
              <a:t>in </a:t>
            </a:r>
            <a:r>
              <a:rPr lang="en-US" sz="2000" dirty="0" smtClean="0"/>
              <a:t>binary: </a:t>
            </a:r>
            <a:br>
              <a:rPr lang="en-US" sz="2000" dirty="0" smtClean="0"/>
            </a:br>
            <a:r>
              <a:rPr lang="en-US" sz="2000" dirty="0" smtClean="0"/>
              <a:t>each </a:t>
            </a:r>
            <a:r>
              <a:rPr lang="en-US" sz="2000" dirty="0" err="1" smtClean="0"/>
              <a:t>a</a:t>
            </a:r>
            <a:r>
              <a:rPr lang="en-US" sz="2000" baseline="-25000" dirty="0" err="1" smtClean="0"/>
              <a:t>i,j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is either </a:t>
            </a:r>
            <a:r>
              <a:rPr lang="en-US" sz="2000" dirty="0" err="1" smtClean="0">
                <a:latin typeface="Symbol" pitchFamily="18" charset="2"/>
              </a:rPr>
              <a:t>s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 or 0</a:t>
            </a:r>
            <a:endParaRPr lang="en-US" sz="2000" dirty="0"/>
          </a:p>
        </p:txBody>
      </p:sp>
      <p:sp>
        <p:nvSpPr>
          <p:cNvPr id="32815" name="Text Box 47"/>
          <p:cNvSpPr txBox="1">
            <a:spLocks noChangeArrowheads="1"/>
          </p:cNvSpPr>
          <p:nvPr/>
        </p:nvSpPr>
        <p:spPr bwMode="auto">
          <a:xfrm>
            <a:off x="6230384" y="1944215"/>
            <a:ext cx="1293944" cy="405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rgbClr val="7030A0"/>
                </a:solidFill>
              </a:rPr>
              <a:t>a</a:t>
            </a:r>
            <a:r>
              <a:rPr lang="en-US" sz="2000" baseline="-25000" dirty="0" err="1" smtClean="0">
                <a:solidFill>
                  <a:srgbClr val="7030A0"/>
                </a:solidFill>
              </a:rPr>
              <a:t>i</a:t>
            </a:r>
            <a:r>
              <a:rPr lang="en-US" sz="2000" dirty="0" smtClean="0">
                <a:solidFill>
                  <a:srgbClr val="7030A0"/>
                </a:solidFill>
              </a:rPr>
              <a:t> </a:t>
            </a:r>
            <a:r>
              <a:rPr lang="en-US" sz="2000" dirty="0" smtClean="0">
                <a:solidFill>
                  <a:srgbClr val="7030A0"/>
                </a:solidFill>
                <a:sym typeface="Symbol"/>
              </a:rPr>
              <a:t></a:t>
            </a:r>
            <a:r>
              <a:rPr lang="en-US" sz="2000" dirty="0" smtClean="0">
                <a:solidFill>
                  <a:srgbClr val="7030A0"/>
                </a:solidFill>
              </a:rPr>
              <a:t> [0,2]</a:t>
            </a:r>
            <a:endParaRPr lang="en-US" sz="2000" baseline="-25000" dirty="0">
              <a:solidFill>
                <a:srgbClr val="7030A0"/>
              </a:solidFill>
            </a:endParaRPr>
          </a:p>
        </p:txBody>
      </p:sp>
      <p:sp>
        <p:nvSpPr>
          <p:cNvPr id="32816" name="AutoShape 50"/>
          <p:cNvSpPr>
            <a:spLocks/>
          </p:cNvSpPr>
          <p:nvPr/>
        </p:nvSpPr>
        <p:spPr bwMode="auto">
          <a:xfrm rot="16200000" flipV="1">
            <a:off x="6349888" y="1606487"/>
            <a:ext cx="260648" cy="648072"/>
          </a:xfrm>
          <a:prstGeom prst="leftBrace">
            <a:avLst>
              <a:gd name="adj1" fmla="val 27778"/>
              <a:gd name="adj2" fmla="val 50000"/>
            </a:avLst>
          </a:prstGeom>
          <a:noFill/>
          <a:ln w="9525">
            <a:solidFill>
              <a:srgbClr val="7030A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17" name="AutoShape 51"/>
          <p:cNvSpPr>
            <a:spLocks/>
          </p:cNvSpPr>
          <p:nvPr/>
        </p:nvSpPr>
        <p:spPr bwMode="auto">
          <a:xfrm flipH="1">
            <a:off x="5508104" y="1988840"/>
            <a:ext cx="216024" cy="2114883"/>
          </a:xfrm>
          <a:prstGeom prst="leftBrace">
            <a:avLst>
              <a:gd name="adj1" fmla="val 105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67544" y="4156408"/>
            <a:ext cx="525658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763688" y="4084400"/>
            <a:ext cx="72008" cy="729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11560" y="4223698"/>
            <a:ext cx="1152128" cy="36475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08520" y="6453336"/>
            <a:ext cx="2555776" cy="432048"/>
          </a:xfrm>
        </p:spPr>
        <p:txBody>
          <a:bodyPr/>
          <a:lstStyle/>
          <a:p>
            <a:pPr algn="ctr"/>
            <a:r>
              <a:rPr lang="en-US" dirty="0" smtClean="0"/>
              <a:t>Secure Computation and Efficiency</a:t>
            </a:r>
          </a:p>
          <a:p>
            <a:pPr algn="ctr"/>
            <a:r>
              <a:rPr lang="en-US" sz="1100" dirty="0" smtClean="0"/>
              <a:t>Bar-</a:t>
            </a:r>
            <a:r>
              <a:rPr lang="en-US" sz="1100" dirty="0" err="1" smtClean="0"/>
              <a:t>Ilan</a:t>
            </a:r>
            <a:r>
              <a:rPr lang="en-US" sz="1100" dirty="0" smtClean="0"/>
              <a:t> University, Israel     </a:t>
            </a:r>
            <a:r>
              <a:rPr lang="en-US" sz="1000" dirty="0" smtClean="0"/>
              <a:t>2011</a:t>
            </a:r>
            <a:endParaRPr lang="en-US" sz="1100" dirty="0"/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494272" y="6232227"/>
            <a:ext cx="365760" cy="365125"/>
          </a:xfrm>
        </p:spPr>
        <p:txBody>
          <a:bodyPr/>
          <a:lstStyle/>
          <a:p>
            <a:fld id="{B12FD51E-F33E-4DEE-AE69-CBDA0079F3FD}" type="slidenum">
              <a:rPr lang="en-US" smtClean="0"/>
              <a:pPr/>
              <a:t>60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481328"/>
            <a:ext cx="8229600" cy="511602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 smtClean="0"/>
              <a:t>Add to public key  d</a:t>
            </a:r>
            <a:r>
              <a:rPr lang="en-US" baseline="-25000" dirty="0" smtClean="0"/>
              <a:t>1</a:t>
            </a:r>
            <a:r>
              <a:rPr lang="en-US" dirty="0" smtClean="0"/>
              <a:t>,d</a:t>
            </a:r>
            <a:r>
              <a:rPr lang="en-US" baseline="-25000" dirty="0" smtClean="0"/>
              <a:t>2</a:t>
            </a:r>
            <a:r>
              <a:rPr lang="en-US" dirty="0" smtClean="0"/>
              <a:t>, …,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t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</a:t>
            </a:r>
            <a:r>
              <a:rPr lang="en-US" dirty="0" smtClean="0"/>
              <a:t> [0,2) </a:t>
            </a:r>
            <a:endParaRPr lang="en-US" sz="2600" dirty="0" smtClean="0"/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dirty="0" smtClean="0">
                <a:sym typeface="Symbol" pitchFamily="18" charset="2"/>
              </a:rPr>
              <a:t></a:t>
            </a:r>
            <a:r>
              <a:rPr lang="en-US" dirty="0" smtClean="0"/>
              <a:t> sparse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S for which </a:t>
            </a:r>
            <a:r>
              <a:rPr lang="en-US" dirty="0" err="1" smtClean="0">
                <a:latin typeface="Symbol" pitchFamily="18" charset="2"/>
              </a:rPr>
              <a:t>S</a:t>
            </a:r>
            <a:r>
              <a:rPr lang="en-US" baseline="-25000" dirty="0" err="1" smtClean="0"/>
              <a:t>i</a:t>
            </a:r>
            <a:r>
              <a:rPr lang="en-US" baseline="-25000" dirty="0" err="1" smtClean="0">
                <a:sym typeface="Symbol" pitchFamily="18" charset="2"/>
              </a:rPr>
              <a:t></a:t>
            </a:r>
            <a:r>
              <a:rPr lang="en-US" baseline="-25000" dirty="0" err="1" smtClean="0"/>
              <a:t>S</a:t>
            </a:r>
            <a:r>
              <a:rPr lang="en-US" dirty="0" smtClean="0"/>
              <a:t>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i</a:t>
            </a:r>
            <a:r>
              <a:rPr lang="en-US" dirty="0" smtClean="0"/>
              <a:t> = 1/p mod 2</a:t>
            </a:r>
          </a:p>
          <a:p>
            <a:r>
              <a:rPr lang="en-US" dirty="0" smtClean="0"/>
              <a:t> New secret key is (</a:t>
            </a:r>
            <a:r>
              <a:rPr lang="en-US" dirty="0" smtClean="0">
                <a:latin typeface="Symbol" pitchFamily="18" charset="2"/>
              </a:rPr>
              <a:t>s</a:t>
            </a:r>
            <a:r>
              <a:rPr lang="en-US" baseline="-25000" dirty="0" smtClean="0"/>
              <a:t>1</a:t>
            </a:r>
            <a:r>
              <a:rPr lang="en-US" dirty="0" smtClean="0"/>
              <a:t>,…,</a:t>
            </a:r>
            <a:r>
              <a:rPr lang="en-US" dirty="0" err="1" smtClean="0">
                <a:latin typeface="Symbol" pitchFamily="18" charset="2"/>
              </a:rPr>
              <a:t>s</a:t>
            </a:r>
            <a:r>
              <a:rPr lang="en-US" baseline="-25000" dirty="0" err="1" smtClean="0"/>
              <a:t>t</a:t>
            </a:r>
            <a:r>
              <a:rPr lang="en-US" dirty="0" smtClean="0"/>
              <a:t>), char. vector of S</a:t>
            </a:r>
            <a:r>
              <a:rPr lang="en-US" dirty="0" smtClean="0">
                <a:solidFill>
                  <a:srgbClr val="0070C0"/>
                </a:solidFill>
                <a:latin typeface="Symbol" pitchFamily="18" charset="2"/>
              </a:rPr>
              <a:t> 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Also add to public key </a:t>
            </a:r>
            <a:r>
              <a:rPr lang="en-US" dirty="0" err="1" smtClean="0"/>
              <a:t>u</a:t>
            </a:r>
            <a:r>
              <a:rPr lang="en-US" baseline="-25000" dirty="0" err="1" smtClean="0"/>
              <a:t>i</a:t>
            </a:r>
            <a:r>
              <a:rPr lang="en-US" dirty="0" smtClean="0"/>
              <a:t> = Enc(</a:t>
            </a:r>
            <a:r>
              <a:rPr lang="en-US" dirty="0" err="1" smtClean="0">
                <a:latin typeface="Symbol" pitchFamily="18" charset="2"/>
              </a:rPr>
              <a:t>s</a:t>
            </a:r>
            <a:r>
              <a:rPr lang="en-US" baseline="-25000" dirty="0" err="1" smtClean="0"/>
              <a:t>i</a:t>
            </a:r>
            <a:r>
              <a:rPr lang="en-US" dirty="0" smtClean="0"/>
              <a:t>), </a:t>
            </a:r>
            <a:r>
              <a:rPr lang="en-US" dirty="0" err="1" smtClean="0"/>
              <a:t>i</a:t>
            </a:r>
            <a:r>
              <a:rPr lang="en-US" dirty="0" smtClean="0"/>
              <a:t>=1,2,…,t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Hopefully, scheme remains secure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Security with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i</a:t>
            </a:r>
            <a:r>
              <a:rPr lang="en-US" dirty="0" err="1" smtClean="0"/>
              <a:t>’s</a:t>
            </a:r>
            <a:r>
              <a:rPr lang="en-US" dirty="0" smtClean="0"/>
              <a:t> relies on hardness of </a:t>
            </a:r>
            <a:br>
              <a:rPr lang="en-US" dirty="0" smtClean="0"/>
            </a:br>
            <a:r>
              <a:rPr lang="en-US" dirty="0" smtClean="0"/>
              <a:t>“sparse subset sum”</a:t>
            </a:r>
          </a:p>
          <a:p>
            <a:pPr lvl="2">
              <a:spcBef>
                <a:spcPts val="600"/>
              </a:spcBef>
            </a:pPr>
            <a:r>
              <a:rPr lang="en-US" dirty="0" smtClean="0"/>
              <a:t>Same arguments of hardness as for</a:t>
            </a:r>
            <a:br>
              <a:rPr lang="en-US" dirty="0" smtClean="0"/>
            </a:br>
            <a:r>
              <a:rPr lang="en-US" dirty="0" smtClean="0"/>
              <a:t>the approximate-GCD problem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Security with </a:t>
            </a:r>
            <a:r>
              <a:rPr lang="en-US" dirty="0" err="1" smtClean="0"/>
              <a:t>u</a:t>
            </a:r>
            <a:r>
              <a:rPr lang="en-US" baseline="-25000" dirty="0" err="1" smtClean="0"/>
              <a:t>i</a:t>
            </a:r>
            <a:r>
              <a:rPr lang="en-US" dirty="0" err="1" smtClean="0"/>
              <a:t>’s</a:t>
            </a:r>
            <a:r>
              <a:rPr lang="en-US" dirty="0" smtClean="0"/>
              <a:t> relies on “circular </a:t>
            </a:r>
            <a:br>
              <a:rPr lang="en-US" dirty="0" smtClean="0"/>
            </a:br>
            <a:r>
              <a:rPr lang="en-US" dirty="0" smtClean="0"/>
              <a:t>security” (just praying, really)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D51E-F33E-4DEE-AE69-CBDA0079F3FD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Things Together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smtClean="0"/>
              <a:t>Secure Computation and Efficiency</a:t>
            </a:r>
          </a:p>
          <a:p>
            <a:pPr algn="ctr"/>
            <a:r>
              <a:rPr lang="en-US" sz="1100" smtClean="0"/>
              <a:t>Bar-Ilan University, Israel     </a:t>
            </a:r>
            <a:r>
              <a:rPr lang="en-US" sz="1000" smtClean="0"/>
              <a:t>2011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/>
              <a:t>To “multiply” c</a:t>
            </a:r>
            <a:r>
              <a:rPr lang="en-US" baseline="-25000" dirty="0" smtClean="0"/>
              <a:t>1</a:t>
            </a:r>
            <a:r>
              <a:rPr lang="en-US" dirty="0" smtClean="0"/>
              <a:t>, c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b="0" dirty="0" smtClean="0"/>
              <a:t>(both with noise &lt; p/2n)</a:t>
            </a:r>
            <a:endParaRPr lang="en-US" b="0" baseline="-25000" dirty="0" smtClean="0"/>
          </a:p>
          <a:p>
            <a:pPr lvl="1">
              <a:spcBef>
                <a:spcPts val="600"/>
              </a:spcBef>
            </a:pPr>
            <a:r>
              <a:rPr lang="en-US" dirty="0" smtClean="0"/>
              <a:t>Evaluate M</a:t>
            </a:r>
            <a:r>
              <a:rPr lang="en-US" sz="1600" b="1" dirty="0" smtClean="0">
                <a:solidFill>
                  <a:prstClr val="black"/>
                </a:solidFill>
              </a:rPr>
              <a:t>c</a:t>
            </a:r>
            <a:r>
              <a:rPr lang="en-US" sz="1600" b="1" baseline="-25000" dirty="0" smtClean="0">
                <a:solidFill>
                  <a:prstClr val="black"/>
                </a:solidFill>
              </a:rPr>
              <a:t>1</a:t>
            </a:r>
            <a:r>
              <a:rPr lang="en-US" sz="1600" b="1" dirty="0" smtClean="0">
                <a:solidFill>
                  <a:prstClr val="black"/>
                </a:solidFill>
              </a:rPr>
              <a:t>,c</a:t>
            </a:r>
            <a:r>
              <a:rPr lang="en-US" sz="1600" b="1" baseline="-25000" dirty="0" smtClean="0">
                <a:solidFill>
                  <a:prstClr val="black"/>
                </a:solidFill>
              </a:rPr>
              <a:t>2</a:t>
            </a:r>
            <a:r>
              <a:rPr lang="en-US" dirty="0" smtClean="0"/>
              <a:t>(*) on the </a:t>
            </a:r>
            <a:r>
              <a:rPr lang="en-US" dirty="0" err="1" smtClean="0"/>
              <a:t>ciphertexts</a:t>
            </a:r>
            <a:r>
              <a:rPr lang="en-US" dirty="0" smtClean="0"/>
              <a:t>  u</a:t>
            </a:r>
            <a:r>
              <a:rPr lang="en-US" baseline="-25000" dirty="0" smtClean="0"/>
              <a:t>1</a:t>
            </a:r>
            <a:r>
              <a:rPr lang="en-US" dirty="0" smtClean="0"/>
              <a:t>,u</a:t>
            </a:r>
            <a:r>
              <a:rPr lang="en-US" baseline="-25000" dirty="0" smtClean="0"/>
              <a:t>2</a:t>
            </a:r>
            <a:r>
              <a:rPr lang="en-US" dirty="0" smtClean="0"/>
              <a:t>,…,</a:t>
            </a:r>
            <a:r>
              <a:rPr lang="en-US" dirty="0" err="1" smtClean="0"/>
              <a:t>u</a:t>
            </a:r>
            <a:r>
              <a:rPr lang="en-US" baseline="-25000" dirty="0" err="1" smtClean="0"/>
              <a:t>t</a:t>
            </a:r>
            <a:r>
              <a:rPr lang="en-US" baseline="-25000" dirty="0" smtClean="0"/>
              <a:t> </a:t>
            </a:r>
            <a:endParaRPr lang="en-US" dirty="0" smtClean="0"/>
          </a:p>
          <a:p>
            <a:pPr lvl="1">
              <a:spcBef>
                <a:spcPts val="600"/>
              </a:spcBef>
            </a:pPr>
            <a:r>
              <a:rPr lang="en-US" dirty="0" smtClean="0"/>
              <a:t>This is a degree-2n polynomial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Result is new c, with noise &lt;p/2n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Can keep computing on it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Same thing for “adding” c</a:t>
            </a:r>
            <a:r>
              <a:rPr lang="en-US" baseline="-25000" dirty="0" smtClean="0"/>
              <a:t>1</a:t>
            </a:r>
            <a:r>
              <a:rPr lang="en-US" dirty="0" smtClean="0"/>
              <a:t>, c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Can evaluate any function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D51E-F33E-4DEE-AE69-CBDA0079F3FD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on </a:t>
            </a:r>
            <a:r>
              <a:rPr lang="en-US" dirty="0" err="1" smtClean="0"/>
              <a:t>Ciphertexts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smtClean="0"/>
              <a:t>Secure Computation and Efficiency</a:t>
            </a:r>
          </a:p>
          <a:p>
            <a:pPr algn="ctr"/>
            <a:r>
              <a:rPr lang="en-US" sz="1100" smtClean="0"/>
              <a:t>Bar-Ilan University, Israel     </a:t>
            </a:r>
            <a:r>
              <a:rPr lang="en-US" sz="1000" smtClean="0"/>
              <a:t>2011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4784"/>
            <a:ext cx="8435280" cy="482453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May want evaluated </a:t>
            </a:r>
            <a:r>
              <a:rPr lang="en-US" dirty="0" err="1" smtClean="0"/>
              <a:t>ciphertexts</a:t>
            </a:r>
            <a:r>
              <a:rPr lang="en-US" dirty="0" smtClean="0"/>
              <a:t> to have the same distribution as freshly encrypted ones </a:t>
            </a:r>
          </a:p>
          <a:p>
            <a:pPr lvl="1"/>
            <a:r>
              <a:rPr lang="en-US" dirty="0" smtClean="0"/>
              <a:t>Currently they have more noise</a:t>
            </a:r>
          </a:p>
          <a:p>
            <a:r>
              <a:rPr lang="en-US" dirty="0" smtClean="0"/>
              <a:t>To do this,  make p larger by n bits</a:t>
            </a:r>
          </a:p>
          <a:p>
            <a:pPr lvl="1"/>
            <a:r>
              <a:rPr lang="en-US" dirty="0" smtClean="0"/>
              <a:t>“Raw evaluated </a:t>
            </a:r>
            <a:r>
              <a:rPr lang="en-US" dirty="0" err="1" smtClean="0"/>
              <a:t>ciphertext</a:t>
            </a:r>
            <a:r>
              <a:rPr lang="en-US" dirty="0" smtClean="0"/>
              <a:t>” have noise &lt; p/2</a:t>
            </a:r>
            <a:r>
              <a:rPr lang="en-US" baseline="30000" dirty="0" smtClean="0"/>
              <a:t>n</a:t>
            </a:r>
            <a:endParaRPr lang="en-US" dirty="0" smtClean="0"/>
          </a:p>
          <a:p>
            <a:r>
              <a:rPr lang="en-US" dirty="0" smtClean="0"/>
              <a:t>After encryption/evaluation, add noise ~ p/2n</a:t>
            </a:r>
          </a:p>
          <a:p>
            <a:pPr lvl="1"/>
            <a:r>
              <a:rPr lang="en-US" dirty="0" smtClean="0"/>
              <a:t>Note: DOES </a:t>
            </a:r>
            <a:r>
              <a:rPr lang="en-US" smtClean="0"/>
              <a:t>NOT add noise </a:t>
            </a:r>
            <a:r>
              <a:rPr lang="en-US" dirty="0" smtClean="0"/>
              <a:t>to Enc(</a:t>
            </a:r>
            <a:r>
              <a:rPr lang="en-US" dirty="0" smtClean="0">
                <a:latin typeface="Symbol" pitchFamily="18" charset="2"/>
              </a:rPr>
              <a:t>s</a:t>
            </a:r>
            <a:r>
              <a:rPr lang="en-US" dirty="0" smtClean="0"/>
              <a:t>) in public key </a:t>
            </a:r>
          </a:p>
          <a:p>
            <a:r>
              <a:rPr lang="en-US" dirty="0" smtClean="0"/>
              <a:t>Evaluated, fresh </a:t>
            </a:r>
            <a:r>
              <a:rPr lang="en-US" dirty="0" err="1" smtClean="0"/>
              <a:t>ciphertexts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now have the same noise</a:t>
            </a:r>
          </a:p>
          <a:p>
            <a:pPr lvl="1"/>
            <a:r>
              <a:rPr lang="en-US" dirty="0" smtClean="0"/>
              <a:t>Can show that distributions are</a:t>
            </a:r>
            <a:br>
              <a:rPr lang="en-US" dirty="0" smtClean="0"/>
            </a:br>
            <a:r>
              <a:rPr lang="en-US" dirty="0" smtClean="0"/>
              <a:t>			statistically close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D51E-F33E-4DEE-AE69-CBDA0079F3FD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Ciphertext</a:t>
            </a:r>
            <a:r>
              <a:rPr lang="en-US" dirty="0" smtClean="0"/>
              <a:t> Distribution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smtClean="0"/>
              <a:t>Secure Computation and Efficiency</a:t>
            </a:r>
          </a:p>
          <a:p>
            <a:pPr algn="ctr"/>
            <a:r>
              <a:rPr lang="en-US" sz="1100" smtClean="0"/>
              <a:t>Bar-Ilan University, Israel     </a:t>
            </a:r>
            <a:r>
              <a:rPr lang="en-US" sz="1000" smtClean="0"/>
              <a:t>2011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Constructed a fully-</a:t>
            </a:r>
            <a:r>
              <a:rPr lang="en-US" dirty="0" err="1" smtClean="0"/>
              <a:t>homomorphic</a:t>
            </a:r>
            <a:r>
              <a:rPr lang="en-US" dirty="0" smtClean="0"/>
              <a:t> (public key) encryption scheme</a:t>
            </a:r>
          </a:p>
          <a:p>
            <a:r>
              <a:rPr lang="en-US" dirty="0" smtClean="0"/>
              <a:t>Underlying somewhat-</a:t>
            </a:r>
            <a:r>
              <a:rPr lang="en-US" dirty="0" err="1" smtClean="0"/>
              <a:t>homomorphic</a:t>
            </a:r>
            <a:r>
              <a:rPr lang="en-US" dirty="0" smtClean="0"/>
              <a:t> scheme relies on hardness of approximate-GCD</a:t>
            </a:r>
          </a:p>
          <a:p>
            <a:r>
              <a:rPr lang="en-US" dirty="0" smtClean="0"/>
              <a:t>Resulting scheme relies also on hardness </a:t>
            </a:r>
            <a:br>
              <a:rPr lang="en-US" dirty="0" smtClean="0"/>
            </a:br>
            <a:r>
              <a:rPr lang="en-US" dirty="0" smtClean="0"/>
              <a:t>of sparse-subset-sum and circular security</a:t>
            </a:r>
          </a:p>
          <a:p>
            <a:r>
              <a:rPr lang="en-US" dirty="0" err="1" smtClean="0"/>
              <a:t>Ciphertext</a:t>
            </a:r>
            <a:r>
              <a:rPr lang="en-US" dirty="0" smtClean="0"/>
              <a:t> size is ~ n</a:t>
            </a:r>
            <a:r>
              <a:rPr lang="en-US" baseline="30000" dirty="0" smtClean="0"/>
              <a:t>5</a:t>
            </a:r>
            <a:r>
              <a:rPr lang="en-US" dirty="0" smtClean="0"/>
              <a:t> bits</a:t>
            </a:r>
          </a:p>
          <a:p>
            <a:r>
              <a:rPr lang="en-US" dirty="0" smtClean="0"/>
              <a:t>Public key has ~ n</a:t>
            </a:r>
            <a:r>
              <a:rPr lang="en-US" baseline="30000" dirty="0" smtClean="0"/>
              <a:t>10</a:t>
            </a:r>
            <a:r>
              <a:rPr lang="en-US" dirty="0" smtClean="0"/>
              <a:t> bits</a:t>
            </a:r>
          </a:p>
          <a:p>
            <a:pPr lvl="1"/>
            <a:r>
              <a:rPr lang="en-US" dirty="0" smtClean="0"/>
              <a:t>Doesn’t quite fit the “efficient”</a:t>
            </a:r>
            <a:br>
              <a:rPr lang="en-US" dirty="0" smtClean="0"/>
            </a:br>
            <a:r>
              <a:rPr lang="en-US" dirty="0" smtClean="0"/>
              <a:t>title of the </a:t>
            </a:r>
            <a:r>
              <a:rPr lang="en-US" smtClean="0"/>
              <a:t>winter school…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D51E-F33E-4DEE-AE69-CBDA0079F3FD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smtClean="0"/>
              <a:t>Secure Computation and Efficiency</a:t>
            </a:r>
          </a:p>
          <a:p>
            <a:pPr algn="ctr"/>
            <a:r>
              <a:rPr lang="en-US" sz="1100" smtClean="0"/>
              <a:t>Bar-Ilan University, Israel     </a:t>
            </a:r>
            <a:r>
              <a:rPr lang="en-US" sz="1000" smtClean="0"/>
              <a:t>2011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829761"/>
          </a:xfrm>
        </p:spPr>
        <p:txBody>
          <a:bodyPr/>
          <a:lstStyle/>
          <a:p>
            <a:r>
              <a:rPr lang="en-US" dirty="0" smtClean="0"/>
              <a:t>More Questions?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D51E-F33E-4DEE-AE69-CBDA0079F3FD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453188"/>
            <a:ext cx="2555875" cy="431800"/>
          </a:xfrm>
        </p:spPr>
        <p:txBody>
          <a:bodyPr/>
          <a:lstStyle/>
          <a:p>
            <a:pPr algn="ctr"/>
            <a:r>
              <a:rPr lang="en-US" smtClean="0"/>
              <a:t>Secure Computation and Efficiency</a:t>
            </a:r>
          </a:p>
          <a:p>
            <a:pPr algn="ctr"/>
            <a:r>
              <a:rPr lang="en-US" sz="1100" smtClean="0"/>
              <a:t>Bar-Ilan University, Israel     </a:t>
            </a:r>
            <a:r>
              <a:rPr lang="en-US" sz="1000" smtClean="0"/>
              <a:t>2011</a:t>
            </a:r>
            <a:endParaRPr lang="en-US" sz="1100" dirty="0"/>
          </a:p>
        </p:txBody>
      </p:sp>
      <p:pic>
        <p:nvPicPr>
          <p:cNvPr id="65538" name="Picture 2" descr="C:\Users\shaihl\AppData\Local\Microsoft\Windows\Temporary Internet Files\Content.IE5\XM86B2QE\MC900441902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1587" y="2530475"/>
            <a:ext cx="1520825" cy="1797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95325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Shared secret key: odd number </a:t>
            </a:r>
            <a:r>
              <a:rPr lang="en-US" dirty="0" smtClean="0">
                <a:solidFill>
                  <a:srgbClr val="0000FF"/>
                </a:solidFill>
              </a:rPr>
              <a:t>p</a:t>
            </a:r>
            <a:endParaRPr lang="en-US" dirty="0" smtClean="0"/>
          </a:p>
          <a:p>
            <a:pPr>
              <a:spcBef>
                <a:spcPct val="15000"/>
              </a:spcBef>
            </a:pPr>
            <a:r>
              <a:rPr lang="en-US" dirty="0" smtClean="0"/>
              <a:t>To encrypt a bit </a:t>
            </a:r>
            <a:r>
              <a:rPr lang="en-US" dirty="0" smtClean="0">
                <a:solidFill>
                  <a:srgbClr val="0000FF"/>
                </a:solidFill>
              </a:rPr>
              <a:t>m</a:t>
            </a:r>
            <a:r>
              <a:rPr lang="en-US" dirty="0" smtClean="0"/>
              <a:t>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Choose at random small </a:t>
            </a:r>
            <a:r>
              <a:rPr lang="en-US" dirty="0" smtClean="0">
                <a:solidFill>
                  <a:srgbClr val="0000FF"/>
                </a:solidFill>
              </a:rPr>
              <a:t>r</a:t>
            </a:r>
            <a:r>
              <a:rPr lang="en-US" dirty="0" smtClean="0"/>
              <a:t>, large </a:t>
            </a:r>
            <a:r>
              <a:rPr lang="en-US" dirty="0" smtClean="0">
                <a:solidFill>
                  <a:srgbClr val="0000FF"/>
                </a:solidFill>
              </a:rPr>
              <a:t>q</a:t>
            </a:r>
            <a:endParaRPr lang="en-US" sz="800" dirty="0" smtClean="0">
              <a:solidFill>
                <a:srgbClr val="0000FF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dirty="0" smtClean="0"/>
              <a:t>Output </a:t>
            </a:r>
            <a:r>
              <a:rPr lang="en-US" dirty="0" smtClean="0">
                <a:solidFill>
                  <a:srgbClr val="0000FF"/>
                </a:solidFill>
              </a:rPr>
              <a:t>c = </a:t>
            </a:r>
            <a:r>
              <a:rPr lang="en-US" dirty="0" err="1" smtClean="0">
                <a:solidFill>
                  <a:srgbClr val="0000FF"/>
                </a:solidFill>
              </a:rPr>
              <a:t>pq</a:t>
            </a:r>
            <a:r>
              <a:rPr lang="en-US" dirty="0" smtClean="0">
                <a:solidFill>
                  <a:srgbClr val="0000FF"/>
                </a:solidFill>
              </a:rPr>
              <a:t> + 2r + m</a:t>
            </a:r>
          </a:p>
          <a:p>
            <a:pPr lvl="2"/>
            <a:r>
              <a:rPr lang="en-US" dirty="0" err="1" smtClean="0"/>
              <a:t>Ciphertext</a:t>
            </a:r>
            <a:r>
              <a:rPr lang="en-US" dirty="0" smtClean="0"/>
              <a:t> is close to a multiple of p</a:t>
            </a:r>
          </a:p>
          <a:p>
            <a:pPr lvl="2"/>
            <a:r>
              <a:rPr lang="en-US" dirty="0" smtClean="0"/>
              <a:t>m = LSB of distance to nearest multiple of p </a:t>
            </a:r>
          </a:p>
          <a:p>
            <a:pPr>
              <a:spcBef>
                <a:spcPct val="15000"/>
              </a:spcBef>
            </a:pPr>
            <a:r>
              <a:rPr lang="en-US" dirty="0" smtClean="0"/>
              <a:t>To decrypt </a:t>
            </a:r>
            <a:r>
              <a:rPr lang="en-US" dirty="0" smtClean="0">
                <a:solidFill>
                  <a:srgbClr val="0000FF"/>
                </a:solidFill>
              </a:rPr>
              <a:t>c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Output </a:t>
            </a:r>
            <a:r>
              <a:rPr lang="en-US" dirty="0" smtClean="0">
                <a:solidFill>
                  <a:srgbClr val="0000FF"/>
                </a:solidFill>
              </a:rPr>
              <a:t>m = (c mod p) mod 2</a:t>
            </a:r>
          </a:p>
          <a:p>
            <a:pPr lvl="2">
              <a:spcBef>
                <a:spcPct val="10000"/>
              </a:spcBef>
              <a:buNone/>
            </a:pPr>
            <a:r>
              <a:rPr lang="en-US" dirty="0" smtClean="0">
                <a:solidFill>
                  <a:srgbClr val="0000FF"/>
                </a:solidFill>
              </a:rPr>
              <a:t>	=   c – p 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dirty="0" smtClean="0">
                <a:solidFill>
                  <a:srgbClr val="0000FF"/>
                </a:solidFill>
                <a:cs typeface="Times New Roman" pitchFamily="18" charset="0"/>
              </a:rPr>
              <a:t>[</a:t>
            </a:r>
            <a:r>
              <a:rPr lang="en-US" dirty="0" smtClean="0">
                <a:solidFill>
                  <a:srgbClr val="0000FF"/>
                </a:solidFill>
              </a:rPr>
              <a:t>[c/p]] mod 2</a:t>
            </a:r>
          </a:p>
          <a:p>
            <a:pPr lvl="2">
              <a:spcBef>
                <a:spcPct val="10000"/>
              </a:spcBef>
              <a:buNone/>
            </a:pPr>
            <a:r>
              <a:rPr lang="en-US" dirty="0" smtClean="0">
                <a:solidFill>
                  <a:srgbClr val="0000FF"/>
                </a:solidFill>
              </a:rPr>
              <a:t>	=   c – [[c/p]] mod 2 </a:t>
            </a:r>
          </a:p>
          <a:p>
            <a:pPr lvl="2">
              <a:spcBef>
                <a:spcPct val="10000"/>
              </a:spcBef>
              <a:buNone/>
            </a:pPr>
            <a:r>
              <a:rPr lang="en-US" dirty="0" smtClean="0">
                <a:solidFill>
                  <a:srgbClr val="0000FF"/>
                </a:solidFill>
              </a:rPr>
              <a:t>	 	=   LSB(c)  XOR  LSB([[c/p]])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D51E-F33E-4DEE-AE69-CBDA0079F3F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SHE Scheme</a:t>
            </a:r>
            <a:endParaRPr lang="en-US" dirty="0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2267744" y="5661248"/>
            <a:ext cx="2483768" cy="936104"/>
          </a:xfrm>
          <a:prstGeom prst="wedgeEllipseCallout">
            <a:avLst>
              <a:gd name="adj1" fmla="val 59002"/>
              <a:gd name="adj2" fmla="val -48972"/>
            </a:avLst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400" dirty="0" smtClean="0"/>
              <a:t>[[c/p]] is rounding of the rational c/p to nearest integer</a:t>
            </a:r>
            <a:endParaRPr lang="en-US" sz="1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3491880" y="2495377"/>
            <a:ext cx="5328592" cy="717599"/>
            <a:chOff x="3491880" y="2564904"/>
            <a:chExt cx="5328592" cy="717599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6153472" y="2564904"/>
              <a:ext cx="2667000" cy="685800"/>
            </a:xfrm>
            <a:prstGeom prst="wedgeEllipseCallout">
              <a:avLst>
                <a:gd name="adj1" fmla="val -101842"/>
                <a:gd name="adj2" fmla="val 29614"/>
              </a:avLst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600" dirty="0" smtClean="0"/>
                <a:t>Noise </a:t>
              </a:r>
              <a:r>
                <a:rPr lang="en-US" sz="1600" dirty="0"/>
                <a:t>much smaller than p</a:t>
              </a: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3491880" y="2924944"/>
              <a:ext cx="1241208" cy="357559"/>
            </a:xfrm>
            <a:prstGeom prst="rect">
              <a:avLst/>
            </a:prstGeom>
            <a:solidFill>
              <a:srgbClr val="CCFF33">
                <a:alpha val="39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/>
            </a:p>
          </p:txBody>
        </p:sp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3502744" y="2708920"/>
              <a:ext cx="14986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>
                  <a:solidFill>
                    <a:schemeClr val="hlink"/>
                  </a:solidFill>
                </a:rPr>
                <a:t>The “noise”</a:t>
              </a:r>
            </a:p>
          </p:txBody>
        </p:sp>
      </p:grp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08520" y="6453336"/>
            <a:ext cx="2555776" cy="432048"/>
          </a:xfrm>
        </p:spPr>
        <p:txBody>
          <a:bodyPr/>
          <a:lstStyle/>
          <a:p>
            <a:pPr algn="ctr"/>
            <a:r>
              <a:rPr lang="en-US" dirty="0" smtClean="0"/>
              <a:t>Secure Computation and Efficiency</a:t>
            </a:r>
          </a:p>
          <a:p>
            <a:pPr algn="ctr"/>
            <a:r>
              <a:rPr lang="en-US" sz="1100" dirty="0" smtClean="0"/>
              <a:t>Bar-</a:t>
            </a:r>
            <a:r>
              <a:rPr lang="en-US" sz="1100" dirty="0" err="1" smtClean="0"/>
              <a:t>Ilan</a:t>
            </a:r>
            <a:r>
              <a:rPr lang="en-US" sz="1100" dirty="0" smtClean="0"/>
              <a:t> University, Israel     </a:t>
            </a:r>
            <a:r>
              <a:rPr lang="en-US" sz="1000" dirty="0" smtClean="0"/>
              <a:t>2011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is this homomorphic?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Basically because:</a:t>
            </a:r>
          </a:p>
          <a:p>
            <a:pPr lvl="1" eaLnBrk="1" hangingPunct="1"/>
            <a:r>
              <a:rPr lang="en-US" smtClean="0"/>
              <a:t>If you add or multiply two near-multiples </a:t>
            </a:r>
            <a:br>
              <a:rPr lang="en-US" smtClean="0"/>
            </a:br>
            <a:r>
              <a:rPr lang="en-US" smtClean="0"/>
              <a:t>of p, you get another near multiple of p…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08520" y="6453336"/>
            <a:ext cx="2555776" cy="432048"/>
          </a:xfrm>
        </p:spPr>
        <p:txBody>
          <a:bodyPr/>
          <a:lstStyle/>
          <a:p>
            <a:pPr algn="ctr"/>
            <a:r>
              <a:rPr lang="en-US" dirty="0" smtClean="0"/>
              <a:t>Secure Computation and Efficiency</a:t>
            </a:r>
          </a:p>
          <a:p>
            <a:pPr algn="ctr"/>
            <a:r>
              <a:rPr lang="en-US" sz="1100" dirty="0" smtClean="0"/>
              <a:t>Bar-</a:t>
            </a:r>
            <a:r>
              <a:rPr lang="en-US" sz="1100" dirty="0" err="1" smtClean="0"/>
              <a:t>Ilan</a:t>
            </a:r>
            <a:r>
              <a:rPr lang="en-US" sz="1100" dirty="0" smtClean="0"/>
              <a:t> University, Israel     </a:t>
            </a:r>
            <a:r>
              <a:rPr lang="en-US" sz="1000" dirty="0" smtClean="0"/>
              <a:t>2011</a:t>
            </a:r>
            <a:endParaRPr lang="en-US" sz="1100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494272" y="6232227"/>
            <a:ext cx="365760" cy="365125"/>
          </a:xfrm>
        </p:spPr>
        <p:txBody>
          <a:bodyPr/>
          <a:lstStyle/>
          <a:p>
            <a:fld id="{B12FD51E-F33E-4DEE-AE69-CBDA0079F3FD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is this homomorphic?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r>
              <a:rPr lang="en-US" dirty="0" smtClean="0"/>
              <a:t>=q</a:t>
            </a:r>
            <a:r>
              <a:rPr lang="en-US" baseline="-25000" dirty="0" smtClean="0"/>
              <a:t>1</a:t>
            </a:r>
            <a:r>
              <a:rPr lang="en-US" dirty="0" smtClean="0"/>
              <a:t>p+2r</a:t>
            </a:r>
            <a:r>
              <a:rPr lang="en-US" baseline="-25000" dirty="0" smtClean="0"/>
              <a:t>1</a:t>
            </a:r>
            <a:r>
              <a:rPr lang="en-US" dirty="0" smtClean="0"/>
              <a:t>+m</a:t>
            </a:r>
            <a:r>
              <a:rPr lang="en-US" baseline="-25000" dirty="0" smtClean="0"/>
              <a:t>1</a:t>
            </a:r>
            <a:r>
              <a:rPr lang="en-US" dirty="0" smtClean="0"/>
              <a:t>,   c</a:t>
            </a:r>
            <a:r>
              <a:rPr lang="en-US" baseline="-25000" dirty="0" smtClean="0"/>
              <a:t>2</a:t>
            </a:r>
            <a:r>
              <a:rPr lang="en-US" dirty="0" smtClean="0"/>
              <a:t>=q</a:t>
            </a:r>
            <a:r>
              <a:rPr lang="en-US" baseline="-25000" dirty="0" smtClean="0"/>
              <a:t>2</a:t>
            </a:r>
            <a:r>
              <a:rPr lang="en-US" dirty="0" smtClean="0"/>
              <a:t>p+2r</a:t>
            </a:r>
            <a:r>
              <a:rPr lang="en-US" baseline="-25000" dirty="0" smtClean="0"/>
              <a:t>2</a:t>
            </a:r>
            <a:r>
              <a:rPr lang="en-US" dirty="0" smtClean="0"/>
              <a:t>+m</a:t>
            </a:r>
            <a:r>
              <a:rPr lang="en-US" baseline="-25000" dirty="0" smtClean="0"/>
              <a:t>2</a:t>
            </a:r>
            <a:endParaRPr lang="en-US" dirty="0" smtClean="0"/>
          </a:p>
          <a:p>
            <a:pPr eaLnBrk="1" hangingPunct="1">
              <a:spcBef>
                <a:spcPct val="75000"/>
              </a:spcBef>
            </a:pPr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r>
              <a:rPr lang="en-US" dirty="0" smtClean="0"/>
              <a:t>+c</a:t>
            </a:r>
            <a:r>
              <a:rPr lang="en-US" baseline="-25000" dirty="0" smtClean="0"/>
              <a:t>2</a:t>
            </a:r>
            <a:r>
              <a:rPr lang="en-US" dirty="0" smtClean="0"/>
              <a:t> = (q</a:t>
            </a:r>
            <a:r>
              <a:rPr lang="en-US" baseline="-25000" dirty="0" smtClean="0"/>
              <a:t>1</a:t>
            </a:r>
            <a:r>
              <a:rPr lang="en-US" dirty="0" smtClean="0"/>
              <a:t>+q</a:t>
            </a:r>
            <a:r>
              <a:rPr lang="en-US" baseline="-25000" dirty="0" smtClean="0"/>
              <a:t>2</a:t>
            </a:r>
            <a:r>
              <a:rPr lang="en-US" dirty="0" smtClean="0"/>
              <a:t>)p + 2(r</a:t>
            </a:r>
            <a:r>
              <a:rPr lang="en-US" baseline="-25000" dirty="0" smtClean="0"/>
              <a:t>1</a:t>
            </a:r>
            <a:r>
              <a:rPr lang="en-US" dirty="0" smtClean="0"/>
              <a:t>+r</a:t>
            </a:r>
            <a:r>
              <a:rPr lang="en-US" baseline="-25000" dirty="0" smtClean="0"/>
              <a:t>2</a:t>
            </a:r>
            <a:r>
              <a:rPr lang="en-US" dirty="0" smtClean="0"/>
              <a:t>) + (m</a:t>
            </a:r>
            <a:r>
              <a:rPr lang="en-US" baseline="-25000" dirty="0" smtClean="0"/>
              <a:t>1</a:t>
            </a:r>
            <a:r>
              <a:rPr lang="en-US" dirty="0" smtClean="0"/>
              <a:t>+m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pPr lvl="1" eaLnBrk="1" hangingPunct="1"/>
            <a:r>
              <a:rPr lang="en-US" dirty="0" smtClean="0"/>
              <a:t>2(r</a:t>
            </a:r>
            <a:r>
              <a:rPr lang="en-US" baseline="-25000" dirty="0" smtClean="0"/>
              <a:t>1</a:t>
            </a:r>
            <a:r>
              <a:rPr lang="en-US" dirty="0" smtClean="0"/>
              <a:t>+r</a:t>
            </a:r>
            <a:r>
              <a:rPr lang="en-US" baseline="-25000" dirty="0" smtClean="0"/>
              <a:t>2</a:t>
            </a:r>
            <a:r>
              <a:rPr lang="en-US" dirty="0" smtClean="0"/>
              <a:t>)+(m</a:t>
            </a:r>
            <a:r>
              <a:rPr lang="en-US" baseline="-25000" dirty="0" smtClean="0"/>
              <a:t>1</a:t>
            </a:r>
            <a:r>
              <a:rPr lang="en-US" dirty="0" smtClean="0"/>
              <a:t>+m</a:t>
            </a:r>
            <a:r>
              <a:rPr lang="en-US" baseline="-25000" dirty="0" smtClean="0"/>
              <a:t>2</a:t>
            </a:r>
            <a:r>
              <a:rPr lang="en-US" dirty="0" smtClean="0"/>
              <a:t>) still much smaller than p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r>
              <a:rPr lang="en-US" dirty="0" smtClean="0"/>
              <a:t>+c</a:t>
            </a:r>
            <a:r>
              <a:rPr lang="en-US" baseline="-25000" dirty="0" smtClean="0"/>
              <a:t>2</a:t>
            </a:r>
            <a:r>
              <a:rPr lang="en-US" dirty="0" smtClean="0"/>
              <a:t> mod p = 2(r</a:t>
            </a:r>
            <a:r>
              <a:rPr lang="en-US" baseline="-25000" dirty="0" smtClean="0"/>
              <a:t>1</a:t>
            </a:r>
            <a:r>
              <a:rPr lang="en-US" dirty="0" smtClean="0"/>
              <a:t>+r</a:t>
            </a:r>
            <a:r>
              <a:rPr lang="en-US" baseline="-25000" dirty="0" smtClean="0"/>
              <a:t>2</a:t>
            </a:r>
            <a:r>
              <a:rPr lang="en-US" dirty="0" smtClean="0"/>
              <a:t>) + (m</a:t>
            </a:r>
            <a:r>
              <a:rPr lang="en-US" baseline="-25000" dirty="0" smtClean="0"/>
              <a:t>1</a:t>
            </a:r>
            <a:r>
              <a:rPr lang="en-US" dirty="0" smtClean="0"/>
              <a:t>+m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pPr>
              <a:spcBef>
                <a:spcPct val="75000"/>
              </a:spcBef>
            </a:pPr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r>
              <a:rPr lang="en-US" dirty="0" smtClean="0"/>
              <a:t> x c</a:t>
            </a:r>
            <a:r>
              <a:rPr lang="en-US" baseline="-25000" dirty="0" smtClean="0"/>
              <a:t>2</a:t>
            </a:r>
            <a:r>
              <a:rPr lang="en-US" dirty="0" smtClean="0"/>
              <a:t> = (</a:t>
            </a:r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r>
              <a:rPr lang="en-US" dirty="0" smtClean="0"/>
              <a:t>q</a:t>
            </a:r>
            <a:r>
              <a:rPr lang="en-US" baseline="-25000" dirty="0" smtClean="0"/>
              <a:t>2</a:t>
            </a:r>
            <a:r>
              <a:rPr lang="en-US" dirty="0" smtClean="0"/>
              <a:t>+q</a:t>
            </a:r>
            <a:r>
              <a:rPr lang="en-US" baseline="-25000" dirty="0" smtClean="0"/>
              <a:t>1</a:t>
            </a:r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r>
              <a:rPr lang="en-US" dirty="0" smtClean="0">
                <a:latin typeface="Symbol" pitchFamily="18" charset="2"/>
              </a:rPr>
              <a:t>-</a:t>
            </a:r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r>
              <a:rPr lang="en-US" dirty="0" smtClean="0"/>
              <a:t>q</a:t>
            </a:r>
            <a:r>
              <a:rPr lang="en-US" baseline="-25000" dirty="0" smtClean="0"/>
              <a:t>2</a:t>
            </a:r>
            <a:r>
              <a:rPr lang="en-US" dirty="0" smtClean="0"/>
              <a:t>p)p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 	   + 2(2r</a:t>
            </a:r>
            <a:r>
              <a:rPr lang="en-US" baseline="-25000" dirty="0" smtClean="0"/>
              <a:t>1</a:t>
            </a:r>
            <a:r>
              <a:rPr lang="en-US" dirty="0" smtClean="0"/>
              <a:t>r</a:t>
            </a:r>
            <a:r>
              <a:rPr lang="en-US" baseline="-25000" dirty="0" smtClean="0"/>
              <a:t>2</a:t>
            </a:r>
            <a:r>
              <a:rPr lang="en-US" dirty="0" smtClean="0"/>
              <a:t>+r</a:t>
            </a:r>
            <a:r>
              <a:rPr lang="en-US" baseline="-25000" dirty="0" smtClean="0"/>
              <a:t>1</a:t>
            </a:r>
            <a:r>
              <a:rPr lang="en-US" dirty="0" smtClean="0"/>
              <a:t>m</a:t>
            </a:r>
            <a:r>
              <a:rPr lang="en-US" baseline="-25000" dirty="0" smtClean="0"/>
              <a:t>2</a:t>
            </a:r>
            <a:r>
              <a:rPr lang="en-US" dirty="0" smtClean="0"/>
              <a:t>+m</a:t>
            </a:r>
            <a:r>
              <a:rPr lang="en-US" baseline="-25000" dirty="0" smtClean="0"/>
              <a:t>1</a:t>
            </a:r>
            <a:r>
              <a:rPr lang="en-US" dirty="0" smtClean="0"/>
              <a:t>r</a:t>
            </a:r>
            <a:r>
              <a:rPr lang="en-US" baseline="-25000" dirty="0" smtClean="0"/>
              <a:t>2</a:t>
            </a:r>
            <a:r>
              <a:rPr lang="en-US" dirty="0" smtClean="0"/>
              <a:t>) + m</a:t>
            </a:r>
            <a:r>
              <a:rPr lang="en-US" baseline="-25000" dirty="0" smtClean="0"/>
              <a:t>1</a:t>
            </a:r>
            <a:r>
              <a:rPr lang="en-US" dirty="0" smtClean="0"/>
              <a:t>m</a:t>
            </a:r>
            <a:r>
              <a:rPr lang="en-US" baseline="-25000" dirty="0" smtClean="0"/>
              <a:t>2</a:t>
            </a:r>
          </a:p>
          <a:p>
            <a:pPr lvl="1" eaLnBrk="1" hangingPunct="1"/>
            <a:r>
              <a:rPr lang="en-US" dirty="0" smtClean="0"/>
              <a:t>2(2r</a:t>
            </a:r>
            <a:r>
              <a:rPr lang="en-US" baseline="-25000" dirty="0" smtClean="0"/>
              <a:t>1</a:t>
            </a:r>
            <a:r>
              <a:rPr lang="en-US" dirty="0" smtClean="0"/>
              <a:t>r</a:t>
            </a:r>
            <a:r>
              <a:rPr lang="en-US" baseline="-25000" dirty="0" smtClean="0"/>
              <a:t>2</a:t>
            </a:r>
            <a:r>
              <a:rPr lang="en-US" dirty="0" smtClean="0"/>
              <a:t>+…) still smaller than p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r>
              <a:rPr lang="en-US" dirty="0" smtClean="0"/>
              <a:t>xc</a:t>
            </a:r>
            <a:r>
              <a:rPr lang="en-US" baseline="-25000" dirty="0" smtClean="0"/>
              <a:t>2</a:t>
            </a:r>
            <a:r>
              <a:rPr lang="en-US" dirty="0" smtClean="0"/>
              <a:t> mod p = 2(2r</a:t>
            </a:r>
            <a:r>
              <a:rPr lang="en-US" baseline="-25000" dirty="0" smtClean="0"/>
              <a:t>1</a:t>
            </a:r>
            <a:r>
              <a:rPr lang="en-US" dirty="0" smtClean="0"/>
              <a:t>r</a:t>
            </a:r>
            <a:r>
              <a:rPr lang="en-US" baseline="-25000" dirty="0" smtClean="0"/>
              <a:t>2</a:t>
            </a:r>
            <a:r>
              <a:rPr lang="en-US" dirty="0" smtClean="0"/>
              <a:t>+…)+m</a:t>
            </a:r>
            <a:r>
              <a:rPr lang="en-US" baseline="-25000" dirty="0" smtClean="0"/>
              <a:t>1</a:t>
            </a:r>
            <a:r>
              <a:rPr lang="en-US" dirty="0" smtClean="0"/>
              <a:t>m</a:t>
            </a:r>
            <a:r>
              <a:rPr lang="en-US" baseline="-25000" dirty="0" smtClean="0"/>
              <a:t>2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851920" y="1919288"/>
            <a:ext cx="3960440" cy="747712"/>
            <a:chOff x="2928" y="1209"/>
            <a:chExt cx="2496" cy="471"/>
          </a:xfrm>
        </p:grpSpPr>
        <p:sp>
          <p:nvSpPr>
            <p:cNvPr id="24582" name="Rectangle 4"/>
            <p:cNvSpPr>
              <a:spLocks noChangeArrowheads="1"/>
            </p:cNvSpPr>
            <p:nvPr/>
          </p:nvSpPr>
          <p:spPr bwMode="auto">
            <a:xfrm>
              <a:off x="2928" y="1392"/>
              <a:ext cx="2496" cy="288"/>
            </a:xfrm>
            <a:prstGeom prst="rect">
              <a:avLst/>
            </a:prstGeom>
            <a:solidFill>
              <a:srgbClr val="CCFF33">
                <a:alpha val="39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3" name="Text Box 5"/>
            <p:cNvSpPr txBox="1">
              <a:spLocks noChangeArrowheads="1"/>
            </p:cNvSpPr>
            <p:nvPr/>
          </p:nvSpPr>
          <p:spPr bwMode="auto">
            <a:xfrm>
              <a:off x="2928" y="1209"/>
              <a:ext cx="249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800">
                  <a:solidFill>
                    <a:schemeClr val="hlink"/>
                  </a:solidFill>
                </a:rPr>
                <a:t>Distance to nearest multiple of p</a:t>
              </a:r>
            </a:p>
          </p:txBody>
        </p:sp>
      </p:grp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2483768" y="4123928"/>
            <a:ext cx="5486400" cy="457200"/>
          </a:xfrm>
          <a:prstGeom prst="rect">
            <a:avLst/>
          </a:prstGeom>
          <a:solidFill>
            <a:srgbClr val="CCFF33">
              <a:alpha val="3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08520" y="6453336"/>
            <a:ext cx="2555776" cy="432048"/>
          </a:xfrm>
        </p:spPr>
        <p:txBody>
          <a:bodyPr/>
          <a:lstStyle/>
          <a:p>
            <a:pPr algn="ctr"/>
            <a:r>
              <a:rPr lang="en-US" dirty="0" smtClean="0"/>
              <a:t>Secure Computation and Efficiency</a:t>
            </a:r>
          </a:p>
          <a:p>
            <a:pPr algn="ctr"/>
            <a:r>
              <a:rPr lang="en-US" sz="1100" dirty="0" smtClean="0"/>
              <a:t>Bar-</a:t>
            </a:r>
            <a:r>
              <a:rPr lang="en-US" sz="1100" dirty="0" err="1" smtClean="0"/>
              <a:t>Ilan</a:t>
            </a:r>
            <a:r>
              <a:rPr lang="en-US" sz="1100" dirty="0" smtClean="0"/>
              <a:t> University, Israel     </a:t>
            </a:r>
            <a:r>
              <a:rPr lang="en-US" sz="1000" dirty="0" smtClean="0"/>
              <a:t>2011</a:t>
            </a:r>
            <a:endParaRPr lang="en-US" sz="1100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494272" y="6232227"/>
            <a:ext cx="365760" cy="365125"/>
          </a:xfrm>
        </p:spPr>
        <p:txBody>
          <a:bodyPr/>
          <a:lstStyle/>
          <a:p>
            <a:fld id="{B12FD51E-F33E-4DEE-AE69-CBDA0079F3FD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5675</TotalTime>
  <Words>4056</Words>
  <Application>Microsoft Office PowerPoint</Application>
  <PresentationFormat>On-screen Show (4:3)</PresentationFormat>
  <Paragraphs>1207</Paragraphs>
  <Slides>65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7" baseType="lpstr">
      <vt:lpstr>Concourse</vt:lpstr>
      <vt:lpstr>Equation</vt:lpstr>
      <vt:lpstr>Fully Homomorphic Encryption</vt:lpstr>
      <vt:lpstr>What is it?</vt:lpstr>
      <vt:lpstr>Somewhat Homomorphic Encryption (SHE)</vt:lpstr>
      <vt:lpstr>Motivating Application: Simple Keyword Search</vt:lpstr>
      <vt:lpstr>Protocol for keywork-search</vt:lpstr>
      <vt:lpstr>Computing low-degree polynomials on ciphertexts</vt:lpstr>
      <vt:lpstr>A Simple SHE Scheme</vt:lpstr>
      <vt:lpstr>Why is this homomorphic?</vt:lpstr>
      <vt:lpstr>Why is this homomorphic?</vt:lpstr>
      <vt:lpstr>Why is this homomorphic?</vt:lpstr>
      <vt:lpstr>How homomorphic is this?</vt:lpstr>
      <vt:lpstr>Keeping it small</vt:lpstr>
      <vt:lpstr>Aside: Public Key Encryption</vt:lpstr>
      <vt:lpstr>Security of our Scheme</vt:lpstr>
      <vt:lpstr>Hard-core-bit theorem</vt:lpstr>
      <vt:lpstr>Proof outline</vt:lpstr>
      <vt:lpstr>From {wi} to {cj, LSB(rj)}</vt:lpstr>
      <vt:lpstr>Amplify distinguishing advantage</vt:lpstr>
      <vt:lpstr>Amplify distinguishing advantage</vt:lpstr>
      <vt:lpstr>Reliable distinguisher  The Binary GCD Algorithm</vt:lpstr>
      <vt:lpstr>Binary GCD example (p=19)</vt:lpstr>
      <vt:lpstr>Binary GCD example (p=19)</vt:lpstr>
      <vt:lpstr>The Binary GCD Algorithm</vt:lpstr>
      <vt:lpstr>Binary GCD  learning q0,p</vt:lpstr>
      <vt:lpstr>Where we are</vt:lpstr>
      <vt:lpstr>Is Approximate-GCD Hard?</vt:lpstr>
      <vt:lpstr>Lagarias’es SDA algorithm</vt:lpstr>
      <vt:lpstr>Will this algorithm succeed?</vt:lpstr>
      <vt:lpstr>Why this algorithm fails</vt:lpstr>
      <vt:lpstr>Conclusions for Part I</vt:lpstr>
      <vt:lpstr>Fully Homomorphic Encryption</vt:lpstr>
      <vt:lpstr>Bootstrapping [Gentry 09]</vt:lpstr>
      <vt:lpstr>Bootstrapping [Gentry 09]</vt:lpstr>
      <vt:lpstr>Bootstrapping [Gentry 09]</vt:lpstr>
      <vt:lpstr>Bootstrapping [Gentry 09]</vt:lpstr>
      <vt:lpstr>Bootstrapping [Gentry 09]</vt:lpstr>
      <vt:lpstr>Is our SHE Bootstrappable?</vt:lpstr>
      <vt:lpstr>How to“Simplify” Decryption?</vt:lpstr>
      <vt:lpstr>How to“simplify” decryption?</vt:lpstr>
      <vt:lpstr>The New Scheme</vt:lpstr>
      <vt:lpstr>The New Scheme</vt:lpstr>
      <vt:lpstr>The New Scheme</vt:lpstr>
      <vt:lpstr>How to Add Numbers?</vt:lpstr>
      <vt:lpstr>Grade School Addition</vt:lpstr>
      <vt:lpstr>Grade School Addition</vt:lpstr>
      <vt:lpstr>Grade School Addition</vt:lpstr>
      <vt:lpstr>Grade School Addition</vt:lpstr>
      <vt:lpstr>Small Detour: Elementary Symmetric Polynomials</vt:lpstr>
      <vt:lpstr>The Hamming Weight</vt:lpstr>
      <vt:lpstr>The Hamming Weight</vt:lpstr>
      <vt:lpstr>Back to Grade School Addition</vt:lpstr>
      <vt:lpstr>Back to Grade School Addition</vt:lpstr>
      <vt:lpstr>Back to Grade School Addition</vt:lpstr>
      <vt:lpstr>Back to Grade School Addition</vt:lpstr>
      <vt:lpstr>Back to Grade School Addition</vt:lpstr>
      <vt:lpstr>Back to Grade School Addition</vt:lpstr>
      <vt:lpstr>Our Decryption Algorithm</vt:lpstr>
      <vt:lpstr>Lowering the Precision</vt:lpstr>
      <vt:lpstr>Lowering the Precision</vt:lpstr>
      <vt:lpstr>Bootstrappable, at last</vt:lpstr>
      <vt:lpstr>Putting Things Together</vt:lpstr>
      <vt:lpstr>Computing on Ciphertexts</vt:lpstr>
      <vt:lpstr>Ciphertext Distribution</vt:lpstr>
      <vt:lpstr>Conclusions</vt:lpstr>
      <vt:lpstr>More 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Fully Homomorphic Encryption</dc:title>
  <dc:creator>Shai Halevi</dc:creator>
  <cp:lastModifiedBy>shaihl</cp:lastModifiedBy>
  <cp:revision>424</cp:revision>
  <dcterms:created xsi:type="dcterms:W3CDTF">2010-12-27T18:29:48Z</dcterms:created>
  <dcterms:modified xsi:type="dcterms:W3CDTF">2011-02-01T12:28:24Z</dcterms:modified>
</cp:coreProperties>
</file>