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2"/>
    <p:sldMasterId id="2147483674" r:id="rId3"/>
  </p:sldMasterIdLst>
  <p:notesMasterIdLst>
    <p:notesMasterId r:id="rId38"/>
  </p:notesMasterIdLst>
  <p:handoutMasterIdLst>
    <p:handoutMasterId r:id="rId39"/>
  </p:handoutMasterIdLst>
  <p:sldIdLst>
    <p:sldId id="257" r:id="rId4"/>
    <p:sldId id="333" r:id="rId5"/>
    <p:sldId id="336" r:id="rId6"/>
    <p:sldId id="337" r:id="rId7"/>
    <p:sldId id="338" r:id="rId8"/>
    <p:sldId id="265" r:id="rId9"/>
    <p:sldId id="266" r:id="rId10"/>
    <p:sldId id="332" r:id="rId11"/>
    <p:sldId id="339" r:id="rId12"/>
    <p:sldId id="340" r:id="rId13"/>
    <p:sldId id="341" r:id="rId14"/>
    <p:sldId id="344" r:id="rId15"/>
    <p:sldId id="342" r:id="rId16"/>
    <p:sldId id="343" r:id="rId17"/>
    <p:sldId id="345" r:id="rId18"/>
    <p:sldId id="282" r:id="rId19"/>
    <p:sldId id="283" r:id="rId20"/>
    <p:sldId id="284" r:id="rId21"/>
    <p:sldId id="285" r:id="rId22"/>
    <p:sldId id="322" r:id="rId23"/>
    <p:sldId id="346" r:id="rId24"/>
    <p:sldId id="347" r:id="rId25"/>
    <p:sldId id="348" r:id="rId26"/>
    <p:sldId id="349" r:id="rId27"/>
    <p:sldId id="351" r:id="rId28"/>
    <p:sldId id="358" r:id="rId29"/>
    <p:sldId id="352" r:id="rId30"/>
    <p:sldId id="353" r:id="rId31"/>
    <p:sldId id="354" r:id="rId32"/>
    <p:sldId id="355" r:id="rId33"/>
    <p:sldId id="356" r:id="rId34"/>
    <p:sldId id="357" r:id="rId35"/>
    <p:sldId id="359" r:id="rId36"/>
    <p:sldId id="360" r:id="rId3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77" autoAdjust="0"/>
    <p:restoredTop sz="92197" autoAdjust="0"/>
  </p:normalViewPr>
  <p:slideViewPr>
    <p:cSldViewPr>
      <p:cViewPr varScale="1">
        <p:scale>
          <a:sx n="69" d="100"/>
          <a:sy n="69" d="100"/>
        </p:scale>
        <p:origin x="-141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handoutMaster" Target="handoutMasters/handoutMaster1.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r>
              <a:rPr lang="en-US" smtClean="0"/>
              <a:t>August 16, 2011</a:t>
            </a:r>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44578897-67DA-4006-BFE4-99A32EE7ED92}" type="slidenum">
              <a:rPr lang="en-US" smtClean="0"/>
              <a:t>‹#›</a:t>
            </a:fld>
            <a:endParaRPr lang="en-US"/>
          </a:p>
        </p:txBody>
      </p:sp>
    </p:spTree>
    <p:extLst>
      <p:ext uri="{BB962C8B-B14F-4D97-AF65-F5344CB8AC3E}">
        <p14:creationId xmlns:p14="http://schemas.microsoft.com/office/powerpoint/2010/main" val="3496330079"/>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r>
              <a:rPr lang="en-US" smtClean="0"/>
              <a:t>August 16, 2011</a:t>
            </a:r>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C2B49D86-B153-4439-AFA4-3C13CF73A291}" type="slidenum">
              <a:rPr lang="en-US" smtClean="0"/>
              <a:t>‹#›</a:t>
            </a:fld>
            <a:endParaRPr lang="en-US"/>
          </a:p>
        </p:txBody>
      </p:sp>
    </p:spTree>
    <p:extLst>
      <p:ext uri="{BB962C8B-B14F-4D97-AF65-F5344CB8AC3E}">
        <p14:creationId xmlns:p14="http://schemas.microsoft.com/office/powerpoint/2010/main" val="15445076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r>
              <a:rPr lang="en-US" smtClean="0"/>
              <a:t>August 16, 2011</a:t>
            </a:r>
            <a:endParaRPr lang="en-US" dirty="0"/>
          </a:p>
        </p:txBody>
      </p:sp>
      <p:sp>
        <p:nvSpPr>
          <p:cNvPr id="6" name="Footer Placeholder 5"/>
          <p:cNvSpPr>
            <a:spLocks noGrp="1"/>
          </p:cNvSpPr>
          <p:nvPr>
            <p:ph type="ftr" sz="quarter" idx="12"/>
          </p:nvPr>
        </p:nvSpPr>
        <p:spPr>
          <a:xfrm>
            <a:off x="0" y="9119474"/>
            <a:ext cx="6583680" cy="48006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583680" y="9119474"/>
            <a:ext cx="729827" cy="48006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B49D86-B153-4439-AFA4-3C13CF73A291}" type="slidenum">
              <a:rPr lang="en-US" smtClean="0"/>
              <a:t>20</a:t>
            </a:fld>
            <a:endParaRPr lang="en-US"/>
          </a:p>
        </p:txBody>
      </p:sp>
      <p:sp>
        <p:nvSpPr>
          <p:cNvPr id="5" name="Date Placeholder 4"/>
          <p:cNvSpPr>
            <a:spLocks noGrp="1"/>
          </p:cNvSpPr>
          <p:nvPr>
            <p:ph type="dt" idx="11"/>
          </p:nvPr>
        </p:nvSpPr>
        <p:spPr/>
        <p:txBody>
          <a:bodyPr/>
          <a:lstStyle/>
          <a:p>
            <a:r>
              <a:rPr lang="en-US" smtClean="0"/>
              <a:t>August 16, 2011</a:t>
            </a:r>
            <a:endParaRPr lang="en-US"/>
          </a:p>
        </p:txBody>
      </p:sp>
    </p:spTree>
    <p:extLst>
      <p:ext uri="{BB962C8B-B14F-4D97-AF65-F5344CB8AC3E}">
        <p14:creationId xmlns:p14="http://schemas.microsoft.com/office/powerpoint/2010/main" val="2460166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US" smtClean="0"/>
              <a:t>August 16, 2011</a:t>
            </a:r>
            <a:endParaRPr lang="en-US"/>
          </a:p>
        </p:txBody>
      </p:sp>
      <p:sp>
        <p:nvSpPr>
          <p:cNvPr id="5" name="Slide Number Placeholder 4"/>
          <p:cNvSpPr>
            <a:spLocks noGrp="1"/>
          </p:cNvSpPr>
          <p:nvPr>
            <p:ph type="sldNum" sz="quarter" idx="11"/>
          </p:nvPr>
        </p:nvSpPr>
        <p:spPr/>
        <p:txBody>
          <a:bodyPr/>
          <a:lstStyle/>
          <a:p>
            <a:fld id="{C2B49D86-B153-4439-AFA4-3C13CF73A291}" type="slidenum">
              <a:rPr lang="en-US" smtClean="0"/>
              <a:t>31</a:t>
            </a:fld>
            <a:endParaRPr lang="en-US"/>
          </a:p>
        </p:txBody>
      </p:sp>
    </p:spTree>
    <p:extLst>
      <p:ext uri="{BB962C8B-B14F-4D97-AF65-F5344CB8AC3E}">
        <p14:creationId xmlns:p14="http://schemas.microsoft.com/office/powerpoint/2010/main" val="3000992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B49D86-B153-4439-AFA4-3C13CF73A291}" type="slidenum">
              <a:rPr lang="en-US" smtClean="0"/>
              <a:t>4</a:t>
            </a:fld>
            <a:endParaRPr lang="en-US"/>
          </a:p>
        </p:txBody>
      </p:sp>
      <p:sp>
        <p:nvSpPr>
          <p:cNvPr id="5" name="Date Placeholder 4"/>
          <p:cNvSpPr>
            <a:spLocks noGrp="1"/>
          </p:cNvSpPr>
          <p:nvPr>
            <p:ph type="dt" idx="11"/>
          </p:nvPr>
        </p:nvSpPr>
        <p:spPr/>
        <p:txBody>
          <a:bodyPr/>
          <a:lstStyle/>
          <a:p>
            <a:r>
              <a:rPr lang="en-US" smtClean="0"/>
              <a:t>August 16, 2011</a:t>
            </a:r>
            <a:endParaRPr lang="en-US"/>
          </a:p>
        </p:txBody>
      </p:sp>
    </p:spTree>
    <p:extLst>
      <p:ext uri="{BB962C8B-B14F-4D97-AF65-F5344CB8AC3E}">
        <p14:creationId xmlns:p14="http://schemas.microsoft.com/office/powerpoint/2010/main" val="233608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B49D86-B153-4439-AFA4-3C13CF73A291}" type="slidenum">
              <a:rPr lang="en-US" smtClean="0"/>
              <a:t>6</a:t>
            </a:fld>
            <a:endParaRPr lang="en-US"/>
          </a:p>
        </p:txBody>
      </p:sp>
      <p:sp>
        <p:nvSpPr>
          <p:cNvPr id="5" name="Date Placeholder 4"/>
          <p:cNvSpPr>
            <a:spLocks noGrp="1"/>
          </p:cNvSpPr>
          <p:nvPr>
            <p:ph type="dt" idx="11"/>
          </p:nvPr>
        </p:nvSpPr>
        <p:spPr/>
        <p:txBody>
          <a:bodyPr/>
          <a:lstStyle/>
          <a:p>
            <a:r>
              <a:rPr lang="en-US" smtClean="0"/>
              <a:t>August 16, 2011</a:t>
            </a:r>
            <a:endParaRPr lang="en-US"/>
          </a:p>
        </p:txBody>
      </p:sp>
    </p:spTree>
    <p:extLst>
      <p:ext uri="{BB962C8B-B14F-4D97-AF65-F5344CB8AC3E}">
        <p14:creationId xmlns:p14="http://schemas.microsoft.com/office/powerpoint/2010/main" val="3614320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B49D86-B153-4439-AFA4-3C13CF73A291}" type="slidenum">
              <a:rPr lang="en-US" smtClean="0"/>
              <a:t>7</a:t>
            </a:fld>
            <a:endParaRPr lang="en-US"/>
          </a:p>
        </p:txBody>
      </p:sp>
      <p:sp>
        <p:nvSpPr>
          <p:cNvPr id="5" name="Date Placeholder 4"/>
          <p:cNvSpPr>
            <a:spLocks noGrp="1"/>
          </p:cNvSpPr>
          <p:nvPr>
            <p:ph type="dt" idx="11"/>
          </p:nvPr>
        </p:nvSpPr>
        <p:spPr/>
        <p:txBody>
          <a:bodyPr/>
          <a:lstStyle/>
          <a:p>
            <a:r>
              <a:rPr lang="en-US" smtClean="0"/>
              <a:t>August 16, 2011</a:t>
            </a:r>
            <a:endParaRPr lang="en-US"/>
          </a:p>
        </p:txBody>
      </p:sp>
    </p:spTree>
    <p:extLst>
      <p:ext uri="{BB962C8B-B14F-4D97-AF65-F5344CB8AC3E}">
        <p14:creationId xmlns:p14="http://schemas.microsoft.com/office/powerpoint/2010/main" val="1222507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BAD59814-B4ED-4BEA-B190-B71614A62D44}" type="slidenum">
              <a:rPr lang="en-US"/>
              <a:pPr/>
              <a:t>16</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smtClean="0"/>
              <a:t>Explain “fresh” vs “evaluated” cipehrtexts</a:t>
            </a:r>
          </a:p>
        </p:txBody>
      </p:sp>
      <p:sp>
        <p:nvSpPr>
          <p:cNvPr id="2" name="Date Placeholder 1"/>
          <p:cNvSpPr>
            <a:spLocks noGrp="1"/>
          </p:cNvSpPr>
          <p:nvPr>
            <p:ph type="dt" idx="10"/>
          </p:nvPr>
        </p:nvSpPr>
        <p:spPr/>
        <p:txBody>
          <a:bodyPr/>
          <a:lstStyle/>
          <a:p>
            <a:r>
              <a:rPr lang="en-US" smtClean="0"/>
              <a:t>August 16, 2011</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13224B9-1634-4FD1-A78A-1F8F8B354F15}" type="slidenum">
              <a:rPr lang="en-US"/>
              <a:pPr/>
              <a:t>17</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r>
              <a:rPr lang="en-US" smtClean="0"/>
              <a:t>Explain “fresh” vs “evaluated” cipehrtexts</a:t>
            </a:r>
          </a:p>
        </p:txBody>
      </p:sp>
      <p:sp>
        <p:nvSpPr>
          <p:cNvPr id="2" name="Date Placeholder 1"/>
          <p:cNvSpPr>
            <a:spLocks noGrp="1"/>
          </p:cNvSpPr>
          <p:nvPr>
            <p:ph type="dt" idx="10"/>
          </p:nvPr>
        </p:nvSpPr>
        <p:spPr/>
        <p:txBody>
          <a:bodyPr/>
          <a:lstStyle/>
          <a:p>
            <a:r>
              <a:rPr lang="en-US" smtClean="0"/>
              <a:t>August 16, 2011</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20953D8C-FE93-4494-B6AA-994BDEC2239C}" type="slidenum">
              <a:rPr lang="en-US"/>
              <a:pPr/>
              <a:t>18</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US" smtClean="0"/>
              <a:t>Explain “fresh” vs “evaluated” cipehrtexts</a:t>
            </a:r>
          </a:p>
        </p:txBody>
      </p:sp>
      <p:sp>
        <p:nvSpPr>
          <p:cNvPr id="2" name="Date Placeholder 1"/>
          <p:cNvSpPr>
            <a:spLocks noGrp="1"/>
          </p:cNvSpPr>
          <p:nvPr>
            <p:ph type="dt" idx="10"/>
          </p:nvPr>
        </p:nvSpPr>
        <p:spPr/>
        <p:txBody>
          <a:bodyPr/>
          <a:lstStyle/>
          <a:p>
            <a:r>
              <a:rPr lang="en-US" smtClean="0"/>
              <a:t>August 16, 2011</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B49D86-B153-4439-AFA4-3C13CF73A291}" type="slidenum">
              <a:rPr lang="en-US" smtClean="0"/>
              <a:t>19</a:t>
            </a:fld>
            <a:endParaRPr lang="en-US"/>
          </a:p>
        </p:txBody>
      </p:sp>
      <p:sp>
        <p:nvSpPr>
          <p:cNvPr id="5" name="Date Placeholder 4"/>
          <p:cNvSpPr>
            <a:spLocks noGrp="1"/>
          </p:cNvSpPr>
          <p:nvPr>
            <p:ph type="dt" idx="11"/>
          </p:nvPr>
        </p:nvSpPr>
        <p:spPr/>
        <p:txBody>
          <a:bodyPr/>
          <a:lstStyle/>
          <a:p>
            <a:r>
              <a:rPr lang="en-US" smtClean="0"/>
              <a:t>August 16, 2011</a:t>
            </a:r>
            <a:endParaRPr lang="en-US"/>
          </a:p>
        </p:txBody>
      </p:sp>
    </p:spTree>
    <p:extLst>
      <p:ext uri="{BB962C8B-B14F-4D97-AF65-F5344CB8AC3E}">
        <p14:creationId xmlns:p14="http://schemas.microsoft.com/office/powerpoint/2010/main" val="4200801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81000" y="1411552"/>
            <a:ext cx="8382000" cy="2341154"/>
          </a:xfrm>
        </p:spPr>
        <p:txBody>
          <a:bodyPr/>
          <a:lstStyle>
            <a:lvl1pPr>
              <a:lnSpc>
                <a:spcPct val="90000"/>
              </a:lnSpc>
              <a:spcBef>
                <a:spcPts val="1000"/>
              </a:spcBef>
              <a:defRPr/>
            </a:lvl1pPr>
            <a:lvl2pPr>
              <a:lnSpc>
                <a:spcPct val="90000"/>
              </a:lnSpc>
              <a:spcBef>
                <a:spcPts val="1000"/>
              </a:spcBef>
              <a:defRPr/>
            </a:lvl2pPr>
            <a:lvl3pPr>
              <a:lnSpc>
                <a:spcPct val="90000"/>
              </a:lnSpc>
              <a:spcBef>
                <a:spcPts val="1000"/>
              </a:spcBef>
              <a:defRPr/>
            </a:lvl3pPr>
            <a:lvl4pPr>
              <a:lnSpc>
                <a:spcPct val="90000"/>
              </a:lnSpc>
              <a:spcBef>
                <a:spcPts val="1000"/>
              </a:spcBef>
              <a:defRPr/>
            </a:lvl4pPr>
            <a:lvl5pPr>
              <a:lnSpc>
                <a:spcPct val="90000"/>
              </a:lnSpc>
              <a:spcBef>
                <a:spcPts val="10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DF4131F3-4C3F-4904-AC8D-3091AF27558B}" type="slidenum">
              <a:rPr lang="en-US" smtClean="0"/>
              <a:t>‹#›</a:t>
            </a:fld>
            <a:endParaRPr lang="en-US"/>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4"/>
            <a:ext cx="8382000" cy="4987926"/>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4BA5412-DF89-49A5-AA4D-27150C1C4D14}" type="datetime4">
              <a:rPr lang="en-US" smtClean="0"/>
              <a:t>August 15, 2013</a:t>
            </a:fld>
            <a:endParaRPr lang="en-US" dirty="0"/>
          </a:p>
        </p:txBody>
      </p:sp>
      <p:sp>
        <p:nvSpPr>
          <p:cNvPr id="5" name="Slide Number Placeholder 4"/>
          <p:cNvSpPr>
            <a:spLocks noGrp="1"/>
          </p:cNvSpPr>
          <p:nvPr>
            <p:ph type="sldNum" sz="quarter" idx="11"/>
          </p:nvPr>
        </p:nvSpPr>
        <p:spPr/>
        <p:txBody>
          <a:bodyPr/>
          <a:lstStyle/>
          <a:p>
            <a:fld id="{DF4131F3-4C3F-4904-AC8D-3091AF27558B}" type="slidenum">
              <a:rPr lang="en-US" smtClean="0"/>
              <a:t>‹#›</a:t>
            </a:fld>
            <a:endParaRPr lang="en-US"/>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alphaModFix amt="50000"/>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52400" y="632460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89C446-9580-4316-AFFE-4CA9236EF0D9}" type="datetime4">
              <a:rPr lang="en-US" smtClean="0"/>
              <a:t>August 15, 2013</a:t>
            </a:fld>
            <a:endParaRPr lang="en-US"/>
          </a:p>
        </p:txBody>
      </p:sp>
      <p:sp>
        <p:nvSpPr>
          <p:cNvPr id="5" name="Slide Number Placeholder 4"/>
          <p:cNvSpPr>
            <a:spLocks noGrp="1"/>
          </p:cNvSpPr>
          <p:nvPr>
            <p:ph type="sldNum" sz="quarter" idx="4"/>
          </p:nvPr>
        </p:nvSpPr>
        <p:spPr>
          <a:xfrm>
            <a:off x="8305800" y="6324600"/>
            <a:ext cx="609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4131F3-4C3F-4904-AC8D-3091AF27558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alphaModFix amt="50000"/>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hf hdr="0" ftr="0"/>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447799"/>
          </a:xfrm>
        </p:spPr>
        <p:txBody>
          <a:bodyPr/>
          <a:lstStyle/>
          <a:p>
            <a:pPr algn="ctr"/>
            <a:r>
              <a:rPr lang="en-US" dirty="0" err="1" smtClean="0"/>
              <a:t>Homomorphic</a:t>
            </a:r>
            <a:r>
              <a:rPr lang="en-US" dirty="0" smtClean="0"/>
              <a:t> Encryption</a:t>
            </a:r>
            <a:br>
              <a:rPr lang="en-US" dirty="0" smtClean="0"/>
            </a:br>
            <a:r>
              <a:rPr lang="en-US" sz="3600" dirty="0" smtClean="0"/>
              <a:t>Tutorial</a:t>
            </a:r>
            <a:endParaRPr lang="en-US" sz="1100" dirty="0">
              <a:solidFill>
                <a:schemeClr val="bg1">
                  <a:lumMod val="65000"/>
                </a:schemeClr>
              </a:solidFill>
            </a:endParaRPr>
          </a:p>
        </p:txBody>
      </p:sp>
      <p:sp>
        <p:nvSpPr>
          <p:cNvPr id="3" name="Subtitle 2"/>
          <p:cNvSpPr>
            <a:spLocks noGrp="1"/>
          </p:cNvSpPr>
          <p:nvPr>
            <p:ph type="subTitle" idx="1"/>
          </p:nvPr>
        </p:nvSpPr>
        <p:spPr>
          <a:xfrm>
            <a:off x="685800" y="4114800"/>
            <a:ext cx="7924800" cy="1828800"/>
          </a:xfrm>
        </p:spPr>
        <p:txBody>
          <a:bodyPr>
            <a:normAutofit/>
          </a:bodyPr>
          <a:lstStyle/>
          <a:p>
            <a:pPr algn="ctr"/>
            <a:r>
              <a:rPr lang="en-US" dirty="0" err="1" smtClean="0"/>
              <a:t>Shai</a:t>
            </a:r>
            <a:r>
              <a:rPr lang="en-US" dirty="0" smtClean="0"/>
              <a:t> </a:t>
            </a:r>
            <a:r>
              <a:rPr lang="en-US" dirty="0" err="1" smtClean="0"/>
              <a:t>Halevi</a:t>
            </a:r>
            <a:r>
              <a:rPr lang="en-US" dirty="0" smtClean="0"/>
              <a:t> ― IBM</a:t>
            </a:r>
          </a:p>
          <a:p>
            <a:pPr algn="ctr"/>
            <a:r>
              <a:rPr lang="en-US" dirty="0" smtClean="0"/>
              <a:t>August 2013</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with Errors [Reg’05]</a:t>
            </a:r>
            <a:endParaRPr lang="en-US" dirty="0"/>
          </a:p>
        </p:txBody>
      </p:sp>
      <mc:AlternateContent xmlns:mc="http://schemas.openxmlformats.org/markup-compatibility/2006">
        <mc:Choice xmlns:a14="http://schemas.microsoft.com/office/drawing/2010/main" Requires="a14">
          <p:sp>
            <p:nvSpPr>
              <p:cNvPr id="5" name="Content Placeholder 4"/>
              <p:cNvSpPr>
                <a:spLocks noGrp="1"/>
              </p:cNvSpPr>
              <p:nvPr>
                <p:ph sz="quarter" idx="1"/>
              </p:nvPr>
            </p:nvSpPr>
            <p:spPr>
              <a:xfrm>
                <a:off x="381000" y="1219200"/>
                <a:ext cx="8610600" cy="5292725"/>
              </a:xfrm>
            </p:spPr>
            <p:txBody>
              <a:bodyPr/>
              <a:lstStyle/>
              <a:p>
                <a:pPr marL="0" indent="0">
                  <a:buNone/>
                </a:pPr>
                <a:r>
                  <a:rPr lang="en-US" dirty="0" smtClean="0"/>
                  <a:t>Many equivalent forms, this is one of them:</a:t>
                </a:r>
              </a:p>
              <a:p>
                <a:r>
                  <a:rPr lang="en-US" u="sng" dirty="0" smtClean="0"/>
                  <a:t>Parameters:</a:t>
                </a:r>
                <a:r>
                  <a:rPr lang="en-US" dirty="0" smtClean="0"/>
                  <a:t> </a:t>
                </a:r>
                <a14:m>
                  <m:oMath xmlns:m="http://schemas.openxmlformats.org/officeDocument/2006/math">
                    <m:r>
                      <a:rPr lang="en-US" i="1" dirty="0" smtClean="0">
                        <a:latin typeface="Cambria Math" panose="02040503050406030204" pitchFamily="18" charset="0"/>
                      </a:rPr>
                      <m:t>𝑞</m:t>
                    </m:r>
                  </m:oMath>
                </a14:m>
                <a:r>
                  <a:rPr lang="en-US" dirty="0" smtClean="0"/>
                  <a:t> (modulus), </a:t>
                </a:r>
                <a14:m>
                  <m:oMath xmlns:m="http://schemas.openxmlformats.org/officeDocument/2006/math">
                    <m:r>
                      <a:rPr lang="en-US" i="1" dirty="0" smtClean="0">
                        <a:latin typeface="Cambria Math" panose="02040503050406030204" pitchFamily="18" charset="0"/>
                      </a:rPr>
                      <m:t>𝑛</m:t>
                    </m:r>
                  </m:oMath>
                </a14:m>
                <a:r>
                  <a:rPr lang="en-US" dirty="0" smtClean="0"/>
                  <a:t> (dimension)</a:t>
                </a:r>
              </a:p>
              <a:p>
                <a:r>
                  <a:rPr lang="en-US" u="sng" dirty="0" smtClean="0"/>
                  <a:t>Secret:</a:t>
                </a:r>
                <a:r>
                  <a:rPr lang="en-US" dirty="0" smtClean="0"/>
                  <a:t> a random short vector </a:t>
                </a:r>
                <a14:m>
                  <m:oMath xmlns:m="http://schemas.openxmlformats.org/officeDocument/2006/math">
                    <m:r>
                      <a:rPr lang="en-US" b="1" i="1" smtClean="0">
                        <a:latin typeface="Cambria Math" panose="02040503050406030204" pitchFamily="18" charset="0"/>
                      </a:rPr>
                      <m:t>𝒔</m:t>
                    </m:r>
                    <m:r>
                      <a:rPr lang="en-US" b="0" i="1" smtClean="0">
                        <a:latin typeface="Cambria Math" panose="02040503050406030204" pitchFamily="18" charset="0"/>
                      </a:rPr>
                      <m:t>∈</m:t>
                    </m:r>
                    <m:sSubSup>
                      <m:sSubSupPr>
                        <m:ctrlPr>
                          <a:rPr lang="en-US" b="0" i="1" smtClean="0">
                            <a:latin typeface="Cambria Math"/>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𝑞</m:t>
                        </m:r>
                      </m:sub>
                      <m:sup>
                        <m:r>
                          <a:rPr lang="en-US" b="0" i="1" smtClean="0">
                            <a:latin typeface="Cambria Math" panose="02040503050406030204" pitchFamily="18" charset="0"/>
                          </a:rPr>
                          <m:t>𝑛</m:t>
                        </m:r>
                      </m:sup>
                    </m:sSubSup>
                  </m:oMath>
                </a14:m>
                <a:endParaRPr lang="en-US" dirty="0" smtClean="0"/>
              </a:p>
              <a:p>
                <a:r>
                  <a:rPr lang="en-US" u="sng" dirty="0" smtClean="0"/>
                  <a:t>Input:</a:t>
                </a:r>
                <a:r>
                  <a:rPr lang="en-US" dirty="0" smtClean="0"/>
                  <a:t> many pairs </a:t>
                </a:r>
                <a14:m>
                  <m:oMath xmlns:m="http://schemas.openxmlformats.org/officeDocument/2006/math">
                    <m:r>
                      <a:rPr lang="en-US" b="0" i="1" smtClean="0">
                        <a:latin typeface="Cambria Math" panose="02040503050406030204" pitchFamily="18" charset="0"/>
                      </a:rPr>
                      <m:t>(</m:t>
                    </m:r>
                    <m:sSub>
                      <m:sSubPr>
                        <m:ctrlPr>
                          <a:rPr lang="en-US" b="1" i="1" smtClean="0">
                            <a:latin typeface="Cambria Math"/>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𝒊</m:t>
                        </m:r>
                      </m:sub>
                    </m:sSub>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endParaRPr lang="en-US" dirty="0" smtClean="0"/>
              </a:p>
              <a:p>
                <a:pPr lvl="1"/>
                <a14:m>
                  <m:oMath xmlns:m="http://schemas.openxmlformats.org/officeDocument/2006/math">
                    <m:sSub>
                      <m:sSubPr>
                        <m:ctrlPr>
                          <a:rPr lang="en-US" b="0" i="1" smtClean="0">
                            <a:latin typeface="Cambria Math"/>
                          </a:rPr>
                        </m:ctrlPr>
                      </m:sSubPr>
                      <m:e>
                        <m:r>
                          <a:rPr lang="en-US" b="1" i="1" smtClean="0">
                            <a:latin typeface="Cambria Math" panose="02040503050406030204" pitchFamily="18" charset="0"/>
                          </a:rPr>
                          <m:t>𝒂</m:t>
                        </m:r>
                      </m:e>
                      <m:sub>
                        <m:r>
                          <a:rPr lang="en-US" b="0" i="1" smtClean="0">
                            <a:latin typeface="Cambria Math" panose="02040503050406030204" pitchFamily="18" charset="0"/>
                          </a:rPr>
                          <m:t>𝑖</m:t>
                        </m:r>
                      </m:sub>
                    </m:sSub>
                    <m:r>
                      <a:rPr lang="en-US" i="1">
                        <a:latin typeface="Cambria Math" panose="02040503050406030204" pitchFamily="18" charset="0"/>
                      </a:rPr>
                      <m:t>∈</m:t>
                    </m:r>
                    <m:sSubSup>
                      <m:sSubSupPr>
                        <m:ctrlPr>
                          <a:rPr lang="en-US" i="1">
                            <a:latin typeface="Cambria Math"/>
                          </a:rPr>
                        </m:ctrlPr>
                      </m:sSubSupPr>
                      <m:e>
                        <m:r>
                          <a:rPr lang="en-US" i="1">
                            <a:latin typeface="Cambria Math" panose="02040503050406030204" pitchFamily="18" charset="0"/>
                          </a:rPr>
                          <m:t>𝑍</m:t>
                        </m:r>
                      </m:e>
                      <m:sub>
                        <m:r>
                          <a:rPr lang="en-US" i="1">
                            <a:latin typeface="Cambria Math" panose="02040503050406030204" pitchFamily="18" charset="0"/>
                          </a:rPr>
                          <m:t>𝑞</m:t>
                        </m:r>
                      </m:sub>
                      <m:sup>
                        <m:r>
                          <a:rPr lang="en-US" i="1">
                            <a:latin typeface="Cambria Math" panose="02040503050406030204" pitchFamily="18" charset="0"/>
                          </a:rPr>
                          <m:t>𝑛</m:t>
                        </m:r>
                      </m:sup>
                    </m:sSubSup>
                  </m:oMath>
                </a14:m>
                <a:r>
                  <a:rPr lang="en-US" dirty="0"/>
                  <a:t> </a:t>
                </a:r>
                <a:r>
                  <a:rPr lang="en-US" dirty="0" smtClean="0"/>
                  <a:t>is random, </a:t>
                </a:r>
                <a14:m>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r>
                      <a:rPr lang="en-US" b="0" i="1" smtClean="0">
                        <a:latin typeface="Cambria Math" panose="02040503050406030204" pitchFamily="18" charset="0"/>
                      </a:rPr>
                      <m:t>=</m:t>
                    </m:r>
                    <m:d>
                      <m:dPr>
                        <m:begChr m:val="⟨"/>
                        <m:endChr m:val="⟩"/>
                        <m:ctrlPr>
                          <a:rPr lang="en-US" b="0" i="1" smtClean="0">
                            <a:latin typeface="Cambria Math"/>
                          </a:rPr>
                        </m:ctrlPr>
                      </m:dPr>
                      <m:e>
                        <m:r>
                          <a:rPr lang="en-US" b="1" i="1" smtClean="0">
                            <a:latin typeface="Cambria Math" panose="02040503050406030204" pitchFamily="18" charset="0"/>
                          </a:rPr>
                          <m:t>𝒔</m:t>
                        </m:r>
                        <m:r>
                          <a:rPr lang="en-US" b="0" i="1" smtClean="0">
                            <a:latin typeface="Cambria Math" panose="02040503050406030204" pitchFamily="18" charset="0"/>
                          </a:rPr>
                          <m:t>,</m:t>
                        </m:r>
                        <m:sSub>
                          <m:sSubPr>
                            <m:ctrlPr>
                              <a:rPr lang="en-US" b="0" i="1" smtClean="0">
                                <a:latin typeface="Cambria Math"/>
                              </a:rPr>
                            </m:ctrlPr>
                          </m:sSubPr>
                          <m:e>
                            <m:r>
                              <a:rPr lang="en-US" b="1" i="1" smtClean="0">
                                <a:latin typeface="Cambria Math" panose="02040503050406030204" pitchFamily="18" charset="0"/>
                              </a:rPr>
                              <m:t>𝒂</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𝑒</m:t>
                        </m:r>
                      </m:e>
                      <m:sub>
                        <m:r>
                          <a:rPr lang="en-US" b="0" i="1" smtClean="0">
                            <a:latin typeface="Cambria Math"/>
                          </a:rPr>
                          <m:t>𝑖</m:t>
                        </m:r>
                      </m:sub>
                    </m:sSub>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𝑞</m:t>
                    </m:r>
                    <m:r>
                      <a:rPr lang="en-US" b="0" i="1" smtClean="0">
                        <a:latin typeface="Cambria Math" panose="02040503050406030204" pitchFamily="18" charset="0"/>
                      </a:rPr>
                      <m:t>)</m:t>
                    </m:r>
                  </m:oMath>
                </a14:m>
                <a:endParaRPr lang="en-US" dirty="0" smtClean="0"/>
              </a:p>
              <a:p>
                <a:pPr lvl="2"/>
                <a14:m>
                  <m:oMath xmlns:m="http://schemas.openxmlformats.org/officeDocument/2006/math">
                    <m:sSub>
                      <m:sSubPr>
                        <m:ctrlPr>
                          <a:rPr lang="en-US" b="0" i="1" dirty="0" smtClean="0">
                            <a:latin typeface="Cambria Math"/>
                          </a:rPr>
                        </m:ctrlPr>
                      </m:sSubPr>
                      <m:e>
                        <m:r>
                          <a:rPr lang="en-US" i="1" dirty="0" smtClean="0">
                            <a:latin typeface="Cambria Math" panose="02040503050406030204" pitchFamily="18" charset="0"/>
                          </a:rPr>
                          <m:t>𝑒</m:t>
                        </m:r>
                      </m:e>
                      <m:sub>
                        <m:r>
                          <a:rPr lang="en-US" b="0" i="1" dirty="0" smtClean="0">
                            <a:latin typeface="Cambria Math"/>
                          </a:rPr>
                          <m:t>𝑖</m:t>
                        </m:r>
                      </m:sub>
                    </m:sSub>
                  </m:oMath>
                </a14:m>
                <a:r>
                  <a:rPr lang="en-US" dirty="0" smtClean="0"/>
                  <a:t> is short</a:t>
                </a:r>
              </a:p>
              <a:p>
                <a:r>
                  <a:rPr lang="en-US" u="sng" dirty="0" smtClean="0"/>
                  <a:t>Goal</a:t>
                </a:r>
                <a:r>
                  <a:rPr lang="en-US" dirty="0" smtClean="0"/>
                  <a:t>: find the secret </a:t>
                </a:r>
                <a14:m>
                  <m:oMath xmlns:m="http://schemas.openxmlformats.org/officeDocument/2006/math">
                    <m:r>
                      <a:rPr lang="en-US" b="1" i="1">
                        <a:latin typeface="Cambria Math" panose="02040503050406030204" pitchFamily="18" charset="0"/>
                      </a:rPr>
                      <m:t>𝒔</m:t>
                    </m:r>
                  </m:oMath>
                </a14:m>
                <a:endParaRPr lang="en-US" b="1" dirty="0" smtClean="0"/>
              </a:p>
              <a:p>
                <a:pPr lvl="1"/>
                <a:r>
                  <a:rPr lang="en-US" dirty="0" smtClean="0"/>
                  <a:t>Or distinguish </a:t>
                </a:r>
                <a14:m>
                  <m:oMath xmlns:m="http://schemas.openxmlformats.org/officeDocument/2006/math">
                    <m:r>
                      <a:rPr lang="en-US" i="1">
                        <a:latin typeface="Cambria Math" panose="02040503050406030204" pitchFamily="18" charset="0"/>
                      </a:rPr>
                      <m:t>(</m:t>
                    </m:r>
                    <m:sSub>
                      <m:sSubPr>
                        <m:ctrlPr>
                          <a:rPr lang="en-US" i="1">
                            <a:latin typeface="Cambria Math"/>
                          </a:rPr>
                        </m:ctrlPr>
                      </m:sSubPr>
                      <m:e>
                        <m:r>
                          <a:rPr lang="en-US" b="1" i="1">
                            <a:latin typeface="Cambria Math" panose="02040503050406030204" pitchFamily="18" charset="0"/>
                          </a:rPr>
                          <m:t>𝒂</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𝑏</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smtClean="0"/>
                  <a:t> from random in </a:t>
                </a:r>
                <a14:m>
                  <m:oMath xmlns:m="http://schemas.openxmlformats.org/officeDocument/2006/math">
                    <m:sSubSup>
                      <m:sSubSupPr>
                        <m:ctrlPr>
                          <a:rPr lang="en-US" i="1">
                            <a:latin typeface="Cambria Math"/>
                          </a:rPr>
                        </m:ctrlPr>
                      </m:sSubSupPr>
                      <m:e>
                        <m:r>
                          <a:rPr lang="en-US" i="1">
                            <a:latin typeface="Cambria Math" panose="02040503050406030204" pitchFamily="18" charset="0"/>
                          </a:rPr>
                          <m:t>𝑍</m:t>
                        </m:r>
                      </m:e>
                      <m:sub>
                        <m:r>
                          <a:rPr lang="en-US" i="1">
                            <a:latin typeface="Cambria Math" panose="02040503050406030204" pitchFamily="18" charset="0"/>
                          </a:rPr>
                          <m:t>𝑞</m:t>
                        </m:r>
                      </m:sub>
                      <m:sup>
                        <m:r>
                          <a:rPr lang="en-US" i="1">
                            <a:latin typeface="Cambria Math" panose="02040503050406030204" pitchFamily="18" charset="0"/>
                          </a:rPr>
                          <m:t>𝑛</m:t>
                        </m:r>
                        <m:r>
                          <a:rPr lang="en-US" b="0" i="1" smtClean="0">
                            <a:latin typeface="Cambria Math" panose="02040503050406030204" pitchFamily="18" charset="0"/>
                          </a:rPr>
                          <m:t>+1</m:t>
                        </m:r>
                      </m:sup>
                    </m:sSubSup>
                  </m:oMath>
                </a14:m>
                <a:endParaRPr lang="en-US" dirty="0" smtClean="0"/>
              </a:p>
              <a:p>
                <a:pPr marL="0" indent="0">
                  <a:buNone/>
                </a:pPr>
                <a:r>
                  <a:rPr lang="en-US" dirty="0">
                    <a:cs typeface="Times New Roman" pitchFamily="18" charset="0"/>
                  </a:rPr>
                  <a:t>[Regev’05, Peikert’09]:</a:t>
                </a:r>
                <a:r>
                  <a:rPr lang="en-US" sz="4400" dirty="0">
                    <a:cs typeface="Times New Roman" pitchFamily="18" charset="0"/>
                  </a:rPr>
                  <a:t> </a:t>
                </a:r>
                <a:r>
                  <a:rPr lang="en-US" dirty="0"/>
                  <a:t>As hard as some </a:t>
                </a:r>
                <a:r>
                  <a:rPr lang="en-US" dirty="0" smtClean="0"/>
                  <a:t>worst-case  </a:t>
                </a:r>
                <a:r>
                  <a:rPr lang="en-US" dirty="0"/>
                  <a:t>lattice problems in dim </a:t>
                </a:r>
                <a:r>
                  <a:rPr lang="en-US" i="1" dirty="0">
                    <a:latin typeface="Times New Roman" pitchFamily="18" charset="0"/>
                    <a:cs typeface="Times New Roman" pitchFamily="18" charset="0"/>
                  </a:rPr>
                  <a:t>n</a:t>
                </a:r>
                <a:r>
                  <a:rPr lang="en-US" dirty="0">
                    <a:cs typeface="Times New Roman" pitchFamily="18" charset="0"/>
                  </a:rPr>
                  <a:t> </a:t>
                </a:r>
                <a:r>
                  <a:rPr lang="en-US" sz="2400" dirty="0">
                    <a:cs typeface="Times New Roman" pitchFamily="18" charset="0"/>
                  </a:rPr>
                  <a:t>(for certain range of </a:t>
                </a:r>
                <a:r>
                  <a:rPr lang="en-US" sz="2400" dirty="0" err="1">
                    <a:cs typeface="Times New Roman" pitchFamily="18" charset="0"/>
                  </a:rPr>
                  <a:t>params</a:t>
                </a:r>
                <a:r>
                  <a:rPr lang="en-US" sz="2400" dirty="0">
                    <a:cs typeface="Times New Roman" pitchFamily="18" charset="0"/>
                  </a:rPr>
                  <a:t>)</a:t>
                </a:r>
                <a:r>
                  <a:rPr lang="en-US" dirty="0">
                    <a:cs typeface="Times New Roman" pitchFamily="18" charset="0"/>
                  </a:rPr>
                  <a:t> </a:t>
                </a:r>
                <a:endParaRPr lang="en-US" sz="4000" dirty="0">
                  <a:cs typeface="Times New Roman" pitchFamily="18" charset="0"/>
                </a:endParaRPr>
              </a:p>
            </p:txBody>
          </p:sp>
        </mc:Choice>
        <mc:Fallback>
          <p:sp>
            <p:nvSpPr>
              <p:cNvPr id="5" name="Content Placeholder 4"/>
              <p:cNvSpPr>
                <a:spLocks noGrp="1" noRot="1" noChangeAspect="1" noMove="1" noResize="1" noEditPoints="1" noAdjustHandles="1" noChangeArrowheads="1" noChangeShapeType="1" noTextEdit="1"/>
              </p:cNvSpPr>
              <p:nvPr>
                <p:ph sz="quarter" idx="1"/>
              </p:nvPr>
            </p:nvSpPr>
            <p:spPr>
              <a:xfrm>
                <a:off x="381000" y="1219200"/>
                <a:ext cx="8610600" cy="5292725"/>
              </a:xfrm>
              <a:blipFill rotWithShape="1">
                <a:blip r:embed="rId2"/>
                <a:stretch>
                  <a:fillRect l="-2904" t="-3226" r="-2762" b="-3456"/>
                </a:stretch>
              </a:blipFill>
            </p:spPr>
            <p:txBody>
              <a:bodyPr/>
              <a:lstStyle/>
              <a:p>
                <a:r>
                  <a:rPr lang="en-US">
                    <a:noFill/>
                  </a:rPr>
                  <a:t> </a:t>
                </a:r>
              </a:p>
            </p:txBody>
          </p:sp>
        </mc:Fallback>
      </mc:AlternateContent>
    </p:spTree>
    <p:extLst>
      <p:ext uri="{BB962C8B-B14F-4D97-AF65-F5344CB8AC3E}">
        <p14:creationId xmlns:p14="http://schemas.microsoft.com/office/powerpoint/2010/main" val="146438849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64797"/>
          </a:xfrm>
        </p:spPr>
        <p:txBody>
          <a:bodyPr/>
          <a:lstStyle/>
          <a:p>
            <a:r>
              <a:rPr lang="en-US" dirty="0" err="1" smtClean="0"/>
              <a:t>Regev’s</a:t>
            </a:r>
            <a:r>
              <a:rPr lang="en-US" dirty="0" smtClean="0"/>
              <a:t> </a:t>
            </a:r>
            <a:r>
              <a:rPr lang="en-US" dirty="0"/>
              <a:t>Cryptosystem [Reg’05]</a:t>
            </a:r>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381000" y="1219200"/>
                <a:ext cx="8686800" cy="5257800"/>
              </a:xfrm>
            </p:spPr>
            <p:txBody>
              <a:bodyPr>
                <a:normAutofit/>
              </a:bodyPr>
              <a:lstStyle/>
              <a:p>
                <a:pPr>
                  <a:spcBef>
                    <a:spcPts val="1000"/>
                  </a:spcBef>
                </a:pPr>
                <a:r>
                  <a:rPr lang="en-US" dirty="0" smtClean="0"/>
                  <a:t>The shared-key variant (enough for us)</a:t>
                </a:r>
              </a:p>
              <a:p>
                <a:pPr>
                  <a:spcBef>
                    <a:spcPts val="1000"/>
                  </a:spcBef>
                </a:pPr>
                <a:r>
                  <a:rPr lang="en-US" dirty="0" smtClean="0"/>
                  <a:t>Secret key: vector </a:t>
                </a:r>
                <a14:m>
                  <m:oMath xmlns:m="http://schemas.openxmlformats.org/officeDocument/2006/math">
                    <m:r>
                      <a:rPr lang="en-US" b="1" i="1">
                        <a:latin typeface="Cambria Math" panose="02040503050406030204" pitchFamily="18" charset="0"/>
                      </a:rPr>
                      <m:t>𝒔</m:t>
                    </m:r>
                    <m:r>
                      <a:rPr lang="en-US" b="1" i="1" smtClean="0">
                        <a:latin typeface="Cambria Math" panose="02040503050406030204" pitchFamily="18" charset="0"/>
                      </a:rPr>
                      <m:t>′</m:t>
                    </m:r>
                  </m:oMath>
                </a14:m>
                <a:r>
                  <a:rPr lang="en-US" dirty="0" smtClean="0"/>
                  <a:t> </a:t>
                </a:r>
              </a:p>
              <a:p>
                <a:pPr>
                  <a:spcBef>
                    <a:spcPts val="1000"/>
                  </a:spcBef>
                </a:pPr>
                <a:r>
                  <a:rPr lang="en-US" dirty="0" smtClean="0"/>
                  <a:t>Encrypt</a:t>
                </a:r>
                <a14:m>
                  <m:oMath xmlns:m="http://schemas.openxmlformats.org/officeDocument/2006/math">
                    <m:d>
                      <m:dPr>
                        <m:ctrlPr>
                          <a:rPr lang="en-US" b="0" i="1" dirty="0" smtClean="0">
                            <a:latin typeface="Cambria Math"/>
                          </a:rPr>
                        </m:ctrlPr>
                      </m:dPr>
                      <m:e>
                        <m:r>
                          <a:rPr lang="en-US" b="0" i="1" dirty="0" smtClean="0">
                            <a:latin typeface="Cambria Math" panose="02040503050406030204" pitchFamily="18" charset="0"/>
                          </a:rPr>
                          <m:t>𝜎</m:t>
                        </m:r>
                        <m:r>
                          <a:rPr lang="en-US" b="0" i="1" dirty="0" smtClean="0">
                            <a:latin typeface="Cambria Math" panose="02040503050406030204" pitchFamily="18" charset="0"/>
                          </a:rPr>
                          <m:t>∈</m:t>
                        </m:r>
                        <m:r>
                          <m:rPr>
                            <m:lit/>
                          </m:rPr>
                          <a:rPr lang="en-US" b="0" i="1" dirty="0" smtClean="0">
                            <a:latin typeface="Cambria Math" panose="02040503050406030204" pitchFamily="18" charset="0"/>
                          </a:rPr>
                          <m:t>{</m:t>
                        </m:r>
                        <m:r>
                          <a:rPr lang="en-US" b="0" i="1" dirty="0" smtClean="0">
                            <a:latin typeface="Cambria Math" panose="02040503050406030204" pitchFamily="18" charset="0"/>
                          </a:rPr>
                          <m:t>0,1</m:t>
                        </m:r>
                        <m:r>
                          <m:rPr>
                            <m:lit/>
                          </m:rPr>
                          <a:rPr lang="en-US" b="0" i="1" dirty="0" smtClean="0">
                            <a:latin typeface="Cambria Math" panose="02040503050406030204" pitchFamily="18" charset="0"/>
                          </a:rPr>
                          <m:t>}</m:t>
                        </m:r>
                      </m:e>
                    </m:d>
                  </m:oMath>
                </a14:m>
                <a:endParaRPr lang="en-US" b="0" i="1" dirty="0" smtClean="0">
                  <a:latin typeface="Cambria Math" panose="02040503050406030204" pitchFamily="18" charset="0"/>
                </a:endParaRPr>
              </a:p>
              <a:p>
                <a:pPr lvl="1">
                  <a:spcBef>
                    <a:spcPts val="1000"/>
                  </a:spcBef>
                </a:pPr>
                <a14:m>
                  <m:oMath xmlns:m="http://schemas.openxmlformats.org/officeDocument/2006/math">
                    <m:r>
                      <a:rPr lang="en-US" b="1" i="1" dirty="0" smtClean="0">
                        <a:latin typeface="Cambria Math" panose="02040503050406030204" pitchFamily="18" charset="0"/>
                      </a:rPr>
                      <m:t>𝒄</m:t>
                    </m:r>
                    <m:r>
                      <a:rPr lang="en-US" b="0" i="1" dirty="0" smtClean="0">
                        <a:latin typeface="Cambria Math" panose="02040503050406030204" pitchFamily="18" charset="0"/>
                      </a:rPr>
                      <m:t>=</m:t>
                    </m:r>
                    <m:r>
                      <a:rPr lang="en-US" i="1" dirty="0" smtClean="0">
                        <a:latin typeface="Cambria Math" panose="02040503050406030204" pitchFamily="18" charset="0"/>
                      </a:rPr>
                      <m:t>(</m:t>
                    </m:r>
                    <m:r>
                      <a:rPr lang="en-US" b="1" i="1" dirty="0" err="1" smtClean="0">
                        <a:latin typeface="Cambria Math" panose="02040503050406030204" pitchFamily="18" charset="0"/>
                      </a:rPr>
                      <m:t>𝒂</m:t>
                    </m:r>
                    <m:r>
                      <a:rPr lang="en-US" i="1" dirty="0" err="1" smtClean="0">
                        <a:latin typeface="Cambria Math" panose="02040503050406030204" pitchFamily="18" charset="0"/>
                      </a:rPr>
                      <m:t>,</m:t>
                    </m:r>
                    <m:r>
                      <a:rPr lang="en-US" i="1" dirty="0" err="1" smtClean="0">
                        <a:latin typeface="Cambria Math" panose="02040503050406030204" pitchFamily="18" charset="0"/>
                      </a:rPr>
                      <m:t>𝑏</m:t>
                    </m:r>
                    <m:r>
                      <a:rPr lang="en-US" i="1" dirty="0" smtClean="0">
                        <a:latin typeface="Cambria Math" panose="02040503050406030204" pitchFamily="18" charset="0"/>
                      </a:rPr>
                      <m:t>) </m:t>
                    </m:r>
                  </m:oMath>
                </a14:m>
                <a:r>
                  <a:rPr lang="en-US" dirty="0" err="1" smtClean="0"/>
                  <a:t>s.t.</a:t>
                </a:r>
                <a:r>
                  <a:rPr lang="en-US" dirty="0" smtClean="0"/>
                  <a:t> </a:t>
                </a:r>
                <a14:m>
                  <m:oMath xmlns:m="http://schemas.openxmlformats.org/officeDocument/2006/math">
                    <m:r>
                      <a:rPr lang="en-US" b="0" i="1" smtClean="0">
                        <a:solidFill>
                          <a:srgbClr val="00B050"/>
                        </a:solidFill>
                        <a:latin typeface="Cambria Math" panose="02040503050406030204" pitchFamily="18" charset="0"/>
                      </a:rPr>
                      <m:t>𝑏</m:t>
                    </m:r>
                    <m:r>
                      <a:rPr lang="en-US" b="0" i="0"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𝜎</m:t>
                    </m:r>
                    <m:f>
                      <m:fPr>
                        <m:ctrlPr>
                          <a:rPr lang="en-US" b="0" i="1" smtClean="0">
                            <a:solidFill>
                              <a:srgbClr val="00B050"/>
                            </a:solidFill>
                            <a:latin typeface="Cambria Math"/>
                          </a:rPr>
                        </m:ctrlPr>
                      </m:fPr>
                      <m:num>
                        <m:r>
                          <a:rPr lang="en-US" b="0" i="1" smtClean="0">
                            <a:solidFill>
                              <a:srgbClr val="00B050"/>
                            </a:solidFill>
                            <a:latin typeface="Cambria Math" panose="02040503050406030204" pitchFamily="18" charset="0"/>
                          </a:rPr>
                          <m:t>𝑞</m:t>
                        </m:r>
                      </m:num>
                      <m:den>
                        <m:r>
                          <a:rPr lang="en-US" b="0" i="1" smtClean="0">
                            <a:solidFill>
                              <a:srgbClr val="00B050"/>
                            </a:solidFill>
                            <a:latin typeface="Cambria Math" panose="02040503050406030204" pitchFamily="18" charset="0"/>
                          </a:rPr>
                          <m:t>2</m:t>
                        </m:r>
                      </m:den>
                    </m:f>
                    <m:r>
                      <a:rPr lang="en-US" b="0" i="1" smtClean="0">
                        <a:solidFill>
                          <a:srgbClr val="00B050"/>
                        </a:solidFill>
                        <a:latin typeface="Cambria Math" panose="02040503050406030204" pitchFamily="18" charset="0"/>
                      </a:rPr>
                      <m:t>−</m:t>
                    </m:r>
                    <m:d>
                      <m:dPr>
                        <m:begChr m:val="⟨"/>
                        <m:endChr m:val="⟩"/>
                        <m:ctrlPr>
                          <a:rPr lang="en-US" b="0" i="1" smtClean="0">
                            <a:solidFill>
                              <a:srgbClr val="00B050"/>
                            </a:solidFill>
                            <a:latin typeface="Cambria Math"/>
                          </a:rPr>
                        </m:ctrlPr>
                      </m:dPr>
                      <m:e>
                        <m:r>
                          <a:rPr lang="en-US" b="1" i="1" smtClean="0">
                            <a:solidFill>
                              <a:srgbClr val="00B050"/>
                            </a:solidFill>
                            <a:latin typeface="Cambria Math" panose="02040503050406030204" pitchFamily="18" charset="0"/>
                          </a:rPr>
                          <m:t>𝒔</m:t>
                        </m:r>
                        <m:r>
                          <a:rPr lang="en-US" b="1"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m:t>
                        </m:r>
                        <m:r>
                          <a:rPr lang="en-US" b="1" i="1" smtClean="0">
                            <a:solidFill>
                              <a:srgbClr val="00B050"/>
                            </a:solidFill>
                            <a:latin typeface="Cambria Math" panose="02040503050406030204" pitchFamily="18" charset="0"/>
                          </a:rPr>
                          <m:t>𝒂</m:t>
                        </m:r>
                      </m:e>
                    </m:d>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𝑒</m:t>
                    </m:r>
                    <m:r>
                      <a:rPr lang="en-US" b="0" i="1" smtClean="0">
                        <a:solidFill>
                          <a:srgbClr val="00B050"/>
                        </a:solidFill>
                        <a:latin typeface="Cambria Math" panose="02040503050406030204" pitchFamily="18" charset="0"/>
                      </a:rPr>
                      <m:t> (</m:t>
                    </m:r>
                    <m:r>
                      <a:rPr lang="en-US" b="0" i="1" smtClean="0">
                        <a:solidFill>
                          <a:srgbClr val="00B050"/>
                        </a:solidFill>
                        <a:latin typeface="Cambria Math" panose="02040503050406030204" pitchFamily="18" charset="0"/>
                      </a:rPr>
                      <m:t>𝑚𝑜𝑑</m:t>
                    </m:r>
                    <m:r>
                      <a:rPr lang="en-US" b="0" i="1" smtClean="0">
                        <a:solidFill>
                          <a:srgbClr val="00B050"/>
                        </a:solidFill>
                        <a:latin typeface="Cambria Math" panose="02040503050406030204" pitchFamily="18" charset="0"/>
                      </a:rPr>
                      <m:t> </m:t>
                    </m:r>
                    <m:r>
                      <a:rPr lang="en-US" b="0" i="1" smtClean="0">
                        <a:solidFill>
                          <a:srgbClr val="00B050"/>
                        </a:solidFill>
                        <a:latin typeface="Cambria Math" panose="02040503050406030204" pitchFamily="18" charset="0"/>
                      </a:rPr>
                      <m:t>𝑞</m:t>
                    </m:r>
                    <m:r>
                      <a:rPr lang="en-US" b="0" i="1" smtClean="0">
                        <a:solidFill>
                          <a:srgbClr val="00B050"/>
                        </a:solidFill>
                        <a:latin typeface="Cambria Math" panose="02040503050406030204" pitchFamily="18" charset="0"/>
                      </a:rPr>
                      <m:t>)</m:t>
                    </m:r>
                  </m:oMath>
                </a14:m>
                <a:endParaRPr lang="en-US" dirty="0" smtClean="0">
                  <a:solidFill>
                    <a:srgbClr val="00B050"/>
                  </a:solidFill>
                </a:endParaRPr>
              </a:p>
              <a:p>
                <a:pPr lvl="1">
                  <a:spcBef>
                    <a:spcPts val="1000"/>
                  </a:spcBef>
                </a:pPr>
                <a:r>
                  <a:rPr lang="en-US" dirty="0" smtClean="0"/>
                  <a:t>Convenient to write </a:t>
                </a:r>
                <a14:m>
                  <m:oMath xmlns:m="http://schemas.openxmlformats.org/officeDocument/2006/math">
                    <m:d>
                      <m:dPr>
                        <m:begChr m:val="⟨"/>
                        <m:endChr m:val="⟩"/>
                        <m:ctrlPr>
                          <a:rPr lang="en-US" i="1" smtClean="0">
                            <a:solidFill>
                              <a:srgbClr val="0070C0"/>
                            </a:solidFill>
                            <a:latin typeface="Cambria Math"/>
                          </a:rPr>
                        </m:ctrlPr>
                      </m:dPr>
                      <m:e>
                        <m:r>
                          <a:rPr lang="en-US" b="1" i="1" smtClean="0">
                            <a:solidFill>
                              <a:srgbClr val="0070C0"/>
                            </a:solidFill>
                            <a:latin typeface="Cambria Math" panose="02040503050406030204" pitchFamily="18" charset="0"/>
                          </a:rPr>
                          <m:t>𝒔</m:t>
                        </m:r>
                        <m:r>
                          <a:rPr lang="en-US" b="0" i="1" smtClean="0">
                            <a:solidFill>
                              <a:srgbClr val="0070C0"/>
                            </a:solidFill>
                            <a:latin typeface="Cambria Math" panose="02040503050406030204" pitchFamily="18" charset="0"/>
                          </a:rPr>
                          <m:t>,</m:t>
                        </m:r>
                        <m:r>
                          <a:rPr lang="en-US" b="1" i="1" smtClean="0">
                            <a:solidFill>
                              <a:srgbClr val="0070C0"/>
                            </a:solidFill>
                            <a:latin typeface="Cambria Math" panose="02040503050406030204" pitchFamily="18" charset="0"/>
                          </a:rPr>
                          <m:t>𝒄</m:t>
                        </m:r>
                      </m:e>
                    </m:d>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𝜎</m:t>
                    </m:r>
                    <m:f>
                      <m:fPr>
                        <m:ctrlPr>
                          <a:rPr lang="en-US" b="0" i="1" smtClean="0">
                            <a:solidFill>
                              <a:srgbClr val="0070C0"/>
                            </a:solidFill>
                            <a:latin typeface="Cambria Math"/>
                          </a:rPr>
                        </m:ctrlPr>
                      </m:fPr>
                      <m:num>
                        <m:r>
                          <a:rPr lang="en-US" b="0" i="1" smtClean="0">
                            <a:solidFill>
                              <a:srgbClr val="0070C0"/>
                            </a:solidFill>
                            <a:latin typeface="Cambria Math" panose="02040503050406030204" pitchFamily="18" charset="0"/>
                          </a:rPr>
                          <m:t>𝑞</m:t>
                        </m:r>
                      </m:num>
                      <m:den>
                        <m:r>
                          <a:rPr lang="en-US" b="0" i="1" smtClean="0">
                            <a:solidFill>
                              <a:srgbClr val="0070C0"/>
                            </a:solidFill>
                            <a:latin typeface="Cambria Math" panose="02040503050406030204" pitchFamily="18" charset="0"/>
                          </a:rPr>
                          <m:t>2</m:t>
                        </m:r>
                      </m:den>
                    </m:f>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𝑒</m:t>
                    </m:r>
                    <m:r>
                      <a:rPr lang="en-US" b="0" i="1" smtClean="0">
                        <a:solidFill>
                          <a:srgbClr val="0070C0"/>
                        </a:solidFill>
                        <a:latin typeface="Cambria Math" panose="02040503050406030204" pitchFamily="18" charset="0"/>
                      </a:rPr>
                      <m:t> (</m:t>
                    </m:r>
                    <m:r>
                      <a:rPr lang="en-US" b="0" i="1" smtClean="0">
                        <a:solidFill>
                          <a:srgbClr val="0070C0"/>
                        </a:solidFill>
                        <a:latin typeface="Cambria Math" panose="02040503050406030204" pitchFamily="18" charset="0"/>
                      </a:rPr>
                      <m:t>𝑚𝑜𝑑</m:t>
                    </m:r>
                    <m:r>
                      <a:rPr lang="en-US" b="0" i="1" smtClean="0">
                        <a:solidFill>
                          <a:srgbClr val="0070C0"/>
                        </a:solidFill>
                        <a:latin typeface="Cambria Math" panose="02040503050406030204" pitchFamily="18" charset="0"/>
                      </a:rPr>
                      <m:t> </m:t>
                    </m:r>
                    <m:r>
                      <a:rPr lang="en-US" b="0" i="1" smtClean="0">
                        <a:solidFill>
                          <a:srgbClr val="0070C0"/>
                        </a:solidFill>
                        <a:latin typeface="Cambria Math" panose="02040503050406030204" pitchFamily="18" charset="0"/>
                      </a:rPr>
                      <m:t>𝑞</m:t>
                    </m:r>
                    <m:r>
                      <a:rPr lang="en-US" b="0" i="1" smtClean="0">
                        <a:solidFill>
                          <a:srgbClr val="0070C0"/>
                        </a:solidFill>
                        <a:latin typeface="Cambria Math" panose="02040503050406030204" pitchFamily="18" charset="0"/>
                      </a:rPr>
                      <m:t>)</m:t>
                    </m:r>
                  </m:oMath>
                </a14:m>
                <a:endParaRPr lang="en-US" dirty="0" smtClean="0"/>
              </a:p>
              <a:p>
                <a:pPr>
                  <a:spcBef>
                    <a:spcPts val="1000"/>
                  </a:spcBef>
                </a:pPr>
                <a:r>
                  <a:rPr lang="en-US" dirty="0" smtClean="0"/>
                  <a:t>Decrypt(</a:t>
                </a:r>
                <a14:m>
                  <m:oMath xmlns:m="http://schemas.openxmlformats.org/officeDocument/2006/math">
                    <m:r>
                      <a:rPr lang="en-US" b="1" i="1" dirty="0" smtClean="0">
                        <a:latin typeface="Cambria Math"/>
                      </a:rPr>
                      <m:t>𝒔</m:t>
                    </m:r>
                    <m:r>
                      <a:rPr lang="en-US" i="1" dirty="0" smtClean="0">
                        <a:latin typeface="Cambria Math"/>
                      </a:rPr>
                      <m:t>,</m:t>
                    </m:r>
                    <m:r>
                      <a:rPr lang="en-US" b="1" i="1" dirty="0" smtClean="0">
                        <a:latin typeface="Cambria Math"/>
                      </a:rPr>
                      <m:t>𝒄</m:t>
                    </m:r>
                  </m:oMath>
                </a14:m>
                <a:r>
                  <a:rPr lang="en-US" dirty="0" smtClean="0"/>
                  <a:t>)</a:t>
                </a:r>
              </a:p>
              <a:p>
                <a:pPr lvl="1">
                  <a:spcBef>
                    <a:spcPts val="1000"/>
                  </a:spcBef>
                </a:pPr>
                <a:r>
                  <a:rPr lang="en-US" dirty="0" smtClean="0"/>
                  <a:t>Output 0 if |</a:t>
                </a:r>
                <a14:m>
                  <m:oMath xmlns:m="http://schemas.openxmlformats.org/officeDocument/2006/math">
                    <m:d>
                      <m:dPr>
                        <m:begChr m:val="⟨"/>
                        <m:endChr m:val="⟩"/>
                        <m:ctrlPr>
                          <a:rPr lang="en-US" i="1" smtClean="0">
                            <a:solidFill>
                              <a:schemeClr val="tx1"/>
                            </a:solidFill>
                            <a:latin typeface="Cambria Math"/>
                          </a:rPr>
                        </m:ctrlPr>
                      </m:dPr>
                      <m:e>
                        <m:r>
                          <a:rPr lang="en-US" b="1" i="1">
                            <a:solidFill>
                              <a:schemeClr val="tx1"/>
                            </a:solidFill>
                            <a:latin typeface="Cambria Math" panose="02040503050406030204" pitchFamily="18" charset="0"/>
                          </a:rPr>
                          <m:t>𝒔</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𝒄</m:t>
                        </m:r>
                      </m:e>
                    </m:d>
                  </m:oMath>
                </a14:m>
                <a:r>
                  <a:rPr lang="en-US" dirty="0" smtClean="0"/>
                  <a:t> mod q|</a:t>
                </a:r>
                <a14:m>
                  <m:oMath xmlns:m="http://schemas.openxmlformats.org/officeDocument/2006/math">
                    <m:r>
                      <a:rPr lang="en-US" b="0" i="1" smtClean="0">
                        <a:latin typeface="Cambria Math"/>
                      </a:rPr>
                      <m:t>≤</m:t>
                    </m:r>
                    <m:r>
                      <a:rPr lang="en-US" b="0" i="1" smtClean="0">
                        <a:latin typeface="Cambria Math"/>
                      </a:rPr>
                      <m:t>𝑞</m:t>
                    </m:r>
                    <m:r>
                      <a:rPr lang="en-US" b="0" i="1" smtClean="0">
                        <a:latin typeface="Cambria Math"/>
                      </a:rPr>
                      <m:t>/4</m:t>
                    </m:r>
                  </m:oMath>
                </a14:m>
                <a:r>
                  <a:rPr lang="en-US" dirty="0" smtClean="0"/>
                  <a:t>, else output 1</a:t>
                </a:r>
              </a:p>
              <a:p>
                <a:pPr lvl="1">
                  <a:spcBef>
                    <a:spcPts val="1000"/>
                  </a:spcBef>
                </a:pPr>
                <a:r>
                  <a:rPr lang="en-US" dirty="0" smtClean="0"/>
                  <a:t>Correct decryption as long as error </a:t>
                </a:r>
                <a14:m>
                  <m:oMath xmlns:m="http://schemas.openxmlformats.org/officeDocument/2006/math">
                    <m:r>
                      <a:rPr lang="en-US" b="0" i="1" smtClean="0">
                        <a:latin typeface="Cambria Math"/>
                      </a:rPr>
                      <m:t>&lt;</m:t>
                    </m:r>
                    <m:r>
                      <a:rPr lang="en-US" i="1">
                        <a:latin typeface="Cambria Math"/>
                      </a:rPr>
                      <m:t>𝑞</m:t>
                    </m:r>
                    <m:r>
                      <a:rPr lang="en-US" i="1">
                        <a:latin typeface="Cambria Math"/>
                      </a:rPr>
                      <m:t>/4</m:t>
                    </m:r>
                  </m:oMath>
                </a14:m>
                <a:endParaRPr lang="en-US" dirty="0" smtClean="0"/>
              </a:p>
              <a:p>
                <a:pPr marL="0" indent="0">
                  <a:spcBef>
                    <a:spcPts val="1000"/>
                  </a:spcBef>
                  <a:buNone/>
                </a:pPr>
                <a:r>
                  <a:rPr lang="en-US" dirty="0" smtClean="0"/>
                  <a:t>Security: If LWE is hard, </a:t>
                </a:r>
                <a:r>
                  <a:rPr lang="en-US" dirty="0" err="1" smtClean="0"/>
                  <a:t>cipehrtext</a:t>
                </a:r>
                <a:r>
                  <a:rPr lang="en-US" dirty="0" smtClean="0"/>
                  <a:t> is pseudorandom</a:t>
                </a:r>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381000" y="1219200"/>
                <a:ext cx="8686800" cy="5257800"/>
              </a:xfrm>
              <a:blipFill rotWithShape="1">
                <a:blip r:embed="rId2"/>
                <a:stretch>
                  <a:fillRect l="-2877" t="-3244" r="-15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011782" y="1701225"/>
                <a:ext cx="3455818" cy="584775"/>
              </a:xfrm>
              <a:prstGeom prst="rect">
                <a:avLst/>
              </a:prstGeom>
              <a:noFill/>
            </p:spPr>
            <p:txBody>
              <a:bodyPr wrap="none" rtlCol="0">
                <a:spAutoFit/>
              </a:bodyPr>
              <a:lstStyle/>
              <a:p>
                <a:r>
                  <a:rPr lang="en-US" sz="3200" dirty="0" smtClean="0"/>
                  <a:t>, denote </a:t>
                </a:r>
                <a14:m>
                  <m:oMath xmlns:m="http://schemas.openxmlformats.org/officeDocument/2006/math">
                    <m:r>
                      <a:rPr lang="en-US" sz="3200" b="1" i="1" smtClean="0">
                        <a:solidFill>
                          <a:srgbClr val="0070C0"/>
                        </a:solidFill>
                        <a:latin typeface="Cambria Math" panose="02040503050406030204" pitchFamily="18" charset="0"/>
                      </a:rPr>
                      <m:t>𝒔</m:t>
                    </m:r>
                    <m:r>
                      <a:rPr lang="en-US" sz="3200" b="1" i="1" smtClean="0">
                        <a:solidFill>
                          <a:srgbClr val="0070C0"/>
                        </a:solidFill>
                        <a:latin typeface="Cambria Math" panose="02040503050406030204" pitchFamily="18" charset="0"/>
                      </a:rPr>
                      <m:t>=</m:t>
                    </m:r>
                    <m:d>
                      <m:dPr>
                        <m:ctrlPr>
                          <a:rPr lang="en-US" sz="3200" b="1" i="1">
                            <a:solidFill>
                              <a:srgbClr val="0070C0"/>
                            </a:solidFill>
                            <a:latin typeface="Cambria Math"/>
                          </a:rPr>
                        </m:ctrlPr>
                      </m:dPr>
                      <m:e>
                        <m:r>
                          <a:rPr lang="en-US" sz="3200" b="1" i="1">
                            <a:solidFill>
                              <a:srgbClr val="0070C0"/>
                            </a:solidFill>
                            <a:latin typeface="Cambria Math" panose="02040503050406030204" pitchFamily="18" charset="0"/>
                          </a:rPr>
                          <m:t>𝒔</m:t>
                        </m:r>
                        <m:r>
                          <a:rPr lang="en-US" sz="3200" b="1" i="1" smtClean="0">
                            <a:solidFill>
                              <a:srgbClr val="0070C0"/>
                            </a:solidFill>
                            <a:latin typeface="Cambria Math"/>
                          </a:rPr>
                          <m:t>′</m:t>
                        </m:r>
                        <m:r>
                          <a:rPr lang="en-US" sz="3200" b="1" i="1">
                            <a:solidFill>
                              <a:srgbClr val="0070C0"/>
                            </a:solidFill>
                            <a:latin typeface="Cambria Math" panose="02040503050406030204" pitchFamily="18" charset="0"/>
                          </a:rPr>
                          <m:t>,</m:t>
                        </m:r>
                        <m:r>
                          <a:rPr lang="en-US" sz="3200" b="1" i="1" smtClean="0">
                            <a:solidFill>
                              <a:srgbClr val="0070C0"/>
                            </a:solidFill>
                            <a:latin typeface="Cambria Math" panose="02040503050406030204" pitchFamily="18" charset="0"/>
                          </a:rPr>
                          <m:t> </m:t>
                        </m:r>
                        <m:r>
                          <a:rPr lang="en-US" sz="3200" b="1" i="1">
                            <a:solidFill>
                              <a:srgbClr val="0070C0"/>
                            </a:solidFill>
                            <a:latin typeface="Cambria Math" panose="02040503050406030204" pitchFamily="18" charset="0"/>
                          </a:rPr>
                          <m:t>𝟏</m:t>
                        </m:r>
                      </m:e>
                    </m:d>
                  </m:oMath>
                </a14:m>
                <a:endParaRPr lang="en-US" sz="3200" dirty="0"/>
              </a:p>
            </p:txBody>
          </p:sp>
        </mc:Choice>
        <mc:Fallback xmlns="">
          <p:sp>
            <p:nvSpPr>
              <p:cNvPr id="6" name="TextBox 5"/>
              <p:cNvSpPr txBox="1">
                <a:spLocks noRot="1" noChangeAspect="1" noMove="1" noResize="1" noEditPoints="1" noAdjustHandles="1" noChangeArrowheads="1" noChangeShapeType="1" noTextEdit="1"/>
              </p:cNvSpPr>
              <p:nvPr/>
            </p:nvSpPr>
            <p:spPr>
              <a:xfrm>
                <a:off x="4011782" y="1701225"/>
                <a:ext cx="3455818" cy="584775"/>
              </a:xfrm>
              <a:prstGeom prst="rect">
                <a:avLst/>
              </a:prstGeom>
              <a:blipFill rotWithShape="1">
                <a:blip r:embed="rId3"/>
                <a:stretch>
                  <a:fillRect l="-4409" t="-12500" b="-34375"/>
                </a:stretch>
              </a:blipFill>
            </p:spPr>
            <p:txBody>
              <a:bodyPr/>
              <a:lstStyle/>
              <a:p>
                <a:r>
                  <a:rPr lang="en-US">
                    <a:noFill/>
                  </a:rPr>
                  <a:t> </a:t>
                </a:r>
              </a:p>
            </p:txBody>
          </p:sp>
        </mc:Fallback>
      </mc:AlternateContent>
    </p:spTree>
    <p:extLst>
      <p:ext uri="{BB962C8B-B14F-4D97-AF65-F5344CB8AC3E}">
        <p14:creationId xmlns:p14="http://schemas.microsoft.com/office/powerpoint/2010/main" val="39759617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Additive Homomorphism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If </a:t>
                </a:r>
                <a14:m>
                  <m:oMath xmlns:m="http://schemas.openxmlformats.org/officeDocument/2006/math">
                    <m:d>
                      <m:dPr>
                        <m:begChr m:val="⟨"/>
                        <m:endChr m:val="⟩"/>
                        <m:ctrlPr>
                          <a:rPr lang="en-US" i="1">
                            <a:latin typeface="Cambria Math"/>
                          </a:rPr>
                        </m:ctrlPr>
                      </m:dPr>
                      <m:e>
                        <m:r>
                          <a:rPr lang="en-US">
                            <a:latin typeface="Cambria Math"/>
                          </a:rPr>
                          <m:t>𝒔</m:t>
                        </m:r>
                        <m:r>
                          <a:rPr lang="en-US">
                            <a:latin typeface="Cambria Math"/>
                          </a:rPr>
                          <m:t>,</m:t>
                        </m:r>
                        <m:sSub>
                          <m:sSubPr>
                            <m:ctrlPr>
                              <a:rPr lang="en-US" i="1">
                                <a:latin typeface="Cambria Math"/>
                              </a:rPr>
                            </m:ctrlPr>
                          </m:sSubPr>
                          <m:e>
                            <m:r>
                              <a:rPr lang="en-US">
                                <a:latin typeface="Cambria Math"/>
                              </a:rPr>
                              <m:t>𝒄</m:t>
                            </m:r>
                          </m:e>
                          <m:sub>
                            <m:r>
                              <a:rPr lang="en-US">
                                <a:latin typeface="Cambria Math"/>
                              </a:rPr>
                              <m:t>𝑖</m:t>
                            </m:r>
                          </m:sub>
                        </m:sSub>
                      </m:e>
                    </m:d>
                    <m:r>
                      <a:rPr lang="en-US">
                        <a:latin typeface="Cambria Math"/>
                      </a:rPr>
                      <m:t>≈</m:t>
                    </m:r>
                    <m:sSub>
                      <m:sSubPr>
                        <m:ctrlPr>
                          <a:rPr lang="en-US" i="1">
                            <a:latin typeface="Cambria Math"/>
                          </a:rPr>
                        </m:ctrlPr>
                      </m:sSubPr>
                      <m:e>
                        <m:r>
                          <a:rPr lang="en-US">
                            <a:latin typeface="Cambria Math"/>
                          </a:rPr>
                          <m:t>𝜎</m:t>
                        </m:r>
                      </m:e>
                      <m:sub>
                        <m:r>
                          <a:rPr lang="en-US">
                            <a:latin typeface="Cambria Math"/>
                          </a:rPr>
                          <m:t>𝑖</m:t>
                        </m:r>
                      </m:sub>
                    </m:sSub>
                    <m:f>
                      <m:fPr>
                        <m:ctrlPr>
                          <a:rPr lang="en-US" i="1">
                            <a:latin typeface="Cambria Math"/>
                          </a:rPr>
                        </m:ctrlPr>
                      </m:fPr>
                      <m:num>
                        <m:r>
                          <a:rPr lang="en-US">
                            <a:latin typeface="Cambria Math"/>
                          </a:rPr>
                          <m:t>𝑞</m:t>
                        </m:r>
                      </m:num>
                      <m:den>
                        <m:r>
                          <a:rPr lang="en-US">
                            <a:latin typeface="Cambria Math"/>
                          </a:rPr>
                          <m:t>2</m:t>
                        </m:r>
                      </m:den>
                    </m:f>
                  </m:oMath>
                </a14:m>
                <a:r>
                  <a:rPr lang="en-US" dirty="0"/>
                  <a:t> (mod q</a:t>
                </a:r>
                <a:r>
                  <a:rPr lang="en-US" dirty="0" smtClean="0"/>
                  <a:t>) then</a:t>
                </a:r>
                <a:br>
                  <a:rPr lang="en-US" dirty="0" smtClean="0"/>
                </a:br>
                <a:r>
                  <a:rPr lang="en-US" dirty="0" smtClean="0"/>
                  <a:t>	</a:t>
                </a:r>
                <a14:m>
                  <m:oMath xmlns:m="http://schemas.openxmlformats.org/officeDocument/2006/math">
                    <m:d>
                      <m:dPr>
                        <m:begChr m:val="⟨"/>
                        <m:endChr m:val="⟩"/>
                        <m:ctrlPr>
                          <a:rPr lang="en-US" i="1">
                            <a:latin typeface="Cambria Math"/>
                          </a:rPr>
                        </m:ctrlPr>
                      </m:dPr>
                      <m:e>
                        <m:r>
                          <a:rPr lang="en-US">
                            <a:latin typeface="Cambria Math"/>
                          </a:rPr>
                          <m:t>𝒔</m:t>
                        </m:r>
                        <m:r>
                          <a:rPr lang="en-US">
                            <a:latin typeface="Cambria Math"/>
                          </a:rPr>
                          <m:t>,</m:t>
                        </m:r>
                        <m:sSub>
                          <m:sSubPr>
                            <m:ctrlPr>
                              <a:rPr lang="en-US" i="1">
                                <a:latin typeface="Cambria Math"/>
                              </a:rPr>
                            </m:ctrlPr>
                          </m:sSubPr>
                          <m:e>
                            <m:sSub>
                              <m:sSubPr>
                                <m:ctrlPr>
                                  <a:rPr lang="en-US" i="1" smtClean="0">
                                    <a:latin typeface="Cambria Math"/>
                                  </a:rPr>
                                </m:ctrlPr>
                              </m:sSubPr>
                              <m:e>
                                <m:r>
                                  <a:rPr lang="en-US" smtClean="0">
                                    <a:latin typeface="Cambria Math"/>
                                  </a:rPr>
                                  <m:t>𝒄</m:t>
                                </m:r>
                              </m:e>
                              <m:sub>
                                <m:r>
                                  <a:rPr lang="en-US" smtClean="0">
                                    <a:latin typeface="Cambria Math"/>
                                  </a:rPr>
                                  <m:t>𝟏</m:t>
                                </m:r>
                              </m:sub>
                            </m:sSub>
                            <m:r>
                              <a:rPr lang="en-US" smtClean="0">
                                <a:latin typeface="Cambria Math"/>
                              </a:rPr>
                              <m:t>+</m:t>
                            </m:r>
                            <m:r>
                              <a:rPr lang="en-US">
                                <a:latin typeface="Cambria Math"/>
                              </a:rPr>
                              <m:t>𝒄</m:t>
                            </m:r>
                          </m:e>
                          <m:sub>
                            <m:r>
                              <a:rPr lang="en-US" smtClean="0">
                                <a:latin typeface="Cambria Math"/>
                              </a:rPr>
                              <m:t>2</m:t>
                            </m:r>
                          </m:sub>
                        </m:sSub>
                      </m:e>
                    </m:d>
                    <m:r>
                      <a:rPr lang="en-US">
                        <a:latin typeface="Cambria Math"/>
                      </a:rPr>
                      <m:t>≈</m:t>
                    </m:r>
                    <m:sSub>
                      <m:sSubPr>
                        <m:ctrlPr>
                          <a:rPr lang="en-US" i="1">
                            <a:latin typeface="Cambria Math"/>
                          </a:rPr>
                        </m:ctrlPr>
                      </m:sSubPr>
                      <m:e>
                        <m:r>
                          <a:rPr lang="en-US" smtClean="0">
                            <a:latin typeface="Cambria Math"/>
                          </a:rPr>
                          <m:t>(</m:t>
                        </m:r>
                        <m:r>
                          <a:rPr lang="en-US">
                            <a:latin typeface="Cambria Math"/>
                          </a:rPr>
                          <m:t>𝜎</m:t>
                        </m:r>
                      </m:e>
                      <m:sub>
                        <m:r>
                          <a:rPr lang="en-US" smtClean="0">
                            <a:latin typeface="Cambria Math"/>
                          </a:rPr>
                          <m:t>1</m:t>
                        </m:r>
                      </m:sub>
                    </m:sSub>
                    <m:r>
                      <a:rPr lang="en-US" smtClean="0">
                        <a:latin typeface="Cambria Math"/>
                      </a:rPr>
                      <m:t>⊕</m:t>
                    </m:r>
                    <m:sSub>
                      <m:sSubPr>
                        <m:ctrlPr>
                          <a:rPr lang="en-US" i="1" smtClean="0">
                            <a:latin typeface="Cambria Math"/>
                          </a:rPr>
                        </m:ctrlPr>
                      </m:sSubPr>
                      <m:e>
                        <m:r>
                          <a:rPr lang="en-US" smtClean="0">
                            <a:latin typeface="Cambria Math"/>
                          </a:rPr>
                          <m:t>𝜎</m:t>
                        </m:r>
                      </m:e>
                      <m:sub>
                        <m:r>
                          <a:rPr lang="en-US" smtClean="0">
                            <a:latin typeface="Cambria Math"/>
                          </a:rPr>
                          <m:t>2</m:t>
                        </m:r>
                      </m:sub>
                    </m:sSub>
                    <m:r>
                      <a:rPr lang="en-US" smtClean="0">
                        <a:latin typeface="Cambria Math"/>
                      </a:rPr>
                      <m:t>)</m:t>
                    </m:r>
                    <m:f>
                      <m:fPr>
                        <m:ctrlPr>
                          <a:rPr lang="en-US" i="1">
                            <a:latin typeface="Cambria Math"/>
                          </a:rPr>
                        </m:ctrlPr>
                      </m:fPr>
                      <m:num>
                        <m:r>
                          <a:rPr lang="en-US">
                            <a:latin typeface="Cambria Math"/>
                          </a:rPr>
                          <m:t>𝑞</m:t>
                        </m:r>
                      </m:num>
                      <m:den>
                        <m:r>
                          <a:rPr lang="en-US">
                            <a:latin typeface="Cambria Math"/>
                          </a:rPr>
                          <m:t>2</m:t>
                        </m:r>
                      </m:den>
                    </m:f>
                  </m:oMath>
                </a14:m>
                <a:r>
                  <a:rPr lang="en-US" dirty="0"/>
                  <a:t> (mod q</a:t>
                </a:r>
                <a:r>
                  <a:rPr lang="en-US" dirty="0" smtClean="0"/>
                  <a:t>)</a:t>
                </a:r>
              </a:p>
              <a:p>
                <a:r>
                  <a:rPr lang="en-US" dirty="0"/>
                  <a:t>Error doubles on addition</a:t>
                </a:r>
              </a:p>
              <a:p>
                <a:r>
                  <a:rPr lang="en-US" dirty="0"/>
                  <a:t>Correct decryption as long as the </a:t>
                </a:r>
                <a:r>
                  <a:rPr lang="en-US" dirty="0" smtClean="0"/>
                  <a:t>error </a:t>
                </a:r>
                <a14:m>
                  <m:oMath xmlns:m="http://schemas.openxmlformats.org/officeDocument/2006/math">
                    <m:r>
                      <a:rPr lang="en-US" dirty="0" smtClean="0">
                        <a:latin typeface="Cambria Math"/>
                      </a:rPr>
                      <m:t>&lt;</m:t>
                    </m:r>
                    <m:r>
                      <a:rPr lang="en-US">
                        <a:latin typeface="Cambria Math"/>
                      </a:rPr>
                      <m:t>𝑞</m:t>
                    </m:r>
                    <m:r>
                      <a:rPr lang="en-US" smtClean="0">
                        <a:latin typeface="Cambria Math"/>
                      </a:rPr>
                      <m:t>/4</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3" t="-2323"/>
                </a:stretch>
              </a:blipFill>
            </p:spPr>
            <p:txBody>
              <a:bodyPr/>
              <a:lstStyle/>
              <a:p>
                <a:r>
                  <a:rPr lang="en-US">
                    <a:noFill/>
                  </a:rPr>
                  <a:t> </a:t>
                </a:r>
              </a:p>
            </p:txBody>
          </p:sp>
        </mc:Fallback>
      </mc:AlternateContent>
      <p:sp>
        <p:nvSpPr>
          <p:cNvPr id="5" name="Slide Number Placeholder 4"/>
          <p:cNvSpPr>
            <a:spLocks noGrp="1"/>
          </p:cNvSpPr>
          <p:nvPr>
            <p:ph type="sldNum" sz="quarter" idx="11"/>
          </p:nvPr>
        </p:nvSpPr>
        <p:spPr/>
        <p:txBody>
          <a:bodyPr/>
          <a:lstStyle/>
          <a:p>
            <a:fld id="{DF4131F3-4C3F-4904-AC8D-3091AF27558B}" type="slidenum">
              <a:rPr lang="en-US" smtClean="0"/>
              <a:pPr/>
              <a:t>12</a:t>
            </a:fld>
            <a:endParaRPr lang="en-US"/>
          </a:p>
        </p:txBody>
      </p:sp>
    </p:spTree>
    <p:extLst>
      <p:ext uri="{BB962C8B-B14F-4D97-AF65-F5344CB8AC3E}">
        <p14:creationId xmlns:p14="http://schemas.microsoft.com/office/powerpoint/2010/main" val="97192850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752600" y="3581400"/>
            <a:ext cx="4038600" cy="609600"/>
          </a:xfrm>
          <a:prstGeom prst="rect">
            <a:avLst/>
          </a:prstGeom>
          <a:solidFill>
            <a:schemeClr val="accent1">
              <a:lumMod val="40000"/>
              <a:lumOff val="6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chemeClr val="tx1"/>
              </a:solidFill>
              <a:latin typeface="Segoe" pitchFamily="34" charset="0"/>
            </a:endParaRPr>
          </a:p>
        </p:txBody>
      </p:sp>
      <p:sp>
        <p:nvSpPr>
          <p:cNvPr id="2" name="Title 1"/>
          <p:cNvSpPr>
            <a:spLocks noGrp="1"/>
          </p:cNvSpPr>
          <p:nvPr>
            <p:ph type="title"/>
          </p:nvPr>
        </p:nvSpPr>
        <p:spPr/>
        <p:txBody>
          <a:bodyPr/>
          <a:lstStyle/>
          <a:p>
            <a:r>
              <a:rPr lang="en-US" dirty="0" smtClean="0"/>
              <a:t>How to Multiply [BV’11, B’12]</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457200" y="1474694"/>
                <a:ext cx="8458200" cy="4217308"/>
              </a:xfrm>
            </p:spPr>
            <p:txBody>
              <a:bodyPr/>
              <a:lstStyle/>
              <a:p>
                <a:r>
                  <a:rPr lang="en-US" dirty="0" smtClean="0"/>
                  <a:t>Step 1: Tensor Product</a:t>
                </a:r>
              </a:p>
              <a:p>
                <a:pPr lvl="1"/>
                <a:r>
                  <a:rPr lang="en-US" dirty="0" smtClean="0"/>
                  <a:t>If </a:t>
                </a:r>
                <a14:m>
                  <m:oMath xmlns:m="http://schemas.openxmlformats.org/officeDocument/2006/math">
                    <m:d>
                      <m:dPr>
                        <m:begChr m:val="⟨"/>
                        <m:endChr m:val="⟩"/>
                        <m:ctrlPr>
                          <a:rPr lang="en-US" i="1">
                            <a:latin typeface="Cambria Math"/>
                          </a:rPr>
                        </m:ctrlPr>
                      </m:dPr>
                      <m:e>
                        <m:r>
                          <a:rPr lang="en-US" b="1" i="1">
                            <a:latin typeface="Cambria Math" panose="02040503050406030204" pitchFamily="18" charset="0"/>
                          </a:rPr>
                          <m:t>𝒔</m:t>
                        </m:r>
                        <m:r>
                          <a:rPr lang="en-US" i="1">
                            <a:latin typeface="Cambria Math" panose="02040503050406030204" pitchFamily="18" charset="0"/>
                          </a:rPr>
                          <m:t>,</m:t>
                        </m:r>
                        <m:sSub>
                          <m:sSubPr>
                            <m:ctrlPr>
                              <a:rPr lang="en-US" b="1" i="1" smtClean="0">
                                <a:latin typeface="Cambria Math"/>
                              </a:rPr>
                            </m:ctrlPr>
                          </m:sSubPr>
                          <m:e>
                            <m:r>
                              <a:rPr lang="en-US" b="1" i="1">
                                <a:latin typeface="Cambria Math" panose="02040503050406030204" pitchFamily="18" charset="0"/>
                              </a:rPr>
                              <m:t>𝒄</m:t>
                            </m:r>
                          </m:e>
                          <m:sub>
                            <m:r>
                              <a:rPr lang="en-US" b="0" i="1" smtClean="0">
                                <a:latin typeface="Cambria Math"/>
                              </a:rPr>
                              <m:t>𝑖</m:t>
                            </m:r>
                          </m:sub>
                        </m:sSub>
                      </m:e>
                    </m:d>
                    <m:r>
                      <a:rPr lang="en-US" b="0" i="1" smtClean="0">
                        <a:latin typeface="Cambria Math" panose="02040503050406030204" pitchFamily="18" charset="0"/>
                      </a:rPr>
                      <m:t>≈</m:t>
                    </m:r>
                    <m:sSub>
                      <m:sSubPr>
                        <m:ctrlPr>
                          <a:rPr lang="en-US" b="0" i="1" smtClean="0">
                            <a:latin typeface="Cambria Math"/>
                          </a:rPr>
                        </m:ctrlPr>
                      </m:sSubPr>
                      <m:e>
                        <m:r>
                          <a:rPr lang="en-US" i="1">
                            <a:latin typeface="Cambria Math" panose="02040503050406030204" pitchFamily="18" charset="0"/>
                          </a:rPr>
                          <m:t>𝜎</m:t>
                        </m:r>
                      </m:e>
                      <m:sub>
                        <m:r>
                          <a:rPr lang="en-US" b="0" i="1" smtClean="0">
                            <a:latin typeface="Cambria Math"/>
                          </a:rPr>
                          <m:t>𝑖</m:t>
                        </m:r>
                      </m:sub>
                    </m:sSub>
                    <m:f>
                      <m:fPr>
                        <m:ctrlPr>
                          <a:rPr lang="en-US" i="1">
                            <a:latin typeface="Cambria Math"/>
                          </a:rPr>
                        </m:ctrlPr>
                      </m:fPr>
                      <m:num>
                        <m:r>
                          <a:rPr lang="en-US" i="1">
                            <a:latin typeface="Cambria Math" panose="02040503050406030204" pitchFamily="18" charset="0"/>
                          </a:rPr>
                          <m:t>𝑞</m:t>
                        </m:r>
                      </m:num>
                      <m:den>
                        <m:r>
                          <a:rPr lang="en-US" i="1">
                            <a:latin typeface="Cambria Math" panose="02040503050406030204" pitchFamily="18" charset="0"/>
                          </a:rPr>
                          <m:t>2</m:t>
                        </m:r>
                      </m:den>
                    </m:f>
                  </m:oMath>
                </a14:m>
                <a:r>
                  <a:rPr lang="en-US" dirty="0" smtClean="0"/>
                  <a:t> (mod q) and </a:t>
                </a:r>
                <a:r>
                  <a:rPr lang="en-US" b="1" dirty="0" smtClean="0"/>
                  <a:t>s</a:t>
                </a:r>
                <a:r>
                  <a:rPr lang="en-US" dirty="0" smtClean="0"/>
                  <a:t> is small (</a:t>
                </a:r>
                <a14:m>
                  <m:oMath xmlns:m="http://schemas.openxmlformats.org/officeDocument/2006/math">
                    <m:r>
                      <a:rPr lang="en-US" b="0" i="0" smtClean="0">
                        <a:latin typeface="Cambria Math"/>
                      </a:rPr>
                      <m:t>|</m:t>
                    </m:r>
                    <m:r>
                      <a:rPr lang="en-US" b="1" i="1" smtClean="0">
                        <a:latin typeface="Cambria Math"/>
                      </a:rPr>
                      <m:t>𝒔</m:t>
                    </m:r>
                    <m:r>
                      <a:rPr lang="en-US" b="1" i="1" smtClean="0">
                        <a:latin typeface="Cambria Math"/>
                      </a:rPr>
                      <m:t>|</m:t>
                    </m:r>
                    <m:r>
                      <a:rPr lang="en-US" b="0" i="1" smtClean="0">
                        <a:latin typeface="Cambria Math"/>
                      </a:rPr>
                      <m:t>≪</m:t>
                    </m:r>
                    <m:r>
                      <a:rPr lang="en-US" b="0" i="1" smtClean="0">
                        <a:latin typeface="Cambria Math"/>
                      </a:rPr>
                      <m:t>𝑞</m:t>
                    </m:r>
                  </m:oMath>
                </a14:m>
                <a:r>
                  <a:rPr lang="en-US" dirty="0" smtClean="0"/>
                  <a:t>)</a:t>
                </a:r>
                <a:br>
                  <a:rPr lang="en-US" dirty="0" smtClean="0"/>
                </a:br>
                <a:r>
                  <a:rPr lang="en-US" dirty="0" smtClean="0"/>
                  <a:t>then </a:t>
                </a:r>
                <a14:m>
                  <m:oMath xmlns:m="http://schemas.openxmlformats.org/officeDocument/2006/math">
                    <m:d>
                      <m:dPr>
                        <m:begChr m:val="⟨"/>
                        <m:endChr m:val="⟩"/>
                        <m:ctrlPr>
                          <a:rPr lang="en-US" i="1">
                            <a:latin typeface="Cambria Math"/>
                          </a:rPr>
                        </m:ctrlPr>
                      </m:dPr>
                      <m:e>
                        <m:r>
                          <a:rPr lang="en-US" b="1" i="1">
                            <a:latin typeface="Cambria Math" panose="02040503050406030204" pitchFamily="18" charset="0"/>
                          </a:rPr>
                          <m:t>𝒔</m:t>
                        </m:r>
                        <m:r>
                          <a:rPr lang="en-US" b="0" i="1" smtClean="0">
                            <a:latin typeface="Cambria Math" panose="02040503050406030204" pitchFamily="18" charset="0"/>
                          </a:rPr>
                          <m:t>⊗</m:t>
                        </m:r>
                        <m:r>
                          <a:rPr lang="en-US" b="1" i="1" smtClean="0">
                            <a:latin typeface="Cambria Math" panose="02040503050406030204" pitchFamily="18" charset="0"/>
                          </a:rPr>
                          <m:t>𝒔</m:t>
                        </m:r>
                        <m:r>
                          <a:rPr lang="en-US" i="1">
                            <a:latin typeface="Cambria Math" panose="02040503050406030204" pitchFamily="18" charset="0"/>
                          </a:rPr>
                          <m:t>,</m:t>
                        </m:r>
                        <m:sSub>
                          <m:sSubPr>
                            <m:ctrlPr>
                              <a:rPr lang="en-US" b="1" i="1">
                                <a:latin typeface="Cambria Math"/>
                              </a:rPr>
                            </m:ctrlPr>
                          </m:sSubPr>
                          <m:e>
                            <m:r>
                              <a:rPr lang="en-US" b="1" i="1">
                                <a:latin typeface="Cambria Math" panose="02040503050406030204" pitchFamily="18" charset="0"/>
                              </a:rPr>
                              <m:t>𝒄</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a:rPr>
                            </m:ctrlPr>
                          </m:sSubPr>
                          <m:e>
                            <m:r>
                              <a:rPr lang="en-US" b="1" i="1" smtClean="0">
                                <a:latin typeface="Cambria Math" panose="02040503050406030204" pitchFamily="18" charset="0"/>
                              </a:rPr>
                              <m:t>𝒄</m:t>
                            </m:r>
                          </m:e>
                          <m:sub>
                            <m:r>
                              <a:rPr lang="en-US" b="0" i="1" smtClean="0">
                                <a:latin typeface="Cambria Math" panose="02040503050406030204" pitchFamily="18" charset="0"/>
                              </a:rPr>
                              <m:t>2</m:t>
                            </m:r>
                          </m:sub>
                        </m:sSub>
                      </m:e>
                    </m:d>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𝜎</m:t>
                        </m:r>
                      </m:e>
                      <m:sub>
                        <m:r>
                          <a:rPr lang="en-US" i="1">
                            <a:latin typeface="Cambria Math" panose="02040503050406030204" pitchFamily="18" charset="0"/>
                          </a:rPr>
                          <m:t>1</m:t>
                        </m:r>
                      </m:sub>
                    </m:sSub>
                    <m:sSub>
                      <m:sSubPr>
                        <m:ctrlPr>
                          <a:rPr lang="en-US" b="0" i="1" smtClean="0">
                            <a:latin typeface="Cambria Math"/>
                          </a:rPr>
                        </m:ctrlPr>
                      </m:sSubPr>
                      <m:e>
                        <m:r>
                          <a:rPr lang="en-US" b="0" i="1" smtClean="0">
                            <a:latin typeface="Cambria Math" panose="02040503050406030204" pitchFamily="18" charset="0"/>
                          </a:rPr>
                          <m:t>𝜎</m:t>
                        </m:r>
                      </m:e>
                      <m:sub>
                        <m:r>
                          <a:rPr lang="en-US" b="0" i="1" smtClean="0">
                            <a:latin typeface="Cambria Math" panose="02040503050406030204" pitchFamily="18" charset="0"/>
                          </a:rPr>
                          <m:t>2</m:t>
                        </m:r>
                      </m:sub>
                    </m:sSub>
                    <m:f>
                      <m:fPr>
                        <m:ctrlPr>
                          <a:rPr lang="en-US" i="1">
                            <a:latin typeface="Cambria Math"/>
                          </a:rPr>
                        </m:ctrlPr>
                      </m:fPr>
                      <m:num>
                        <m:sSup>
                          <m:sSupPr>
                            <m:ctrlPr>
                              <a:rPr lang="en-US" b="0" i="1" smtClean="0">
                                <a:latin typeface="Cambria Math"/>
                              </a:rPr>
                            </m:ctrlPr>
                          </m:sSupPr>
                          <m:e>
                            <m:r>
                              <a:rPr lang="en-US" i="1">
                                <a:latin typeface="Cambria Math" panose="02040503050406030204" pitchFamily="18" charset="0"/>
                              </a:rPr>
                              <m:t>𝑞</m:t>
                            </m:r>
                          </m:e>
                          <m:sup>
                            <m:r>
                              <a:rPr lang="en-US" b="0" i="1" smtClean="0">
                                <a:latin typeface="Cambria Math" panose="02040503050406030204" pitchFamily="18" charset="0"/>
                              </a:rPr>
                              <m:t>2</m:t>
                            </m:r>
                          </m:sup>
                        </m:sSup>
                      </m:num>
                      <m:den>
                        <m:r>
                          <a:rPr lang="en-US" b="0" i="1" smtClean="0">
                            <a:latin typeface="Cambria Math" panose="02040503050406030204" pitchFamily="18" charset="0"/>
                          </a:rPr>
                          <m:t>4</m:t>
                        </m:r>
                      </m:den>
                    </m:f>
                  </m:oMath>
                </a14:m>
                <a:r>
                  <a:rPr lang="en-US" dirty="0" smtClean="0"/>
                  <a:t> (mod </a:t>
                </a:r>
                <a14:m>
                  <m:oMath xmlns:m="http://schemas.openxmlformats.org/officeDocument/2006/math">
                    <m:sSup>
                      <m:sSupPr>
                        <m:ctrlPr>
                          <a:rPr lang="en-US" i="1">
                            <a:latin typeface="Cambria Math"/>
                          </a:rPr>
                        </m:ctrlPr>
                      </m:sSupPr>
                      <m:e>
                        <m:r>
                          <a:rPr lang="en-US" i="1">
                            <a:latin typeface="Cambria Math" panose="02040503050406030204" pitchFamily="18" charset="0"/>
                          </a:rPr>
                          <m:t>𝑞</m:t>
                        </m:r>
                      </m:e>
                      <m:sup>
                        <m:r>
                          <a:rPr lang="en-US" i="1">
                            <a:latin typeface="Cambria Math" panose="02040503050406030204" pitchFamily="18" charset="0"/>
                          </a:rPr>
                          <m:t>2</m:t>
                        </m:r>
                      </m:sup>
                    </m:sSup>
                  </m:oMath>
                </a14:m>
                <a:r>
                  <a:rPr lang="en-US" dirty="0" smtClean="0"/>
                  <a:t>)</a:t>
                </a:r>
              </a:p>
              <a:p>
                <a:pPr lvl="2"/>
                <a:r>
                  <a:rPr lang="en-US" dirty="0" smtClean="0"/>
                  <a:t>Error has extra additive terms of size </a:t>
                </a:r>
                <a14:m>
                  <m:oMath xmlns:m="http://schemas.openxmlformats.org/officeDocument/2006/math">
                    <m:r>
                      <a:rPr lang="en-US" b="0" i="1" smtClean="0">
                        <a:latin typeface="Cambria Math"/>
                      </a:rPr>
                      <m:t>≈</m:t>
                    </m:r>
                    <m:d>
                      <m:dPr>
                        <m:begChr m:val="|"/>
                        <m:endChr m:val="|"/>
                        <m:ctrlPr>
                          <a:rPr lang="en-US" b="0" i="1" smtClean="0">
                            <a:latin typeface="Cambria Math"/>
                          </a:rPr>
                        </m:ctrlPr>
                      </m:dPr>
                      <m:e>
                        <m:r>
                          <a:rPr lang="en-US" b="0" i="1" smtClean="0">
                            <a:latin typeface="Cambria Math"/>
                          </a:rPr>
                          <m:t>𝑠</m:t>
                        </m:r>
                      </m:e>
                    </m:d>
                    <m:r>
                      <a:rPr lang="en-US" b="0" i="1" smtClean="0">
                        <a:latin typeface="Cambria Math"/>
                      </a:rPr>
                      <m:t>⋅</m:t>
                    </m:r>
                    <m:r>
                      <a:rPr lang="en-US" b="0" i="1" smtClean="0">
                        <a:latin typeface="Cambria Math"/>
                      </a:rPr>
                      <m:t>𝑞</m:t>
                    </m:r>
                    <m:r>
                      <a:rPr lang="en-US" b="0" i="1" smtClean="0">
                        <a:latin typeface="Cambria Math"/>
                      </a:rPr>
                      <m:t>≪</m:t>
                    </m:r>
                    <m:sSup>
                      <m:sSupPr>
                        <m:ctrlPr>
                          <a:rPr lang="en-US" b="0" i="1" smtClean="0">
                            <a:latin typeface="Cambria Math"/>
                          </a:rPr>
                        </m:ctrlPr>
                      </m:sSupPr>
                      <m:e>
                        <m:r>
                          <a:rPr lang="en-US" b="0" i="1" smtClean="0">
                            <a:latin typeface="Cambria Math"/>
                          </a:rPr>
                          <m:t>𝑞</m:t>
                        </m:r>
                      </m:e>
                      <m:sup>
                        <m:r>
                          <a:rPr lang="en-US" b="0" i="1" smtClean="0">
                            <a:latin typeface="Cambria Math"/>
                          </a:rPr>
                          <m:t>2</m:t>
                        </m:r>
                      </m:sup>
                    </m:sSup>
                  </m:oMath>
                </a14:m>
                <a:endParaRPr lang="en-US" dirty="0" smtClean="0"/>
              </a:p>
              <a:p>
                <a:pPr lvl="1"/>
                <a:r>
                  <a:rPr lang="en-US" dirty="0" smtClean="0"/>
                  <a:t>So </a:t>
                </a:r>
                <a14:m>
                  <m:oMath xmlns:m="http://schemas.openxmlformats.org/officeDocument/2006/math">
                    <m:sSub>
                      <m:sSubPr>
                        <m:ctrlPr>
                          <a:rPr lang="en-US" b="1" i="1" smtClean="0">
                            <a:latin typeface="Cambria Math"/>
                          </a:rPr>
                        </m:ctrlPr>
                      </m:sSubPr>
                      <m:e>
                        <m:sSup>
                          <m:sSupPr>
                            <m:ctrlPr>
                              <a:rPr lang="en-US" b="1" i="1" smtClean="0">
                                <a:latin typeface="Cambria Math"/>
                              </a:rPr>
                            </m:ctrlPr>
                          </m:sSupPr>
                          <m:e>
                            <m:r>
                              <a:rPr lang="en-US" b="1" i="1" smtClean="0">
                                <a:latin typeface="Cambria Math" panose="02040503050406030204" pitchFamily="18" charset="0"/>
                              </a:rPr>
                              <m:t>𝒄</m:t>
                            </m:r>
                          </m:e>
                          <m:sup>
                            <m:r>
                              <a:rPr lang="en-US" b="1" i="1" smtClean="0">
                                <a:latin typeface="Cambria Math" panose="02040503050406030204" pitchFamily="18" charset="0"/>
                              </a:rPr>
                              <m:t>∗</m:t>
                            </m:r>
                          </m:sup>
                        </m:sSup>
                        <m:r>
                          <a:rPr lang="en-US" b="1" i="1" smtClean="0">
                            <a:latin typeface="Cambria Math" panose="02040503050406030204" pitchFamily="18" charset="0"/>
                          </a:rPr>
                          <m:t>=</m:t>
                        </m:r>
                        <m:r>
                          <a:rPr lang="en-US" b="0" i="1" smtClean="0">
                            <a:latin typeface="Cambria Math"/>
                          </a:rPr>
                          <m:t>𝑟𝑜𝑢𝑛𝑑</m:t>
                        </m:r>
                        <m:r>
                          <a:rPr lang="en-US" b="1" i="1" smtClean="0">
                            <a:latin typeface="Cambria Math"/>
                          </a:rPr>
                          <m:t>(</m:t>
                        </m:r>
                        <m:r>
                          <a:rPr lang="en-US" b="1" i="1" smtClean="0">
                            <a:latin typeface="Cambria Math" panose="02040503050406030204" pitchFamily="18" charset="0"/>
                          </a:rPr>
                          <m:t>(</m:t>
                        </m:r>
                        <m:r>
                          <a:rPr lang="en-US" b="1" i="1">
                            <a:latin typeface="Cambria Math" panose="02040503050406030204" pitchFamily="18" charset="0"/>
                          </a:rPr>
                          <m:t>𝒄</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a:rPr>
                        </m:ctrlPr>
                      </m:sSubPr>
                      <m:e>
                        <m:r>
                          <a:rPr lang="en-US" b="1" i="1">
                            <a:latin typeface="Cambria Math" panose="02040503050406030204" pitchFamily="18" charset="0"/>
                          </a:rPr>
                          <m:t>𝒄</m:t>
                        </m:r>
                      </m:e>
                      <m:sub>
                        <m:r>
                          <a:rPr lang="en-US" i="1">
                            <a:latin typeface="Cambria Math" panose="02040503050406030204" pitchFamily="18" charset="0"/>
                          </a:rPr>
                          <m:t>2</m:t>
                        </m:r>
                      </m:sub>
                    </m:sSub>
                    <m:r>
                      <a:rPr lang="en-US" b="0" i="1" smtClean="0">
                        <a:latin typeface="Cambria Math" panose="02040503050406030204" pitchFamily="18" charset="0"/>
                      </a:rPr>
                      <m:t>)/</m:t>
                    </m:r>
                    <m:f>
                      <m:fPr>
                        <m:ctrlPr>
                          <a:rPr lang="en-US" i="1">
                            <a:latin typeface="Cambria Math"/>
                          </a:rPr>
                        </m:ctrlPr>
                      </m:fPr>
                      <m:num>
                        <m:r>
                          <a:rPr lang="en-US" i="1">
                            <a:latin typeface="Cambria Math" panose="02040503050406030204" pitchFamily="18" charset="0"/>
                          </a:rPr>
                          <m:t>𝑞</m:t>
                        </m:r>
                      </m:num>
                      <m:den>
                        <m:r>
                          <a:rPr lang="en-US" i="1">
                            <a:latin typeface="Cambria Math" panose="02040503050406030204" pitchFamily="18" charset="0"/>
                          </a:rPr>
                          <m:t>2</m:t>
                        </m:r>
                      </m:den>
                    </m:f>
                    <m:r>
                      <a:rPr lang="en-US" b="0" i="1" smtClean="0">
                        <a:latin typeface="Cambria Math"/>
                      </a:rPr>
                      <m:t>)</m:t>
                    </m:r>
                  </m:oMath>
                </a14:m>
                <a:r>
                  <a:rPr lang="en-US" dirty="0" smtClean="0"/>
                  <a:t> encrypts </a:t>
                </a:r>
                <a14:m>
                  <m:oMath xmlns:m="http://schemas.openxmlformats.org/officeDocument/2006/math">
                    <m:sSub>
                      <m:sSubPr>
                        <m:ctrlPr>
                          <a:rPr lang="en-US" i="1">
                            <a:latin typeface="Cambria Math"/>
                          </a:rPr>
                        </m:ctrlPr>
                      </m:sSubPr>
                      <m:e>
                        <m:r>
                          <a:rPr lang="en-US" i="1">
                            <a:latin typeface="Cambria Math" panose="02040503050406030204" pitchFamily="18" charset="0"/>
                          </a:rPr>
                          <m:t>𝜎</m:t>
                        </m:r>
                      </m:e>
                      <m:sub>
                        <m:r>
                          <a:rPr lang="en-US" i="1">
                            <a:latin typeface="Cambria Math" panose="02040503050406030204" pitchFamily="18" charset="0"/>
                          </a:rPr>
                          <m:t>1</m:t>
                        </m:r>
                      </m:sub>
                    </m:sSub>
                    <m:sSub>
                      <m:sSubPr>
                        <m:ctrlPr>
                          <a:rPr lang="en-US" i="1">
                            <a:latin typeface="Cambria Math"/>
                          </a:rPr>
                        </m:ctrlPr>
                      </m:sSubPr>
                      <m:e>
                        <m:r>
                          <a:rPr lang="en-US" i="1">
                            <a:latin typeface="Cambria Math" panose="02040503050406030204" pitchFamily="18" charset="0"/>
                          </a:rPr>
                          <m:t>𝜎</m:t>
                        </m:r>
                      </m:e>
                      <m:sub>
                        <m:r>
                          <a:rPr lang="en-US" i="1">
                            <a:latin typeface="Cambria Math" panose="02040503050406030204" pitchFamily="18" charset="0"/>
                          </a:rPr>
                          <m:t>2</m:t>
                        </m:r>
                      </m:sub>
                    </m:sSub>
                  </m:oMath>
                </a14:m>
                <a:endParaRPr lang="en-US" dirty="0" smtClean="0"/>
              </a:p>
              <a:p>
                <a:pPr marL="914400" lvl="2" indent="0">
                  <a:buNone/>
                </a:pPr>
                <a:r>
                  <a:rPr lang="en-US" sz="2800" dirty="0" smtClean="0"/>
                  <a:t>relative to secret key </a:t>
                </a:r>
                <a14:m>
                  <m:oMath xmlns:m="http://schemas.openxmlformats.org/officeDocument/2006/math">
                    <m:sSup>
                      <m:sSupPr>
                        <m:ctrlPr>
                          <a:rPr lang="en-US" sz="2800" b="1" i="1">
                            <a:latin typeface="Cambria Math"/>
                          </a:rPr>
                        </m:ctrlPr>
                      </m:sSupPr>
                      <m:e>
                        <m:r>
                          <a:rPr lang="en-US" sz="2800" b="1" i="1" smtClean="0">
                            <a:latin typeface="Cambria Math" panose="02040503050406030204" pitchFamily="18" charset="0"/>
                          </a:rPr>
                          <m:t>𝒔</m:t>
                        </m:r>
                      </m:e>
                      <m:sup>
                        <m:r>
                          <a:rPr lang="en-US" sz="2800" b="1" i="1">
                            <a:latin typeface="Cambria Math" panose="02040503050406030204" pitchFamily="18" charset="0"/>
                          </a:rPr>
                          <m:t>∗</m:t>
                        </m:r>
                      </m:sup>
                    </m:sSup>
                    <m:r>
                      <a:rPr lang="en-US" sz="2800" b="1" i="1">
                        <a:latin typeface="Cambria Math" panose="02040503050406030204" pitchFamily="18" charset="0"/>
                      </a:rPr>
                      <m:t>=(</m:t>
                    </m:r>
                    <m:r>
                      <a:rPr lang="en-US" sz="2800" b="1" i="1" smtClean="0">
                        <a:latin typeface="Cambria Math" panose="02040503050406030204" pitchFamily="18" charset="0"/>
                      </a:rPr>
                      <m:t>𝒔</m:t>
                    </m:r>
                    <m:r>
                      <a:rPr lang="en-US" sz="2800" i="1">
                        <a:latin typeface="Cambria Math" panose="02040503050406030204" pitchFamily="18" charset="0"/>
                      </a:rPr>
                      <m:t>⊗</m:t>
                    </m:r>
                    <m:r>
                      <a:rPr lang="en-US" sz="2800" b="1" i="1" smtClean="0">
                        <a:latin typeface="Cambria Math" panose="02040503050406030204" pitchFamily="18" charset="0"/>
                      </a:rPr>
                      <m:t>𝒔</m:t>
                    </m:r>
                    <m:r>
                      <a:rPr lang="en-US" sz="2800" i="1">
                        <a:latin typeface="Cambria Math" panose="02040503050406030204" pitchFamily="18" charset="0"/>
                      </a:rPr>
                      <m:t>)</m:t>
                    </m:r>
                  </m:oMath>
                </a14:m>
                <a:endParaRPr lang="en-US" sz="2800" dirty="0" smtClean="0"/>
              </a:p>
              <a:p>
                <a:pPr lvl="2">
                  <a:spcBef>
                    <a:spcPts val="1200"/>
                  </a:spcBef>
                </a:pPr>
                <a:r>
                  <a:rPr lang="en-US" dirty="0" smtClean="0"/>
                  <a:t>Rounding adds another small additive error</a:t>
                </a:r>
              </a:p>
              <a:p>
                <a:pPr lvl="1">
                  <a:spcBef>
                    <a:spcPts val="1200"/>
                  </a:spcBef>
                </a:pPr>
                <a:r>
                  <a:rPr lang="en-US" dirty="0" smtClean="0"/>
                  <a:t>But the dimension squares on multiply</a:t>
                </a:r>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457200" y="1474694"/>
                <a:ext cx="8458200" cy="4217308"/>
              </a:xfrm>
              <a:blipFill rotWithShape="1">
                <a:blip r:embed="rId2"/>
                <a:stretch>
                  <a:fillRect t="-4191" b="-4191"/>
                </a:stretch>
              </a:blipFill>
            </p:spPr>
            <p:txBody>
              <a:bodyPr/>
              <a:lstStyle/>
              <a:p>
                <a:r>
                  <a:rPr lang="en-US">
                    <a:noFill/>
                  </a:rPr>
                  <a:t> </a:t>
                </a:r>
              </a:p>
            </p:txBody>
          </p:sp>
        </mc:Fallback>
      </mc:AlternateContent>
    </p:spTree>
    <p:extLst>
      <p:ext uri="{BB962C8B-B14F-4D97-AF65-F5344CB8AC3E}">
        <p14:creationId xmlns:p14="http://schemas.microsoft.com/office/powerpoint/2010/main" val="34110757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304800" y="1412874"/>
                <a:ext cx="8610600" cy="4987926"/>
              </a:xfrm>
            </p:spPr>
            <p:txBody>
              <a:bodyPr>
                <a:normAutofit/>
              </a:bodyPr>
              <a:lstStyle/>
              <a:p>
                <a:pPr>
                  <a:spcBef>
                    <a:spcPts val="1200"/>
                  </a:spcBef>
                </a:pPr>
                <a:r>
                  <a:rPr lang="en-US" dirty="0" smtClean="0"/>
                  <a:t>Step 2: Dimension Reduction</a:t>
                </a:r>
              </a:p>
              <a:p>
                <a:pPr lvl="1">
                  <a:lnSpc>
                    <a:spcPct val="100000"/>
                  </a:lnSpc>
                  <a:spcBef>
                    <a:spcPts val="1200"/>
                  </a:spcBef>
                </a:pPr>
                <a:r>
                  <a:rPr lang="en-US" dirty="0" smtClean="0"/>
                  <a:t>Publish “key-switching gadget” to </a:t>
                </a:r>
                <a:r>
                  <a:rPr lang="en-US" dirty="0" err="1" smtClean="0"/>
                  <a:t>ranslate</a:t>
                </a:r>
                <a:r>
                  <a:rPr lang="en-US" dirty="0"/>
                  <a:t/>
                </a:r>
                <a:br>
                  <a:rPr lang="en-US" dirty="0"/>
                </a:br>
                <a14:m>
                  <m:oMath xmlns:m="http://schemas.openxmlformats.org/officeDocument/2006/math">
                    <m:sSup>
                      <m:sSupPr>
                        <m:ctrlPr>
                          <a:rPr lang="en-US" b="1" i="1">
                            <a:latin typeface="Cambria Math"/>
                          </a:rPr>
                        </m:ctrlPr>
                      </m:sSupPr>
                      <m:e>
                        <m:r>
                          <a:rPr lang="en-US" b="1" i="1">
                            <a:latin typeface="Cambria Math" panose="02040503050406030204" pitchFamily="18" charset="0"/>
                          </a:rPr>
                          <m:t>𝒄</m:t>
                        </m:r>
                      </m:e>
                      <m:sup>
                        <m:r>
                          <a:rPr lang="en-US" b="1" i="1">
                            <a:latin typeface="Cambria Math" panose="02040503050406030204" pitchFamily="18" charset="0"/>
                          </a:rPr>
                          <m:t>∗</m:t>
                        </m:r>
                      </m:sup>
                    </m:sSup>
                  </m:oMath>
                </a14:m>
                <a:r>
                  <a:rPr lang="en-US" dirty="0" smtClean="0"/>
                  <a:t> wrt </a:t>
                </a:r>
                <a14:m>
                  <m:oMath xmlns:m="http://schemas.openxmlformats.org/officeDocument/2006/math">
                    <m:sSup>
                      <m:sSupPr>
                        <m:ctrlPr>
                          <a:rPr lang="en-US" b="1" i="1" dirty="0" smtClean="0">
                            <a:latin typeface="Cambria Math"/>
                          </a:rPr>
                        </m:ctrlPr>
                      </m:sSupPr>
                      <m:e>
                        <m:r>
                          <a:rPr lang="en-US" b="1" i="1" dirty="0" smtClean="0">
                            <a:latin typeface="Cambria Math" panose="02040503050406030204" pitchFamily="18" charset="0"/>
                          </a:rPr>
                          <m:t>𝒔</m:t>
                        </m:r>
                      </m:e>
                      <m:sup>
                        <m:r>
                          <a:rPr lang="en-US" b="1" i="1" dirty="0" smtClean="0">
                            <a:latin typeface="Cambria Math" panose="02040503050406030204" pitchFamily="18" charset="0"/>
                          </a:rPr>
                          <m:t>∗</m:t>
                        </m:r>
                      </m:sup>
                    </m:sSup>
                  </m:oMath>
                </a14:m>
                <a:r>
                  <a:rPr lang="en-US" dirty="0" smtClean="0"/>
                  <a:t> </a:t>
                </a:r>
                <a:r>
                  <a:rPr lang="en-US" dirty="0" smtClean="0">
                    <a:sym typeface="Wingdings" pitchFamily="2" charset="2"/>
                  </a:rPr>
                  <a:t></a:t>
                </a:r>
                <a:r>
                  <a:rPr lang="en-US" dirty="0" smtClean="0"/>
                  <a:t> </a:t>
                </a:r>
                <a14:m>
                  <m:oMath xmlns:m="http://schemas.openxmlformats.org/officeDocument/2006/math">
                    <m:r>
                      <a:rPr lang="en-US" b="1" i="1">
                        <a:latin typeface="Cambria Math" panose="02040503050406030204" pitchFamily="18" charset="0"/>
                      </a:rPr>
                      <m:t>𝒄</m:t>
                    </m:r>
                  </m:oMath>
                </a14:m>
                <a:r>
                  <a:rPr lang="en-US" dirty="0" smtClean="0"/>
                  <a:t> wrt </a:t>
                </a:r>
                <a14:m>
                  <m:oMath xmlns:m="http://schemas.openxmlformats.org/officeDocument/2006/math">
                    <m:r>
                      <a:rPr lang="en-US" b="1" i="1" dirty="0" smtClean="0">
                        <a:latin typeface="Cambria Math" panose="02040503050406030204" pitchFamily="18" charset="0"/>
                      </a:rPr>
                      <m:t>𝒔</m:t>
                    </m:r>
                  </m:oMath>
                </a14:m>
                <a:endParaRPr lang="en-US" dirty="0" smtClean="0"/>
              </a:p>
              <a:p>
                <a:pPr lvl="2">
                  <a:spcBef>
                    <a:spcPts val="1200"/>
                  </a:spcBef>
                </a:pPr>
                <a:r>
                  <a:rPr lang="en-US" dirty="0" smtClean="0"/>
                  <a:t>Essentially an encryption of </a:t>
                </a:r>
                <a14:m>
                  <m:oMath xmlns:m="http://schemas.openxmlformats.org/officeDocument/2006/math">
                    <m:sSup>
                      <m:sSupPr>
                        <m:ctrlPr>
                          <a:rPr lang="en-US" b="1" i="1" dirty="0">
                            <a:latin typeface="Cambria Math"/>
                          </a:rPr>
                        </m:ctrlPr>
                      </m:sSupPr>
                      <m:e>
                        <m:r>
                          <a:rPr lang="en-US" b="1" i="1" dirty="0">
                            <a:latin typeface="Cambria Math" panose="02040503050406030204" pitchFamily="18" charset="0"/>
                          </a:rPr>
                          <m:t>𝒔</m:t>
                        </m:r>
                      </m:e>
                      <m:sup>
                        <m:r>
                          <a:rPr lang="en-US" b="1" i="1" dirty="0">
                            <a:latin typeface="Cambria Math" panose="02040503050406030204" pitchFamily="18" charset="0"/>
                          </a:rPr>
                          <m:t>∗</m:t>
                        </m:r>
                      </m:sup>
                    </m:sSup>
                  </m:oMath>
                </a14:m>
                <a:r>
                  <a:rPr lang="en-US" dirty="0" smtClean="0"/>
                  <a:t> under </a:t>
                </a:r>
                <a14:m>
                  <m:oMath xmlns:m="http://schemas.openxmlformats.org/officeDocument/2006/math">
                    <m:r>
                      <a:rPr lang="en-US" b="1" i="1" dirty="0">
                        <a:latin typeface="Cambria Math" panose="02040503050406030204" pitchFamily="18" charset="0"/>
                      </a:rPr>
                      <m:t>𝒔</m:t>
                    </m:r>
                  </m:oMath>
                </a14:m>
                <a:endParaRPr lang="en-US" dirty="0" smtClean="0"/>
              </a:p>
              <a:p>
                <a:pPr lvl="1">
                  <a:lnSpc>
                    <a:spcPct val="110000"/>
                  </a:lnSpc>
                  <a:spcBef>
                    <a:spcPts val="1200"/>
                  </a:spcBef>
                </a:pP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smtClean="0"/>
                  <a:t> rational matrix W s.t. </a:t>
                </a:r>
                <a14:m>
                  <m:oMath xmlns:m="http://schemas.openxmlformats.org/officeDocument/2006/math">
                    <m:sSup>
                      <m:sSupPr>
                        <m:ctrlPr>
                          <a:rPr lang="en-US" b="1" i="1" smtClean="0">
                            <a:solidFill>
                              <a:srgbClr val="00B050"/>
                            </a:solidFill>
                            <a:latin typeface="Cambria Math"/>
                          </a:rPr>
                        </m:ctrlPr>
                      </m:sSupPr>
                      <m:e>
                        <m:r>
                          <a:rPr lang="en-US" b="1" i="1" smtClean="0">
                            <a:solidFill>
                              <a:srgbClr val="00B050"/>
                            </a:solidFill>
                            <a:latin typeface="Cambria Math" panose="02040503050406030204" pitchFamily="18" charset="0"/>
                          </a:rPr>
                          <m:t>𝒔</m:t>
                        </m:r>
                      </m:e>
                      <m:sup>
                        <m:r>
                          <a:rPr lang="en-US" b="1" i="1" smtClean="0">
                            <a:solidFill>
                              <a:srgbClr val="00B050"/>
                            </a:solidFill>
                            <a:latin typeface="Cambria Math"/>
                          </a:rPr>
                          <m:t>𝑻</m:t>
                        </m:r>
                      </m:sup>
                    </m:sSup>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𝑊</m:t>
                    </m:r>
                    <m:r>
                      <a:rPr lang="en-US" b="0" i="1" smtClean="0">
                        <a:solidFill>
                          <a:srgbClr val="00B050"/>
                        </a:solidFill>
                        <a:latin typeface="Cambria Math" panose="02040503050406030204" pitchFamily="18" charset="0"/>
                      </a:rPr>
                      <m:t>≈</m:t>
                    </m:r>
                    <m:sSup>
                      <m:sSupPr>
                        <m:ctrlPr>
                          <a:rPr lang="en-US" b="0" i="1" smtClean="0">
                            <a:solidFill>
                              <a:srgbClr val="00B050"/>
                            </a:solidFill>
                            <a:latin typeface="Cambria Math"/>
                          </a:rPr>
                        </m:ctrlPr>
                      </m:sSupPr>
                      <m:e>
                        <m:r>
                          <a:rPr lang="en-US" b="1" i="1" smtClean="0">
                            <a:solidFill>
                              <a:srgbClr val="00B050"/>
                            </a:solidFill>
                            <a:latin typeface="Cambria Math" panose="02040503050406030204" pitchFamily="18" charset="0"/>
                          </a:rPr>
                          <m:t>𝒔</m:t>
                        </m:r>
                      </m:e>
                      <m:sup>
                        <m:r>
                          <a:rPr lang="en-US" b="0" i="1" smtClean="0">
                            <a:solidFill>
                              <a:srgbClr val="00B050"/>
                            </a:solidFill>
                            <a:latin typeface="Cambria Math" panose="02040503050406030204" pitchFamily="18" charset="0"/>
                          </a:rPr>
                          <m:t>∗</m:t>
                        </m:r>
                      </m:sup>
                    </m:sSup>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𝑚𝑜𝑑</m:t>
                    </m:r>
                    <m:r>
                      <a:rPr lang="en-US" b="0" i="1" smtClean="0">
                        <a:solidFill>
                          <a:srgbClr val="00B050"/>
                        </a:solidFill>
                        <a:latin typeface="Cambria Math" panose="02040503050406030204" pitchFamily="18" charset="0"/>
                      </a:rPr>
                      <m:t> </m:t>
                    </m:r>
                    <m:r>
                      <a:rPr lang="en-US" b="0" i="1" smtClean="0">
                        <a:solidFill>
                          <a:srgbClr val="00B050"/>
                        </a:solidFill>
                        <a:latin typeface="Cambria Math" panose="02040503050406030204" pitchFamily="18" charset="0"/>
                      </a:rPr>
                      <m:t>𝑞</m:t>
                    </m:r>
                    <m:r>
                      <a:rPr lang="en-US" b="0" i="1" smtClean="0">
                        <a:solidFill>
                          <a:srgbClr val="00B050"/>
                        </a:solidFill>
                        <a:latin typeface="Cambria Math" panose="02040503050406030204" pitchFamily="18" charset="0"/>
                      </a:rPr>
                      <m:t>)</m:t>
                    </m:r>
                  </m:oMath>
                </a14:m>
                <a:endParaRPr lang="en-US" dirty="0" smtClean="0">
                  <a:solidFill>
                    <a:srgbClr val="00B050"/>
                  </a:solidFill>
                </a:endParaRPr>
              </a:p>
              <a:p>
                <a:pPr lvl="1">
                  <a:spcBef>
                    <a:spcPts val="1200"/>
                  </a:spcBef>
                </a:pPr>
                <a:r>
                  <a:rPr lang="en-US" dirty="0" smtClean="0"/>
                  <a:t>Given </a:t>
                </a:r>
                <a14:m>
                  <m:oMath xmlns:m="http://schemas.openxmlformats.org/officeDocument/2006/math">
                    <m:sSup>
                      <m:sSupPr>
                        <m:ctrlPr>
                          <a:rPr lang="en-US" b="1" i="1">
                            <a:latin typeface="Cambria Math"/>
                          </a:rPr>
                        </m:ctrlPr>
                      </m:sSupPr>
                      <m:e>
                        <m:r>
                          <a:rPr lang="en-US" b="1" i="1">
                            <a:latin typeface="Cambria Math" panose="02040503050406030204" pitchFamily="18" charset="0"/>
                          </a:rPr>
                          <m:t>𝒄</m:t>
                        </m:r>
                      </m:e>
                      <m:sup>
                        <m:r>
                          <a:rPr lang="en-US" b="1" i="1">
                            <a:latin typeface="Cambria Math" panose="02040503050406030204" pitchFamily="18" charset="0"/>
                          </a:rPr>
                          <m:t>∗</m:t>
                        </m:r>
                      </m:sup>
                    </m:sSup>
                  </m:oMath>
                </a14:m>
                <a:r>
                  <a:rPr lang="en-US" dirty="0" smtClean="0"/>
                  <a:t>, compute </a:t>
                </a:r>
                <a14:m>
                  <m:oMath xmlns:m="http://schemas.openxmlformats.org/officeDocument/2006/math">
                    <m:r>
                      <a:rPr lang="en-US" b="1" i="0" smtClean="0">
                        <a:latin typeface="Cambria Math" panose="02040503050406030204" pitchFamily="18" charset="0"/>
                      </a:rPr>
                      <m:t>𝐜</m:t>
                    </m:r>
                    <m:r>
                      <a:rPr lang="en-US" b="0" i="1" smtClean="0">
                        <a:latin typeface="Cambria Math" panose="02040503050406030204" pitchFamily="18" charset="0"/>
                      </a:rPr>
                      <m:t>←</m:t>
                    </m:r>
                    <m:r>
                      <m:rPr>
                        <m:sty m:val="p"/>
                      </m:rPr>
                      <a:rPr lang="en-US" b="0" i="0" smtClean="0">
                        <a:latin typeface="Cambria Math" panose="02040503050406030204" pitchFamily="18" charset="0"/>
                      </a:rPr>
                      <m:t>Round</m:t>
                    </m:r>
                    <m:d>
                      <m:dPr>
                        <m:ctrlPr>
                          <a:rPr lang="en-US" b="0" i="1" smtClean="0">
                            <a:latin typeface="Cambria Math"/>
                          </a:rPr>
                        </m:ctrlPr>
                      </m:dPr>
                      <m:e>
                        <m:sSup>
                          <m:sSupPr>
                            <m:ctrlPr>
                              <a:rPr lang="en-US" b="1" i="1">
                                <a:latin typeface="Cambria Math"/>
                              </a:rPr>
                            </m:ctrlPr>
                          </m:sSupPr>
                          <m:e>
                            <m:r>
                              <a:rPr lang="en-US" b="0" i="1" smtClean="0">
                                <a:latin typeface="Cambria Math" panose="02040503050406030204" pitchFamily="18" charset="0"/>
                              </a:rPr>
                              <m:t>𝑊</m:t>
                            </m:r>
                            <m:r>
                              <a:rPr lang="en-US" b="0" i="1" smtClean="0">
                                <a:latin typeface="Cambria Math" panose="02040503050406030204" pitchFamily="18" charset="0"/>
                              </a:rPr>
                              <m:t>×</m:t>
                            </m:r>
                            <m:r>
                              <a:rPr lang="en-US" b="1" i="1">
                                <a:latin typeface="Cambria Math" panose="02040503050406030204" pitchFamily="18" charset="0"/>
                              </a:rPr>
                              <m:t>𝒄</m:t>
                            </m:r>
                          </m:e>
                          <m:sup>
                            <m:r>
                              <a:rPr lang="en-US" b="1" i="1">
                                <a:latin typeface="Cambria Math" panose="02040503050406030204" pitchFamily="18" charset="0"/>
                              </a:rPr>
                              <m:t>∗</m:t>
                            </m:r>
                          </m:sup>
                        </m:sSup>
                      </m:e>
                    </m:d>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𝑞</m:t>
                    </m:r>
                    <m:r>
                      <a:rPr lang="en-US" b="0" i="1" smtClean="0">
                        <a:latin typeface="Cambria Math" panose="02040503050406030204" pitchFamily="18" charset="0"/>
                      </a:rPr>
                      <m:t>)</m:t>
                    </m:r>
                  </m:oMath>
                </a14:m>
                <a:endParaRPr lang="en-US" dirty="0" smtClean="0"/>
              </a:p>
              <a:p>
                <a:pPr lvl="1">
                  <a:lnSpc>
                    <a:spcPct val="110000"/>
                  </a:lnSpc>
                  <a:spcBef>
                    <a:spcPts val="1200"/>
                  </a:spcBef>
                </a:pPr>
                <a14:m>
                  <m:oMath xmlns:m="http://schemas.openxmlformats.org/officeDocument/2006/math">
                    <m:d>
                      <m:dPr>
                        <m:begChr m:val="⟨"/>
                        <m:endChr m:val="⟩"/>
                        <m:ctrlPr>
                          <a:rPr lang="en-US" i="1" smtClean="0">
                            <a:solidFill>
                              <a:srgbClr val="00B050"/>
                            </a:solidFill>
                            <a:latin typeface="Cambria Math"/>
                          </a:rPr>
                        </m:ctrlPr>
                      </m:dPr>
                      <m:e>
                        <m:r>
                          <a:rPr lang="en-US" b="1" i="1" smtClean="0">
                            <a:solidFill>
                              <a:srgbClr val="00B050"/>
                            </a:solidFill>
                            <a:latin typeface="Cambria Math" panose="02040503050406030204" pitchFamily="18" charset="0"/>
                          </a:rPr>
                          <m:t>𝒔</m:t>
                        </m:r>
                        <m:r>
                          <a:rPr lang="en-US" b="0" i="1" smtClean="0">
                            <a:solidFill>
                              <a:srgbClr val="00B050"/>
                            </a:solidFill>
                            <a:latin typeface="Cambria Math" panose="02040503050406030204" pitchFamily="18" charset="0"/>
                          </a:rPr>
                          <m:t>,</m:t>
                        </m:r>
                        <m:r>
                          <a:rPr lang="en-US" b="1" i="1" smtClean="0">
                            <a:solidFill>
                              <a:srgbClr val="00B050"/>
                            </a:solidFill>
                            <a:latin typeface="Cambria Math" panose="02040503050406030204" pitchFamily="18" charset="0"/>
                          </a:rPr>
                          <m:t>𝒄</m:t>
                        </m:r>
                      </m:e>
                    </m:d>
                    <m:r>
                      <a:rPr lang="en-US" b="0" i="1" smtClean="0">
                        <a:solidFill>
                          <a:srgbClr val="00B050"/>
                        </a:solidFill>
                        <a:latin typeface="Cambria Math" panose="02040503050406030204" pitchFamily="18" charset="0"/>
                      </a:rPr>
                      <m:t>≈</m:t>
                    </m:r>
                    <m:sSup>
                      <m:sSupPr>
                        <m:ctrlPr>
                          <a:rPr lang="en-US" b="1" i="1" smtClean="0">
                            <a:solidFill>
                              <a:srgbClr val="00B050"/>
                            </a:solidFill>
                            <a:latin typeface="Cambria Math"/>
                          </a:rPr>
                        </m:ctrlPr>
                      </m:sSupPr>
                      <m:e>
                        <m:r>
                          <a:rPr lang="en-US" b="1" i="1" smtClean="0">
                            <a:solidFill>
                              <a:srgbClr val="00B050"/>
                            </a:solidFill>
                            <a:latin typeface="Cambria Math" panose="02040503050406030204" pitchFamily="18" charset="0"/>
                          </a:rPr>
                          <m:t>𝒔</m:t>
                        </m:r>
                      </m:e>
                      <m:sup>
                        <m:r>
                          <a:rPr lang="en-US" b="1" i="1" smtClean="0">
                            <a:solidFill>
                              <a:srgbClr val="00B050"/>
                            </a:solidFill>
                            <a:latin typeface="Cambria Math"/>
                          </a:rPr>
                          <m:t>𝑻</m:t>
                        </m:r>
                      </m:sup>
                    </m:sSup>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𝑊</m:t>
                    </m:r>
                    <m:r>
                      <a:rPr lang="en-US" b="0" i="1" smtClean="0">
                        <a:solidFill>
                          <a:srgbClr val="00B050"/>
                        </a:solidFill>
                        <a:latin typeface="Cambria Math" panose="02040503050406030204" pitchFamily="18" charset="0"/>
                      </a:rPr>
                      <m:t>×</m:t>
                    </m:r>
                    <m:sSup>
                      <m:sSupPr>
                        <m:ctrlPr>
                          <a:rPr lang="en-US" b="0" i="1" smtClean="0">
                            <a:solidFill>
                              <a:srgbClr val="00B050"/>
                            </a:solidFill>
                            <a:latin typeface="Cambria Math"/>
                          </a:rPr>
                        </m:ctrlPr>
                      </m:sSupPr>
                      <m:e>
                        <m:r>
                          <a:rPr lang="en-US" b="1" i="1" smtClean="0">
                            <a:solidFill>
                              <a:srgbClr val="00B050"/>
                            </a:solidFill>
                            <a:latin typeface="Cambria Math" panose="02040503050406030204" pitchFamily="18" charset="0"/>
                          </a:rPr>
                          <m:t>𝒄</m:t>
                        </m:r>
                      </m:e>
                      <m:sup>
                        <m:r>
                          <a:rPr lang="en-US" b="0" i="1" smtClean="0">
                            <a:solidFill>
                              <a:srgbClr val="00B050"/>
                            </a:solidFill>
                            <a:latin typeface="Cambria Math" panose="02040503050406030204" pitchFamily="18" charset="0"/>
                          </a:rPr>
                          <m:t>∗</m:t>
                        </m:r>
                      </m:sup>
                    </m:sSup>
                    <m:r>
                      <a:rPr lang="en-US" b="0" i="1" smtClean="0">
                        <a:solidFill>
                          <a:srgbClr val="00B050"/>
                        </a:solidFill>
                        <a:latin typeface="Cambria Math" panose="02040503050406030204" pitchFamily="18" charset="0"/>
                      </a:rPr>
                      <m:t>≈</m:t>
                    </m:r>
                    <m:d>
                      <m:dPr>
                        <m:begChr m:val="⟨"/>
                        <m:endChr m:val="⟩"/>
                        <m:ctrlPr>
                          <a:rPr lang="en-US" b="0" i="1" smtClean="0">
                            <a:solidFill>
                              <a:srgbClr val="00B050"/>
                            </a:solidFill>
                            <a:latin typeface="Cambria Math"/>
                          </a:rPr>
                        </m:ctrlPr>
                      </m:dPr>
                      <m:e>
                        <m:sSup>
                          <m:sSupPr>
                            <m:ctrlPr>
                              <a:rPr lang="en-US" b="0" i="1" smtClean="0">
                                <a:solidFill>
                                  <a:srgbClr val="00B050"/>
                                </a:solidFill>
                                <a:latin typeface="Cambria Math"/>
                              </a:rPr>
                            </m:ctrlPr>
                          </m:sSupPr>
                          <m:e>
                            <m:r>
                              <a:rPr lang="en-US" b="1" i="1" smtClean="0">
                                <a:solidFill>
                                  <a:srgbClr val="00B050"/>
                                </a:solidFill>
                                <a:latin typeface="Cambria Math" panose="02040503050406030204" pitchFamily="18" charset="0"/>
                              </a:rPr>
                              <m:t>𝒔</m:t>
                            </m:r>
                          </m:e>
                          <m:sup>
                            <m:r>
                              <a:rPr lang="en-US" b="0" i="1" smtClean="0">
                                <a:solidFill>
                                  <a:srgbClr val="00B050"/>
                                </a:solidFill>
                                <a:latin typeface="Cambria Math" panose="02040503050406030204" pitchFamily="18" charset="0"/>
                              </a:rPr>
                              <m:t>∗</m:t>
                            </m:r>
                          </m:sup>
                        </m:sSup>
                        <m:r>
                          <a:rPr lang="en-US" b="0" i="1" smtClean="0">
                            <a:solidFill>
                              <a:srgbClr val="00B050"/>
                            </a:solidFill>
                            <a:latin typeface="Cambria Math" panose="02040503050406030204" pitchFamily="18" charset="0"/>
                          </a:rPr>
                          <m:t>,</m:t>
                        </m:r>
                        <m:sSup>
                          <m:sSupPr>
                            <m:ctrlPr>
                              <a:rPr lang="en-US" b="0" i="1" smtClean="0">
                                <a:solidFill>
                                  <a:srgbClr val="00B050"/>
                                </a:solidFill>
                                <a:latin typeface="Cambria Math"/>
                              </a:rPr>
                            </m:ctrlPr>
                          </m:sSupPr>
                          <m:e>
                            <m:r>
                              <a:rPr lang="en-US" b="1" i="1" smtClean="0">
                                <a:solidFill>
                                  <a:srgbClr val="00B050"/>
                                </a:solidFill>
                                <a:latin typeface="Cambria Math" panose="02040503050406030204" pitchFamily="18" charset="0"/>
                              </a:rPr>
                              <m:t>𝒄</m:t>
                            </m:r>
                          </m:e>
                          <m:sup>
                            <m:r>
                              <a:rPr lang="en-US" b="0" i="1" smtClean="0">
                                <a:solidFill>
                                  <a:srgbClr val="00B050"/>
                                </a:solidFill>
                                <a:latin typeface="Cambria Math" panose="02040503050406030204" pitchFamily="18" charset="0"/>
                              </a:rPr>
                              <m:t>∗</m:t>
                            </m:r>
                          </m:sup>
                        </m:sSup>
                      </m:e>
                    </m:d>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𝜎</m:t>
                    </m:r>
                    <m:f>
                      <m:fPr>
                        <m:ctrlPr>
                          <a:rPr lang="en-US" b="0" i="1" smtClean="0">
                            <a:solidFill>
                              <a:srgbClr val="00B050"/>
                            </a:solidFill>
                            <a:latin typeface="Cambria Math"/>
                          </a:rPr>
                        </m:ctrlPr>
                      </m:fPr>
                      <m:num>
                        <m:r>
                          <a:rPr lang="en-US" b="0" i="1" smtClean="0">
                            <a:solidFill>
                              <a:srgbClr val="00B050"/>
                            </a:solidFill>
                            <a:latin typeface="Cambria Math"/>
                          </a:rPr>
                          <m:t>𝑞</m:t>
                        </m:r>
                      </m:num>
                      <m:den>
                        <m:r>
                          <a:rPr lang="en-US" b="0" i="1" smtClean="0">
                            <a:solidFill>
                              <a:srgbClr val="00B050"/>
                            </a:solidFill>
                            <a:latin typeface="Cambria Math"/>
                          </a:rPr>
                          <m:t>2</m:t>
                        </m:r>
                      </m:den>
                    </m:f>
                    <m:r>
                      <a:rPr lang="en-US" b="0" i="1" smtClean="0">
                        <a:solidFill>
                          <a:srgbClr val="00B050"/>
                        </a:solidFill>
                        <a:latin typeface="Cambria Math" panose="02040503050406030204" pitchFamily="18" charset="0"/>
                      </a:rPr>
                      <m:t> (</m:t>
                    </m:r>
                    <m:r>
                      <a:rPr lang="en-US" b="0" i="1" smtClean="0">
                        <a:solidFill>
                          <a:srgbClr val="00B050"/>
                        </a:solidFill>
                        <a:latin typeface="Cambria Math" panose="02040503050406030204" pitchFamily="18" charset="0"/>
                      </a:rPr>
                      <m:t>𝑚𝑜𝑑</m:t>
                    </m:r>
                    <m:r>
                      <a:rPr lang="en-US" b="0" i="1" smtClean="0">
                        <a:solidFill>
                          <a:srgbClr val="00B050"/>
                        </a:solidFill>
                        <a:latin typeface="Cambria Math" panose="02040503050406030204" pitchFamily="18" charset="0"/>
                      </a:rPr>
                      <m:t> </m:t>
                    </m:r>
                    <m:r>
                      <a:rPr lang="en-US" b="0" i="1" smtClean="0">
                        <a:solidFill>
                          <a:srgbClr val="00B050"/>
                        </a:solidFill>
                        <a:latin typeface="Cambria Math" panose="02040503050406030204" pitchFamily="18" charset="0"/>
                      </a:rPr>
                      <m:t>𝑞</m:t>
                    </m:r>
                    <m:r>
                      <a:rPr lang="en-US" b="0" i="1" smtClean="0">
                        <a:solidFill>
                          <a:srgbClr val="00B050"/>
                        </a:solidFill>
                        <a:latin typeface="Cambria Math" panose="02040503050406030204" pitchFamily="18" charset="0"/>
                      </a:rPr>
                      <m:t>)</m:t>
                    </m:r>
                  </m:oMath>
                </a14:m>
                <a:endParaRPr lang="en-US" dirty="0" smtClean="0">
                  <a:solidFill>
                    <a:srgbClr val="00B050"/>
                  </a:solidFill>
                </a:endParaRPr>
              </a:p>
              <a:p>
                <a:pPr lvl="2">
                  <a:spcBef>
                    <a:spcPts val="1200"/>
                  </a:spcBef>
                </a:pPr>
                <a:r>
                  <a:rPr lang="en-US" dirty="0" smtClean="0"/>
                  <a:t>Some extra work to keep error from growing too much</a:t>
                </a:r>
              </a:p>
              <a:p>
                <a:pPr lvl="2">
                  <a:spcBef>
                    <a:spcPts val="1200"/>
                  </a:spcBef>
                </a:pPr>
                <a:r>
                  <a:rPr lang="en-US" dirty="0" smtClean="0"/>
                  <a:t>Still secure under reasonable hardness assumptions</a:t>
                </a:r>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304800" y="1412874"/>
                <a:ext cx="8610600" cy="4987926"/>
              </a:xfrm>
              <a:blipFill rotWithShape="1">
                <a:blip r:embed="rId2"/>
                <a:stretch>
                  <a:fillRect t="-3545" b="-611"/>
                </a:stretch>
              </a:blipFill>
            </p:spPr>
            <p:txBody>
              <a:bodyPr/>
              <a:lstStyle/>
              <a:p>
                <a:r>
                  <a:rPr lang="en-US">
                    <a:noFill/>
                  </a:rPr>
                  <a:t> </a:t>
                </a:r>
              </a:p>
            </p:txBody>
          </p:sp>
        </mc:Fallback>
      </mc:AlternateContent>
      <p:sp>
        <p:nvSpPr>
          <p:cNvPr id="7" name="Title 1"/>
          <p:cNvSpPr>
            <a:spLocks noGrp="1"/>
          </p:cNvSpPr>
          <p:nvPr>
            <p:ph type="title"/>
          </p:nvPr>
        </p:nvSpPr>
        <p:spPr>
          <a:xfrm>
            <a:off x="381000" y="230188"/>
            <a:ext cx="8382000" cy="664797"/>
          </a:xfrm>
        </p:spPr>
        <p:txBody>
          <a:bodyPr/>
          <a:lstStyle/>
          <a:p>
            <a:r>
              <a:rPr lang="en-US" dirty="0" smtClean="0"/>
              <a:t>How to Multiply [BV’11, B’12]</a:t>
            </a:r>
            <a:endParaRPr lang="en-US" dirty="0"/>
          </a:p>
        </p:txBody>
      </p:sp>
    </p:spTree>
    <p:extLst>
      <p:ext uri="{BB962C8B-B14F-4D97-AF65-F5344CB8AC3E}">
        <p14:creationId xmlns:p14="http://schemas.microsoft.com/office/powerpoint/2010/main" val="187672146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30188"/>
            <a:ext cx="8686800" cy="664797"/>
          </a:xfrm>
        </p:spPr>
        <p:txBody>
          <a:bodyPr/>
          <a:lstStyle/>
          <a:p>
            <a:r>
              <a:rPr lang="en-US" dirty="0" smtClean="0"/>
              <a:t>Somewhat </a:t>
            </a:r>
            <a:r>
              <a:rPr lang="en-US" dirty="0" err="1" smtClean="0"/>
              <a:t>Homomorphic</a:t>
            </a:r>
            <a:r>
              <a:rPr lang="en-US" dirty="0" smtClean="0"/>
              <a:t> Encryption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412874"/>
                <a:ext cx="8382000" cy="4608954"/>
              </a:xfrm>
            </p:spPr>
            <p:txBody>
              <a:bodyPr/>
              <a:lstStyle/>
              <a:p>
                <a:pPr>
                  <a:lnSpc>
                    <a:spcPct val="100000"/>
                  </a:lnSpc>
                  <a:spcBef>
                    <a:spcPts val="600"/>
                  </a:spcBef>
                </a:pPr>
                <a:r>
                  <a:rPr lang="en-US" dirty="0" smtClean="0"/>
                  <a:t>Error doubles on addition, grows by poly(n) factor on multiplication (e.g., </a:t>
                </a:r>
                <a14:m>
                  <m:oMath xmlns:m="http://schemas.openxmlformats.org/officeDocument/2006/math">
                    <m:sSup>
                      <m:sSupPr>
                        <m:ctrlPr>
                          <a:rPr lang="en-US" i="1" smtClean="0">
                            <a:latin typeface="Cambria Math"/>
                          </a:rPr>
                        </m:ctrlPr>
                      </m:sSupPr>
                      <m:e>
                        <m:r>
                          <a:rPr lang="en-US" smtClean="0">
                            <a:latin typeface="Cambria Math"/>
                          </a:rPr>
                          <m:t>𝑛</m:t>
                        </m:r>
                      </m:e>
                      <m:sup>
                        <m:r>
                          <a:rPr lang="en-US" smtClean="0">
                            <a:latin typeface="Cambria Math"/>
                          </a:rPr>
                          <m:t>2</m:t>
                        </m:r>
                      </m:sup>
                    </m:sSup>
                  </m:oMath>
                </a14:m>
                <a:r>
                  <a:rPr lang="en-US" dirty="0" smtClean="0"/>
                  <a:t> factor)</a:t>
                </a:r>
              </a:p>
              <a:p>
                <a:pPr lvl="1">
                  <a:lnSpc>
                    <a:spcPct val="100000"/>
                  </a:lnSpc>
                  <a:spcBef>
                    <a:spcPts val="600"/>
                  </a:spcBef>
                </a:pPr>
                <a:r>
                  <a:rPr lang="en-US" dirty="0" smtClean="0"/>
                  <a:t>When computing a depth-</a:t>
                </a:r>
                <a14:m>
                  <m:oMath xmlns:m="http://schemas.openxmlformats.org/officeDocument/2006/math">
                    <m:r>
                      <a:rPr lang="en-US" dirty="0" smtClean="0">
                        <a:latin typeface="Cambria Math"/>
                      </a:rPr>
                      <m:t>𝑑</m:t>
                    </m:r>
                  </m:oMath>
                </a14:m>
                <a:r>
                  <a:rPr lang="en-US" dirty="0" smtClean="0"/>
                  <a:t> circuit we have</a:t>
                </a:r>
                <a:br>
                  <a:rPr lang="en-US" dirty="0" smtClean="0"/>
                </a:br>
                <a:r>
                  <a:rPr lang="en-US" dirty="0" smtClean="0"/>
                  <a:t>|output-error| </a:t>
                </a:r>
                <a14:m>
                  <m:oMath xmlns:m="http://schemas.openxmlformats.org/officeDocument/2006/math">
                    <m:r>
                      <a:rPr lang="en-US" smtClean="0">
                        <a:latin typeface="Cambria Math"/>
                      </a:rPr>
                      <m:t>≤</m:t>
                    </m:r>
                  </m:oMath>
                </a14:m>
                <a:r>
                  <a:rPr lang="en-US" dirty="0" smtClean="0"/>
                  <a:t> |input-error| </a:t>
                </a:r>
                <a14:m>
                  <m:oMath xmlns:m="http://schemas.openxmlformats.org/officeDocument/2006/math">
                    <m:r>
                      <a:rPr lang="en-US" smtClean="0">
                        <a:latin typeface="Cambria Math"/>
                      </a:rPr>
                      <m:t>⋅</m:t>
                    </m:r>
                    <m:sSup>
                      <m:sSupPr>
                        <m:ctrlPr>
                          <a:rPr lang="en-US" i="1" smtClean="0">
                            <a:latin typeface="Cambria Math"/>
                          </a:rPr>
                        </m:ctrlPr>
                      </m:sSupPr>
                      <m:e>
                        <m:r>
                          <a:rPr lang="en-US" smtClean="0">
                            <a:latin typeface="Cambria Math"/>
                          </a:rPr>
                          <m:t>𝑛</m:t>
                        </m:r>
                      </m:e>
                      <m:sup>
                        <m:r>
                          <a:rPr lang="en-US" smtClean="0">
                            <a:latin typeface="Cambria Math"/>
                          </a:rPr>
                          <m:t>2</m:t>
                        </m:r>
                        <m:r>
                          <a:rPr lang="en-US" smtClean="0">
                            <a:latin typeface="Cambria Math"/>
                          </a:rPr>
                          <m:t>𝑑</m:t>
                        </m:r>
                      </m:sup>
                    </m:sSup>
                  </m:oMath>
                </a14:m>
                <a:endParaRPr lang="en-US" dirty="0" smtClean="0"/>
              </a:p>
              <a:p>
                <a:pPr>
                  <a:lnSpc>
                    <a:spcPct val="100000"/>
                  </a:lnSpc>
                  <a:spcBef>
                    <a:spcPts val="600"/>
                  </a:spcBef>
                </a:pPr>
                <a:r>
                  <a:rPr lang="en-US" dirty="0" smtClean="0"/>
                  <a:t>Setting parameters:</a:t>
                </a:r>
              </a:p>
              <a:p>
                <a:pPr lvl="1">
                  <a:lnSpc>
                    <a:spcPct val="100000"/>
                  </a:lnSpc>
                  <a:spcBef>
                    <a:spcPts val="600"/>
                  </a:spcBef>
                </a:pPr>
                <a:r>
                  <a:rPr lang="en-US" dirty="0" smtClean="0"/>
                  <a:t>Start from |input-error| </a:t>
                </a:r>
                <a14:m>
                  <m:oMath xmlns:m="http://schemas.openxmlformats.org/officeDocument/2006/math">
                    <m:r>
                      <a:rPr lang="en-US" smtClean="0">
                        <a:latin typeface="Cambria Math"/>
                      </a:rPr>
                      <m:t>≤</m:t>
                    </m:r>
                    <m:sSup>
                      <m:sSupPr>
                        <m:ctrlPr>
                          <a:rPr lang="en-US" i="1">
                            <a:latin typeface="Cambria Math"/>
                          </a:rPr>
                        </m:ctrlPr>
                      </m:sSupPr>
                      <m:e>
                        <m:r>
                          <a:rPr lang="en-US">
                            <a:latin typeface="Cambria Math"/>
                          </a:rPr>
                          <m:t>𝑛</m:t>
                        </m:r>
                      </m:e>
                      <m:sup>
                        <m:r>
                          <a:rPr lang="en-US" smtClean="0">
                            <a:latin typeface="Cambria Math"/>
                          </a:rPr>
                          <m:t>𝑑</m:t>
                        </m:r>
                      </m:sup>
                    </m:sSup>
                  </m:oMath>
                </a14:m>
                <a:r>
                  <a:rPr lang="en-US" dirty="0" smtClean="0"/>
                  <a:t> (say)</a:t>
                </a:r>
                <a:endParaRPr lang="en-US" dirty="0"/>
              </a:p>
              <a:p>
                <a:pPr lvl="1">
                  <a:lnSpc>
                    <a:spcPct val="100000"/>
                  </a:lnSpc>
                  <a:spcBef>
                    <a:spcPts val="600"/>
                  </a:spcBef>
                </a:pPr>
                <a:r>
                  <a:rPr lang="en-US" dirty="0" smtClean="0"/>
                  <a:t>Set </a:t>
                </a:r>
                <a14:m>
                  <m:oMath xmlns:m="http://schemas.openxmlformats.org/officeDocument/2006/math">
                    <m:r>
                      <a:rPr lang="en-US" smtClean="0">
                        <a:latin typeface="Cambria Math"/>
                      </a:rPr>
                      <m:t>𝑞</m:t>
                    </m:r>
                    <m:r>
                      <a:rPr lang="en-US" smtClean="0">
                        <a:latin typeface="Cambria Math"/>
                      </a:rPr>
                      <m:t>&gt;</m:t>
                    </m:r>
                    <m:sSup>
                      <m:sSupPr>
                        <m:ctrlPr>
                          <a:rPr lang="en-US" i="1" smtClean="0">
                            <a:latin typeface="Cambria Math"/>
                          </a:rPr>
                        </m:ctrlPr>
                      </m:sSupPr>
                      <m:e>
                        <m:r>
                          <a:rPr lang="en-US" smtClean="0">
                            <a:latin typeface="Cambria Math"/>
                          </a:rPr>
                          <m:t>4</m:t>
                        </m:r>
                        <m:sSup>
                          <m:sSupPr>
                            <m:ctrlPr>
                              <a:rPr lang="en-US" i="1" smtClean="0">
                                <a:latin typeface="Cambria Math"/>
                              </a:rPr>
                            </m:ctrlPr>
                          </m:sSupPr>
                          <m:e>
                            <m:r>
                              <a:rPr lang="en-US" smtClean="0">
                                <a:latin typeface="Cambria Math"/>
                              </a:rPr>
                              <m:t>𝑛</m:t>
                            </m:r>
                          </m:e>
                          <m:sup>
                            <m:r>
                              <a:rPr lang="en-US" smtClean="0">
                                <a:latin typeface="Cambria Math"/>
                              </a:rPr>
                              <m:t>𝑑</m:t>
                            </m:r>
                          </m:sup>
                        </m:sSup>
                        <m:r>
                          <a:rPr lang="en-US" smtClean="0">
                            <a:latin typeface="Cambria Math"/>
                          </a:rPr>
                          <m:t>⋅</m:t>
                        </m:r>
                        <m:r>
                          <a:rPr lang="en-US" smtClean="0">
                            <a:latin typeface="Cambria Math"/>
                          </a:rPr>
                          <m:t>𝑛</m:t>
                        </m:r>
                      </m:e>
                      <m:sup>
                        <m:r>
                          <a:rPr lang="en-US" smtClean="0">
                            <a:latin typeface="Cambria Math"/>
                          </a:rPr>
                          <m:t>2</m:t>
                        </m:r>
                        <m:r>
                          <a:rPr lang="en-US" smtClean="0">
                            <a:latin typeface="Cambria Math"/>
                          </a:rPr>
                          <m:t>𝑑</m:t>
                        </m:r>
                      </m:sup>
                    </m:sSup>
                    <m:r>
                      <a:rPr lang="en-US" smtClean="0">
                        <a:latin typeface="Cambria Math"/>
                      </a:rPr>
                      <m:t>=4</m:t>
                    </m:r>
                    <m:sSup>
                      <m:sSupPr>
                        <m:ctrlPr>
                          <a:rPr lang="en-US" i="1" smtClean="0">
                            <a:latin typeface="Cambria Math"/>
                          </a:rPr>
                        </m:ctrlPr>
                      </m:sSupPr>
                      <m:e>
                        <m:r>
                          <a:rPr lang="en-US" smtClean="0">
                            <a:latin typeface="Cambria Math"/>
                          </a:rPr>
                          <m:t>𝑛</m:t>
                        </m:r>
                      </m:e>
                      <m:sup>
                        <m:r>
                          <a:rPr lang="en-US" smtClean="0">
                            <a:latin typeface="Cambria Math"/>
                          </a:rPr>
                          <m:t>3</m:t>
                        </m:r>
                        <m:r>
                          <a:rPr lang="en-US" smtClean="0">
                            <a:latin typeface="Cambria Math"/>
                          </a:rPr>
                          <m:t>𝑑</m:t>
                        </m:r>
                      </m:sup>
                    </m:sSup>
                  </m:oMath>
                </a14:m>
                <a:endParaRPr lang="en-US" dirty="0" smtClean="0"/>
              </a:p>
              <a:p>
                <a:pPr lvl="1">
                  <a:lnSpc>
                    <a:spcPct val="100000"/>
                  </a:lnSpc>
                  <a:spcBef>
                    <a:spcPts val="600"/>
                  </a:spcBef>
                </a:pPr>
                <a:r>
                  <a:rPr lang="en-US" dirty="0" smtClean="0"/>
                  <a:t>Set the dimension large enough to get security</a:t>
                </a:r>
              </a:p>
              <a:p>
                <a:pPr>
                  <a:lnSpc>
                    <a:spcPct val="100000"/>
                  </a:lnSpc>
                  <a:spcBef>
                    <a:spcPts val="600"/>
                  </a:spcBef>
                </a:pPr>
                <a:r>
                  <a:rPr lang="en-US" dirty="0" smtClean="0"/>
                  <a:t>|</a:t>
                </a:r>
                <a:r>
                  <a:rPr lang="en-US" dirty="0"/>
                  <a:t>output-error| </a:t>
                </a:r>
                <a14:m>
                  <m:oMath xmlns:m="http://schemas.openxmlformats.org/officeDocument/2006/math">
                    <m:r>
                      <a:rPr lang="en-US" smtClean="0">
                        <a:latin typeface="Cambria Math"/>
                      </a:rPr>
                      <m:t>&lt;</m:t>
                    </m:r>
                    <m:r>
                      <a:rPr lang="en-US" smtClean="0">
                        <a:latin typeface="Cambria Math"/>
                      </a:rPr>
                      <m:t>𝑞</m:t>
                    </m:r>
                    <m:r>
                      <a:rPr lang="en-US" smtClean="0">
                        <a:latin typeface="Cambria Math"/>
                      </a:rPr>
                      <m:t>/4</m:t>
                    </m:r>
                  </m:oMath>
                </a14:m>
                <a:r>
                  <a:rPr lang="en-US" dirty="0" smtClean="0"/>
                  <a:t>, so no decryption errors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412874"/>
                <a:ext cx="8382000" cy="4608954"/>
              </a:xfrm>
              <a:blipFill rotWithShape="1">
                <a:blip r:embed="rId2"/>
                <a:stretch>
                  <a:fillRect l="-73" t="-2778" b="-4365"/>
                </a:stretch>
              </a:blipFill>
            </p:spPr>
            <p:txBody>
              <a:bodyPr/>
              <a:lstStyle/>
              <a:p>
                <a:r>
                  <a:rPr lang="en-US">
                    <a:noFill/>
                  </a:rPr>
                  <a:t> </a:t>
                </a:r>
              </a:p>
            </p:txBody>
          </p:sp>
        </mc:Fallback>
      </mc:AlternateContent>
      <p:sp>
        <p:nvSpPr>
          <p:cNvPr id="5" name="Slide Number Placeholder 4"/>
          <p:cNvSpPr>
            <a:spLocks noGrp="1"/>
          </p:cNvSpPr>
          <p:nvPr>
            <p:ph type="sldNum" sz="quarter" idx="11"/>
          </p:nvPr>
        </p:nvSpPr>
        <p:spPr/>
        <p:txBody>
          <a:bodyPr/>
          <a:lstStyle/>
          <a:p>
            <a:fld id="{DF4131F3-4C3F-4904-AC8D-3091AF27558B}" type="slidenum">
              <a:rPr lang="en-US" smtClean="0"/>
              <a:pPr/>
              <a:t>15</a:t>
            </a:fld>
            <a:endParaRPr lang="en-US"/>
          </a:p>
        </p:txBody>
      </p:sp>
    </p:spTree>
    <p:extLst>
      <p:ext uri="{BB962C8B-B14F-4D97-AF65-F5344CB8AC3E}">
        <p14:creationId xmlns:p14="http://schemas.microsoft.com/office/powerpoint/2010/main" val="279862395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3"/>
          <p:cNvSpPr>
            <a:spLocks noGrp="1" noChangeArrowheads="1"/>
          </p:cNvSpPr>
          <p:nvPr>
            <p:ph type="title"/>
          </p:nvPr>
        </p:nvSpPr>
        <p:spPr/>
        <p:txBody>
          <a:bodyPr/>
          <a:lstStyle/>
          <a:p>
            <a:pPr eaLnBrk="1" hangingPunct="1"/>
            <a:r>
              <a:rPr lang="en-US" dirty="0" smtClean="0"/>
              <a:t>FHE via Bootstrapping [Gen’09]</a:t>
            </a:r>
          </a:p>
        </p:txBody>
      </p:sp>
      <p:sp>
        <p:nvSpPr>
          <p:cNvPr id="28675" name="Slide Number Placeholder 5"/>
          <p:cNvSpPr>
            <a:spLocks noGrp="1"/>
          </p:cNvSpPr>
          <p:nvPr>
            <p:ph type="sldNum" sz="quarter" idx="12"/>
          </p:nvPr>
        </p:nvSpPr>
        <p:spPr>
          <a:noFill/>
        </p:spPr>
        <p:txBody>
          <a:bodyPr/>
          <a:lstStyle/>
          <a:p>
            <a:fld id="{6044E73A-245A-41B6-B100-DCB45934DB47}" type="slidenum">
              <a:rPr lang="en-US"/>
              <a:pPr/>
              <a:t>16</a:t>
            </a:fld>
            <a:endParaRPr lang="en-US"/>
          </a:p>
        </p:txBody>
      </p:sp>
      <p:pic>
        <p:nvPicPr>
          <p:cNvPr id="28676" name="Picture 27" descr="glove_box"/>
          <p:cNvPicPr>
            <a:picLocks noChangeAspect="1" noChangeArrowheads="1"/>
          </p:cNvPicPr>
          <p:nvPr/>
        </p:nvPicPr>
        <p:blipFill>
          <a:blip r:embed="rId3" cstate="print"/>
          <a:srcRect/>
          <a:stretch>
            <a:fillRect/>
          </a:stretch>
        </p:blipFill>
        <p:spPr bwMode="auto">
          <a:xfrm>
            <a:off x="2971800" y="1981200"/>
            <a:ext cx="1600200" cy="1543050"/>
          </a:xfrm>
          <a:prstGeom prst="rect">
            <a:avLst/>
          </a:prstGeom>
          <a:noFill/>
          <a:ln w="9525">
            <a:noFill/>
            <a:miter lim="800000"/>
            <a:headEnd/>
            <a:tailEnd/>
          </a:ln>
        </p:spPr>
      </p:pic>
      <p:sp>
        <p:nvSpPr>
          <p:cNvPr id="99333" name="Text Box 5"/>
          <p:cNvSpPr txBox="1">
            <a:spLocks noChangeArrowheads="1"/>
          </p:cNvSpPr>
          <p:nvPr/>
        </p:nvSpPr>
        <p:spPr bwMode="auto">
          <a:xfrm>
            <a:off x="5562600" y="2657475"/>
            <a:ext cx="1177438" cy="307777"/>
          </a:xfrm>
          <a:prstGeom prst="rect">
            <a:avLst/>
          </a:prstGeom>
          <a:solidFill>
            <a:schemeClr val="accent1"/>
          </a:solidFill>
          <a:ln w="9525">
            <a:solidFill>
              <a:schemeClr val="tx1"/>
            </a:solidFill>
            <a:miter lim="800000"/>
            <a:headEnd/>
            <a:tailEnd/>
          </a:ln>
        </p:spPr>
        <p:txBody>
          <a:bodyPr wrap="none">
            <a:spAutoFit/>
          </a:bodyPr>
          <a:lstStyle/>
          <a:p>
            <a:r>
              <a:rPr lang="en-US" sz="1400" dirty="0"/>
              <a:t>C</a:t>
            </a:r>
            <a:r>
              <a:rPr lang="en-US" sz="1400" dirty="0" smtClean="0"/>
              <a:t>(</a:t>
            </a:r>
            <a:r>
              <a:rPr lang="en-US" sz="1400" i="1" dirty="0" smtClean="0"/>
              <a:t>x</a:t>
            </a:r>
            <a:r>
              <a:rPr lang="en-US" sz="1400" baseline="-25000" dirty="0" smtClean="0"/>
              <a:t>1</a:t>
            </a:r>
            <a:r>
              <a:rPr lang="en-US" sz="1400" dirty="0"/>
              <a:t>, </a:t>
            </a:r>
            <a:r>
              <a:rPr lang="en-US" sz="1400" i="1" dirty="0"/>
              <a:t>x</a:t>
            </a:r>
            <a:r>
              <a:rPr lang="en-US" sz="1400" baseline="-25000" dirty="0"/>
              <a:t>2 </a:t>
            </a:r>
            <a:r>
              <a:rPr lang="en-US" sz="1400" dirty="0"/>
              <a:t>,</a:t>
            </a:r>
            <a:r>
              <a:rPr lang="en-US" sz="1400" dirty="0">
                <a:latin typeface="Tahoma" pitchFamily="34" charset="0"/>
              </a:rPr>
              <a:t>…</a:t>
            </a:r>
            <a:r>
              <a:rPr lang="en-US" sz="1400" dirty="0"/>
              <a:t>, </a:t>
            </a:r>
            <a:r>
              <a:rPr lang="en-US" sz="1400" i="1" dirty="0" err="1"/>
              <a:t>x</a:t>
            </a:r>
            <a:r>
              <a:rPr lang="en-US" sz="1400" i="1" baseline="-25000" dirty="0" err="1"/>
              <a:t>t</a:t>
            </a:r>
            <a:r>
              <a:rPr lang="en-US" sz="1400" dirty="0"/>
              <a:t>)</a:t>
            </a:r>
          </a:p>
        </p:txBody>
      </p:sp>
      <p:sp>
        <p:nvSpPr>
          <p:cNvPr id="99334" name="Rectangle 6"/>
          <p:cNvSpPr>
            <a:spLocks noChangeArrowheads="1"/>
          </p:cNvSpPr>
          <p:nvPr/>
        </p:nvSpPr>
        <p:spPr bwMode="auto">
          <a:xfrm>
            <a:off x="1600200" y="2195513"/>
            <a:ext cx="228600" cy="228600"/>
          </a:xfrm>
          <a:prstGeom prst="rect">
            <a:avLst/>
          </a:prstGeom>
          <a:solidFill>
            <a:srgbClr val="00B050"/>
          </a:solidFill>
          <a:ln w="9525">
            <a:solidFill>
              <a:schemeClr val="tx1"/>
            </a:solidFill>
            <a:miter lim="800000"/>
            <a:headEnd/>
            <a:tailEnd/>
          </a:ln>
        </p:spPr>
        <p:txBody>
          <a:bodyPr wrap="none" anchor="ctr"/>
          <a:lstStyle/>
          <a:p>
            <a:endParaRPr lang="en-US"/>
          </a:p>
        </p:txBody>
      </p:sp>
      <p:sp>
        <p:nvSpPr>
          <p:cNvPr id="99335" name="Text Box 7"/>
          <p:cNvSpPr txBox="1">
            <a:spLocks noChangeArrowheads="1"/>
          </p:cNvSpPr>
          <p:nvPr/>
        </p:nvSpPr>
        <p:spPr bwMode="auto">
          <a:xfrm>
            <a:off x="1524000" y="2057400"/>
            <a:ext cx="361950" cy="366713"/>
          </a:xfrm>
          <a:prstGeom prst="rect">
            <a:avLst/>
          </a:prstGeom>
          <a:noFill/>
          <a:ln w="9525">
            <a:noFill/>
            <a:miter lim="800000"/>
            <a:headEnd/>
            <a:tailEnd/>
          </a:ln>
        </p:spPr>
        <p:txBody>
          <a:bodyPr wrap="none">
            <a:spAutoFit/>
          </a:bodyPr>
          <a:lstStyle/>
          <a:p>
            <a:r>
              <a:rPr lang="en-US" i="1"/>
              <a:t>x</a:t>
            </a:r>
            <a:r>
              <a:rPr lang="en-US" baseline="-25000"/>
              <a:t>1</a:t>
            </a:r>
          </a:p>
        </p:txBody>
      </p:sp>
      <p:sp>
        <p:nvSpPr>
          <p:cNvPr id="99336" name="Text Box 8"/>
          <p:cNvSpPr txBox="1">
            <a:spLocks noChangeArrowheads="1"/>
          </p:cNvSpPr>
          <p:nvPr/>
        </p:nvSpPr>
        <p:spPr bwMode="auto">
          <a:xfrm>
            <a:off x="1524000" y="2667000"/>
            <a:ext cx="371475" cy="366713"/>
          </a:xfrm>
          <a:prstGeom prst="rect">
            <a:avLst/>
          </a:prstGeom>
          <a:noFill/>
          <a:ln w="9525">
            <a:noFill/>
            <a:miter lim="800000"/>
            <a:headEnd/>
            <a:tailEnd/>
          </a:ln>
        </p:spPr>
        <p:txBody>
          <a:bodyPr wrap="none">
            <a:spAutoFit/>
          </a:bodyPr>
          <a:lstStyle/>
          <a:p>
            <a:r>
              <a:rPr lang="en-US">
                <a:latin typeface="Tahoma" pitchFamily="34" charset="0"/>
              </a:rPr>
              <a:t>…</a:t>
            </a:r>
            <a:endParaRPr lang="en-US"/>
          </a:p>
        </p:txBody>
      </p:sp>
      <p:sp>
        <p:nvSpPr>
          <p:cNvPr id="99337" name="Rectangle 9"/>
          <p:cNvSpPr>
            <a:spLocks noChangeArrowheads="1"/>
          </p:cNvSpPr>
          <p:nvPr/>
        </p:nvSpPr>
        <p:spPr bwMode="auto">
          <a:xfrm>
            <a:off x="1600200" y="2500313"/>
            <a:ext cx="228600" cy="228600"/>
          </a:xfrm>
          <a:prstGeom prst="rect">
            <a:avLst/>
          </a:prstGeom>
          <a:solidFill>
            <a:srgbClr val="00B050"/>
          </a:solidFill>
          <a:ln w="9525">
            <a:solidFill>
              <a:schemeClr val="tx1"/>
            </a:solidFill>
            <a:miter lim="800000"/>
            <a:headEnd/>
            <a:tailEnd/>
          </a:ln>
        </p:spPr>
        <p:txBody>
          <a:bodyPr wrap="none" anchor="ctr"/>
          <a:lstStyle/>
          <a:p>
            <a:endParaRPr lang="en-US"/>
          </a:p>
        </p:txBody>
      </p:sp>
      <p:sp>
        <p:nvSpPr>
          <p:cNvPr id="99338" name="Rectangle 10"/>
          <p:cNvSpPr>
            <a:spLocks noChangeArrowheads="1"/>
          </p:cNvSpPr>
          <p:nvPr/>
        </p:nvSpPr>
        <p:spPr bwMode="auto">
          <a:xfrm>
            <a:off x="1600200" y="3186113"/>
            <a:ext cx="228600" cy="228600"/>
          </a:xfrm>
          <a:prstGeom prst="rect">
            <a:avLst/>
          </a:prstGeom>
          <a:solidFill>
            <a:srgbClr val="00B050"/>
          </a:solidFill>
          <a:ln w="9525">
            <a:solidFill>
              <a:schemeClr val="tx1"/>
            </a:solidFill>
            <a:miter lim="800000"/>
            <a:headEnd/>
            <a:tailEnd/>
          </a:ln>
        </p:spPr>
        <p:txBody>
          <a:bodyPr wrap="none" anchor="ctr"/>
          <a:lstStyle/>
          <a:p>
            <a:endParaRPr lang="en-US"/>
          </a:p>
        </p:txBody>
      </p:sp>
      <p:sp>
        <p:nvSpPr>
          <p:cNvPr id="99339" name="Text Box 11"/>
          <p:cNvSpPr txBox="1">
            <a:spLocks noChangeArrowheads="1"/>
          </p:cNvSpPr>
          <p:nvPr/>
        </p:nvSpPr>
        <p:spPr bwMode="auto">
          <a:xfrm>
            <a:off x="1524000" y="2362200"/>
            <a:ext cx="361950" cy="366713"/>
          </a:xfrm>
          <a:prstGeom prst="rect">
            <a:avLst/>
          </a:prstGeom>
          <a:noFill/>
          <a:ln w="9525">
            <a:noFill/>
            <a:miter lim="800000"/>
            <a:headEnd/>
            <a:tailEnd/>
          </a:ln>
        </p:spPr>
        <p:txBody>
          <a:bodyPr wrap="none">
            <a:spAutoFit/>
          </a:bodyPr>
          <a:lstStyle/>
          <a:p>
            <a:r>
              <a:rPr lang="en-US" i="1"/>
              <a:t>x</a:t>
            </a:r>
            <a:r>
              <a:rPr lang="en-US" baseline="-25000"/>
              <a:t>2</a:t>
            </a:r>
          </a:p>
        </p:txBody>
      </p:sp>
      <p:sp>
        <p:nvSpPr>
          <p:cNvPr id="99340" name="Text Box 12"/>
          <p:cNvSpPr txBox="1">
            <a:spLocks noChangeArrowheads="1"/>
          </p:cNvSpPr>
          <p:nvPr/>
        </p:nvSpPr>
        <p:spPr bwMode="auto">
          <a:xfrm>
            <a:off x="1524000" y="3048000"/>
            <a:ext cx="328613" cy="366713"/>
          </a:xfrm>
          <a:prstGeom prst="rect">
            <a:avLst/>
          </a:prstGeom>
          <a:noFill/>
          <a:ln w="9525">
            <a:noFill/>
            <a:miter lim="800000"/>
            <a:headEnd/>
            <a:tailEnd/>
          </a:ln>
        </p:spPr>
        <p:txBody>
          <a:bodyPr wrap="none">
            <a:spAutoFit/>
          </a:bodyPr>
          <a:lstStyle/>
          <a:p>
            <a:r>
              <a:rPr lang="en-US" i="1"/>
              <a:t>x</a:t>
            </a:r>
            <a:r>
              <a:rPr lang="en-US" baseline="-25000"/>
              <a:t>t</a:t>
            </a:r>
          </a:p>
        </p:txBody>
      </p:sp>
      <p:sp>
        <p:nvSpPr>
          <p:cNvPr id="28687" name="Text Box 13"/>
          <p:cNvSpPr txBox="1">
            <a:spLocks noChangeArrowheads="1"/>
          </p:cNvSpPr>
          <p:nvPr/>
        </p:nvSpPr>
        <p:spPr bwMode="auto">
          <a:xfrm>
            <a:off x="4251325" y="1981200"/>
            <a:ext cx="308098" cy="369332"/>
          </a:xfrm>
          <a:prstGeom prst="rect">
            <a:avLst/>
          </a:prstGeom>
          <a:solidFill>
            <a:srgbClr val="00B0F0"/>
          </a:solidFill>
          <a:ln w="9525">
            <a:solidFill>
              <a:schemeClr val="tx1"/>
            </a:solidFill>
            <a:miter lim="800000"/>
            <a:headEnd/>
            <a:tailEnd/>
          </a:ln>
        </p:spPr>
        <p:txBody>
          <a:bodyPr wrap="none">
            <a:spAutoFit/>
          </a:bodyPr>
          <a:lstStyle/>
          <a:p>
            <a:r>
              <a:rPr lang="en-US" dirty="0" smtClean="0"/>
              <a:t>C</a:t>
            </a:r>
            <a:endParaRPr lang="en-US" dirty="0"/>
          </a:p>
        </p:txBody>
      </p:sp>
      <p:sp>
        <p:nvSpPr>
          <p:cNvPr id="17" name="Rectangle 4"/>
          <p:cNvSpPr>
            <a:spLocks noGrp="1" noChangeArrowheads="1"/>
          </p:cNvSpPr>
          <p:nvPr>
            <p:ph type="body" sz="quarter" idx="10"/>
          </p:nvPr>
        </p:nvSpPr>
        <p:spPr>
          <a:xfrm>
            <a:off x="381000" y="1447800"/>
            <a:ext cx="8382000" cy="443198"/>
          </a:xfrm>
        </p:spPr>
        <p:txBody>
          <a:bodyPr/>
          <a:lstStyle/>
          <a:p>
            <a:r>
              <a:rPr lang="en-US" dirty="0"/>
              <a:t>So far, circuits </a:t>
            </a:r>
            <a:r>
              <a:rPr lang="en-US" dirty="0" smtClean="0"/>
              <a:t>of pre-determined depth</a:t>
            </a:r>
          </a:p>
        </p:txBody>
      </p:sp>
    </p:spTree>
    <p:extLst>
      <p:ext uri="{BB962C8B-B14F-4D97-AF65-F5344CB8AC3E}">
        <p14:creationId xmlns:p14="http://schemas.microsoft.com/office/powerpoint/2010/main" val="40269909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0.0 0.0  L 0.25 0.0  E" pathEditMode="relative" ptsTypes="">
                                      <p:cBhvr>
                                        <p:cTn id="6" dur="2000" fill="hold"/>
                                        <p:tgtEl>
                                          <p:spTgt spid="99334"/>
                                        </p:tgtEl>
                                        <p:attrNameLst>
                                          <p:attrName>ppt_x</p:attrName>
                                          <p:attrName>ppt_y</p:attrName>
                                        </p:attrNameLst>
                                      </p:cBhvr>
                                    </p:animMotion>
                                  </p:childTnLst>
                                </p:cTn>
                              </p:par>
                              <p:par>
                                <p:cTn id="7" presetID="63" presetClass="path" presetSubtype="0" accel="50000" decel="50000" fill="hold" grpId="0" nodeType="withEffect">
                                  <p:stCondLst>
                                    <p:cond delay="0"/>
                                  </p:stCondLst>
                                  <p:childTnLst>
                                    <p:animMotion origin="layout" path="M 0.0 0.0  L 0.25 0.0  E" pathEditMode="relative" ptsTypes="">
                                      <p:cBhvr>
                                        <p:cTn id="8" dur="2000" fill="hold"/>
                                        <p:tgtEl>
                                          <p:spTgt spid="99335"/>
                                        </p:tgtEl>
                                        <p:attrNameLst>
                                          <p:attrName>ppt_x</p:attrName>
                                          <p:attrName>ppt_y</p:attrName>
                                        </p:attrNameLst>
                                      </p:cBhvr>
                                    </p:animMotion>
                                  </p:childTnLst>
                                </p:cTn>
                              </p:par>
                              <p:par>
                                <p:cTn id="9" presetID="63" presetClass="path" presetSubtype="0" accel="50000" decel="50000" fill="hold" grpId="0" nodeType="withEffect">
                                  <p:stCondLst>
                                    <p:cond delay="0"/>
                                  </p:stCondLst>
                                  <p:childTnLst>
                                    <p:animMotion origin="layout" path="M 0.0 0.0  L 0.25 0.0  E" pathEditMode="relative" ptsTypes="">
                                      <p:cBhvr>
                                        <p:cTn id="10" dur="2000" fill="hold"/>
                                        <p:tgtEl>
                                          <p:spTgt spid="99336"/>
                                        </p:tgtEl>
                                        <p:attrNameLst>
                                          <p:attrName>ppt_x</p:attrName>
                                          <p:attrName>ppt_y</p:attrName>
                                        </p:attrNameLst>
                                      </p:cBhvr>
                                    </p:animMotion>
                                  </p:childTnLst>
                                </p:cTn>
                              </p:par>
                              <p:par>
                                <p:cTn id="11" presetID="63" presetClass="path" presetSubtype="0" accel="50000" decel="50000" fill="hold" grpId="0" nodeType="withEffect">
                                  <p:stCondLst>
                                    <p:cond delay="0"/>
                                  </p:stCondLst>
                                  <p:childTnLst>
                                    <p:animMotion origin="layout" path="M 0.0 0.0  L 0.25 0.0  E" pathEditMode="relative" ptsTypes="">
                                      <p:cBhvr>
                                        <p:cTn id="12" dur="2000" fill="hold"/>
                                        <p:tgtEl>
                                          <p:spTgt spid="99337"/>
                                        </p:tgtEl>
                                        <p:attrNameLst>
                                          <p:attrName>ppt_x</p:attrName>
                                          <p:attrName>ppt_y</p:attrName>
                                        </p:attrNameLst>
                                      </p:cBhvr>
                                    </p:animMotion>
                                  </p:childTnLst>
                                </p:cTn>
                              </p:par>
                              <p:par>
                                <p:cTn id="13" presetID="63" presetClass="path" presetSubtype="0" accel="50000" decel="50000" fill="hold" grpId="0" nodeType="withEffect">
                                  <p:stCondLst>
                                    <p:cond delay="0"/>
                                  </p:stCondLst>
                                  <p:childTnLst>
                                    <p:animMotion origin="layout" path="M 0.0 0.0  L 0.25 0.0  E" pathEditMode="relative" ptsTypes="">
                                      <p:cBhvr>
                                        <p:cTn id="14" dur="2000" fill="hold"/>
                                        <p:tgtEl>
                                          <p:spTgt spid="99338"/>
                                        </p:tgtEl>
                                        <p:attrNameLst>
                                          <p:attrName>ppt_x</p:attrName>
                                          <p:attrName>ppt_y</p:attrName>
                                        </p:attrNameLst>
                                      </p:cBhvr>
                                    </p:animMotion>
                                  </p:childTnLst>
                                </p:cTn>
                              </p:par>
                              <p:par>
                                <p:cTn id="15" presetID="63" presetClass="path" presetSubtype="0" accel="50000" decel="50000" fill="hold" grpId="0" nodeType="withEffect">
                                  <p:stCondLst>
                                    <p:cond delay="0"/>
                                  </p:stCondLst>
                                  <p:childTnLst>
                                    <p:animMotion origin="layout" path="M 0.0 0.0  L 0.25 0.0  E" pathEditMode="relative" ptsTypes="">
                                      <p:cBhvr>
                                        <p:cTn id="16" dur="2000" fill="hold"/>
                                        <p:tgtEl>
                                          <p:spTgt spid="99339"/>
                                        </p:tgtEl>
                                        <p:attrNameLst>
                                          <p:attrName>ppt_x</p:attrName>
                                          <p:attrName>ppt_y</p:attrName>
                                        </p:attrNameLst>
                                      </p:cBhvr>
                                    </p:animMotion>
                                  </p:childTnLst>
                                </p:cTn>
                              </p:par>
                              <p:par>
                                <p:cTn id="17" presetID="63" presetClass="path" presetSubtype="0" accel="50000" decel="50000" fill="hold" grpId="0" nodeType="withEffect">
                                  <p:stCondLst>
                                    <p:cond delay="0"/>
                                  </p:stCondLst>
                                  <p:childTnLst>
                                    <p:animMotion origin="layout" path="M 0.0 0.0  L 0.25 0.0  E" pathEditMode="relative" ptsTypes="">
                                      <p:cBhvr>
                                        <p:cTn id="18" dur="2000" fill="hold"/>
                                        <p:tgtEl>
                                          <p:spTgt spid="99340"/>
                                        </p:tgtEl>
                                        <p:attrNameLst>
                                          <p:attrName>ppt_x</p:attrName>
                                          <p:attrName>ppt_y</p:attrName>
                                        </p:attrNameLst>
                                      </p:cBhvr>
                                    </p:animMotion>
                                  </p:childTnLst>
                                </p:cTn>
                              </p:par>
                            </p:childTnLst>
                          </p:cTn>
                        </p:par>
                        <p:par>
                          <p:cTn id="19" fill="hold">
                            <p:stCondLst>
                              <p:cond delay="2000"/>
                            </p:stCondLst>
                            <p:childTnLst>
                              <p:par>
                                <p:cTn id="20" presetID="9" presetClass="exit" presetSubtype="0" fill="hold" grpId="1" nodeType="afterEffect">
                                  <p:stCondLst>
                                    <p:cond delay="0"/>
                                  </p:stCondLst>
                                  <p:childTnLst>
                                    <p:animEffect transition="out" filter="dissolve">
                                      <p:cBhvr>
                                        <p:cTn id="21" dur="500"/>
                                        <p:tgtEl>
                                          <p:spTgt spid="99334"/>
                                        </p:tgtEl>
                                      </p:cBhvr>
                                    </p:animEffect>
                                    <p:set>
                                      <p:cBhvr>
                                        <p:cTn id="22" dur="1" fill="hold">
                                          <p:stCondLst>
                                            <p:cond delay="499"/>
                                          </p:stCondLst>
                                        </p:cTn>
                                        <p:tgtEl>
                                          <p:spTgt spid="99334"/>
                                        </p:tgtEl>
                                        <p:attrNameLst>
                                          <p:attrName>style.visibility</p:attrName>
                                        </p:attrNameLst>
                                      </p:cBhvr>
                                      <p:to>
                                        <p:strVal val="hidden"/>
                                      </p:to>
                                    </p:set>
                                  </p:childTnLst>
                                </p:cTn>
                              </p:par>
                              <p:par>
                                <p:cTn id="23" presetID="9" presetClass="exit" presetSubtype="0" fill="hold" grpId="1" nodeType="withEffect">
                                  <p:stCondLst>
                                    <p:cond delay="0"/>
                                  </p:stCondLst>
                                  <p:childTnLst>
                                    <p:animEffect transition="out" filter="dissolve">
                                      <p:cBhvr>
                                        <p:cTn id="24" dur="500"/>
                                        <p:tgtEl>
                                          <p:spTgt spid="99335"/>
                                        </p:tgtEl>
                                      </p:cBhvr>
                                    </p:animEffect>
                                    <p:set>
                                      <p:cBhvr>
                                        <p:cTn id="25" dur="1" fill="hold">
                                          <p:stCondLst>
                                            <p:cond delay="499"/>
                                          </p:stCondLst>
                                        </p:cTn>
                                        <p:tgtEl>
                                          <p:spTgt spid="99335"/>
                                        </p:tgtEl>
                                        <p:attrNameLst>
                                          <p:attrName>style.visibility</p:attrName>
                                        </p:attrNameLst>
                                      </p:cBhvr>
                                      <p:to>
                                        <p:strVal val="hidden"/>
                                      </p:to>
                                    </p:set>
                                  </p:childTnLst>
                                </p:cTn>
                              </p:par>
                              <p:par>
                                <p:cTn id="26" presetID="9" presetClass="exit" presetSubtype="0" fill="hold" grpId="1" nodeType="withEffect">
                                  <p:stCondLst>
                                    <p:cond delay="0"/>
                                  </p:stCondLst>
                                  <p:childTnLst>
                                    <p:animEffect transition="out" filter="dissolve">
                                      <p:cBhvr>
                                        <p:cTn id="27" dur="500"/>
                                        <p:tgtEl>
                                          <p:spTgt spid="99336"/>
                                        </p:tgtEl>
                                      </p:cBhvr>
                                    </p:animEffect>
                                    <p:set>
                                      <p:cBhvr>
                                        <p:cTn id="28" dur="1" fill="hold">
                                          <p:stCondLst>
                                            <p:cond delay="499"/>
                                          </p:stCondLst>
                                        </p:cTn>
                                        <p:tgtEl>
                                          <p:spTgt spid="99336"/>
                                        </p:tgtEl>
                                        <p:attrNameLst>
                                          <p:attrName>style.visibility</p:attrName>
                                        </p:attrNameLst>
                                      </p:cBhvr>
                                      <p:to>
                                        <p:strVal val="hidden"/>
                                      </p:to>
                                    </p:set>
                                  </p:childTnLst>
                                </p:cTn>
                              </p:par>
                              <p:par>
                                <p:cTn id="29" presetID="9" presetClass="exit" presetSubtype="0" fill="hold" grpId="1" nodeType="withEffect">
                                  <p:stCondLst>
                                    <p:cond delay="0"/>
                                  </p:stCondLst>
                                  <p:childTnLst>
                                    <p:animEffect transition="out" filter="dissolve">
                                      <p:cBhvr>
                                        <p:cTn id="30" dur="500"/>
                                        <p:tgtEl>
                                          <p:spTgt spid="99337"/>
                                        </p:tgtEl>
                                      </p:cBhvr>
                                    </p:animEffect>
                                    <p:set>
                                      <p:cBhvr>
                                        <p:cTn id="31" dur="1" fill="hold">
                                          <p:stCondLst>
                                            <p:cond delay="499"/>
                                          </p:stCondLst>
                                        </p:cTn>
                                        <p:tgtEl>
                                          <p:spTgt spid="99337"/>
                                        </p:tgtEl>
                                        <p:attrNameLst>
                                          <p:attrName>style.visibility</p:attrName>
                                        </p:attrNameLst>
                                      </p:cBhvr>
                                      <p:to>
                                        <p:strVal val="hidden"/>
                                      </p:to>
                                    </p:set>
                                  </p:childTnLst>
                                </p:cTn>
                              </p:par>
                              <p:par>
                                <p:cTn id="32" presetID="9" presetClass="exit" presetSubtype="0" fill="hold" grpId="1" nodeType="withEffect">
                                  <p:stCondLst>
                                    <p:cond delay="0"/>
                                  </p:stCondLst>
                                  <p:childTnLst>
                                    <p:animEffect transition="out" filter="dissolve">
                                      <p:cBhvr>
                                        <p:cTn id="33" dur="500"/>
                                        <p:tgtEl>
                                          <p:spTgt spid="99338"/>
                                        </p:tgtEl>
                                      </p:cBhvr>
                                    </p:animEffect>
                                    <p:set>
                                      <p:cBhvr>
                                        <p:cTn id="34" dur="1" fill="hold">
                                          <p:stCondLst>
                                            <p:cond delay="499"/>
                                          </p:stCondLst>
                                        </p:cTn>
                                        <p:tgtEl>
                                          <p:spTgt spid="99338"/>
                                        </p:tgtEl>
                                        <p:attrNameLst>
                                          <p:attrName>style.visibility</p:attrName>
                                        </p:attrNameLst>
                                      </p:cBhvr>
                                      <p:to>
                                        <p:strVal val="hidden"/>
                                      </p:to>
                                    </p:set>
                                  </p:childTnLst>
                                </p:cTn>
                              </p:par>
                              <p:par>
                                <p:cTn id="35" presetID="9" presetClass="exit" presetSubtype="0" fill="hold" grpId="1" nodeType="withEffect">
                                  <p:stCondLst>
                                    <p:cond delay="0"/>
                                  </p:stCondLst>
                                  <p:childTnLst>
                                    <p:animEffect transition="out" filter="dissolve">
                                      <p:cBhvr>
                                        <p:cTn id="36" dur="500"/>
                                        <p:tgtEl>
                                          <p:spTgt spid="99339"/>
                                        </p:tgtEl>
                                      </p:cBhvr>
                                    </p:animEffect>
                                    <p:set>
                                      <p:cBhvr>
                                        <p:cTn id="37" dur="1" fill="hold">
                                          <p:stCondLst>
                                            <p:cond delay="499"/>
                                          </p:stCondLst>
                                        </p:cTn>
                                        <p:tgtEl>
                                          <p:spTgt spid="99339"/>
                                        </p:tgtEl>
                                        <p:attrNameLst>
                                          <p:attrName>style.visibility</p:attrName>
                                        </p:attrNameLst>
                                      </p:cBhvr>
                                      <p:to>
                                        <p:strVal val="hidden"/>
                                      </p:to>
                                    </p:set>
                                  </p:childTnLst>
                                </p:cTn>
                              </p:par>
                              <p:par>
                                <p:cTn id="38" presetID="9" presetClass="exit" presetSubtype="0" fill="hold" grpId="1" nodeType="withEffect">
                                  <p:stCondLst>
                                    <p:cond delay="0"/>
                                  </p:stCondLst>
                                  <p:childTnLst>
                                    <p:animEffect transition="out" filter="dissolve">
                                      <p:cBhvr>
                                        <p:cTn id="39" dur="500"/>
                                        <p:tgtEl>
                                          <p:spTgt spid="99340"/>
                                        </p:tgtEl>
                                      </p:cBhvr>
                                    </p:animEffect>
                                    <p:set>
                                      <p:cBhvr>
                                        <p:cTn id="40" dur="1" fill="hold">
                                          <p:stCondLst>
                                            <p:cond delay="499"/>
                                          </p:stCondLst>
                                        </p:cTn>
                                        <p:tgtEl>
                                          <p:spTgt spid="99340"/>
                                        </p:tgtEl>
                                        <p:attrNameLst>
                                          <p:attrName>style.visibility</p:attrName>
                                        </p:attrNameLst>
                                      </p:cBhvr>
                                      <p:to>
                                        <p:strVal val="hidden"/>
                                      </p:to>
                                    </p:set>
                                  </p:childTnLst>
                                </p:cTn>
                              </p:par>
                            </p:childTnLst>
                          </p:cTn>
                        </p:par>
                        <p:par>
                          <p:cTn id="41" fill="hold">
                            <p:stCondLst>
                              <p:cond delay="2500"/>
                            </p:stCondLst>
                            <p:childTnLst>
                              <p:par>
                                <p:cTn id="42" presetID="9" presetClass="entr" presetSubtype="0" fill="hold" grpId="0" nodeType="afterEffect">
                                  <p:stCondLst>
                                    <p:cond delay="0"/>
                                  </p:stCondLst>
                                  <p:childTnLst>
                                    <p:set>
                                      <p:cBhvr>
                                        <p:cTn id="43" dur="1" fill="hold">
                                          <p:stCondLst>
                                            <p:cond delay="0"/>
                                          </p:stCondLst>
                                        </p:cTn>
                                        <p:tgtEl>
                                          <p:spTgt spid="99333"/>
                                        </p:tgtEl>
                                        <p:attrNameLst>
                                          <p:attrName>style.visibility</p:attrName>
                                        </p:attrNameLst>
                                      </p:cBhvr>
                                      <p:to>
                                        <p:strVal val="visible"/>
                                      </p:to>
                                    </p:set>
                                    <p:animEffect transition="in" filter="dissolve">
                                      <p:cBhvr>
                                        <p:cTn id="44" dur="500"/>
                                        <p:tgtEl>
                                          <p:spTgt spid="99333"/>
                                        </p:tgtEl>
                                      </p:cBhvr>
                                    </p:animEffect>
                                  </p:childTnLst>
                                </p:cTn>
                              </p:par>
                              <p:par>
                                <p:cTn id="45" presetID="63" presetClass="path" presetSubtype="0" accel="50000" decel="50000" fill="hold" grpId="1" nodeType="withEffect">
                                  <p:stCondLst>
                                    <p:cond delay="0"/>
                                  </p:stCondLst>
                                  <p:childTnLst>
                                    <p:animMotion origin="layout" path="M -0.24844 3.33333E-6 L 0.00156 3.33333E-6 " pathEditMode="relative" rAng="0" ptsTypes="AA">
                                      <p:cBhvr>
                                        <p:cTn id="46" dur="2000" fill="hold"/>
                                        <p:tgtEl>
                                          <p:spTgt spid="99333"/>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3" grpId="0" animBg="1"/>
      <p:bldP spid="99333" grpId="1" animBg="1"/>
      <p:bldP spid="99334" grpId="0" animBg="1"/>
      <p:bldP spid="99334" grpId="1" animBg="1"/>
      <p:bldP spid="99335" grpId="0"/>
      <p:bldP spid="99335" grpId="1"/>
      <p:bldP spid="99336" grpId="0"/>
      <p:bldP spid="99336" grpId="1"/>
      <p:bldP spid="99337" grpId="0" animBg="1"/>
      <p:bldP spid="99337" grpId="1" animBg="1"/>
      <p:bldP spid="99338" grpId="0" animBg="1"/>
      <p:bldP spid="99338" grpId="1" animBg="1"/>
      <p:bldP spid="99339" grpId="0"/>
      <p:bldP spid="99339" grpId="1"/>
      <p:bldP spid="99340" grpId="0"/>
      <p:bldP spid="9934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17"/>
          <p:cNvSpPr>
            <a:spLocks noChangeArrowheads="1"/>
          </p:cNvSpPr>
          <p:nvPr/>
        </p:nvSpPr>
        <p:spPr bwMode="auto">
          <a:xfrm>
            <a:off x="2514600" y="5105400"/>
            <a:ext cx="838200" cy="457200"/>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29701" name="Rectangle 16"/>
          <p:cNvSpPr>
            <a:spLocks noChangeArrowheads="1"/>
          </p:cNvSpPr>
          <p:nvPr/>
        </p:nvSpPr>
        <p:spPr bwMode="auto">
          <a:xfrm>
            <a:off x="1371600" y="4191000"/>
            <a:ext cx="304800" cy="381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9702" name="Rectangle 15"/>
          <p:cNvSpPr>
            <a:spLocks noChangeArrowheads="1"/>
          </p:cNvSpPr>
          <p:nvPr/>
        </p:nvSpPr>
        <p:spPr bwMode="auto">
          <a:xfrm>
            <a:off x="5791200" y="3657600"/>
            <a:ext cx="190500" cy="381000"/>
          </a:xfrm>
          <a:prstGeom prst="rect">
            <a:avLst/>
          </a:prstGeom>
          <a:solidFill>
            <a:srgbClr val="00B050"/>
          </a:solidFill>
          <a:ln w="9525">
            <a:solidFill>
              <a:schemeClr val="tx1"/>
            </a:solidFill>
            <a:miter lim="800000"/>
            <a:headEnd/>
            <a:tailEnd/>
          </a:ln>
        </p:spPr>
        <p:txBody>
          <a:bodyPr wrap="none" anchor="ctr"/>
          <a:lstStyle/>
          <a:p>
            <a:endParaRPr lang="en-US"/>
          </a:p>
        </p:txBody>
      </p:sp>
      <p:sp>
        <p:nvSpPr>
          <p:cNvPr id="29703" name="Rectangle 14"/>
          <p:cNvSpPr>
            <a:spLocks noChangeArrowheads="1"/>
          </p:cNvSpPr>
          <p:nvPr/>
        </p:nvSpPr>
        <p:spPr bwMode="auto">
          <a:xfrm>
            <a:off x="2209800" y="3581400"/>
            <a:ext cx="25146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9706" name="Rectangle 4"/>
          <p:cNvSpPr>
            <a:spLocks noGrp="1" noChangeArrowheads="1"/>
          </p:cNvSpPr>
          <p:nvPr>
            <p:ph type="body" sz="quarter" idx="10"/>
          </p:nvPr>
        </p:nvSpPr>
        <p:spPr>
          <a:xfrm>
            <a:off x="381000" y="1447800"/>
            <a:ext cx="8382000" cy="4213461"/>
          </a:xfrm>
        </p:spPr>
        <p:txBody>
          <a:bodyPr/>
          <a:lstStyle/>
          <a:p>
            <a:r>
              <a:rPr lang="en-US" dirty="0" smtClean="0"/>
              <a:t>So far, circuits </a:t>
            </a:r>
            <a:r>
              <a:rPr lang="en-US" dirty="0"/>
              <a:t>of pre-determined depth</a:t>
            </a:r>
          </a:p>
          <a:p>
            <a:pPr eaLnBrk="1" hangingPunct="1">
              <a:spcBef>
                <a:spcPct val="350000"/>
              </a:spcBef>
            </a:pPr>
            <a:r>
              <a:rPr lang="en-US" dirty="0" smtClean="0"/>
              <a:t>Can </a:t>
            </a:r>
            <a:r>
              <a:rPr lang="en-US" dirty="0" err="1" smtClean="0"/>
              <a:t>eval</a:t>
            </a:r>
            <a:r>
              <a:rPr lang="en-US" dirty="0" smtClean="0"/>
              <a:t> </a:t>
            </a:r>
            <a:r>
              <a:rPr lang="en-US" i="1" dirty="0" smtClean="0">
                <a:latin typeface="Times New Roman" pitchFamily="18" charset="0"/>
                <a:cs typeface="Times New Roman" pitchFamily="18" charset="0"/>
              </a:rPr>
              <a:t>y</a:t>
            </a:r>
            <a:r>
              <a:rPr lang="en-US" dirty="0" smtClean="0"/>
              <a:t>=</a:t>
            </a:r>
            <a:r>
              <a:rPr lang="en-US" i="1"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x</a:t>
            </a:r>
            <a:r>
              <a:rPr lang="en-US" i="1" baseline="-25000" dirty="0" smtClean="0">
                <a:latin typeface="Times New Roman" pitchFamily="18" charset="0"/>
                <a:cs typeface="Times New Roman" pitchFamily="18" charset="0"/>
              </a:rPr>
              <a:t>1</a:t>
            </a:r>
            <a:r>
              <a:rPr lang="en-US" i="1" dirty="0" smtClean="0">
                <a:latin typeface="Times New Roman" pitchFamily="18" charset="0"/>
                <a:cs typeface="Times New Roman" pitchFamily="18" charset="0"/>
              </a:rPr>
              <a:t>,x</a:t>
            </a:r>
            <a:r>
              <a:rPr lang="en-US" i="1" baseline="-25000" dirty="0" smtClean="0">
                <a:latin typeface="Times New Roman" pitchFamily="18" charset="0"/>
                <a:cs typeface="Times New Roman" pitchFamily="18" charset="0"/>
              </a:rPr>
              <a:t>2</a:t>
            </a:r>
            <a:r>
              <a:rPr lang="en-US" i="1" dirty="0"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x</a:t>
            </a:r>
            <a:r>
              <a:rPr lang="en-US" i="1" baseline="-25000" dirty="0" err="1" smtClean="0">
                <a:latin typeface="Times New Roman" pitchFamily="18" charset="0"/>
                <a:cs typeface="Times New Roman" pitchFamily="18" charset="0"/>
              </a:rPr>
              <a:t>n</a:t>
            </a:r>
            <a:r>
              <a:rPr lang="en-US" dirty="0" smtClean="0">
                <a:latin typeface="Times New Roman" pitchFamily="18" charset="0"/>
                <a:cs typeface="Times New Roman" pitchFamily="18" charset="0"/>
              </a:rPr>
              <a:t>)</a:t>
            </a:r>
            <a:r>
              <a:rPr lang="en-US" dirty="0" smtClean="0"/>
              <a:t> when </a:t>
            </a:r>
            <a:r>
              <a:rPr lang="en-US" i="1" dirty="0" smtClean="0">
                <a:latin typeface="Times New Roman" pitchFamily="18" charset="0"/>
                <a:cs typeface="Times New Roman" pitchFamily="18" charset="0"/>
              </a:rPr>
              <a:t>x</a:t>
            </a:r>
            <a:r>
              <a:rPr lang="en-US" i="1" baseline="-25000" dirty="0" smtClean="0">
                <a:latin typeface="Times New Roman" pitchFamily="18" charset="0"/>
                <a:cs typeface="Times New Roman" pitchFamily="18" charset="0"/>
              </a:rPr>
              <a:t>i</a:t>
            </a:r>
            <a:r>
              <a:rPr lang="en-US" dirty="0" smtClean="0"/>
              <a:t>’s are “fresh”</a:t>
            </a:r>
          </a:p>
          <a:p>
            <a:pPr eaLnBrk="1" hangingPunct="1"/>
            <a:r>
              <a:rPr lang="en-US" dirty="0" smtClean="0"/>
              <a:t>But </a:t>
            </a:r>
            <a:r>
              <a:rPr lang="en-US" i="1" dirty="0" smtClean="0">
                <a:latin typeface="Times New Roman" pitchFamily="18" charset="0"/>
                <a:cs typeface="Times New Roman" pitchFamily="18" charset="0"/>
              </a:rPr>
              <a:t>y</a:t>
            </a:r>
            <a:r>
              <a:rPr lang="en-US" dirty="0" smtClean="0"/>
              <a:t> is an “evaluated </a:t>
            </a:r>
            <a:r>
              <a:rPr lang="en-US" dirty="0" err="1" smtClean="0"/>
              <a:t>ciphertext</a:t>
            </a:r>
            <a:r>
              <a:rPr lang="en-US" dirty="0" smtClean="0"/>
              <a:t>”</a:t>
            </a:r>
          </a:p>
          <a:p>
            <a:pPr lvl="1" eaLnBrk="1" hangingPunct="1"/>
            <a:r>
              <a:rPr lang="en-US" dirty="0" smtClean="0"/>
              <a:t>Can still be decrypted</a:t>
            </a:r>
          </a:p>
          <a:p>
            <a:pPr lvl="1" eaLnBrk="1" hangingPunct="1"/>
            <a:r>
              <a:rPr lang="en-US" dirty="0" smtClean="0"/>
              <a:t>But </a:t>
            </a:r>
            <a:r>
              <a:rPr lang="en-US" dirty="0" err="1" smtClean="0"/>
              <a:t>eval</a:t>
            </a:r>
            <a:r>
              <a:rPr lang="en-US" dirty="0" smtClean="0"/>
              <a:t> </a:t>
            </a:r>
            <a:r>
              <a:rPr lang="en-US" b="1" i="1" dirty="0" smtClean="0">
                <a:solidFill>
                  <a:srgbClr val="FFFF00"/>
                </a:solidFill>
                <a:latin typeface="Times New Roman" pitchFamily="18" charset="0"/>
                <a:cs typeface="Times New Roman" pitchFamily="18" charset="0"/>
              </a:rPr>
              <a:t>C’</a:t>
            </a:r>
            <a:r>
              <a:rPr lang="en-US" b="1" dirty="0" smtClean="0">
                <a:solidFill>
                  <a:srgbClr val="FFFF00"/>
                </a:solidFill>
                <a:latin typeface="Times New Roman" pitchFamily="18" charset="0"/>
                <a:cs typeface="Times New Roman" pitchFamily="18" charset="0"/>
              </a:rPr>
              <a:t>(</a:t>
            </a:r>
            <a:r>
              <a:rPr lang="en-US" b="1" i="1" dirty="0" smtClean="0">
                <a:solidFill>
                  <a:srgbClr val="FFFF00"/>
                </a:solidFill>
                <a:latin typeface="Times New Roman" pitchFamily="18" charset="0"/>
                <a:cs typeface="Times New Roman" pitchFamily="18" charset="0"/>
              </a:rPr>
              <a:t>y</a:t>
            </a:r>
            <a:r>
              <a:rPr lang="en-US" b="1" dirty="0" smtClean="0">
                <a:solidFill>
                  <a:srgbClr val="FFFF00"/>
                </a:solidFill>
                <a:latin typeface="Times New Roman" pitchFamily="18" charset="0"/>
                <a:cs typeface="Times New Roman" pitchFamily="18" charset="0"/>
              </a:rPr>
              <a:t>)</a:t>
            </a:r>
            <a:r>
              <a:rPr lang="en-US" b="1" dirty="0" smtClean="0"/>
              <a:t> </a:t>
            </a:r>
            <a:r>
              <a:rPr lang="en-US" dirty="0" smtClean="0"/>
              <a:t>will increase noise too much</a:t>
            </a:r>
          </a:p>
        </p:txBody>
      </p:sp>
      <p:sp>
        <p:nvSpPr>
          <p:cNvPr id="29705" name="Rectangle 3"/>
          <p:cNvSpPr>
            <a:spLocks noGrp="1" noChangeArrowheads="1"/>
          </p:cNvSpPr>
          <p:nvPr>
            <p:ph type="title"/>
          </p:nvPr>
        </p:nvSpPr>
        <p:spPr/>
        <p:txBody>
          <a:bodyPr/>
          <a:lstStyle/>
          <a:p>
            <a:r>
              <a:rPr lang="en-US" dirty="0"/>
              <a:t>FHE via </a:t>
            </a:r>
            <a:r>
              <a:rPr lang="en-US" dirty="0" smtClean="0"/>
              <a:t>Bootstrapping </a:t>
            </a:r>
            <a:r>
              <a:rPr lang="en-US" dirty="0"/>
              <a:t>[Gen’09]</a:t>
            </a:r>
            <a:endParaRPr lang="en-US" dirty="0" smtClean="0"/>
          </a:p>
        </p:txBody>
      </p:sp>
      <p:sp>
        <p:nvSpPr>
          <p:cNvPr id="29699" name="Slide Number Placeholder 5"/>
          <p:cNvSpPr>
            <a:spLocks noGrp="1"/>
          </p:cNvSpPr>
          <p:nvPr>
            <p:ph type="sldNum" sz="quarter" idx="12"/>
          </p:nvPr>
        </p:nvSpPr>
        <p:spPr>
          <a:noFill/>
        </p:spPr>
        <p:txBody>
          <a:bodyPr/>
          <a:lstStyle/>
          <a:p>
            <a:fld id="{35EE3006-A4E8-498C-8CF9-17C7367A9CE9}" type="slidenum">
              <a:rPr lang="en-US"/>
              <a:pPr/>
              <a:t>17</a:t>
            </a:fld>
            <a:endParaRPr lang="en-US"/>
          </a:p>
        </p:txBody>
      </p:sp>
      <p:pic>
        <p:nvPicPr>
          <p:cNvPr id="29704" name="Picture 27" descr="glove_box"/>
          <p:cNvPicPr>
            <a:picLocks noChangeAspect="1" noChangeArrowheads="1"/>
          </p:cNvPicPr>
          <p:nvPr/>
        </p:nvPicPr>
        <p:blipFill>
          <a:blip r:embed="rId3" cstate="print"/>
          <a:srcRect/>
          <a:stretch>
            <a:fillRect/>
          </a:stretch>
        </p:blipFill>
        <p:spPr bwMode="auto">
          <a:xfrm>
            <a:off x="2971800" y="1981200"/>
            <a:ext cx="1600200" cy="1543050"/>
          </a:xfrm>
          <a:prstGeom prst="rect">
            <a:avLst/>
          </a:prstGeom>
          <a:noFill/>
          <a:ln w="9525">
            <a:noFill/>
            <a:miter lim="800000"/>
            <a:headEnd/>
            <a:tailEnd/>
          </a:ln>
        </p:spPr>
      </p:pic>
      <p:sp>
        <p:nvSpPr>
          <p:cNvPr id="29708" name="Rectangle 6"/>
          <p:cNvSpPr>
            <a:spLocks noChangeArrowheads="1"/>
          </p:cNvSpPr>
          <p:nvPr/>
        </p:nvSpPr>
        <p:spPr bwMode="auto">
          <a:xfrm>
            <a:off x="1600200" y="2195513"/>
            <a:ext cx="228600" cy="228600"/>
          </a:xfrm>
          <a:prstGeom prst="rect">
            <a:avLst/>
          </a:prstGeom>
          <a:solidFill>
            <a:srgbClr val="00B050"/>
          </a:solidFill>
          <a:ln w="9525">
            <a:solidFill>
              <a:schemeClr val="tx1"/>
            </a:solidFill>
            <a:miter lim="800000"/>
            <a:headEnd/>
            <a:tailEnd/>
          </a:ln>
        </p:spPr>
        <p:txBody>
          <a:bodyPr wrap="none" anchor="ctr"/>
          <a:lstStyle/>
          <a:p>
            <a:endParaRPr lang="en-US"/>
          </a:p>
        </p:txBody>
      </p:sp>
      <p:sp>
        <p:nvSpPr>
          <p:cNvPr id="29709" name="Text Box 7"/>
          <p:cNvSpPr txBox="1">
            <a:spLocks noChangeArrowheads="1"/>
          </p:cNvSpPr>
          <p:nvPr/>
        </p:nvSpPr>
        <p:spPr bwMode="auto">
          <a:xfrm>
            <a:off x="1524000" y="2057400"/>
            <a:ext cx="361950" cy="366713"/>
          </a:xfrm>
          <a:prstGeom prst="rect">
            <a:avLst/>
          </a:prstGeom>
          <a:noFill/>
          <a:ln w="9525">
            <a:noFill/>
            <a:miter lim="800000"/>
            <a:headEnd/>
            <a:tailEnd/>
          </a:ln>
        </p:spPr>
        <p:txBody>
          <a:bodyPr wrap="none">
            <a:spAutoFit/>
          </a:bodyPr>
          <a:lstStyle/>
          <a:p>
            <a:r>
              <a:rPr lang="en-US" i="1"/>
              <a:t>x</a:t>
            </a:r>
            <a:r>
              <a:rPr lang="en-US" baseline="-25000"/>
              <a:t>1</a:t>
            </a:r>
          </a:p>
        </p:txBody>
      </p:sp>
      <p:sp>
        <p:nvSpPr>
          <p:cNvPr id="29710" name="Text Box 8"/>
          <p:cNvSpPr txBox="1">
            <a:spLocks noChangeArrowheads="1"/>
          </p:cNvSpPr>
          <p:nvPr/>
        </p:nvSpPr>
        <p:spPr bwMode="auto">
          <a:xfrm>
            <a:off x="1524000" y="2667000"/>
            <a:ext cx="371475" cy="366713"/>
          </a:xfrm>
          <a:prstGeom prst="rect">
            <a:avLst/>
          </a:prstGeom>
          <a:noFill/>
          <a:ln w="9525">
            <a:noFill/>
            <a:miter lim="800000"/>
            <a:headEnd/>
            <a:tailEnd/>
          </a:ln>
        </p:spPr>
        <p:txBody>
          <a:bodyPr wrap="none">
            <a:spAutoFit/>
          </a:bodyPr>
          <a:lstStyle/>
          <a:p>
            <a:r>
              <a:rPr lang="en-US">
                <a:latin typeface="Tahoma" pitchFamily="34" charset="0"/>
              </a:rPr>
              <a:t>…</a:t>
            </a:r>
            <a:endParaRPr lang="en-US"/>
          </a:p>
        </p:txBody>
      </p:sp>
      <p:sp>
        <p:nvSpPr>
          <p:cNvPr id="29711" name="Rectangle 9"/>
          <p:cNvSpPr>
            <a:spLocks noChangeArrowheads="1"/>
          </p:cNvSpPr>
          <p:nvPr/>
        </p:nvSpPr>
        <p:spPr bwMode="auto">
          <a:xfrm>
            <a:off x="1600200" y="2500313"/>
            <a:ext cx="228600" cy="228600"/>
          </a:xfrm>
          <a:prstGeom prst="rect">
            <a:avLst/>
          </a:prstGeom>
          <a:solidFill>
            <a:srgbClr val="00B050"/>
          </a:solidFill>
          <a:ln w="9525">
            <a:solidFill>
              <a:schemeClr val="tx1"/>
            </a:solidFill>
            <a:miter lim="800000"/>
            <a:headEnd/>
            <a:tailEnd/>
          </a:ln>
        </p:spPr>
        <p:txBody>
          <a:bodyPr wrap="none" anchor="ctr"/>
          <a:lstStyle/>
          <a:p>
            <a:endParaRPr lang="en-US"/>
          </a:p>
        </p:txBody>
      </p:sp>
      <p:sp>
        <p:nvSpPr>
          <p:cNvPr id="29712" name="Rectangle 10"/>
          <p:cNvSpPr>
            <a:spLocks noChangeArrowheads="1"/>
          </p:cNvSpPr>
          <p:nvPr/>
        </p:nvSpPr>
        <p:spPr bwMode="auto">
          <a:xfrm>
            <a:off x="1600200" y="3186113"/>
            <a:ext cx="228600" cy="228600"/>
          </a:xfrm>
          <a:prstGeom prst="rect">
            <a:avLst/>
          </a:prstGeom>
          <a:solidFill>
            <a:srgbClr val="00B050"/>
          </a:solidFill>
          <a:ln w="9525">
            <a:solidFill>
              <a:schemeClr val="tx1"/>
            </a:solidFill>
            <a:miter lim="800000"/>
            <a:headEnd/>
            <a:tailEnd/>
          </a:ln>
        </p:spPr>
        <p:txBody>
          <a:bodyPr wrap="none" anchor="ctr"/>
          <a:lstStyle/>
          <a:p>
            <a:endParaRPr lang="en-US"/>
          </a:p>
        </p:txBody>
      </p:sp>
      <p:sp>
        <p:nvSpPr>
          <p:cNvPr id="29713" name="Text Box 11"/>
          <p:cNvSpPr txBox="1">
            <a:spLocks noChangeArrowheads="1"/>
          </p:cNvSpPr>
          <p:nvPr/>
        </p:nvSpPr>
        <p:spPr bwMode="auto">
          <a:xfrm>
            <a:off x="1524000" y="2362200"/>
            <a:ext cx="361950" cy="366713"/>
          </a:xfrm>
          <a:prstGeom prst="rect">
            <a:avLst/>
          </a:prstGeom>
          <a:noFill/>
          <a:ln w="9525">
            <a:noFill/>
            <a:miter lim="800000"/>
            <a:headEnd/>
            <a:tailEnd/>
          </a:ln>
        </p:spPr>
        <p:txBody>
          <a:bodyPr wrap="none">
            <a:spAutoFit/>
          </a:bodyPr>
          <a:lstStyle/>
          <a:p>
            <a:r>
              <a:rPr lang="en-US" i="1"/>
              <a:t>x</a:t>
            </a:r>
            <a:r>
              <a:rPr lang="en-US" baseline="-25000"/>
              <a:t>2</a:t>
            </a:r>
          </a:p>
        </p:txBody>
      </p:sp>
      <p:sp>
        <p:nvSpPr>
          <p:cNvPr id="29714" name="Text Box 12"/>
          <p:cNvSpPr txBox="1">
            <a:spLocks noChangeArrowheads="1"/>
          </p:cNvSpPr>
          <p:nvPr/>
        </p:nvSpPr>
        <p:spPr bwMode="auto">
          <a:xfrm>
            <a:off x="1524000" y="3048000"/>
            <a:ext cx="328613" cy="366713"/>
          </a:xfrm>
          <a:prstGeom prst="rect">
            <a:avLst/>
          </a:prstGeom>
          <a:noFill/>
          <a:ln w="9525">
            <a:noFill/>
            <a:miter lim="800000"/>
            <a:headEnd/>
            <a:tailEnd/>
          </a:ln>
        </p:spPr>
        <p:txBody>
          <a:bodyPr wrap="none">
            <a:spAutoFit/>
          </a:bodyPr>
          <a:lstStyle/>
          <a:p>
            <a:r>
              <a:rPr lang="en-US" i="1" dirty="0" err="1"/>
              <a:t>x</a:t>
            </a:r>
            <a:r>
              <a:rPr lang="en-US" baseline="-25000" dirty="0" err="1"/>
              <a:t>t</a:t>
            </a:r>
            <a:endParaRPr lang="en-US" baseline="-25000" dirty="0"/>
          </a:p>
        </p:txBody>
      </p:sp>
      <p:sp>
        <p:nvSpPr>
          <p:cNvPr id="29715" name="Text Box 13"/>
          <p:cNvSpPr txBox="1">
            <a:spLocks noChangeArrowheads="1"/>
          </p:cNvSpPr>
          <p:nvPr/>
        </p:nvSpPr>
        <p:spPr bwMode="auto">
          <a:xfrm>
            <a:off x="4251325" y="1981200"/>
            <a:ext cx="308098" cy="369332"/>
          </a:xfrm>
          <a:prstGeom prst="rect">
            <a:avLst/>
          </a:prstGeom>
          <a:solidFill>
            <a:srgbClr val="00B0F0"/>
          </a:solidFill>
          <a:ln w="9525">
            <a:solidFill>
              <a:schemeClr val="tx1"/>
            </a:solidFill>
            <a:miter lim="800000"/>
            <a:headEnd/>
            <a:tailEnd/>
          </a:ln>
        </p:spPr>
        <p:txBody>
          <a:bodyPr wrap="none">
            <a:spAutoFit/>
          </a:bodyPr>
          <a:lstStyle/>
          <a:p>
            <a:r>
              <a:rPr lang="en-US" dirty="0" smtClean="0"/>
              <a:t>C</a:t>
            </a:r>
            <a:endParaRPr lang="en-US" dirty="0"/>
          </a:p>
        </p:txBody>
      </p:sp>
      <p:sp>
        <p:nvSpPr>
          <p:cNvPr id="21" name="Text Box 5"/>
          <p:cNvSpPr txBox="1">
            <a:spLocks noChangeArrowheads="1"/>
          </p:cNvSpPr>
          <p:nvPr/>
        </p:nvSpPr>
        <p:spPr bwMode="auto">
          <a:xfrm>
            <a:off x="5562600" y="2657475"/>
            <a:ext cx="1177438" cy="307777"/>
          </a:xfrm>
          <a:prstGeom prst="rect">
            <a:avLst/>
          </a:prstGeom>
          <a:solidFill>
            <a:schemeClr val="accent1"/>
          </a:solidFill>
          <a:ln w="9525">
            <a:solidFill>
              <a:schemeClr val="tx1"/>
            </a:solidFill>
            <a:miter lim="800000"/>
            <a:headEnd/>
            <a:tailEnd/>
          </a:ln>
        </p:spPr>
        <p:txBody>
          <a:bodyPr wrap="none">
            <a:spAutoFit/>
          </a:bodyPr>
          <a:lstStyle/>
          <a:p>
            <a:r>
              <a:rPr lang="en-US" sz="1400" dirty="0"/>
              <a:t>C</a:t>
            </a:r>
            <a:r>
              <a:rPr lang="en-US" sz="1400" dirty="0" smtClean="0"/>
              <a:t>(</a:t>
            </a:r>
            <a:r>
              <a:rPr lang="en-US" sz="1400" i="1" dirty="0" smtClean="0"/>
              <a:t>x</a:t>
            </a:r>
            <a:r>
              <a:rPr lang="en-US" sz="1400" baseline="-25000" dirty="0" smtClean="0"/>
              <a:t>1</a:t>
            </a:r>
            <a:r>
              <a:rPr lang="en-US" sz="1400" dirty="0"/>
              <a:t>, </a:t>
            </a:r>
            <a:r>
              <a:rPr lang="en-US" sz="1400" i="1" dirty="0"/>
              <a:t>x</a:t>
            </a:r>
            <a:r>
              <a:rPr lang="en-US" sz="1400" baseline="-25000" dirty="0"/>
              <a:t>2 </a:t>
            </a:r>
            <a:r>
              <a:rPr lang="en-US" sz="1400" dirty="0"/>
              <a:t>,</a:t>
            </a:r>
            <a:r>
              <a:rPr lang="en-US" sz="1400" dirty="0">
                <a:latin typeface="Tahoma" pitchFamily="34" charset="0"/>
              </a:rPr>
              <a:t>…</a:t>
            </a:r>
            <a:r>
              <a:rPr lang="en-US" sz="1400" dirty="0"/>
              <a:t>, </a:t>
            </a:r>
            <a:r>
              <a:rPr lang="en-US" sz="1400" i="1" dirty="0" err="1"/>
              <a:t>x</a:t>
            </a:r>
            <a:r>
              <a:rPr lang="en-US" sz="1400" i="1" baseline="-25000" dirty="0" err="1"/>
              <a:t>t</a:t>
            </a:r>
            <a:r>
              <a:rPr lang="en-US" sz="1400" dirty="0"/>
              <a:t>)</a:t>
            </a:r>
          </a:p>
        </p:txBody>
      </p:sp>
    </p:spTree>
    <p:extLst>
      <p:ext uri="{BB962C8B-B14F-4D97-AF65-F5344CB8AC3E}">
        <p14:creationId xmlns:p14="http://schemas.microsoft.com/office/powerpoint/2010/main" val="429032327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16"/>
          <p:cNvSpPr>
            <a:spLocks noChangeArrowheads="1"/>
          </p:cNvSpPr>
          <p:nvPr/>
        </p:nvSpPr>
        <p:spPr bwMode="auto">
          <a:xfrm>
            <a:off x="4267200" y="5105400"/>
            <a:ext cx="304800" cy="38100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26" name="Rectangle 16"/>
          <p:cNvSpPr>
            <a:spLocks noChangeArrowheads="1"/>
          </p:cNvSpPr>
          <p:nvPr/>
        </p:nvSpPr>
        <p:spPr bwMode="auto">
          <a:xfrm>
            <a:off x="6705600" y="4572000"/>
            <a:ext cx="304800" cy="381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0726" name="Rectangle 3"/>
          <p:cNvSpPr>
            <a:spLocks noGrp="1" noChangeArrowheads="1"/>
          </p:cNvSpPr>
          <p:nvPr>
            <p:ph type="body" sz="quarter" idx="10"/>
          </p:nvPr>
        </p:nvSpPr>
        <p:spPr>
          <a:xfrm>
            <a:off x="381000" y="1447800"/>
            <a:ext cx="8382000" cy="4047262"/>
          </a:xfrm>
        </p:spPr>
        <p:txBody>
          <a:bodyPr/>
          <a:lstStyle/>
          <a:p>
            <a:r>
              <a:rPr lang="en-US" dirty="0"/>
              <a:t>So far, circuits of pre-determined depth</a:t>
            </a:r>
          </a:p>
          <a:p>
            <a:pPr eaLnBrk="1" hangingPunct="1">
              <a:lnSpc>
                <a:spcPct val="90000"/>
              </a:lnSpc>
              <a:spcBef>
                <a:spcPts val="16200"/>
              </a:spcBef>
            </a:pPr>
            <a:r>
              <a:rPr lang="en-US" dirty="0" smtClean="0"/>
              <a:t>Bootstrapping to handle deeper circuits</a:t>
            </a:r>
          </a:p>
          <a:p>
            <a:pPr lvl="1">
              <a:spcBef>
                <a:spcPts val="1200"/>
              </a:spcBef>
            </a:pPr>
            <a:r>
              <a:rPr lang="en-US" dirty="0" smtClean="0"/>
              <a:t>We have a noisy evaluated </a:t>
            </a:r>
            <a:r>
              <a:rPr lang="en-US" dirty="0" err="1" smtClean="0"/>
              <a:t>ciphertext</a:t>
            </a:r>
            <a:r>
              <a:rPr lang="en-US" dirty="0" smtClean="0"/>
              <a:t> y</a:t>
            </a:r>
          </a:p>
          <a:p>
            <a:pPr lvl="1">
              <a:spcBef>
                <a:spcPts val="1200"/>
              </a:spcBef>
            </a:pPr>
            <a:r>
              <a:rPr lang="en-US" dirty="0" smtClean="0"/>
              <a:t>Want to get another y  with less noise</a:t>
            </a:r>
          </a:p>
        </p:txBody>
      </p:sp>
      <p:sp>
        <p:nvSpPr>
          <p:cNvPr id="30725" name="Rectangle 2"/>
          <p:cNvSpPr>
            <a:spLocks noGrp="1" noChangeArrowheads="1"/>
          </p:cNvSpPr>
          <p:nvPr>
            <p:ph type="title"/>
          </p:nvPr>
        </p:nvSpPr>
        <p:spPr/>
        <p:txBody>
          <a:bodyPr/>
          <a:lstStyle/>
          <a:p>
            <a:r>
              <a:rPr lang="en-US" dirty="0"/>
              <a:t>FHE via </a:t>
            </a:r>
            <a:r>
              <a:rPr lang="en-US" dirty="0" smtClean="0"/>
              <a:t>Bootstrapping </a:t>
            </a:r>
            <a:r>
              <a:rPr lang="en-US" dirty="0"/>
              <a:t>[Gen’09]</a:t>
            </a:r>
            <a:endParaRPr lang="en-US" dirty="0" smtClean="0"/>
          </a:p>
        </p:txBody>
      </p:sp>
      <p:sp>
        <p:nvSpPr>
          <p:cNvPr id="30723" name="Slide Number Placeholder 5"/>
          <p:cNvSpPr>
            <a:spLocks noGrp="1"/>
          </p:cNvSpPr>
          <p:nvPr>
            <p:ph type="sldNum" sz="quarter" idx="12"/>
          </p:nvPr>
        </p:nvSpPr>
        <p:spPr>
          <a:noFill/>
        </p:spPr>
        <p:txBody>
          <a:bodyPr/>
          <a:lstStyle/>
          <a:p>
            <a:fld id="{E5874365-E1BB-478C-B809-F5818BD4961E}" type="slidenum">
              <a:rPr lang="en-US"/>
              <a:pPr/>
              <a:t>18</a:t>
            </a:fld>
            <a:endParaRPr lang="en-US"/>
          </a:p>
        </p:txBody>
      </p:sp>
      <p:pic>
        <p:nvPicPr>
          <p:cNvPr id="16" name="Picture 27" descr="glove_box"/>
          <p:cNvPicPr>
            <a:picLocks noChangeAspect="1" noChangeArrowheads="1"/>
          </p:cNvPicPr>
          <p:nvPr/>
        </p:nvPicPr>
        <p:blipFill>
          <a:blip r:embed="rId3" cstate="print"/>
          <a:srcRect/>
          <a:stretch>
            <a:fillRect/>
          </a:stretch>
        </p:blipFill>
        <p:spPr bwMode="auto">
          <a:xfrm>
            <a:off x="2971800" y="1981200"/>
            <a:ext cx="1600200" cy="1543050"/>
          </a:xfrm>
          <a:prstGeom prst="rect">
            <a:avLst/>
          </a:prstGeom>
          <a:noFill/>
          <a:ln w="9525">
            <a:noFill/>
            <a:miter lim="800000"/>
            <a:headEnd/>
            <a:tailEnd/>
          </a:ln>
        </p:spPr>
      </p:pic>
      <p:sp>
        <p:nvSpPr>
          <p:cNvPr id="17" name="Rectangle 6"/>
          <p:cNvSpPr>
            <a:spLocks noChangeArrowheads="1"/>
          </p:cNvSpPr>
          <p:nvPr/>
        </p:nvSpPr>
        <p:spPr bwMode="auto">
          <a:xfrm>
            <a:off x="1600200" y="2195513"/>
            <a:ext cx="228600" cy="228600"/>
          </a:xfrm>
          <a:prstGeom prst="rect">
            <a:avLst/>
          </a:prstGeom>
          <a:solidFill>
            <a:srgbClr val="00B050"/>
          </a:solidFill>
          <a:ln w="9525">
            <a:solidFill>
              <a:schemeClr val="tx1"/>
            </a:solidFill>
            <a:miter lim="800000"/>
            <a:headEnd/>
            <a:tailEnd/>
          </a:ln>
        </p:spPr>
        <p:txBody>
          <a:bodyPr wrap="none" anchor="ctr"/>
          <a:lstStyle/>
          <a:p>
            <a:endParaRPr lang="en-US"/>
          </a:p>
        </p:txBody>
      </p:sp>
      <p:sp>
        <p:nvSpPr>
          <p:cNvPr id="18" name="Text Box 7"/>
          <p:cNvSpPr txBox="1">
            <a:spLocks noChangeArrowheads="1"/>
          </p:cNvSpPr>
          <p:nvPr/>
        </p:nvSpPr>
        <p:spPr bwMode="auto">
          <a:xfrm>
            <a:off x="1524000" y="2057400"/>
            <a:ext cx="361950" cy="366713"/>
          </a:xfrm>
          <a:prstGeom prst="rect">
            <a:avLst/>
          </a:prstGeom>
          <a:noFill/>
          <a:ln w="9525">
            <a:noFill/>
            <a:miter lim="800000"/>
            <a:headEnd/>
            <a:tailEnd/>
          </a:ln>
        </p:spPr>
        <p:txBody>
          <a:bodyPr wrap="none">
            <a:spAutoFit/>
          </a:bodyPr>
          <a:lstStyle/>
          <a:p>
            <a:r>
              <a:rPr lang="en-US" i="1"/>
              <a:t>x</a:t>
            </a:r>
            <a:r>
              <a:rPr lang="en-US" baseline="-25000"/>
              <a:t>1</a:t>
            </a:r>
          </a:p>
        </p:txBody>
      </p:sp>
      <p:sp>
        <p:nvSpPr>
          <p:cNvPr id="19" name="Text Box 8"/>
          <p:cNvSpPr txBox="1">
            <a:spLocks noChangeArrowheads="1"/>
          </p:cNvSpPr>
          <p:nvPr/>
        </p:nvSpPr>
        <p:spPr bwMode="auto">
          <a:xfrm>
            <a:off x="1524000" y="2667000"/>
            <a:ext cx="371475" cy="366713"/>
          </a:xfrm>
          <a:prstGeom prst="rect">
            <a:avLst/>
          </a:prstGeom>
          <a:noFill/>
          <a:ln w="9525">
            <a:noFill/>
            <a:miter lim="800000"/>
            <a:headEnd/>
            <a:tailEnd/>
          </a:ln>
        </p:spPr>
        <p:txBody>
          <a:bodyPr wrap="none">
            <a:spAutoFit/>
          </a:bodyPr>
          <a:lstStyle/>
          <a:p>
            <a:r>
              <a:rPr lang="en-US">
                <a:latin typeface="Tahoma" pitchFamily="34" charset="0"/>
              </a:rPr>
              <a:t>…</a:t>
            </a:r>
            <a:endParaRPr lang="en-US"/>
          </a:p>
        </p:txBody>
      </p:sp>
      <p:sp>
        <p:nvSpPr>
          <p:cNvPr id="20" name="Rectangle 9"/>
          <p:cNvSpPr>
            <a:spLocks noChangeArrowheads="1"/>
          </p:cNvSpPr>
          <p:nvPr/>
        </p:nvSpPr>
        <p:spPr bwMode="auto">
          <a:xfrm>
            <a:off x="1600200" y="2500313"/>
            <a:ext cx="228600" cy="228600"/>
          </a:xfrm>
          <a:prstGeom prst="rect">
            <a:avLst/>
          </a:prstGeom>
          <a:solidFill>
            <a:srgbClr val="00B050"/>
          </a:solidFill>
          <a:ln w="9525">
            <a:solidFill>
              <a:schemeClr val="tx1"/>
            </a:solidFill>
            <a:miter lim="800000"/>
            <a:headEnd/>
            <a:tailEnd/>
          </a:ln>
        </p:spPr>
        <p:txBody>
          <a:bodyPr wrap="none" anchor="ctr"/>
          <a:lstStyle/>
          <a:p>
            <a:endParaRPr lang="en-US"/>
          </a:p>
        </p:txBody>
      </p:sp>
      <p:sp>
        <p:nvSpPr>
          <p:cNvPr id="21" name="Rectangle 10"/>
          <p:cNvSpPr>
            <a:spLocks noChangeArrowheads="1"/>
          </p:cNvSpPr>
          <p:nvPr/>
        </p:nvSpPr>
        <p:spPr bwMode="auto">
          <a:xfrm>
            <a:off x="1600200" y="3186113"/>
            <a:ext cx="228600" cy="228600"/>
          </a:xfrm>
          <a:prstGeom prst="rect">
            <a:avLst/>
          </a:prstGeom>
          <a:solidFill>
            <a:srgbClr val="00B050"/>
          </a:solidFill>
          <a:ln w="9525">
            <a:solidFill>
              <a:schemeClr val="tx1"/>
            </a:solidFill>
            <a:miter lim="800000"/>
            <a:headEnd/>
            <a:tailEnd/>
          </a:ln>
        </p:spPr>
        <p:txBody>
          <a:bodyPr wrap="none" anchor="ctr"/>
          <a:lstStyle/>
          <a:p>
            <a:endParaRPr lang="en-US"/>
          </a:p>
        </p:txBody>
      </p:sp>
      <p:sp>
        <p:nvSpPr>
          <p:cNvPr id="22" name="Text Box 11"/>
          <p:cNvSpPr txBox="1">
            <a:spLocks noChangeArrowheads="1"/>
          </p:cNvSpPr>
          <p:nvPr/>
        </p:nvSpPr>
        <p:spPr bwMode="auto">
          <a:xfrm>
            <a:off x="1524000" y="2362200"/>
            <a:ext cx="361950" cy="366713"/>
          </a:xfrm>
          <a:prstGeom prst="rect">
            <a:avLst/>
          </a:prstGeom>
          <a:noFill/>
          <a:ln w="9525">
            <a:noFill/>
            <a:miter lim="800000"/>
            <a:headEnd/>
            <a:tailEnd/>
          </a:ln>
        </p:spPr>
        <p:txBody>
          <a:bodyPr wrap="none">
            <a:spAutoFit/>
          </a:bodyPr>
          <a:lstStyle/>
          <a:p>
            <a:r>
              <a:rPr lang="en-US" i="1"/>
              <a:t>x</a:t>
            </a:r>
            <a:r>
              <a:rPr lang="en-US" baseline="-25000"/>
              <a:t>2</a:t>
            </a:r>
          </a:p>
        </p:txBody>
      </p:sp>
      <p:sp>
        <p:nvSpPr>
          <p:cNvPr id="23" name="Text Box 12"/>
          <p:cNvSpPr txBox="1">
            <a:spLocks noChangeArrowheads="1"/>
          </p:cNvSpPr>
          <p:nvPr/>
        </p:nvSpPr>
        <p:spPr bwMode="auto">
          <a:xfrm>
            <a:off x="1524000" y="3048000"/>
            <a:ext cx="328613" cy="366713"/>
          </a:xfrm>
          <a:prstGeom prst="rect">
            <a:avLst/>
          </a:prstGeom>
          <a:noFill/>
          <a:ln w="9525">
            <a:noFill/>
            <a:miter lim="800000"/>
            <a:headEnd/>
            <a:tailEnd/>
          </a:ln>
        </p:spPr>
        <p:txBody>
          <a:bodyPr wrap="none">
            <a:spAutoFit/>
          </a:bodyPr>
          <a:lstStyle/>
          <a:p>
            <a:r>
              <a:rPr lang="en-US" i="1" dirty="0" err="1"/>
              <a:t>x</a:t>
            </a:r>
            <a:r>
              <a:rPr lang="en-US" baseline="-25000" dirty="0" err="1"/>
              <a:t>t</a:t>
            </a:r>
            <a:endParaRPr lang="en-US" baseline="-25000" dirty="0"/>
          </a:p>
        </p:txBody>
      </p:sp>
      <p:sp>
        <p:nvSpPr>
          <p:cNvPr id="24" name="Text Box 13"/>
          <p:cNvSpPr txBox="1">
            <a:spLocks noChangeArrowheads="1"/>
          </p:cNvSpPr>
          <p:nvPr/>
        </p:nvSpPr>
        <p:spPr bwMode="auto">
          <a:xfrm>
            <a:off x="4251325" y="1981200"/>
            <a:ext cx="308098" cy="369332"/>
          </a:xfrm>
          <a:prstGeom prst="rect">
            <a:avLst/>
          </a:prstGeom>
          <a:solidFill>
            <a:srgbClr val="00B0F0"/>
          </a:solidFill>
          <a:ln w="9525">
            <a:solidFill>
              <a:schemeClr val="tx1"/>
            </a:solidFill>
            <a:miter lim="800000"/>
            <a:headEnd/>
            <a:tailEnd/>
          </a:ln>
        </p:spPr>
        <p:txBody>
          <a:bodyPr wrap="none">
            <a:spAutoFit/>
          </a:bodyPr>
          <a:lstStyle/>
          <a:p>
            <a:r>
              <a:rPr lang="en-US" dirty="0" smtClean="0"/>
              <a:t>C</a:t>
            </a:r>
            <a:endParaRPr lang="en-US" dirty="0"/>
          </a:p>
        </p:txBody>
      </p:sp>
      <p:sp>
        <p:nvSpPr>
          <p:cNvPr id="25" name="Text Box 5"/>
          <p:cNvSpPr txBox="1">
            <a:spLocks noChangeArrowheads="1"/>
          </p:cNvSpPr>
          <p:nvPr/>
        </p:nvSpPr>
        <p:spPr bwMode="auto">
          <a:xfrm>
            <a:off x="5562600" y="2657475"/>
            <a:ext cx="1190625" cy="314325"/>
          </a:xfrm>
          <a:prstGeom prst="rect">
            <a:avLst/>
          </a:prstGeom>
          <a:solidFill>
            <a:schemeClr val="accent1"/>
          </a:solidFill>
          <a:ln w="9525">
            <a:solidFill>
              <a:schemeClr val="tx1"/>
            </a:solidFill>
            <a:miter lim="800000"/>
            <a:headEnd/>
            <a:tailEnd/>
          </a:ln>
        </p:spPr>
        <p:txBody>
          <a:bodyPr wrap="none">
            <a:spAutoFit/>
          </a:bodyPr>
          <a:lstStyle/>
          <a:p>
            <a:r>
              <a:rPr lang="en-US" sz="1400" dirty="0" smtClean="0"/>
              <a:t>C(</a:t>
            </a:r>
            <a:r>
              <a:rPr lang="en-US" sz="1400" i="1" dirty="0" smtClean="0"/>
              <a:t>x</a:t>
            </a:r>
            <a:r>
              <a:rPr lang="en-US" sz="1400" baseline="-25000" dirty="0" smtClean="0"/>
              <a:t>1</a:t>
            </a:r>
            <a:r>
              <a:rPr lang="en-US" sz="1400" dirty="0"/>
              <a:t>, </a:t>
            </a:r>
            <a:r>
              <a:rPr lang="en-US" sz="1400" i="1" dirty="0"/>
              <a:t>x</a:t>
            </a:r>
            <a:r>
              <a:rPr lang="en-US" sz="1400" baseline="-25000" dirty="0"/>
              <a:t>2 </a:t>
            </a:r>
            <a:r>
              <a:rPr lang="en-US" sz="1400" dirty="0"/>
              <a:t>,</a:t>
            </a:r>
            <a:r>
              <a:rPr lang="en-US" sz="1400" dirty="0">
                <a:latin typeface="Tahoma" pitchFamily="34" charset="0"/>
              </a:rPr>
              <a:t>…</a:t>
            </a:r>
            <a:r>
              <a:rPr lang="en-US" sz="1400" dirty="0"/>
              <a:t>, </a:t>
            </a:r>
            <a:r>
              <a:rPr lang="en-US" sz="1400" i="1" dirty="0" err="1"/>
              <a:t>x</a:t>
            </a:r>
            <a:r>
              <a:rPr lang="en-US" sz="1400" i="1" baseline="-25000" dirty="0" err="1"/>
              <a:t>t</a:t>
            </a:r>
            <a:r>
              <a:rPr lang="en-US" sz="1400" dirty="0"/>
              <a:t>)</a:t>
            </a:r>
          </a:p>
        </p:txBody>
      </p:sp>
    </p:spTree>
    <p:extLst>
      <p:ext uri="{BB962C8B-B14F-4D97-AF65-F5344CB8AC3E}">
        <p14:creationId xmlns:p14="http://schemas.microsoft.com/office/powerpoint/2010/main" val="255981935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Rectangle 3"/>
          <p:cNvSpPr>
            <a:spLocks noGrp="1" noChangeArrowheads="1"/>
          </p:cNvSpPr>
          <p:nvPr>
            <p:ph type="body" sz="quarter" idx="10"/>
          </p:nvPr>
        </p:nvSpPr>
        <p:spPr>
          <a:xfrm>
            <a:off x="381000" y="1411552"/>
            <a:ext cx="8382000" cy="5152180"/>
          </a:xfrm>
        </p:spPr>
        <p:txBody>
          <a:bodyPr/>
          <a:lstStyle/>
          <a:p>
            <a:pPr>
              <a:spcBef>
                <a:spcPts val="80"/>
              </a:spcBef>
            </a:pPr>
            <a:r>
              <a:rPr lang="en-US" dirty="0"/>
              <a:t>For </a:t>
            </a:r>
            <a:r>
              <a:rPr lang="en-US" dirty="0" err="1"/>
              <a:t>ciphertext</a:t>
            </a:r>
            <a:r>
              <a:rPr lang="en-US" dirty="0"/>
              <a:t> </a:t>
            </a:r>
            <a:r>
              <a:rPr lang="en-US" i="1" dirty="0">
                <a:latin typeface="Times New Roman" pitchFamily="18" charset="0"/>
                <a:cs typeface="Times New Roman" pitchFamily="18" charset="0"/>
              </a:rPr>
              <a:t>c</a:t>
            </a:r>
            <a:r>
              <a:rPr lang="en-US" dirty="0"/>
              <a:t>, consider </a:t>
            </a:r>
            <a:r>
              <a:rPr lang="en-US" b="1" dirty="0">
                <a:solidFill>
                  <a:srgbClr val="009900"/>
                </a:solidFill>
                <a:latin typeface="Times New Roman" pitchFamily="18" charset="0"/>
                <a:cs typeface="Times New Roman" pitchFamily="18" charset="0"/>
              </a:rPr>
              <a:t>D</a:t>
            </a:r>
            <a:r>
              <a:rPr lang="en-US" i="1" baseline="-25000" dirty="0">
                <a:solidFill>
                  <a:srgbClr val="009900"/>
                </a:solidFill>
                <a:latin typeface="Times New Roman" pitchFamily="18" charset="0"/>
                <a:cs typeface="Times New Roman" pitchFamily="18" charset="0"/>
              </a:rPr>
              <a:t>c</a:t>
            </a:r>
            <a:r>
              <a:rPr lang="en-US" b="1" dirty="0">
                <a:solidFill>
                  <a:srgbClr val="009900"/>
                </a:solidFill>
                <a:latin typeface="Times New Roman" pitchFamily="18" charset="0"/>
                <a:cs typeface="Times New Roman" pitchFamily="18" charset="0"/>
              </a:rPr>
              <a:t>(</a:t>
            </a:r>
            <a:r>
              <a:rPr lang="en-US" i="1" dirty="0" err="1">
                <a:solidFill>
                  <a:srgbClr val="009900"/>
                </a:solidFill>
                <a:latin typeface="Times New Roman" pitchFamily="18" charset="0"/>
                <a:cs typeface="Times New Roman" pitchFamily="18" charset="0"/>
              </a:rPr>
              <a:t>sk</a:t>
            </a:r>
            <a:r>
              <a:rPr lang="en-US" b="1" dirty="0">
                <a:solidFill>
                  <a:srgbClr val="009900"/>
                </a:solidFill>
                <a:latin typeface="Times New Roman" pitchFamily="18" charset="0"/>
                <a:cs typeface="Times New Roman" pitchFamily="18" charset="0"/>
              </a:rPr>
              <a:t>) = </a:t>
            </a:r>
            <a:r>
              <a:rPr lang="en-US" dirty="0" err="1">
                <a:solidFill>
                  <a:srgbClr val="009900"/>
                </a:solidFill>
              </a:rPr>
              <a:t>Dec</a:t>
            </a:r>
            <a:r>
              <a:rPr lang="en-US" i="1" baseline="-25000" dirty="0" err="1">
                <a:solidFill>
                  <a:srgbClr val="009900"/>
                </a:solidFill>
                <a:latin typeface="Times New Roman" pitchFamily="18" charset="0"/>
                <a:cs typeface="Times New Roman" pitchFamily="18" charset="0"/>
              </a:rPr>
              <a:t>sk</a:t>
            </a:r>
            <a:r>
              <a:rPr lang="en-US" dirty="0">
                <a:solidFill>
                  <a:srgbClr val="009900"/>
                </a:solidFill>
              </a:rPr>
              <a:t>(</a:t>
            </a:r>
            <a:r>
              <a:rPr lang="en-US" i="1" dirty="0">
                <a:solidFill>
                  <a:srgbClr val="009900"/>
                </a:solidFill>
                <a:latin typeface="Times New Roman" pitchFamily="18" charset="0"/>
                <a:cs typeface="Times New Roman" pitchFamily="18" charset="0"/>
              </a:rPr>
              <a:t>c</a:t>
            </a:r>
            <a:r>
              <a:rPr lang="en-US" dirty="0">
                <a:solidFill>
                  <a:srgbClr val="009900"/>
                </a:solidFill>
              </a:rPr>
              <a:t>)</a:t>
            </a:r>
          </a:p>
          <a:p>
            <a:pPr lvl="1"/>
            <a:r>
              <a:rPr lang="en-US" dirty="0"/>
              <a:t>Hope: </a:t>
            </a:r>
            <a:r>
              <a:rPr lang="en-US" dirty="0">
                <a:latin typeface="Times New Roman" pitchFamily="18" charset="0"/>
                <a:cs typeface="Times New Roman" pitchFamily="18" charset="0"/>
              </a:rPr>
              <a:t>D</a:t>
            </a:r>
            <a:r>
              <a:rPr lang="en-US" i="1" baseline="-25000" dirty="0">
                <a:latin typeface="Times New Roman" pitchFamily="18" charset="0"/>
                <a:cs typeface="Times New Roman" pitchFamily="18" charset="0"/>
              </a:rPr>
              <a:t>c</a:t>
            </a:r>
            <a:r>
              <a:rPr lang="en-US" dirty="0">
                <a:latin typeface="Times New Roman" pitchFamily="18" charset="0"/>
                <a:cs typeface="Times New Roman" pitchFamily="18" charset="0"/>
              </a:rPr>
              <a:t>(</a:t>
            </a:r>
            <a:r>
              <a:rPr lang="en-US" dirty="0">
                <a:latin typeface="Symbol" pitchFamily="18" charset="2"/>
                <a:cs typeface="Times New Roman" pitchFamily="18" charset="0"/>
              </a:rPr>
              <a:t>*</a:t>
            </a:r>
            <a:r>
              <a:rPr lang="en-US" dirty="0">
                <a:latin typeface="Times New Roman" pitchFamily="18" charset="0"/>
                <a:cs typeface="Times New Roman" pitchFamily="18" charset="0"/>
              </a:rPr>
              <a:t>)</a:t>
            </a:r>
            <a:r>
              <a:rPr lang="en-US" dirty="0"/>
              <a:t> is a </a:t>
            </a:r>
            <a:r>
              <a:rPr lang="en-US" dirty="0" smtClean="0"/>
              <a:t>low-depth circuit (on input </a:t>
            </a:r>
            <a:r>
              <a:rPr lang="en-US" i="1" dirty="0" err="1" smtClean="0">
                <a:latin typeface="Times New Roman" pitchFamily="18" charset="0"/>
                <a:cs typeface="Times New Roman" pitchFamily="18" charset="0"/>
              </a:rPr>
              <a:t>sk</a:t>
            </a:r>
            <a:r>
              <a:rPr lang="en-US" dirty="0" smtClean="0">
                <a:latin typeface="Times New Roman" pitchFamily="18" charset="0"/>
                <a:cs typeface="Times New Roman" pitchFamily="18" charset="0"/>
              </a:rPr>
              <a:t>)</a:t>
            </a:r>
            <a:endParaRPr lang="en-US" dirty="0"/>
          </a:p>
          <a:p>
            <a:pPr eaLnBrk="1" hangingPunct="1"/>
            <a:r>
              <a:rPr lang="en-US" dirty="0" smtClean="0"/>
              <a:t>Include in the public key also </a:t>
            </a:r>
            <a:r>
              <a:rPr lang="en-US" dirty="0" err="1" smtClean="0"/>
              <a:t>Enc</a:t>
            </a:r>
            <a:r>
              <a:rPr lang="en-US" i="1" baseline="-25000" dirty="0" err="1" smtClean="0">
                <a:latin typeface="Times New Roman" pitchFamily="18" charset="0"/>
                <a:cs typeface="Times New Roman" pitchFamily="18" charset="0"/>
              </a:rPr>
              <a:t>pk</a:t>
            </a:r>
            <a:r>
              <a:rPr lang="en-US" dirty="0" smtClean="0"/>
              <a:t>(</a:t>
            </a:r>
            <a:r>
              <a:rPr lang="en-US" i="1" dirty="0" err="1" smtClean="0">
                <a:latin typeface="Times New Roman" pitchFamily="18" charset="0"/>
                <a:cs typeface="Times New Roman" pitchFamily="18" charset="0"/>
              </a:rPr>
              <a:t>sk</a:t>
            </a:r>
            <a:r>
              <a:rPr lang="en-US" dirty="0" smtClean="0"/>
              <a:t>)</a:t>
            </a:r>
          </a:p>
          <a:p>
            <a:pPr eaLnBrk="1" hangingPunct="1"/>
            <a:endParaRPr lang="en-US" dirty="0"/>
          </a:p>
          <a:p>
            <a:pPr eaLnBrk="1" hangingPunct="1"/>
            <a:endParaRPr lang="en-US" dirty="0" smtClean="0"/>
          </a:p>
          <a:p>
            <a:pPr eaLnBrk="1" hangingPunct="1"/>
            <a:endParaRPr lang="en-US" dirty="0"/>
          </a:p>
          <a:p>
            <a:pPr eaLnBrk="1" hangingPunct="1"/>
            <a:endParaRPr lang="en-US" dirty="0" smtClean="0"/>
          </a:p>
          <a:p>
            <a:pPr lvl="8"/>
            <a:endParaRPr lang="en-US" dirty="0" smtClean="0"/>
          </a:p>
          <a:p>
            <a:r>
              <a:rPr lang="en-US" dirty="0" err="1"/>
              <a:t>Homomorphic</a:t>
            </a:r>
            <a:r>
              <a:rPr lang="en-US" dirty="0"/>
              <a:t> computation applied only to the “fresh” encryption of </a:t>
            </a:r>
            <a:r>
              <a:rPr lang="en-US" i="1" dirty="0" err="1" smtClean="0">
                <a:latin typeface="Times New Roman" pitchFamily="18" charset="0"/>
                <a:cs typeface="Times New Roman" pitchFamily="18" charset="0"/>
              </a:rPr>
              <a:t>sk</a:t>
            </a:r>
            <a:endParaRPr lang="en-US" i="1" dirty="0">
              <a:latin typeface="Times New Roman" pitchFamily="18" charset="0"/>
              <a:cs typeface="Times New Roman" pitchFamily="18" charset="0"/>
            </a:endParaRPr>
          </a:p>
        </p:txBody>
      </p:sp>
      <p:sp>
        <p:nvSpPr>
          <p:cNvPr id="31749" name="Rectangle 2"/>
          <p:cNvSpPr>
            <a:spLocks noGrp="1" noChangeArrowheads="1"/>
          </p:cNvSpPr>
          <p:nvPr>
            <p:ph type="title"/>
          </p:nvPr>
        </p:nvSpPr>
        <p:spPr/>
        <p:txBody>
          <a:bodyPr/>
          <a:lstStyle/>
          <a:p>
            <a:r>
              <a:rPr lang="en-US" dirty="0"/>
              <a:t>FHE via </a:t>
            </a:r>
            <a:r>
              <a:rPr lang="en-US" dirty="0" smtClean="0"/>
              <a:t>Bootstrapping </a:t>
            </a:r>
            <a:r>
              <a:rPr lang="en-US" dirty="0"/>
              <a:t>[Gen’09]</a:t>
            </a:r>
            <a:endParaRPr lang="en-US" dirty="0" smtClean="0"/>
          </a:p>
        </p:txBody>
      </p:sp>
      <p:sp>
        <p:nvSpPr>
          <p:cNvPr id="31747" name="Slide Number Placeholder 5"/>
          <p:cNvSpPr>
            <a:spLocks noGrp="1"/>
          </p:cNvSpPr>
          <p:nvPr>
            <p:ph type="sldNum" sz="quarter" idx="12"/>
          </p:nvPr>
        </p:nvSpPr>
        <p:spPr>
          <a:noFill/>
        </p:spPr>
        <p:txBody>
          <a:bodyPr/>
          <a:lstStyle/>
          <a:p>
            <a:fld id="{3E09AD10-B6DB-4975-A924-A3D953AB1045}" type="slidenum">
              <a:rPr lang="en-US"/>
              <a:pPr/>
              <a:t>19</a:t>
            </a:fld>
            <a:endParaRPr lang="en-US"/>
          </a:p>
        </p:txBody>
      </p:sp>
      <p:grpSp>
        <p:nvGrpSpPr>
          <p:cNvPr id="2" name="Group 29"/>
          <p:cNvGrpSpPr>
            <a:grpSpLocks/>
          </p:cNvGrpSpPr>
          <p:nvPr/>
        </p:nvGrpSpPr>
        <p:grpSpPr bwMode="auto">
          <a:xfrm>
            <a:off x="2743200" y="3886200"/>
            <a:ext cx="1600200" cy="1543050"/>
            <a:chOff x="1728" y="2160"/>
            <a:chExt cx="1008" cy="972"/>
          </a:xfrm>
        </p:grpSpPr>
        <p:pic>
          <p:nvPicPr>
            <p:cNvPr id="31765" name="Picture 27" descr="glove_box"/>
            <p:cNvPicPr>
              <a:picLocks noChangeAspect="1" noChangeArrowheads="1"/>
            </p:cNvPicPr>
            <p:nvPr/>
          </p:nvPicPr>
          <p:blipFill>
            <a:blip r:embed="rId3" cstate="print"/>
            <a:srcRect/>
            <a:stretch>
              <a:fillRect/>
            </a:stretch>
          </p:blipFill>
          <p:spPr bwMode="auto">
            <a:xfrm>
              <a:off x="1728" y="2160"/>
              <a:ext cx="1008" cy="972"/>
            </a:xfrm>
            <a:prstGeom prst="rect">
              <a:avLst/>
            </a:prstGeom>
            <a:noFill/>
            <a:ln w="9525">
              <a:noFill/>
              <a:miter lim="800000"/>
              <a:headEnd/>
              <a:tailEnd/>
            </a:ln>
          </p:spPr>
        </p:pic>
        <p:sp>
          <p:nvSpPr>
            <p:cNvPr id="31766" name="Text Box 15"/>
            <p:cNvSpPr txBox="1">
              <a:spLocks noChangeArrowheads="1"/>
            </p:cNvSpPr>
            <p:nvPr/>
          </p:nvSpPr>
          <p:spPr bwMode="auto">
            <a:xfrm>
              <a:off x="2488" y="2160"/>
              <a:ext cx="248" cy="233"/>
            </a:xfrm>
            <a:prstGeom prst="rect">
              <a:avLst/>
            </a:prstGeom>
            <a:solidFill>
              <a:srgbClr val="00B0F0"/>
            </a:solidFill>
            <a:ln w="9525">
              <a:solidFill>
                <a:schemeClr val="tx1"/>
              </a:solidFill>
              <a:miter lim="800000"/>
              <a:headEnd/>
              <a:tailEnd/>
            </a:ln>
          </p:spPr>
          <p:txBody>
            <a:bodyPr wrap="none">
              <a:spAutoFit/>
            </a:bodyPr>
            <a:lstStyle/>
            <a:p>
              <a:r>
                <a:rPr lang="en-US" dirty="0" smtClean="0"/>
                <a:t>D</a:t>
              </a:r>
              <a:r>
                <a:rPr lang="en-US" sz="1200" dirty="0"/>
                <a:t>c</a:t>
              </a:r>
              <a:endParaRPr lang="en-US" sz="1200" baseline="-25000" dirty="0"/>
            </a:p>
          </p:txBody>
        </p:sp>
      </p:grpSp>
      <p:sp>
        <p:nvSpPr>
          <p:cNvPr id="68616" name="Text Box 8"/>
          <p:cNvSpPr txBox="1">
            <a:spLocks noChangeArrowheads="1"/>
          </p:cNvSpPr>
          <p:nvPr/>
        </p:nvSpPr>
        <p:spPr bwMode="auto">
          <a:xfrm>
            <a:off x="3352800" y="2900362"/>
            <a:ext cx="396875" cy="376238"/>
          </a:xfrm>
          <a:prstGeom prst="rect">
            <a:avLst/>
          </a:prstGeom>
          <a:solidFill>
            <a:schemeClr val="accent1"/>
          </a:solidFill>
          <a:ln w="9525">
            <a:solidFill>
              <a:schemeClr val="tx1"/>
            </a:solidFill>
            <a:miter lim="800000"/>
            <a:headEnd/>
            <a:tailEnd/>
          </a:ln>
        </p:spPr>
        <p:txBody>
          <a:bodyPr>
            <a:spAutoFit/>
          </a:bodyPr>
          <a:lstStyle/>
          <a:p>
            <a:r>
              <a:rPr lang="en-US" i="1" dirty="0" smtClean="0">
                <a:latin typeface="Times New Roman" pitchFamily="18" charset="0"/>
                <a:cs typeface="Times New Roman" pitchFamily="18" charset="0"/>
              </a:rPr>
              <a:t>y</a:t>
            </a:r>
            <a:endParaRPr lang="en-US" baseline="-25000" dirty="0"/>
          </a:p>
        </p:txBody>
      </p:sp>
      <p:grpSp>
        <p:nvGrpSpPr>
          <p:cNvPr id="3" name="Group 18"/>
          <p:cNvGrpSpPr>
            <a:grpSpLocks/>
          </p:cNvGrpSpPr>
          <p:nvPr/>
        </p:nvGrpSpPr>
        <p:grpSpPr bwMode="auto">
          <a:xfrm>
            <a:off x="984250" y="3962400"/>
            <a:ext cx="533400" cy="1524000"/>
            <a:chOff x="528" y="2160"/>
            <a:chExt cx="336" cy="960"/>
          </a:xfrm>
        </p:grpSpPr>
        <p:sp>
          <p:nvSpPr>
            <p:cNvPr id="31761" name="Text Box 10"/>
            <p:cNvSpPr txBox="1">
              <a:spLocks noChangeArrowheads="1"/>
            </p:cNvSpPr>
            <p:nvPr/>
          </p:nvSpPr>
          <p:spPr bwMode="auto">
            <a:xfrm>
              <a:off x="528" y="2160"/>
              <a:ext cx="336" cy="237"/>
            </a:xfrm>
            <a:prstGeom prst="rect">
              <a:avLst/>
            </a:prstGeom>
            <a:solidFill>
              <a:srgbClr val="00B050"/>
            </a:solidFill>
            <a:ln w="9525">
              <a:solidFill>
                <a:schemeClr val="tx1"/>
              </a:solidFill>
              <a:miter lim="800000"/>
              <a:headEnd/>
              <a:tailEnd/>
            </a:ln>
          </p:spPr>
          <p:txBody>
            <a:bodyPr>
              <a:spAutoFit/>
            </a:bodyPr>
            <a:lstStyle/>
            <a:p>
              <a:r>
                <a:rPr lang="en-US" i="1"/>
                <a:t>sk</a:t>
              </a:r>
              <a:r>
                <a:rPr lang="en-US" baseline="-25000"/>
                <a:t>1</a:t>
              </a:r>
            </a:p>
          </p:txBody>
        </p:sp>
        <p:sp>
          <p:nvSpPr>
            <p:cNvPr id="31762" name="Text Box 11"/>
            <p:cNvSpPr txBox="1">
              <a:spLocks noChangeArrowheads="1"/>
            </p:cNvSpPr>
            <p:nvPr/>
          </p:nvSpPr>
          <p:spPr bwMode="auto">
            <a:xfrm>
              <a:off x="528" y="2451"/>
              <a:ext cx="336" cy="237"/>
            </a:xfrm>
            <a:prstGeom prst="rect">
              <a:avLst/>
            </a:prstGeom>
            <a:solidFill>
              <a:srgbClr val="00B050"/>
            </a:solidFill>
            <a:ln w="9525">
              <a:solidFill>
                <a:schemeClr val="tx1"/>
              </a:solidFill>
              <a:miter lim="800000"/>
              <a:headEnd/>
              <a:tailEnd/>
            </a:ln>
          </p:spPr>
          <p:txBody>
            <a:bodyPr>
              <a:spAutoFit/>
            </a:bodyPr>
            <a:lstStyle/>
            <a:p>
              <a:r>
                <a:rPr lang="en-US" i="1"/>
                <a:t>sk</a:t>
              </a:r>
              <a:r>
                <a:rPr lang="en-US" baseline="-25000"/>
                <a:t>2</a:t>
              </a:r>
            </a:p>
          </p:txBody>
        </p:sp>
        <p:sp>
          <p:nvSpPr>
            <p:cNvPr id="31763" name="Text Box 12"/>
            <p:cNvSpPr txBox="1">
              <a:spLocks noChangeArrowheads="1"/>
            </p:cNvSpPr>
            <p:nvPr/>
          </p:nvSpPr>
          <p:spPr bwMode="auto">
            <a:xfrm>
              <a:off x="528" y="2883"/>
              <a:ext cx="336" cy="237"/>
            </a:xfrm>
            <a:prstGeom prst="rect">
              <a:avLst/>
            </a:prstGeom>
            <a:solidFill>
              <a:srgbClr val="00B050"/>
            </a:solidFill>
            <a:ln w="9525">
              <a:solidFill>
                <a:schemeClr val="tx1"/>
              </a:solidFill>
              <a:miter lim="800000"/>
              <a:headEnd/>
              <a:tailEnd/>
            </a:ln>
          </p:spPr>
          <p:txBody>
            <a:bodyPr>
              <a:spAutoFit/>
            </a:bodyPr>
            <a:lstStyle/>
            <a:p>
              <a:r>
                <a:rPr lang="en-US" i="1" dirty="0" err="1"/>
                <a:t>sk</a:t>
              </a:r>
              <a:r>
                <a:rPr lang="en-US" baseline="-25000" dirty="0" err="1"/>
                <a:t>n</a:t>
              </a:r>
              <a:endParaRPr lang="en-US" baseline="-25000" dirty="0"/>
            </a:p>
          </p:txBody>
        </p:sp>
        <p:sp>
          <p:nvSpPr>
            <p:cNvPr id="31764" name="Text Box 13"/>
            <p:cNvSpPr txBox="1">
              <a:spLocks noChangeArrowheads="1"/>
            </p:cNvSpPr>
            <p:nvPr/>
          </p:nvSpPr>
          <p:spPr bwMode="auto">
            <a:xfrm>
              <a:off x="543" y="2592"/>
              <a:ext cx="273" cy="288"/>
            </a:xfrm>
            <a:prstGeom prst="rect">
              <a:avLst/>
            </a:prstGeom>
            <a:noFill/>
            <a:ln w="9525">
              <a:noFill/>
              <a:miter lim="800000"/>
              <a:headEnd/>
              <a:tailEnd/>
            </a:ln>
          </p:spPr>
          <p:txBody>
            <a:bodyPr wrap="none">
              <a:spAutoFit/>
            </a:bodyPr>
            <a:lstStyle/>
            <a:p>
              <a:r>
                <a:rPr lang="en-US" sz="2400" dirty="0">
                  <a:latin typeface="Tahoma" pitchFamily="34" charset="0"/>
                </a:rPr>
                <a:t>…</a:t>
              </a:r>
              <a:endParaRPr lang="en-US" sz="2400" dirty="0"/>
            </a:p>
          </p:txBody>
        </p:sp>
      </p:grpSp>
      <p:sp>
        <p:nvSpPr>
          <p:cNvPr id="68627" name="AutoShape 19"/>
          <p:cNvSpPr>
            <a:spLocks noChangeArrowheads="1"/>
          </p:cNvSpPr>
          <p:nvPr/>
        </p:nvSpPr>
        <p:spPr bwMode="auto">
          <a:xfrm>
            <a:off x="3346450" y="3352800"/>
            <a:ext cx="381000" cy="457200"/>
          </a:xfrm>
          <a:prstGeom prst="downArrow">
            <a:avLst>
              <a:gd name="adj1" fmla="val 50000"/>
              <a:gd name="adj2" fmla="val 30000"/>
            </a:avLst>
          </a:prstGeom>
          <a:solidFill>
            <a:srgbClr val="0000CC"/>
          </a:solidFill>
          <a:ln w="9525">
            <a:solidFill>
              <a:schemeClr val="tx1"/>
            </a:solidFill>
            <a:miter lim="800000"/>
            <a:headEnd/>
            <a:tailEnd/>
          </a:ln>
        </p:spPr>
        <p:txBody>
          <a:bodyPr wrap="none" anchor="ctr"/>
          <a:lstStyle/>
          <a:p>
            <a:endParaRPr lang="en-US"/>
          </a:p>
        </p:txBody>
      </p:sp>
      <p:sp>
        <p:nvSpPr>
          <p:cNvPr id="68628" name="Text Box 20"/>
          <p:cNvSpPr txBox="1">
            <a:spLocks noChangeArrowheads="1"/>
          </p:cNvSpPr>
          <p:nvPr/>
        </p:nvSpPr>
        <p:spPr bwMode="auto">
          <a:xfrm>
            <a:off x="3124200" y="2895600"/>
            <a:ext cx="280846" cy="369332"/>
          </a:xfrm>
          <a:prstGeom prst="rect">
            <a:avLst/>
          </a:prstGeom>
          <a:noFill/>
          <a:ln w="9525">
            <a:noFill/>
            <a:miter lim="800000"/>
            <a:headEnd/>
            <a:tailEnd/>
          </a:ln>
        </p:spPr>
        <p:txBody>
          <a:bodyPr wrap="none">
            <a:spAutoFit/>
          </a:bodyPr>
          <a:lstStyle/>
          <a:p>
            <a:r>
              <a:rPr lang="en-US" i="1" dirty="0" smtClean="0"/>
              <a:t>c</a:t>
            </a:r>
            <a:endParaRPr lang="en-US" baseline="-25000" dirty="0"/>
          </a:p>
        </p:txBody>
      </p:sp>
      <p:sp>
        <p:nvSpPr>
          <p:cNvPr id="68631" name="Text Box 23"/>
          <p:cNvSpPr txBox="1">
            <a:spLocks noChangeArrowheads="1"/>
          </p:cNvSpPr>
          <p:nvPr/>
        </p:nvSpPr>
        <p:spPr bwMode="auto">
          <a:xfrm>
            <a:off x="5327650" y="4567238"/>
            <a:ext cx="1066800" cy="376237"/>
          </a:xfrm>
          <a:prstGeom prst="rect">
            <a:avLst/>
          </a:prstGeom>
          <a:solidFill>
            <a:srgbClr val="FFFF00"/>
          </a:solidFill>
          <a:ln w="9525">
            <a:solidFill>
              <a:schemeClr val="tx1"/>
            </a:solidFill>
            <a:miter lim="800000"/>
            <a:headEnd/>
            <a:tailEnd/>
          </a:ln>
        </p:spPr>
        <p:txBody>
          <a:bodyPr>
            <a:spAutoFit/>
          </a:bodyPr>
          <a:lstStyle/>
          <a:p>
            <a:r>
              <a:rPr lang="en-US" dirty="0"/>
              <a:t>D</a:t>
            </a:r>
            <a:r>
              <a:rPr lang="en-US" sz="1200" i="1" dirty="0" smtClean="0"/>
              <a:t>c</a:t>
            </a:r>
            <a:r>
              <a:rPr lang="en-US" dirty="0" smtClean="0"/>
              <a:t>(</a:t>
            </a:r>
            <a:r>
              <a:rPr lang="en-US" i="1" dirty="0" err="1" smtClean="0"/>
              <a:t>sk</a:t>
            </a:r>
            <a:r>
              <a:rPr lang="en-US" dirty="0"/>
              <a:t>)</a:t>
            </a:r>
          </a:p>
        </p:txBody>
      </p:sp>
      <p:sp>
        <p:nvSpPr>
          <p:cNvPr id="68632" name="Text Box 24"/>
          <p:cNvSpPr txBox="1">
            <a:spLocks noChangeArrowheads="1"/>
          </p:cNvSpPr>
          <p:nvPr/>
        </p:nvSpPr>
        <p:spPr bwMode="auto">
          <a:xfrm>
            <a:off x="5327650" y="4957763"/>
            <a:ext cx="1530350" cy="376237"/>
          </a:xfrm>
          <a:prstGeom prst="rect">
            <a:avLst/>
          </a:prstGeom>
          <a:solidFill>
            <a:srgbClr val="FFFF00"/>
          </a:solidFill>
          <a:ln w="9525">
            <a:solidFill>
              <a:schemeClr val="tx1"/>
            </a:solidFill>
            <a:miter lim="800000"/>
            <a:headEnd/>
            <a:tailEnd/>
          </a:ln>
        </p:spPr>
        <p:txBody>
          <a:bodyPr wrap="square">
            <a:spAutoFit/>
          </a:bodyPr>
          <a:lstStyle/>
          <a:p>
            <a:r>
              <a:rPr lang="en-US" dirty="0"/>
              <a:t>= </a:t>
            </a:r>
            <a:r>
              <a:rPr lang="en-US" dirty="0" err="1" smtClean="0"/>
              <a:t>Dec</a:t>
            </a:r>
            <a:r>
              <a:rPr lang="en-US" i="1" baseline="-25000" dirty="0" err="1" smtClean="0"/>
              <a:t>sk</a:t>
            </a:r>
            <a:r>
              <a:rPr lang="en-US" dirty="0" smtClean="0"/>
              <a:t>(</a:t>
            </a:r>
            <a:r>
              <a:rPr lang="en-US" i="1" dirty="0" smtClean="0"/>
              <a:t>c</a:t>
            </a:r>
            <a:r>
              <a:rPr lang="en-US" dirty="0" smtClean="0"/>
              <a:t>)  =  </a:t>
            </a:r>
            <a:r>
              <a:rPr lang="en-US" i="1" dirty="0" smtClean="0">
                <a:latin typeface="Times New Roman" pitchFamily="18" charset="0"/>
                <a:cs typeface="Times New Roman" pitchFamily="18" charset="0"/>
              </a:rPr>
              <a:t>y</a:t>
            </a:r>
            <a:endParaRPr lang="en-US" baseline="-25000" dirty="0"/>
          </a:p>
        </p:txBody>
      </p:sp>
      <p:sp>
        <p:nvSpPr>
          <p:cNvPr id="68633" name="Text Box 25"/>
          <p:cNvSpPr txBox="1">
            <a:spLocks noChangeArrowheads="1"/>
          </p:cNvSpPr>
          <p:nvPr/>
        </p:nvSpPr>
        <p:spPr bwMode="auto">
          <a:xfrm>
            <a:off x="5029200" y="4507468"/>
            <a:ext cx="338554" cy="369332"/>
          </a:xfrm>
          <a:prstGeom prst="rect">
            <a:avLst/>
          </a:prstGeom>
          <a:noFill/>
          <a:ln w="9525">
            <a:noFill/>
            <a:miter lim="800000"/>
            <a:headEnd/>
            <a:tailEnd/>
          </a:ln>
        </p:spPr>
        <p:txBody>
          <a:bodyPr wrap="none">
            <a:spAutoFit/>
          </a:bodyPr>
          <a:lstStyle/>
          <a:p>
            <a:r>
              <a:rPr lang="en-US" i="1" dirty="0" smtClean="0"/>
              <a:t>c’</a:t>
            </a:r>
            <a:endParaRPr lang="en-US" i="1" dirty="0"/>
          </a:p>
        </p:txBody>
      </p:sp>
      <p:sp>
        <p:nvSpPr>
          <p:cNvPr id="31760" name="AutoShape 27"/>
          <p:cNvSpPr>
            <a:spLocks noChangeArrowheads="1"/>
          </p:cNvSpPr>
          <p:nvPr/>
        </p:nvSpPr>
        <p:spPr bwMode="auto">
          <a:xfrm>
            <a:off x="6705600" y="3200400"/>
            <a:ext cx="1752600" cy="1066800"/>
          </a:xfrm>
          <a:prstGeom prst="wedgeRoundRectCallout">
            <a:avLst>
              <a:gd name="adj1" fmla="val -54894"/>
              <a:gd name="adj2" fmla="val -80505"/>
              <a:gd name="adj3" fmla="val 16667"/>
            </a:avLst>
          </a:prstGeom>
          <a:noFill/>
          <a:ln w="9525">
            <a:solidFill>
              <a:schemeClr val="tx1"/>
            </a:solidFill>
            <a:miter lim="800000"/>
            <a:headEnd/>
            <a:tailEnd/>
          </a:ln>
        </p:spPr>
        <p:txBody>
          <a:bodyPr/>
          <a:lstStyle/>
          <a:p>
            <a:pPr algn="ctr"/>
            <a:r>
              <a:rPr lang="en-US"/>
              <a:t>Requires </a:t>
            </a:r>
            <a:r>
              <a:rPr lang="en-US">
                <a:latin typeface="Tahoma" pitchFamily="34" charset="0"/>
              </a:rPr>
              <a:t>“</a:t>
            </a:r>
            <a:r>
              <a:rPr lang="en-US"/>
              <a:t>circular security</a:t>
            </a:r>
            <a:r>
              <a:rPr lang="en-US">
                <a:latin typeface="Tahoma" pitchFamily="34" charset="0"/>
              </a:rPr>
              <a:t>”</a:t>
            </a:r>
            <a:endParaRPr lang="en-US"/>
          </a:p>
        </p:txBody>
      </p:sp>
      <p:grpSp>
        <p:nvGrpSpPr>
          <p:cNvPr id="25" name="Group 18"/>
          <p:cNvGrpSpPr>
            <a:grpSpLocks/>
          </p:cNvGrpSpPr>
          <p:nvPr/>
        </p:nvGrpSpPr>
        <p:grpSpPr bwMode="auto">
          <a:xfrm>
            <a:off x="990600" y="3962400"/>
            <a:ext cx="533400" cy="1524000"/>
            <a:chOff x="528" y="2160"/>
            <a:chExt cx="336" cy="960"/>
          </a:xfrm>
        </p:grpSpPr>
        <p:sp>
          <p:nvSpPr>
            <p:cNvPr id="26" name="Text Box 10"/>
            <p:cNvSpPr txBox="1">
              <a:spLocks noChangeArrowheads="1"/>
            </p:cNvSpPr>
            <p:nvPr/>
          </p:nvSpPr>
          <p:spPr bwMode="auto">
            <a:xfrm>
              <a:off x="528" y="2160"/>
              <a:ext cx="336" cy="237"/>
            </a:xfrm>
            <a:prstGeom prst="rect">
              <a:avLst/>
            </a:prstGeom>
            <a:solidFill>
              <a:srgbClr val="00B050"/>
            </a:solidFill>
            <a:ln w="9525">
              <a:solidFill>
                <a:schemeClr val="tx1"/>
              </a:solidFill>
              <a:miter lim="800000"/>
              <a:headEnd/>
              <a:tailEnd/>
            </a:ln>
          </p:spPr>
          <p:txBody>
            <a:bodyPr>
              <a:spAutoFit/>
            </a:bodyPr>
            <a:lstStyle/>
            <a:p>
              <a:r>
                <a:rPr lang="en-US" i="1"/>
                <a:t>sk</a:t>
              </a:r>
              <a:r>
                <a:rPr lang="en-US" baseline="-25000"/>
                <a:t>1</a:t>
              </a:r>
            </a:p>
          </p:txBody>
        </p:sp>
        <p:sp>
          <p:nvSpPr>
            <p:cNvPr id="27" name="Text Box 11"/>
            <p:cNvSpPr txBox="1">
              <a:spLocks noChangeArrowheads="1"/>
            </p:cNvSpPr>
            <p:nvPr/>
          </p:nvSpPr>
          <p:spPr bwMode="auto">
            <a:xfrm>
              <a:off x="528" y="2451"/>
              <a:ext cx="336" cy="237"/>
            </a:xfrm>
            <a:prstGeom prst="rect">
              <a:avLst/>
            </a:prstGeom>
            <a:solidFill>
              <a:srgbClr val="00B050"/>
            </a:solidFill>
            <a:ln w="9525">
              <a:solidFill>
                <a:schemeClr val="tx1"/>
              </a:solidFill>
              <a:miter lim="800000"/>
              <a:headEnd/>
              <a:tailEnd/>
            </a:ln>
          </p:spPr>
          <p:txBody>
            <a:bodyPr>
              <a:spAutoFit/>
            </a:bodyPr>
            <a:lstStyle/>
            <a:p>
              <a:r>
                <a:rPr lang="en-US" i="1"/>
                <a:t>sk</a:t>
              </a:r>
              <a:r>
                <a:rPr lang="en-US" baseline="-25000"/>
                <a:t>2</a:t>
              </a:r>
            </a:p>
          </p:txBody>
        </p:sp>
        <p:sp>
          <p:nvSpPr>
            <p:cNvPr id="28" name="Text Box 12"/>
            <p:cNvSpPr txBox="1">
              <a:spLocks noChangeArrowheads="1"/>
            </p:cNvSpPr>
            <p:nvPr/>
          </p:nvSpPr>
          <p:spPr bwMode="auto">
            <a:xfrm>
              <a:off x="528" y="2883"/>
              <a:ext cx="336" cy="237"/>
            </a:xfrm>
            <a:prstGeom prst="rect">
              <a:avLst/>
            </a:prstGeom>
            <a:solidFill>
              <a:srgbClr val="00B050"/>
            </a:solidFill>
            <a:ln w="9525">
              <a:solidFill>
                <a:schemeClr val="tx1"/>
              </a:solidFill>
              <a:miter lim="800000"/>
              <a:headEnd/>
              <a:tailEnd/>
            </a:ln>
          </p:spPr>
          <p:txBody>
            <a:bodyPr>
              <a:spAutoFit/>
            </a:bodyPr>
            <a:lstStyle/>
            <a:p>
              <a:r>
                <a:rPr lang="en-US" i="1" dirty="0" err="1"/>
                <a:t>sk</a:t>
              </a:r>
              <a:r>
                <a:rPr lang="en-US" baseline="-25000" dirty="0" err="1"/>
                <a:t>n</a:t>
              </a:r>
              <a:endParaRPr lang="en-US" baseline="-25000" dirty="0"/>
            </a:p>
          </p:txBody>
        </p:sp>
        <p:sp>
          <p:nvSpPr>
            <p:cNvPr id="29" name="Text Box 13"/>
            <p:cNvSpPr txBox="1">
              <a:spLocks noChangeArrowheads="1"/>
            </p:cNvSpPr>
            <p:nvPr/>
          </p:nvSpPr>
          <p:spPr bwMode="auto">
            <a:xfrm>
              <a:off x="543" y="2592"/>
              <a:ext cx="273" cy="288"/>
            </a:xfrm>
            <a:prstGeom prst="rect">
              <a:avLst/>
            </a:prstGeom>
            <a:noFill/>
            <a:ln w="9525">
              <a:noFill/>
              <a:miter lim="800000"/>
              <a:headEnd/>
              <a:tailEnd/>
            </a:ln>
          </p:spPr>
          <p:txBody>
            <a:bodyPr wrap="none">
              <a:spAutoFit/>
            </a:bodyPr>
            <a:lstStyle/>
            <a:p>
              <a:r>
                <a:rPr lang="en-US" sz="2400" dirty="0">
                  <a:latin typeface="Tahoma" pitchFamily="34" charset="0"/>
                </a:rPr>
                <a:t>…</a:t>
              </a:r>
              <a:endParaRPr lang="en-US" sz="2400" dirty="0"/>
            </a:p>
          </p:txBody>
        </p:sp>
      </p:grpSp>
    </p:spTree>
    <p:extLst>
      <p:ext uri="{BB962C8B-B14F-4D97-AF65-F5344CB8AC3E}">
        <p14:creationId xmlns:p14="http://schemas.microsoft.com/office/powerpoint/2010/main" val="35723774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5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6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8628"/>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500"/>
                                  </p:stCondLst>
                                  <p:childTnLst>
                                    <p:set>
                                      <p:cBhvr>
                                        <p:cTn id="19" dur="1" fill="hold">
                                          <p:stCondLst>
                                            <p:cond delay="0"/>
                                          </p:stCondLst>
                                        </p:cTn>
                                        <p:tgtEl>
                                          <p:spTgt spid="68627"/>
                                        </p:tgtEl>
                                        <p:attrNameLst>
                                          <p:attrName>style.visibility</p:attrName>
                                        </p:attrNameLst>
                                      </p:cBhvr>
                                      <p:to>
                                        <p:strVal val="visible"/>
                                      </p:to>
                                    </p:set>
                                  </p:childTnLst>
                                </p:cTn>
                              </p:par>
                            </p:childTnLst>
                          </p:cTn>
                        </p:par>
                        <p:par>
                          <p:cTn id="20" fill="hold">
                            <p:stCondLst>
                              <p:cond delay="500"/>
                            </p:stCondLst>
                            <p:childTnLst>
                              <p:par>
                                <p:cTn id="21" presetID="9"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dissolv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63" presetClass="path" presetSubtype="0" accel="50000" decel="50000" fill="hold" nodeType="clickEffect">
                                  <p:stCondLst>
                                    <p:cond delay="0"/>
                                  </p:stCondLst>
                                  <p:childTnLst>
                                    <p:animMotion origin="layout" path="M 0 0 L 0.25 0 E" pathEditMode="relative" ptsTypes="">
                                      <p:cBhvr>
                                        <p:cTn id="27" dur="2000" fill="hold"/>
                                        <p:tgtEl>
                                          <p:spTgt spid="3"/>
                                        </p:tgtEl>
                                        <p:attrNameLst>
                                          <p:attrName>ppt_x</p:attrName>
                                          <p:attrName>ppt_y</p:attrName>
                                        </p:attrNameLst>
                                      </p:cBhvr>
                                    </p:animMotion>
                                  </p:childTnLst>
                                </p:cTn>
                              </p:par>
                            </p:childTnLst>
                          </p:cTn>
                        </p:par>
                        <p:par>
                          <p:cTn id="28" fill="hold">
                            <p:stCondLst>
                              <p:cond delay="2000"/>
                            </p:stCondLst>
                            <p:childTnLst>
                              <p:par>
                                <p:cTn id="29" presetID="1" presetClass="exit" presetSubtype="0" fill="hold" nodeType="afterEffect">
                                  <p:stCondLst>
                                    <p:cond delay="0"/>
                                  </p:stCondLst>
                                  <p:childTnLst>
                                    <p:set>
                                      <p:cBhvr>
                                        <p:cTn id="30" dur="1" fill="hold">
                                          <p:stCondLst>
                                            <p:cond delay="0"/>
                                          </p:stCondLst>
                                        </p:cTn>
                                        <p:tgtEl>
                                          <p:spTgt spid="3"/>
                                        </p:tgtEl>
                                        <p:attrNameLst>
                                          <p:attrName>style.visibility</p:attrName>
                                        </p:attrNameLst>
                                      </p:cBhvr>
                                      <p:to>
                                        <p:strVal val="hidden"/>
                                      </p:to>
                                    </p:set>
                                  </p:childTnLst>
                                </p:cTn>
                              </p:par>
                            </p:childTnLst>
                          </p:cTn>
                        </p:par>
                        <p:par>
                          <p:cTn id="31" fill="hold">
                            <p:stCondLst>
                              <p:cond delay="2000"/>
                            </p:stCondLst>
                            <p:childTnLst>
                              <p:par>
                                <p:cTn id="32" presetID="9" presetClass="entr" presetSubtype="0" fill="hold" grpId="0" nodeType="afterEffect">
                                  <p:stCondLst>
                                    <p:cond delay="0"/>
                                  </p:stCondLst>
                                  <p:childTnLst>
                                    <p:set>
                                      <p:cBhvr>
                                        <p:cTn id="33" dur="1" fill="hold">
                                          <p:stCondLst>
                                            <p:cond delay="0"/>
                                          </p:stCondLst>
                                        </p:cTn>
                                        <p:tgtEl>
                                          <p:spTgt spid="68631"/>
                                        </p:tgtEl>
                                        <p:attrNameLst>
                                          <p:attrName>style.visibility</p:attrName>
                                        </p:attrNameLst>
                                      </p:cBhvr>
                                      <p:to>
                                        <p:strVal val="visible"/>
                                      </p:to>
                                    </p:set>
                                    <p:animEffect transition="in" filter="dissolve">
                                      <p:cBhvr>
                                        <p:cTn id="34" dur="500"/>
                                        <p:tgtEl>
                                          <p:spTgt spid="68631"/>
                                        </p:tgtEl>
                                      </p:cBhvr>
                                    </p:animEffect>
                                  </p:childTnLst>
                                </p:cTn>
                              </p:par>
                              <p:par>
                                <p:cTn id="35" presetID="63" presetClass="path" presetSubtype="0" accel="50000" decel="50000" fill="hold" grpId="1" nodeType="withEffect">
                                  <p:stCondLst>
                                    <p:cond delay="0"/>
                                  </p:stCondLst>
                                  <p:childTnLst>
                                    <p:animMotion origin="layout" path="M -0.24966 0.00254 L 0.00034 0.00254 " pathEditMode="relative" rAng="0" ptsTypes="AA">
                                      <p:cBhvr>
                                        <p:cTn id="36" dur="2000" fill="hold"/>
                                        <p:tgtEl>
                                          <p:spTgt spid="68631"/>
                                        </p:tgtEl>
                                        <p:attrNameLst>
                                          <p:attrName>ppt_x</p:attrName>
                                          <p:attrName>ppt_y</p:attrName>
                                        </p:attrNameLst>
                                      </p:cBhvr>
                                      <p:rCtr x="125" y="0"/>
                                    </p:animMotion>
                                  </p:childTnLst>
                                </p:cTn>
                              </p:par>
                            </p:childTnLst>
                          </p:cTn>
                        </p:par>
                        <p:par>
                          <p:cTn id="37" fill="hold">
                            <p:stCondLst>
                              <p:cond delay="4000"/>
                            </p:stCondLst>
                            <p:childTnLst>
                              <p:par>
                                <p:cTn id="38" presetID="1" presetClass="entr" presetSubtype="0" fill="hold" nodeType="afterEffect">
                                  <p:stCondLst>
                                    <p:cond delay="0"/>
                                  </p:stCondLst>
                                  <p:childTnLst>
                                    <p:set>
                                      <p:cBhvr>
                                        <p:cTn id="39" dur="1" fill="hold">
                                          <p:stCondLst>
                                            <p:cond delay="0"/>
                                          </p:stCondLst>
                                        </p:cTn>
                                        <p:tgtEl>
                                          <p:spTgt spid="68633">
                                            <p:txEl>
                                              <p:pRg st="0" end="0"/>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6863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1750">
                                            <p:txEl>
                                              <p:pRg st="8" end="8"/>
                                            </p:txEl>
                                          </p:spTgt>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6" grpId="0" animBg="1"/>
      <p:bldP spid="68627" grpId="0" animBg="1"/>
      <p:bldP spid="68628" grpId="0"/>
      <p:bldP spid="68631" grpId="0" animBg="1"/>
      <p:bldP spid="68631" grpId="1" animBg="1"/>
      <p:bldP spid="68632" grpId="0" animBg="1"/>
      <p:bldP spid="3176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2590800"/>
            <a:ext cx="8077200" cy="1600200"/>
          </a:xfrm>
          <a:prstGeom prst="rect">
            <a:avLst/>
          </a:prstGeom>
          <a:solidFill>
            <a:schemeClr val="accent2">
              <a:lumMod val="40000"/>
              <a:lumOff val="6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sz="3200" smtClean="0">
                <a:solidFill>
                  <a:schemeClr val="tx1"/>
                </a:solidFill>
              </a:rPr>
              <a:t>I want to delegate </a:t>
            </a:r>
            <a:r>
              <a:rPr lang="en-US" sz="3200" u="sng" smtClean="0">
                <a:solidFill>
                  <a:schemeClr val="tx1"/>
                </a:solidFill>
              </a:rPr>
              <a:t>processing</a:t>
            </a:r>
            <a:r>
              <a:rPr lang="en-US" sz="3200" smtClean="0">
                <a:solidFill>
                  <a:schemeClr val="tx1"/>
                </a:solidFill>
              </a:rPr>
              <a:t> of my data, </a:t>
            </a:r>
            <a:br>
              <a:rPr lang="en-US" sz="3200" smtClean="0">
                <a:solidFill>
                  <a:schemeClr val="tx1"/>
                </a:solidFill>
              </a:rPr>
            </a:br>
            <a:r>
              <a:rPr lang="en-US" sz="3200" smtClean="0">
                <a:solidFill>
                  <a:schemeClr val="tx1"/>
                </a:solidFill>
              </a:rPr>
              <a:t>without giving away </a:t>
            </a:r>
            <a:r>
              <a:rPr lang="en-US" sz="3200" u="sng" smtClean="0">
                <a:solidFill>
                  <a:schemeClr val="tx1"/>
                </a:solidFill>
              </a:rPr>
              <a:t>access</a:t>
            </a:r>
            <a:r>
              <a:rPr lang="en-US" sz="3200" smtClean="0">
                <a:solidFill>
                  <a:schemeClr val="tx1"/>
                </a:solidFill>
              </a:rPr>
              <a:t> to it.</a:t>
            </a:r>
            <a:endParaRPr lang="en-US" sz="3200" dirty="0">
              <a:solidFill>
                <a:schemeClr val="tx1"/>
              </a:solidFill>
            </a:endParaRPr>
          </a:p>
        </p:txBody>
      </p:sp>
      <p:sp>
        <p:nvSpPr>
          <p:cNvPr id="7" name="Rectangle 2"/>
          <p:cNvSpPr txBox="1">
            <a:spLocks noChangeArrowheads="1"/>
          </p:cNvSpPr>
          <p:nvPr/>
        </p:nvSpPr>
        <p:spPr>
          <a:xfrm>
            <a:off x="381000" y="230188"/>
            <a:ext cx="8382000" cy="6647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a:lstStyle>
          <a:p>
            <a:r>
              <a:rPr lang="en-US" smtClean="0"/>
              <a:t>Computing on Encrypted Data</a:t>
            </a:r>
            <a:endParaRPr lang="en-US"/>
          </a:p>
        </p:txBody>
      </p:sp>
    </p:spTree>
    <p:custDataLst>
      <p:tags r:id="rId1"/>
    </p:custDataLst>
    <p:extLst>
      <p:ext uri="{BB962C8B-B14F-4D97-AF65-F5344CB8AC3E}">
        <p14:creationId xmlns:p14="http://schemas.microsoft.com/office/powerpoint/2010/main" val="274655324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Rectangle 3"/>
          <p:cNvSpPr>
            <a:spLocks noGrp="1" noChangeArrowheads="1"/>
          </p:cNvSpPr>
          <p:nvPr>
            <p:ph type="body" sz="quarter" idx="10"/>
          </p:nvPr>
        </p:nvSpPr>
        <p:spPr>
          <a:xfrm>
            <a:off x="381000" y="1411552"/>
            <a:ext cx="8382000" cy="4534575"/>
          </a:xfrm>
        </p:spPr>
        <p:txBody>
          <a:bodyPr/>
          <a:lstStyle/>
          <a:p>
            <a:pPr>
              <a:spcBef>
                <a:spcPts val="80"/>
              </a:spcBef>
            </a:pPr>
            <a:r>
              <a:rPr lang="en-US" dirty="0" smtClean="0"/>
              <a:t>Similarly define </a:t>
            </a:r>
            <a:r>
              <a:rPr lang="en-US" b="1" dirty="0" smtClean="0">
                <a:solidFill>
                  <a:srgbClr val="009900"/>
                </a:solidFill>
                <a:latin typeface="Times New Roman" pitchFamily="18" charset="0"/>
                <a:cs typeface="Times New Roman" pitchFamily="18" charset="0"/>
              </a:rPr>
              <a:t>M</a:t>
            </a:r>
            <a:r>
              <a:rPr lang="en-US" sz="1800" i="1" dirty="0" smtClean="0">
                <a:solidFill>
                  <a:srgbClr val="009900"/>
                </a:solidFill>
                <a:latin typeface="Times New Roman" pitchFamily="18" charset="0"/>
                <a:cs typeface="Times New Roman" pitchFamily="18" charset="0"/>
              </a:rPr>
              <a:t>c</a:t>
            </a:r>
            <a:r>
              <a:rPr lang="en-US" sz="1800" baseline="-25000" dirty="0" smtClean="0">
                <a:solidFill>
                  <a:srgbClr val="009900"/>
                </a:solidFill>
                <a:latin typeface="Times New Roman" pitchFamily="18" charset="0"/>
                <a:cs typeface="Times New Roman" pitchFamily="18" charset="0"/>
              </a:rPr>
              <a:t>1</a:t>
            </a:r>
            <a:r>
              <a:rPr lang="en-US" sz="1800" i="1" dirty="0" smtClean="0">
                <a:solidFill>
                  <a:srgbClr val="009900"/>
                </a:solidFill>
                <a:latin typeface="Times New Roman" pitchFamily="18" charset="0"/>
                <a:cs typeface="Times New Roman" pitchFamily="18" charset="0"/>
              </a:rPr>
              <a:t>,c</a:t>
            </a:r>
            <a:r>
              <a:rPr lang="en-US" sz="1800" baseline="-25000" dirty="0" smtClean="0">
                <a:solidFill>
                  <a:srgbClr val="009900"/>
                </a:solidFill>
                <a:latin typeface="Times New Roman" pitchFamily="18" charset="0"/>
                <a:cs typeface="Times New Roman" pitchFamily="18" charset="0"/>
              </a:rPr>
              <a:t>2</a:t>
            </a:r>
            <a:r>
              <a:rPr lang="en-US" b="1" dirty="0" smtClean="0">
                <a:solidFill>
                  <a:srgbClr val="009900"/>
                </a:solidFill>
                <a:latin typeface="Times New Roman" pitchFamily="18" charset="0"/>
                <a:cs typeface="Times New Roman" pitchFamily="18" charset="0"/>
              </a:rPr>
              <a:t>(</a:t>
            </a:r>
            <a:r>
              <a:rPr lang="en-US" i="1" dirty="0" err="1" smtClean="0">
                <a:solidFill>
                  <a:srgbClr val="009900"/>
                </a:solidFill>
                <a:latin typeface="Times New Roman" pitchFamily="18" charset="0"/>
                <a:cs typeface="Times New Roman" pitchFamily="18" charset="0"/>
              </a:rPr>
              <a:t>sk</a:t>
            </a:r>
            <a:r>
              <a:rPr lang="en-US" b="1" dirty="0">
                <a:solidFill>
                  <a:srgbClr val="009900"/>
                </a:solidFill>
                <a:latin typeface="Times New Roman" pitchFamily="18" charset="0"/>
                <a:cs typeface="Times New Roman" pitchFamily="18" charset="0"/>
              </a:rPr>
              <a:t>) = </a:t>
            </a:r>
            <a:r>
              <a:rPr lang="en-US" dirty="0" err="1" smtClean="0">
                <a:solidFill>
                  <a:srgbClr val="009900"/>
                </a:solidFill>
              </a:rPr>
              <a:t>Dec</a:t>
            </a:r>
            <a:r>
              <a:rPr lang="en-US" i="1" baseline="-25000" dirty="0" err="1" smtClean="0">
                <a:solidFill>
                  <a:srgbClr val="009900"/>
                </a:solidFill>
                <a:latin typeface="Times New Roman" pitchFamily="18" charset="0"/>
                <a:cs typeface="Times New Roman" pitchFamily="18" charset="0"/>
              </a:rPr>
              <a:t>sk</a:t>
            </a:r>
            <a:r>
              <a:rPr lang="en-US" dirty="0" smtClean="0">
                <a:solidFill>
                  <a:srgbClr val="009900"/>
                </a:solidFill>
              </a:rPr>
              <a:t>(</a:t>
            </a:r>
            <a:r>
              <a:rPr lang="en-US" i="1" dirty="0" smtClean="0">
                <a:solidFill>
                  <a:srgbClr val="009900"/>
                </a:solidFill>
                <a:latin typeface="Times New Roman" pitchFamily="18" charset="0"/>
                <a:cs typeface="Times New Roman" pitchFamily="18" charset="0"/>
              </a:rPr>
              <a:t>c</a:t>
            </a:r>
            <a:r>
              <a:rPr lang="en-US" baseline="-25000" dirty="0" smtClean="0">
                <a:solidFill>
                  <a:srgbClr val="009900"/>
                </a:solidFill>
                <a:latin typeface="Times New Roman" pitchFamily="18" charset="0"/>
                <a:cs typeface="Times New Roman" pitchFamily="18" charset="0"/>
              </a:rPr>
              <a:t>1</a:t>
            </a:r>
            <a:r>
              <a:rPr lang="en-US" dirty="0" smtClean="0">
                <a:solidFill>
                  <a:srgbClr val="009900"/>
                </a:solidFill>
              </a:rPr>
              <a:t>)∙</a:t>
            </a:r>
            <a:r>
              <a:rPr lang="en-US" dirty="0" err="1" smtClean="0">
                <a:solidFill>
                  <a:srgbClr val="009900"/>
                </a:solidFill>
              </a:rPr>
              <a:t>Dec</a:t>
            </a:r>
            <a:r>
              <a:rPr lang="en-US" i="1" baseline="-25000" dirty="0" err="1" smtClean="0">
                <a:solidFill>
                  <a:srgbClr val="009900"/>
                </a:solidFill>
                <a:latin typeface="Times New Roman" pitchFamily="18" charset="0"/>
                <a:cs typeface="Times New Roman" pitchFamily="18" charset="0"/>
              </a:rPr>
              <a:t>sk</a:t>
            </a:r>
            <a:r>
              <a:rPr lang="en-US" dirty="0" smtClean="0">
                <a:solidFill>
                  <a:srgbClr val="009900"/>
                </a:solidFill>
              </a:rPr>
              <a:t>(</a:t>
            </a:r>
            <a:r>
              <a:rPr lang="en-US" i="1" dirty="0" smtClean="0">
                <a:solidFill>
                  <a:srgbClr val="009900"/>
                </a:solidFill>
                <a:latin typeface="Times New Roman" pitchFamily="18" charset="0"/>
                <a:cs typeface="Times New Roman" pitchFamily="18" charset="0"/>
              </a:rPr>
              <a:t>c</a:t>
            </a:r>
            <a:r>
              <a:rPr lang="en-US" baseline="-25000" dirty="0" smtClean="0">
                <a:solidFill>
                  <a:srgbClr val="009900"/>
                </a:solidFill>
                <a:latin typeface="Times New Roman" pitchFamily="18" charset="0"/>
                <a:cs typeface="Times New Roman" pitchFamily="18" charset="0"/>
              </a:rPr>
              <a:t>1</a:t>
            </a:r>
            <a:r>
              <a:rPr lang="en-US" dirty="0" smtClean="0">
                <a:solidFill>
                  <a:srgbClr val="009900"/>
                </a:solidFill>
              </a:rPr>
              <a:t>)</a:t>
            </a:r>
          </a:p>
          <a:p>
            <a:pPr>
              <a:spcBef>
                <a:spcPts val="80"/>
              </a:spcBef>
            </a:pPr>
            <a:endParaRPr lang="en-US" dirty="0">
              <a:solidFill>
                <a:srgbClr val="009900"/>
              </a:solidFill>
            </a:endParaRPr>
          </a:p>
          <a:p>
            <a:pPr>
              <a:spcBef>
                <a:spcPts val="80"/>
              </a:spcBef>
            </a:pPr>
            <a:endParaRPr lang="en-US" dirty="0" smtClean="0">
              <a:solidFill>
                <a:srgbClr val="009900"/>
              </a:solidFill>
            </a:endParaRPr>
          </a:p>
          <a:p>
            <a:pPr>
              <a:spcBef>
                <a:spcPts val="80"/>
              </a:spcBef>
            </a:pPr>
            <a:endParaRPr lang="en-US" dirty="0">
              <a:solidFill>
                <a:srgbClr val="009900"/>
              </a:solidFill>
            </a:endParaRPr>
          </a:p>
          <a:p>
            <a:pPr>
              <a:spcBef>
                <a:spcPts val="80"/>
              </a:spcBef>
            </a:pPr>
            <a:endParaRPr lang="en-US" dirty="0" smtClean="0">
              <a:solidFill>
                <a:srgbClr val="009900"/>
              </a:solidFill>
            </a:endParaRPr>
          </a:p>
          <a:p>
            <a:pPr>
              <a:spcBef>
                <a:spcPts val="80"/>
              </a:spcBef>
            </a:pPr>
            <a:endParaRPr lang="en-US" dirty="0">
              <a:solidFill>
                <a:srgbClr val="009900"/>
              </a:solidFill>
            </a:endParaRPr>
          </a:p>
          <a:p>
            <a:pPr>
              <a:spcBef>
                <a:spcPts val="80"/>
              </a:spcBef>
            </a:pPr>
            <a:endParaRPr lang="en-US" dirty="0" smtClean="0">
              <a:solidFill>
                <a:srgbClr val="009900"/>
              </a:solidFill>
            </a:endParaRPr>
          </a:p>
          <a:p>
            <a:pPr>
              <a:spcBef>
                <a:spcPts val="80"/>
              </a:spcBef>
            </a:pPr>
            <a:endParaRPr lang="en-US" dirty="0">
              <a:solidFill>
                <a:srgbClr val="009900"/>
              </a:solidFill>
            </a:endParaRPr>
          </a:p>
          <a:p>
            <a:pPr>
              <a:spcBef>
                <a:spcPts val="80"/>
              </a:spcBef>
            </a:pPr>
            <a:r>
              <a:rPr lang="en-US" dirty="0" err="1"/>
              <a:t>Homomorphic</a:t>
            </a:r>
            <a:r>
              <a:rPr lang="en-US" dirty="0"/>
              <a:t> computation applied only to the “fresh” encryption of </a:t>
            </a:r>
            <a:r>
              <a:rPr lang="en-US" i="1" dirty="0" err="1" smtClean="0">
                <a:latin typeface="Times New Roman" pitchFamily="18" charset="0"/>
                <a:cs typeface="Times New Roman" pitchFamily="18" charset="0"/>
              </a:rPr>
              <a:t>sk</a:t>
            </a:r>
            <a:endParaRPr lang="en-US" i="1" dirty="0">
              <a:latin typeface="Times New Roman" pitchFamily="18" charset="0"/>
              <a:cs typeface="Times New Roman" pitchFamily="18" charset="0"/>
            </a:endParaRPr>
          </a:p>
        </p:txBody>
      </p:sp>
      <p:sp>
        <p:nvSpPr>
          <p:cNvPr id="31749" name="Rectangle 2"/>
          <p:cNvSpPr>
            <a:spLocks noGrp="1" noChangeArrowheads="1"/>
          </p:cNvSpPr>
          <p:nvPr>
            <p:ph type="title"/>
          </p:nvPr>
        </p:nvSpPr>
        <p:spPr/>
        <p:txBody>
          <a:bodyPr/>
          <a:lstStyle/>
          <a:p>
            <a:r>
              <a:rPr lang="en-US" dirty="0"/>
              <a:t>FHE via </a:t>
            </a:r>
            <a:r>
              <a:rPr lang="en-US" dirty="0" smtClean="0"/>
              <a:t>Bootstrapping </a:t>
            </a:r>
            <a:r>
              <a:rPr lang="en-US" dirty="0"/>
              <a:t>[Gen’09]</a:t>
            </a:r>
            <a:endParaRPr lang="en-US" dirty="0" smtClean="0"/>
          </a:p>
        </p:txBody>
      </p:sp>
      <p:sp>
        <p:nvSpPr>
          <p:cNvPr id="31747" name="Slide Number Placeholder 5"/>
          <p:cNvSpPr>
            <a:spLocks noGrp="1"/>
          </p:cNvSpPr>
          <p:nvPr>
            <p:ph type="sldNum" sz="quarter" idx="12"/>
          </p:nvPr>
        </p:nvSpPr>
        <p:spPr>
          <a:noFill/>
        </p:spPr>
        <p:txBody>
          <a:bodyPr/>
          <a:lstStyle/>
          <a:p>
            <a:fld id="{3E09AD10-B6DB-4975-A924-A3D953AB1045}" type="slidenum">
              <a:rPr lang="en-US"/>
              <a:pPr/>
              <a:t>20</a:t>
            </a:fld>
            <a:endParaRPr lang="en-US"/>
          </a:p>
        </p:txBody>
      </p:sp>
      <p:grpSp>
        <p:nvGrpSpPr>
          <p:cNvPr id="2" name="Group 29"/>
          <p:cNvGrpSpPr>
            <a:grpSpLocks/>
          </p:cNvGrpSpPr>
          <p:nvPr/>
        </p:nvGrpSpPr>
        <p:grpSpPr bwMode="auto">
          <a:xfrm>
            <a:off x="2743200" y="3048000"/>
            <a:ext cx="1600200" cy="1543050"/>
            <a:chOff x="1728" y="2160"/>
            <a:chExt cx="1008" cy="972"/>
          </a:xfrm>
        </p:grpSpPr>
        <p:pic>
          <p:nvPicPr>
            <p:cNvPr id="31765" name="Picture 27" descr="glove_box"/>
            <p:cNvPicPr>
              <a:picLocks noChangeAspect="1" noChangeArrowheads="1"/>
            </p:cNvPicPr>
            <p:nvPr/>
          </p:nvPicPr>
          <p:blipFill>
            <a:blip r:embed="rId3" cstate="print"/>
            <a:srcRect/>
            <a:stretch>
              <a:fillRect/>
            </a:stretch>
          </p:blipFill>
          <p:spPr bwMode="auto">
            <a:xfrm>
              <a:off x="1728" y="2160"/>
              <a:ext cx="1008" cy="972"/>
            </a:xfrm>
            <a:prstGeom prst="rect">
              <a:avLst/>
            </a:prstGeom>
            <a:noFill/>
            <a:ln w="9525">
              <a:noFill/>
              <a:miter lim="800000"/>
              <a:headEnd/>
              <a:tailEnd/>
            </a:ln>
          </p:spPr>
        </p:pic>
        <p:sp>
          <p:nvSpPr>
            <p:cNvPr id="31766" name="Text Box 15"/>
            <p:cNvSpPr txBox="1">
              <a:spLocks noChangeArrowheads="1"/>
            </p:cNvSpPr>
            <p:nvPr/>
          </p:nvSpPr>
          <p:spPr bwMode="auto">
            <a:xfrm>
              <a:off x="2304" y="2160"/>
              <a:ext cx="424" cy="237"/>
            </a:xfrm>
            <a:prstGeom prst="rect">
              <a:avLst/>
            </a:prstGeom>
            <a:solidFill>
              <a:srgbClr val="00B0F0"/>
            </a:solidFill>
            <a:ln w="9525">
              <a:solidFill>
                <a:schemeClr val="tx1"/>
              </a:solidFill>
              <a:miter lim="800000"/>
              <a:headEnd/>
              <a:tailEnd/>
            </a:ln>
          </p:spPr>
          <p:txBody>
            <a:bodyPr wrap="none">
              <a:spAutoFit/>
            </a:bodyPr>
            <a:lstStyle/>
            <a:p>
              <a:r>
                <a:rPr lang="en-US" dirty="0" smtClean="0"/>
                <a:t>M</a:t>
              </a:r>
              <a:r>
                <a:rPr lang="en-US" sz="1200" dirty="0" smtClean="0"/>
                <a:t>c</a:t>
              </a:r>
              <a:r>
                <a:rPr lang="en-US" sz="1200" baseline="-25000" dirty="0" smtClean="0"/>
                <a:t>1</a:t>
              </a:r>
              <a:r>
                <a:rPr lang="en-US" sz="1200" dirty="0" smtClean="0"/>
                <a:t>,c</a:t>
              </a:r>
              <a:r>
                <a:rPr lang="en-US" sz="1200" baseline="-25000" dirty="0" smtClean="0"/>
                <a:t>2</a:t>
              </a:r>
              <a:endParaRPr lang="en-US" sz="1200" baseline="-25000" dirty="0"/>
            </a:p>
          </p:txBody>
        </p:sp>
      </p:grpSp>
      <p:sp>
        <p:nvSpPr>
          <p:cNvPr id="68616" name="Text Box 8"/>
          <p:cNvSpPr txBox="1">
            <a:spLocks noChangeArrowheads="1"/>
          </p:cNvSpPr>
          <p:nvPr/>
        </p:nvSpPr>
        <p:spPr bwMode="auto">
          <a:xfrm>
            <a:off x="3794125" y="1909762"/>
            <a:ext cx="396875" cy="369332"/>
          </a:xfrm>
          <a:prstGeom prst="rect">
            <a:avLst/>
          </a:prstGeom>
          <a:solidFill>
            <a:schemeClr val="accent1"/>
          </a:solidFill>
          <a:ln w="9525">
            <a:solidFill>
              <a:schemeClr val="tx1"/>
            </a:solidFill>
            <a:miter lim="800000"/>
            <a:headEnd/>
            <a:tailEnd/>
          </a:ln>
        </p:spPr>
        <p:txBody>
          <a:bodyPr wrap="square">
            <a:spAutoFit/>
          </a:bodyPr>
          <a:lstStyle/>
          <a:p>
            <a:r>
              <a:rPr lang="en-US" i="1" dirty="0" smtClean="0">
                <a:latin typeface="Times New Roman" pitchFamily="18" charset="0"/>
                <a:cs typeface="Times New Roman" pitchFamily="18" charset="0"/>
              </a:rPr>
              <a:t>y</a:t>
            </a:r>
            <a:r>
              <a:rPr lang="en-US" i="1" baseline="-25000" dirty="0" smtClean="0">
                <a:latin typeface="Times New Roman" pitchFamily="18" charset="0"/>
                <a:cs typeface="Times New Roman" pitchFamily="18" charset="0"/>
              </a:rPr>
              <a:t>2</a:t>
            </a:r>
            <a:endParaRPr lang="en-US" baseline="-25000" dirty="0"/>
          </a:p>
        </p:txBody>
      </p:sp>
      <p:grpSp>
        <p:nvGrpSpPr>
          <p:cNvPr id="3" name="Group 18"/>
          <p:cNvGrpSpPr>
            <a:grpSpLocks/>
          </p:cNvGrpSpPr>
          <p:nvPr/>
        </p:nvGrpSpPr>
        <p:grpSpPr bwMode="auto">
          <a:xfrm>
            <a:off x="984250" y="3124200"/>
            <a:ext cx="533400" cy="1524000"/>
            <a:chOff x="528" y="2160"/>
            <a:chExt cx="336" cy="960"/>
          </a:xfrm>
        </p:grpSpPr>
        <p:sp>
          <p:nvSpPr>
            <p:cNvPr id="31761" name="Text Box 10"/>
            <p:cNvSpPr txBox="1">
              <a:spLocks noChangeArrowheads="1"/>
            </p:cNvSpPr>
            <p:nvPr/>
          </p:nvSpPr>
          <p:spPr bwMode="auto">
            <a:xfrm>
              <a:off x="528" y="2160"/>
              <a:ext cx="336" cy="237"/>
            </a:xfrm>
            <a:prstGeom prst="rect">
              <a:avLst/>
            </a:prstGeom>
            <a:solidFill>
              <a:srgbClr val="00B050"/>
            </a:solidFill>
            <a:ln w="9525">
              <a:solidFill>
                <a:schemeClr val="tx1"/>
              </a:solidFill>
              <a:miter lim="800000"/>
              <a:headEnd/>
              <a:tailEnd/>
            </a:ln>
          </p:spPr>
          <p:txBody>
            <a:bodyPr>
              <a:spAutoFit/>
            </a:bodyPr>
            <a:lstStyle/>
            <a:p>
              <a:r>
                <a:rPr lang="en-US" i="1"/>
                <a:t>sk</a:t>
              </a:r>
              <a:r>
                <a:rPr lang="en-US" baseline="-25000"/>
                <a:t>1</a:t>
              </a:r>
            </a:p>
          </p:txBody>
        </p:sp>
        <p:sp>
          <p:nvSpPr>
            <p:cNvPr id="31762" name="Text Box 11"/>
            <p:cNvSpPr txBox="1">
              <a:spLocks noChangeArrowheads="1"/>
            </p:cNvSpPr>
            <p:nvPr/>
          </p:nvSpPr>
          <p:spPr bwMode="auto">
            <a:xfrm>
              <a:off x="528" y="2451"/>
              <a:ext cx="336" cy="237"/>
            </a:xfrm>
            <a:prstGeom prst="rect">
              <a:avLst/>
            </a:prstGeom>
            <a:solidFill>
              <a:srgbClr val="00B050"/>
            </a:solidFill>
            <a:ln w="9525">
              <a:solidFill>
                <a:schemeClr val="tx1"/>
              </a:solidFill>
              <a:miter lim="800000"/>
              <a:headEnd/>
              <a:tailEnd/>
            </a:ln>
          </p:spPr>
          <p:txBody>
            <a:bodyPr>
              <a:spAutoFit/>
            </a:bodyPr>
            <a:lstStyle/>
            <a:p>
              <a:r>
                <a:rPr lang="en-US" i="1"/>
                <a:t>sk</a:t>
              </a:r>
              <a:r>
                <a:rPr lang="en-US" baseline="-25000"/>
                <a:t>2</a:t>
              </a:r>
            </a:p>
          </p:txBody>
        </p:sp>
        <p:sp>
          <p:nvSpPr>
            <p:cNvPr id="31763" name="Text Box 12"/>
            <p:cNvSpPr txBox="1">
              <a:spLocks noChangeArrowheads="1"/>
            </p:cNvSpPr>
            <p:nvPr/>
          </p:nvSpPr>
          <p:spPr bwMode="auto">
            <a:xfrm>
              <a:off x="528" y="2883"/>
              <a:ext cx="336" cy="237"/>
            </a:xfrm>
            <a:prstGeom prst="rect">
              <a:avLst/>
            </a:prstGeom>
            <a:solidFill>
              <a:srgbClr val="00B050"/>
            </a:solidFill>
            <a:ln w="9525">
              <a:solidFill>
                <a:schemeClr val="tx1"/>
              </a:solidFill>
              <a:miter lim="800000"/>
              <a:headEnd/>
              <a:tailEnd/>
            </a:ln>
          </p:spPr>
          <p:txBody>
            <a:bodyPr>
              <a:spAutoFit/>
            </a:bodyPr>
            <a:lstStyle/>
            <a:p>
              <a:r>
                <a:rPr lang="en-US" i="1" dirty="0" err="1"/>
                <a:t>sk</a:t>
              </a:r>
              <a:r>
                <a:rPr lang="en-US" baseline="-25000" dirty="0" err="1"/>
                <a:t>n</a:t>
              </a:r>
              <a:endParaRPr lang="en-US" baseline="-25000" dirty="0"/>
            </a:p>
          </p:txBody>
        </p:sp>
        <p:sp>
          <p:nvSpPr>
            <p:cNvPr id="31764" name="Text Box 13"/>
            <p:cNvSpPr txBox="1">
              <a:spLocks noChangeArrowheads="1"/>
            </p:cNvSpPr>
            <p:nvPr/>
          </p:nvSpPr>
          <p:spPr bwMode="auto">
            <a:xfrm>
              <a:off x="543" y="2592"/>
              <a:ext cx="273" cy="288"/>
            </a:xfrm>
            <a:prstGeom prst="rect">
              <a:avLst/>
            </a:prstGeom>
            <a:noFill/>
            <a:ln w="9525">
              <a:noFill/>
              <a:miter lim="800000"/>
              <a:headEnd/>
              <a:tailEnd/>
            </a:ln>
          </p:spPr>
          <p:txBody>
            <a:bodyPr wrap="none">
              <a:spAutoFit/>
            </a:bodyPr>
            <a:lstStyle/>
            <a:p>
              <a:r>
                <a:rPr lang="en-US" sz="2400">
                  <a:latin typeface="Tahoma" pitchFamily="34" charset="0"/>
                </a:rPr>
                <a:t>…</a:t>
              </a:r>
              <a:endParaRPr lang="en-US" sz="2400"/>
            </a:p>
          </p:txBody>
        </p:sp>
      </p:grpSp>
      <p:sp>
        <p:nvSpPr>
          <p:cNvPr id="68627" name="AutoShape 19"/>
          <p:cNvSpPr>
            <a:spLocks noChangeArrowheads="1"/>
          </p:cNvSpPr>
          <p:nvPr/>
        </p:nvSpPr>
        <p:spPr bwMode="auto">
          <a:xfrm>
            <a:off x="3346450" y="2514600"/>
            <a:ext cx="381000" cy="457200"/>
          </a:xfrm>
          <a:prstGeom prst="downArrow">
            <a:avLst>
              <a:gd name="adj1" fmla="val 50000"/>
              <a:gd name="adj2" fmla="val 30000"/>
            </a:avLst>
          </a:prstGeom>
          <a:solidFill>
            <a:srgbClr val="0000CC"/>
          </a:solidFill>
          <a:ln w="9525">
            <a:solidFill>
              <a:schemeClr val="tx1"/>
            </a:solidFill>
            <a:miter lim="800000"/>
            <a:headEnd/>
            <a:tailEnd/>
          </a:ln>
        </p:spPr>
        <p:txBody>
          <a:bodyPr wrap="none" anchor="ctr"/>
          <a:lstStyle/>
          <a:p>
            <a:endParaRPr lang="en-US"/>
          </a:p>
        </p:txBody>
      </p:sp>
      <p:sp>
        <p:nvSpPr>
          <p:cNvPr id="68628" name="Text Box 20"/>
          <p:cNvSpPr txBox="1">
            <a:spLocks noChangeArrowheads="1"/>
          </p:cNvSpPr>
          <p:nvPr/>
        </p:nvSpPr>
        <p:spPr bwMode="auto">
          <a:xfrm>
            <a:off x="3757754" y="2145268"/>
            <a:ext cx="359394" cy="369332"/>
          </a:xfrm>
          <a:prstGeom prst="rect">
            <a:avLst/>
          </a:prstGeom>
          <a:noFill/>
          <a:ln w="9525">
            <a:noFill/>
            <a:miter lim="800000"/>
            <a:headEnd/>
            <a:tailEnd/>
          </a:ln>
        </p:spPr>
        <p:txBody>
          <a:bodyPr wrap="none">
            <a:spAutoFit/>
          </a:bodyPr>
          <a:lstStyle/>
          <a:p>
            <a:r>
              <a:rPr lang="en-US" i="1" dirty="0" smtClean="0"/>
              <a:t>c</a:t>
            </a:r>
            <a:r>
              <a:rPr lang="en-US" baseline="-25000" dirty="0" smtClean="0"/>
              <a:t>2</a:t>
            </a:r>
            <a:endParaRPr lang="en-US" baseline="-25000" dirty="0"/>
          </a:p>
        </p:txBody>
      </p:sp>
      <p:sp>
        <p:nvSpPr>
          <p:cNvPr id="68631" name="Text Box 23"/>
          <p:cNvSpPr txBox="1">
            <a:spLocks noChangeArrowheads="1"/>
          </p:cNvSpPr>
          <p:nvPr/>
        </p:nvSpPr>
        <p:spPr bwMode="auto">
          <a:xfrm>
            <a:off x="5327650" y="3729038"/>
            <a:ext cx="1066800" cy="376237"/>
          </a:xfrm>
          <a:prstGeom prst="rect">
            <a:avLst/>
          </a:prstGeom>
          <a:solidFill>
            <a:schemeClr val="accent1"/>
          </a:solidFill>
          <a:ln w="9525">
            <a:solidFill>
              <a:schemeClr val="tx1"/>
            </a:solidFill>
            <a:miter lim="800000"/>
            <a:headEnd/>
            <a:tailEnd/>
          </a:ln>
        </p:spPr>
        <p:txBody>
          <a:bodyPr>
            <a:spAutoFit/>
          </a:bodyPr>
          <a:lstStyle/>
          <a:p>
            <a:r>
              <a:rPr lang="en-US" dirty="0" smtClean="0"/>
              <a:t>M</a:t>
            </a:r>
            <a:r>
              <a:rPr lang="en-US" sz="1200" i="1" dirty="0" smtClean="0"/>
              <a:t>c</a:t>
            </a:r>
            <a:r>
              <a:rPr lang="en-US" sz="1200" baseline="-25000" dirty="0" smtClean="0"/>
              <a:t>1</a:t>
            </a:r>
            <a:r>
              <a:rPr lang="en-US" sz="1200" dirty="0" smtClean="0"/>
              <a:t>,</a:t>
            </a:r>
            <a:r>
              <a:rPr lang="en-US" sz="1200" i="1" dirty="0" smtClean="0"/>
              <a:t>c</a:t>
            </a:r>
            <a:r>
              <a:rPr lang="en-US" sz="1200" baseline="-25000" dirty="0" smtClean="0"/>
              <a:t>2</a:t>
            </a:r>
            <a:r>
              <a:rPr lang="en-US" dirty="0" smtClean="0"/>
              <a:t>(</a:t>
            </a:r>
            <a:r>
              <a:rPr lang="en-US" i="1" dirty="0" err="1" smtClean="0"/>
              <a:t>sk</a:t>
            </a:r>
            <a:r>
              <a:rPr lang="en-US" dirty="0"/>
              <a:t>)</a:t>
            </a:r>
          </a:p>
        </p:txBody>
      </p:sp>
      <p:sp>
        <p:nvSpPr>
          <p:cNvPr id="68632" name="Text Box 24"/>
          <p:cNvSpPr txBox="1">
            <a:spLocks noChangeArrowheads="1"/>
          </p:cNvSpPr>
          <p:nvPr/>
        </p:nvSpPr>
        <p:spPr bwMode="auto">
          <a:xfrm>
            <a:off x="5327650" y="4119563"/>
            <a:ext cx="3359150" cy="376237"/>
          </a:xfrm>
          <a:prstGeom prst="rect">
            <a:avLst/>
          </a:prstGeom>
          <a:solidFill>
            <a:schemeClr val="accent1"/>
          </a:solidFill>
          <a:ln w="9525">
            <a:solidFill>
              <a:schemeClr val="tx1"/>
            </a:solidFill>
            <a:miter lim="800000"/>
            <a:headEnd/>
            <a:tailEnd/>
          </a:ln>
        </p:spPr>
        <p:txBody>
          <a:bodyPr>
            <a:spAutoFit/>
          </a:bodyPr>
          <a:lstStyle/>
          <a:p>
            <a:r>
              <a:rPr lang="en-US" dirty="0"/>
              <a:t>= </a:t>
            </a:r>
            <a:r>
              <a:rPr lang="en-US" dirty="0" err="1" smtClean="0"/>
              <a:t>Dec</a:t>
            </a:r>
            <a:r>
              <a:rPr lang="en-US" i="1" baseline="-25000" dirty="0" err="1" smtClean="0"/>
              <a:t>sk</a:t>
            </a:r>
            <a:r>
              <a:rPr lang="en-US" dirty="0" smtClean="0"/>
              <a:t>(</a:t>
            </a:r>
            <a:r>
              <a:rPr lang="en-US" i="1" dirty="0" smtClean="0"/>
              <a:t>c</a:t>
            </a:r>
            <a:r>
              <a:rPr lang="en-US" baseline="-25000" dirty="0" smtClean="0"/>
              <a:t>1</a:t>
            </a:r>
            <a:r>
              <a:rPr lang="en-US" dirty="0" smtClean="0"/>
              <a:t>) </a:t>
            </a:r>
            <a:r>
              <a:rPr lang="en-US" dirty="0" smtClean="0">
                <a:latin typeface="Tahoma" pitchFamily="34" charset="0"/>
              </a:rPr>
              <a:t>x </a:t>
            </a:r>
            <a:r>
              <a:rPr lang="en-US" dirty="0" err="1" smtClean="0"/>
              <a:t>Dec</a:t>
            </a:r>
            <a:r>
              <a:rPr lang="en-US" i="1" baseline="-25000" dirty="0" err="1" smtClean="0"/>
              <a:t>sk</a:t>
            </a:r>
            <a:r>
              <a:rPr lang="en-US" dirty="0" smtClean="0"/>
              <a:t>(</a:t>
            </a:r>
            <a:r>
              <a:rPr lang="en-US" i="1" dirty="0" smtClean="0"/>
              <a:t>c</a:t>
            </a:r>
            <a:r>
              <a:rPr lang="en-US" baseline="-25000" dirty="0" smtClean="0"/>
              <a:t>2</a:t>
            </a:r>
            <a:r>
              <a:rPr lang="en-US" dirty="0" smtClean="0"/>
              <a:t>)  =  </a:t>
            </a:r>
            <a:r>
              <a:rPr lang="en-US" i="1" dirty="0" smtClean="0">
                <a:latin typeface="Times New Roman" pitchFamily="18" charset="0"/>
                <a:cs typeface="Times New Roman" pitchFamily="18" charset="0"/>
              </a:rPr>
              <a:t>y</a:t>
            </a:r>
            <a:r>
              <a:rPr lang="en-US" baseline="-25000" dirty="0" smtClean="0"/>
              <a:t>1</a:t>
            </a:r>
            <a:r>
              <a:rPr lang="en-US" dirty="0" smtClean="0"/>
              <a:t> </a:t>
            </a:r>
            <a:r>
              <a:rPr lang="en-US" dirty="0">
                <a:latin typeface="Tahoma" pitchFamily="34" charset="0"/>
              </a:rPr>
              <a:t>x</a:t>
            </a:r>
            <a:r>
              <a:rPr lang="en-US" dirty="0"/>
              <a:t> </a:t>
            </a:r>
            <a:r>
              <a:rPr lang="en-US" i="1" dirty="0" smtClean="0">
                <a:latin typeface="Times New Roman" pitchFamily="18" charset="0"/>
                <a:cs typeface="Times New Roman" pitchFamily="18" charset="0"/>
              </a:rPr>
              <a:t>y</a:t>
            </a:r>
            <a:r>
              <a:rPr lang="en-US" baseline="-25000" dirty="0" smtClean="0"/>
              <a:t>2</a:t>
            </a:r>
            <a:endParaRPr lang="en-US" baseline="-25000" dirty="0"/>
          </a:p>
        </p:txBody>
      </p:sp>
      <p:sp>
        <p:nvSpPr>
          <p:cNvPr id="68633" name="Text Box 25"/>
          <p:cNvSpPr txBox="1">
            <a:spLocks noChangeArrowheads="1"/>
          </p:cNvSpPr>
          <p:nvPr/>
        </p:nvSpPr>
        <p:spPr bwMode="auto">
          <a:xfrm>
            <a:off x="5270500" y="3352800"/>
            <a:ext cx="338554" cy="369332"/>
          </a:xfrm>
          <a:prstGeom prst="rect">
            <a:avLst/>
          </a:prstGeom>
          <a:noFill/>
          <a:ln w="9525">
            <a:noFill/>
            <a:miter lim="800000"/>
            <a:headEnd/>
            <a:tailEnd/>
          </a:ln>
        </p:spPr>
        <p:txBody>
          <a:bodyPr wrap="none">
            <a:spAutoFit/>
          </a:bodyPr>
          <a:lstStyle/>
          <a:p>
            <a:r>
              <a:rPr lang="en-US" i="1" dirty="0" smtClean="0"/>
              <a:t>c’</a:t>
            </a:r>
            <a:endParaRPr lang="en-US" i="1" dirty="0"/>
          </a:p>
        </p:txBody>
      </p:sp>
      <p:sp>
        <p:nvSpPr>
          <p:cNvPr id="22" name="Text Box 8"/>
          <p:cNvSpPr txBox="1">
            <a:spLocks noChangeArrowheads="1"/>
          </p:cNvSpPr>
          <p:nvPr/>
        </p:nvSpPr>
        <p:spPr bwMode="auto">
          <a:xfrm>
            <a:off x="3108325" y="1905000"/>
            <a:ext cx="396875" cy="369332"/>
          </a:xfrm>
          <a:prstGeom prst="rect">
            <a:avLst/>
          </a:prstGeom>
          <a:solidFill>
            <a:schemeClr val="accent1"/>
          </a:solidFill>
          <a:ln w="9525">
            <a:solidFill>
              <a:schemeClr val="tx1"/>
            </a:solidFill>
            <a:miter lim="800000"/>
            <a:headEnd/>
            <a:tailEnd/>
          </a:ln>
        </p:spPr>
        <p:txBody>
          <a:bodyPr wrap="square">
            <a:spAutoFit/>
          </a:bodyPr>
          <a:lstStyle/>
          <a:p>
            <a:r>
              <a:rPr lang="en-US" i="1" dirty="0" smtClean="0">
                <a:latin typeface="Times New Roman" pitchFamily="18" charset="0"/>
                <a:cs typeface="Times New Roman" pitchFamily="18" charset="0"/>
              </a:rPr>
              <a:t>y</a:t>
            </a:r>
            <a:r>
              <a:rPr lang="en-US" baseline="-25000" dirty="0">
                <a:latin typeface="Times New Roman" pitchFamily="18" charset="0"/>
                <a:cs typeface="Times New Roman" pitchFamily="18" charset="0"/>
              </a:rPr>
              <a:t>1</a:t>
            </a:r>
            <a:endParaRPr lang="en-US" baseline="-25000" dirty="0"/>
          </a:p>
        </p:txBody>
      </p:sp>
      <p:sp>
        <p:nvSpPr>
          <p:cNvPr id="24" name="Text Box 20"/>
          <p:cNvSpPr txBox="1">
            <a:spLocks noChangeArrowheads="1"/>
          </p:cNvSpPr>
          <p:nvPr/>
        </p:nvSpPr>
        <p:spPr bwMode="auto">
          <a:xfrm>
            <a:off x="3124200" y="2133600"/>
            <a:ext cx="359394" cy="369332"/>
          </a:xfrm>
          <a:prstGeom prst="rect">
            <a:avLst/>
          </a:prstGeom>
          <a:noFill/>
          <a:ln w="9525">
            <a:noFill/>
            <a:miter lim="800000"/>
            <a:headEnd/>
            <a:tailEnd/>
          </a:ln>
        </p:spPr>
        <p:txBody>
          <a:bodyPr wrap="none">
            <a:spAutoFit/>
          </a:bodyPr>
          <a:lstStyle/>
          <a:p>
            <a:r>
              <a:rPr lang="en-US" i="1" dirty="0" smtClean="0"/>
              <a:t>c</a:t>
            </a:r>
            <a:r>
              <a:rPr lang="en-US" baseline="-25000" dirty="0" smtClean="0"/>
              <a:t>1</a:t>
            </a:r>
            <a:endParaRPr lang="en-US" baseline="-25000" dirty="0"/>
          </a:p>
        </p:txBody>
      </p:sp>
      <p:grpSp>
        <p:nvGrpSpPr>
          <p:cNvPr id="25" name="Group 18"/>
          <p:cNvGrpSpPr>
            <a:grpSpLocks/>
          </p:cNvGrpSpPr>
          <p:nvPr/>
        </p:nvGrpSpPr>
        <p:grpSpPr bwMode="auto">
          <a:xfrm>
            <a:off x="990600" y="3124200"/>
            <a:ext cx="533400" cy="1524000"/>
            <a:chOff x="528" y="2160"/>
            <a:chExt cx="336" cy="960"/>
          </a:xfrm>
        </p:grpSpPr>
        <p:sp>
          <p:nvSpPr>
            <p:cNvPr id="26" name="Text Box 10"/>
            <p:cNvSpPr txBox="1">
              <a:spLocks noChangeArrowheads="1"/>
            </p:cNvSpPr>
            <p:nvPr/>
          </p:nvSpPr>
          <p:spPr bwMode="auto">
            <a:xfrm>
              <a:off x="528" y="2160"/>
              <a:ext cx="336" cy="237"/>
            </a:xfrm>
            <a:prstGeom prst="rect">
              <a:avLst/>
            </a:prstGeom>
            <a:solidFill>
              <a:srgbClr val="00B050"/>
            </a:solidFill>
            <a:ln w="9525">
              <a:solidFill>
                <a:schemeClr val="tx1"/>
              </a:solidFill>
              <a:miter lim="800000"/>
              <a:headEnd/>
              <a:tailEnd/>
            </a:ln>
          </p:spPr>
          <p:txBody>
            <a:bodyPr>
              <a:spAutoFit/>
            </a:bodyPr>
            <a:lstStyle/>
            <a:p>
              <a:r>
                <a:rPr lang="en-US" i="1"/>
                <a:t>sk</a:t>
              </a:r>
              <a:r>
                <a:rPr lang="en-US" baseline="-25000"/>
                <a:t>1</a:t>
              </a:r>
            </a:p>
          </p:txBody>
        </p:sp>
        <p:sp>
          <p:nvSpPr>
            <p:cNvPr id="27" name="Text Box 11"/>
            <p:cNvSpPr txBox="1">
              <a:spLocks noChangeArrowheads="1"/>
            </p:cNvSpPr>
            <p:nvPr/>
          </p:nvSpPr>
          <p:spPr bwMode="auto">
            <a:xfrm>
              <a:off x="528" y="2451"/>
              <a:ext cx="336" cy="237"/>
            </a:xfrm>
            <a:prstGeom prst="rect">
              <a:avLst/>
            </a:prstGeom>
            <a:solidFill>
              <a:srgbClr val="00B050"/>
            </a:solidFill>
            <a:ln w="9525">
              <a:solidFill>
                <a:schemeClr val="tx1"/>
              </a:solidFill>
              <a:miter lim="800000"/>
              <a:headEnd/>
              <a:tailEnd/>
            </a:ln>
          </p:spPr>
          <p:txBody>
            <a:bodyPr>
              <a:spAutoFit/>
            </a:bodyPr>
            <a:lstStyle/>
            <a:p>
              <a:r>
                <a:rPr lang="en-US" i="1"/>
                <a:t>sk</a:t>
              </a:r>
              <a:r>
                <a:rPr lang="en-US" baseline="-25000"/>
                <a:t>2</a:t>
              </a:r>
            </a:p>
          </p:txBody>
        </p:sp>
        <p:sp>
          <p:nvSpPr>
            <p:cNvPr id="28" name="Text Box 12"/>
            <p:cNvSpPr txBox="1">
              <a:spLocks noChangeArrowheads="1"/>
            </p:cNvSpPr>
            <p:nvPr/>
          </p:nvSpPr>
          <p:spPr bwMode="auto">
            <a:xfrm>
              <a:off x="528" y="2883"/>
              <a:ext cx="336" cy="237"/>
            </a:xfrm>
            <a:prstGeom prst="rect">
              <a:avLst/>
            </a:prstGeom>
            <a:solidFill>
              <a:srgbClr val="00B050"/>
            </a:solidFill>
            <a:ln w="9525">
              <a:solidFill>
                <a:schemeClr val="tx1"/>
              </a:solidFill>
              <a:miter lim="800000"/>
              <a:headEnd/>
              <a:tailEnd/>
            </a:ln>
          </p:spPr>
          <p:txBody>
            <a:bodyPr>
              <a:spAutoFit/>
            </a:bodyPr>
            <a:lstStyle/>
            <a:p>
              <a:r>
                <a:rPr lang="en-US" i="1" dirty="0" err="1"/>
                <a:t>sk</a:t>
              </a:r>
              <a:r>
                <a:rPr lang="en-US" baseline="-25000" dirty="0" err="1"/>
                <a:t>n</a:t>
              </a:r>
              <a:endParaRPr lang="en-US" baseline="-25000" dirty="0"/>
            </a:p>
          </p:txBody>
        </p:sp>
        <p:sp>
          <p:nvSpPr>
            <p:cNvPr id="29" name="Text Box 13"/>
            <p:cNvSpPr txBox="1">
              <a:spLocks noChangeArrowheads="1"/>
            </p:cNvSpPr>
            <p:nvPr/>
          </p:nvSpPr>
          <p:spPr bwMode="auto">
            <a:xfrm>
              <a:off x="543" y="2592"/>
              <a:ext cx="273" cy="288"/>
            </a:xfrm>
            <a:prstGeom prst="rect">
              <a:avLst/>
            </a:prstGeom>
            <a:noFill/>
            <a:ln w="9525">
              <a:noFill/>
              <a:miter lim="800000"/>
              <a:headEnd/>
              <a:tailEnd/>
            </a:ln>
          </p:spPr>
          <p:txBody>
            <a:bodyPr wrap="none">
              <a:spAutoFit/>
            </a:bodyPr>
            <a:lstStyle/>
            <a:p>
              <a:r>
                <a:rPr lang="en-US" sz="2400" dirty="0">
                  <a:latin typeface="Tahoma" pitchFamily="34" charset="0"/>
                </a:rPr>
                <a:t>…</a:t>
              </a:r>
              <a:endParaRPr lang="en-US" sz="2400" dirty="0"/>
            </a:p>
          </p:txBody>
        </p:sp>
      </p:grpSp>
    </p:spTree>
    <p:extLst>
      <p:ext uri="{BB962C8B-B14F-4D97-AF65-F5344CB8AC3E}">
        <p14:creationId xmlns:p14="http://schemas.microsoft.com/office/powerpoint/2010/main" val="31058623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6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500"/>
                                  </p:stCondLst>
                                  <p:childTnLst>
                                    <p:set>
                                      <p:cBhvr>
                                        <p:cTn id="17" dur="1" fill="hold">
                                          <p:stCondLst>
                                            <p:cond delay="0"/>
                                          </p:stCondLst>
                                        </p:cTn>
                                        <p:tgtEl>
                                          <p:spTgt spid="68627"/>
                                        </p:tgtEl>
                                        <p:attrNameLst>
                                          <p:attrName>style.visibility</p:attrName>
                                        </p:attrNameLst>
                                      </p:cBhvr>
                                      <p:to>
                                        <p:strVal val="visible"/>
                                      </p:to>
                                    </p:se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ssolv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63" presetClass="path" presetSubtype="0" accel="50000" decel="50000" fill="hold" nodeType="clickEffect">
                                  <p:stCondLst>
                                    <p:cond delay="0"/>
                                  </p:stCondLst>
                                  <p:childTnLst>
                                    <p:animMotion origin="layout" path="M 0.0 0.0  L 0.25 0.0  E" pathEditMode="relative" ptsTypes="">
                                      <p:cBhvr>
                                        <p:cTn id="25" dur="2000" fill="hold"/>
                                        <p:tgtEl>
                                          <p:spTgt spid="3"/>
                                        </p:tgtEl>
                                        <p:attrNameLst>
                                          <p:attrName>ppt_x</p:attrName>
                                          <p:attrName>ppt_y</p:attrName>
                                        </p:attrNameLst>
                                      </p:cBhvr>
                                    </p:animMotion>
                                  </p:childTnLst>
                                </p:cTn>
                              </p:par>
                            </p:childTnLst>
                          </p:cTn>
                        </p:par>
                        <p:par>
                          <p:cTn id="26" fill="hold">
                            <p:stCondLst>
                              <p:cond delay="2000"/>
                            </p:stCondLst>
                            <p:childTnLst>
                              <p:par>
                                <p:cTn id="27" presetID="9" presetClass="exit" presetSubtype="0" fill="hold" nodeType="afterEffect">
                                  <p:stCondLst>
                                    <p:cond delay="0"/>
                                  </p:stCondLst>
                                  <p:childTnLst>
                                    <p:animEffect transition="out" filter="dissolve">
                                      <p:cBhvr>
                                        <p:cTn id="28" dur="500"/>
                                        <p:tgtEl>
                                          <p:spTgt spid="3"/>
                                        </p:tgtEl>
                                      </p:cBhvr>
                                    </p:animEffect>
                                    <p:set>
                                      <p:cBhvr>
                                        <p:cTn id="29" dur="1" fill="hold">
                                          <p:stCondLst>
                                            <p:cond delay="499"/>
                                          </p:stCondLst>
                                        </p:cTn>
                                        <p:tgtEl>
                                          <p:spTgt spid="3"/>
                                        </p:tgtEl>
                                        <p:attrNameLst>
                                          <p:attrName>style.visibility</p:attrName>
                                        </p:attrNameLst>
                                      </p:cBhvr>
                                      <p:to>
                                        <p:strVal val="hidden"/>
                                      </p:to>
                                    </p:set>
                                  </p:childTnLst>
                                </p:cTn>
                              </p:par>
                            </p:childTnLst>
                          </p:cTn>
                        </p:par>
                        <p:par>
                          <p:cTn id="30" fill="hold">
                            <p:stCondLst>
                              <p:cond delay="2500"/>
                            </p:stCondLst>
                            <p:childTnLst>
                              <p:par>
                                <p:cTn id="31" presetID="9" presetClass="entr" presetSubtype="0" fill="hold" grpId="0" nodeType="afterEffect">
                                  <p:stCondLst>
                                    <p:cond delay="0"/>
                                  </p:stCondLst>
                                  <p:childTnLst>
                                    <p:set>
                                      <p:cBhvr>
                                        <p:cTn id="32" dur="1" fill="hold">
                                          <p:stCondLst>
                                            <p:cond delay="0"/>
                                          </p:stCondLst>
                                        </p:cTn>
                                        <p:tgtEl>
                                          <p:spTgt spid="68631"/>
                                        </p:tgtEl>
                                        <p:attrNameLst>
                                          <p:attrName>style.visibility</p:attrName>
                                        </p:attrNameLst>
                                      </p:cBhvr>
                                      <p:to>
                                        <p:strVal val="visible"/>
                                      </p:to>
                                    </p:set>
                                    <p:animEffect transition="in" filter="dissolve">
                                      <p:cBhvr>
                                        <p:cTn id="33" dur="500"/>
                                        <p:tgtEl>
                                          <p:spTgt spid="68631"/>
                                        </p:tgtEl>
                                      </p:cBhvr>
                                    </p:animEffect>
                                  </p:childTnLst>
                                </p:cTn>
                              </p:par>
                              <p:par>
                                <p:cTn id="34" presetID="63" presetClass="path" presetSubtype="0" accel="50000" decel="50000" fill="hold" grpId="1" nodeType="withEffect">
                                  <p:stCondLst>
                                    <p:cond delay="0"/>
                                  </p:stCondLst>
                                  <p:childTnLst>
                                    <p:animMotion origin="layout" path="M -0.24966 0.00254 L 0.00034 0.00254 " pathEditMode="relative" rAng="0" ptsTypes="AA">
                                      <p:cBhvr>
                                        <p:cTn id="35" dur="2000" fill="hold"/>
                                        <p:tgtEl>
                                          <p:spTgt spid="68631"/>
                                        </p:tgtEl>
                                        <p:attrNameLst>
                                          <p:attrName>ppt_x</p:attrName>
                                          <p:attrName>ppt_y</p:attrName>
                                        </p:attrNameLst>
                                      </p:cBhvr>
                                      <p:rCtr x="125" y="0"/>
                                    </p:animMotion>
                                  </p:childTnLst>
                                </p:cTn>
                              </p:par>
                            </p:childTnLst>
                          </p:cTn>
                        </p:par>
                        <p:par>
                          <p:cTn id="36" fill="hold">
                            <p:stCondLst>
                              <p:cond delay="4500"/>
                            </p:stCondLst>
                            <p:childTnLst>
                              <p:par>
                                <p:cTn id="37" presetID="1" presetClass="entr" presetSubtype="0" fill="hold" nodeType="afterEffect">
                                  <p:stCondLst>
                                    <p:cond delay="0"/>
                                  </p:stCondLst>
                                  <p:childTnLst>
                                    <p:set>
                                      <p:cBhvr>
                                        <p:cTn id="38" dur="1" fill="hold">
                                          <p:stCondLst>
                                            <p:cond delay="0"/>
                                          </p:stCondLst>
                                        </p:cTn>
                                        <p:tgtEl>
                                          <p:spTgt spid="68633">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8632"/>
                                        </p:tgtEl>
                                        <p:attrNameLst>
                                          <p:attrName>style.visibility</p:attrName>
                                        </p:attrNameLst>
                                      </p:cBhvr>
                                      <p:to>
                                        <p:strVal val="visible"/>
                                      </p:to>
                                    </p:set>
                                  </p:childTnLst>
                                </p:cTn>
                              </p:par>
                            </p:childTnLst>
                          </p:cTn>
                        </p:par>
                        <p:par>
                          <p:cTn id="41" fill="hold">
                            <p:stCondLst>
                              <p:cond delay="4500"/>
                            </p:stCondLst>
                            <p:childTnLst>
                              <p:par>
                                <p:cTn id="42" presetID="1" presetClass="entr" presetSubtype="0" fill="hold" nodeType="afterEffect">
                                  <p:stCondLst>
                                    <p:cond delay="0"/>
                                  </p:stCondLst>
                                  <p:childTnLst>
                                    <p:set>
                                      <p:cBhvr>
                                        <p:cTn id="43" dur="1" fill="hold">
                                          <p:stCondLst>
                                            <p:cond delay="0"/>
                                          </p:stCondLst>
                                        </p:cTn>
                                        <p:tgtEl>
                                          <p:spTgt spid="31750">
                                            <p:txEl>
                                              <p:pRg st="8" end="8"/>
                                            </p:txEl>
                                          </p:spTgt>
                                        </p:tgtEl>
                                        <p:attrNameLst>
                                          <p:attrName>style.visibility</p:attrName>
                                        </p:attrNameLst>
                                      </p:cBhvr>
                                      <p:to>
                                        <p:strVal val="visible"/>
                                      </p:to>
                                    </p:set>
                                  </p:childTnLst>
                                </p:cTn>
                              </p:par>
                            </p:childTnLst>
                          </p:cTn>
                        </p:par>
                        <p:par>
                          <p:cTn id="44" fill="hold">
                            <p:stCondLst>
                              <p:cond delay="4500"/>
                            </p:stCondLst>
                            <p:childTnLst>
                              <p:par>
                                <p:cTn id="45" presetID="1" presetClass="entr" presetSubtype="0" fill="hold" nodeType="after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6" grpId="0" animBg="1"/>
      <p:bldP spid="68627" grpId="0" animBg="1"/>
      <p:bldP spid="68628" grpId="0"/>
      <p:bldP spid="68631" grpId="0" animBg="1"/>
      <p:bldP spid="68631" grpId="1" animBg="1"/>
      <p:bldP spid="68632" grpId="0" animBg="1"/>
      <p:bldP spid="22" grpId="0" animBg="1"/>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sz="quarter" idx="10"/>
              </p:nvPr>
            </p:nvSpPr>
            <p:spPr>
              <a:xfrm>
                <a:off x="381000" y="1411552"/>
                <a:ext cx="8382000" cy="4488280"/>
              </a:xfrm>
            </p:spPr>
            <p:txBody>
              <a:bodyPr/>
              <a:lstStyle/>
              <a:p>
                <a:r>
                  <a:rPr lang="en-US" dirty="0" smtClean="0"/>
                  <a:t>The LWE-based somewhat-</a:t>
                </a:r>
                <a:r>
                  <a:rPr lang="en-US" dirty="0" err="1" smtClean="0"/>
                  <a:t>homomorphic</a:t>
                </a:r>
                <a:r>
                  <a:rPr lang="en-US" dirty="0" smtClean="0"/>
                  <a:t> scheme has depth-</a:t>
                </a:r>
                <a14:m>
                  <m:oMath xmlns:m="http://schemas.openxmlformats.org/officeDocument/2006/math">
                    <m:acc>
                      <m:accPr>
                        <m:chr m:val="̃"/>
                        <m:ctrlPr>
                          <a:rPr lang="en-US" i="1">
                            <a:latin typeface="Cambria Math"/>
                          </a:rPr>
                        </m:ctrlPr>
                      </m:accPr>
                      <m:e>
                        <m:r>
                          <a:rPr lang="en-US" i="1">
                            <a:latin typeface="Cambria Math"/>
                          </a:rPr>
                          <m:t>𝑂</m:t>
                        </m:r>
                      </m:e>
                    </m:acc>
                    <m:r>
                      <a:rPr lang="en-US" i="1" dirty="0">
                        <a:latin typeface="Cambria Math"/>
                      </a:rPr>
                      <m:t>(</m:t>
                    </m:r>
                    <m:r>
                      <m:rPr>
                        <m:sty m:val="p"/>
                      </m:rPr>
                      <a:rPr lang="en-US" i="1" dirty="0">
                        <a:latin typeface="Cambria Math"/>
                      </a:rPr>
                      <m:t>log</m:t>
                    </m:r>
                    <m:r>
                      <a:rPr lang="en-US" i="1" dirty="0">
                        <a:latin typeface="Cambria Math"/>
                      </a:rPr>
                      <m:t> </m:t>
                    </m:r>
                    <m:r>
                      <a:rPr lang="en-US" i="1" dirty="0">
                        <a:latin typeface="Cambria Math"/>
                      </a:rPr>
                      <m:t>𝑞𝑛</m:t>
                    </m:r>
                    <m:r>
                      <a:rPr lang="en-US" i="1">
                        <a:latin typeface="Cambria Math"/>
                      </a:rPr>
                      <m:t>)</m:t>
                    </m:r>
                  </m:oMath>
                </a14:m>
                <a:r>
                  <a:rPr lang="en-US" dirty="0" smtClean="0"/>
                  <a:t> decryption circuit</a:t>
                </a:r>
              </a:p>
              <a:p>
                <a:r>
                  <a:rPr lang="en-US" dirty="0" smtClean="0"/>
                  <a:t>To get FHE need modulus </a:t>
                </a:r>
                <a14:m>
                  <m:oMath xmlns:m="http://schemas.openxmlformats.org/officeDocument/2006/math">
                    <m:sSup>
                      <m:sSupPr>
                        <m:ctrlPr>
                          <a:rPr lang="en-US" b="0" i="1" smtClean="0">
                            <a:latin typeface="Cambria Math"/>
                          </a:rPr>
                        </m:ctrlPr>
                      </m:sSupPr>
                      <m:e>
                        <m:r>
                          <a:rPr lang="en-US" b="0" i="1" smtClean="0">
                            <a:latin typeface="Cambria Math"/>
                          </a:rPr>
                          <m:t>𝑞</m:t>
                        </m:r>
                        <m:r>
                          <a:rPr lang="en-US" b="0" i="1" smtClean="0">
                            <a:latin typeface="Cambria Math"/>
                          </a:rPr>
                          <m:t>≥2</m:t>
                        </m:r>
                      </m:e>
                      <m:sup>
                        <m:r>
                          <a:rPr lang="en-US" b="0" i="1" smtClean="0">
                            <a:latin typeface="Cambria Math"/>
                          </a:rPr>
                          <m:t>𝑝𝑜𝑙𝑦𝑙𝑜𝑔</m:t>
                        </m:r>
                        <m:r>
                          <a:rPr lang="en-US" b="0" i="1" smtClean="0">
                            <a:latin typeface="Cambria Math"/>
                          </a:rPr>
                          <m:t>(</m:t>
                        </m:r>
                        <m:r>
                          <a:rPr lang="en-US" b="0" i="1" smtClean="0">
                            <a:latin typeface="Cambria Math"/>
                          </a:rPr>
                          <m:t>𝑘</m:t>
                        </m:r>
                        <m:r>
                          <a:rPr lang="en-US" b="0" i="1" smtClean="0">
                            <a:latin typeface="Cambria Math"/>
                          </a:rPr>
                          <m:t>)</m:t>
                        </m:r>
                      </m:sup>
                    </m:sSup>
                  </m:oMath>
                </a14:m>
                <a:r>
                  <a:rPr lang="en-US" dirty="0" smtClean="0"/>
                  <a:t> and dimension </a:t>
                </a:r>
                <a14:m>
                  <m:oMath xmlns:m="http://schemas.openxmlformats.org/officeDocument/2006/math">
                    <m:r>
                      <m:rPr>
                        <m:sty m:val="p"/>
                      </m:rPr>
                      <a:rPr lang="en-US" b="0" i="0" smtClean="0">
                        <a:latin typeface="Cambria Math"/>
                      </a:rPr>
                      <m:t>n</m:t>
                    </m:r>
                    <m:r>
                      <a:rPr lang="en-US" b="0" i="1" smtClean="0">
                        <a:latin typeface="Cambria Math"/>
                      </a:rPr>
                      <m:t>≥</m:t>
                    </m:r>
                    <m:acc>
                      <m:accPr>
                        <m:chr m:val="̃"/>
                        <m:ctrlPr>
                          <a:rPr lang="en-US" i="1">
                            <a:latin typeface="Cambria Math"/>
                          </a:rPr>
                        </m:ctrlPr>
                      </m:accPr>
                      <m:e>
                        <m:r>
                          <m:rPr>
                            <m:sty m:val="p"/>
                          </m:rPr>
                          <a:rPr lang="en-US" b="0" i="0" smtClean="0">
                            <a:latin typeface="Cambria Math"/>
                          </a:rPr>
                          <m:t>Ω</m:t>
                        </m:r>
                      </m:e>
                    </m:acc>
                    <m:r>
                      <a:rPr lang="en-US" i="1" dirty="0">
                        <a:latin typeface="Cambria Math"/>
                      </a:rPr>
                      <m:t>(</m:t>
                    </m:r>
                    <m:r>
                      <a:rPr lang="en-US" b="0" i="1" dirty="0" smtClean="0">
                        <a:latin typeface="Cambria Math"/>
                      </a:rPr>
                      <m:t>𝑘</m:t>
                    </m:r>
                    <m:r>
                      <a:rPr lang="en-US" b="0" i="1" dirty="0" smtClean="0">
                        <a:latin typeface="Cambria Math"/>
                      </a:rPr>
                      <m:t>)</m:t>
                    </m:r>
                  </m:oMath>
                </a14:m>
                <a:endParaRPr lang="en-US" dirty="0" smtClean="0"/>
              </a:p>
              <a:p>
                <a:pPr lvl="1"/>
                <a14:m>
                  <m:oMath xmlns:m="http://schemas.openxmlformats.org/officeDocument/2006/math">
                    <m:r>
                      <a:rPr lang="en-US" i="1" dirty="0" smtClean="0">
                        <a:latin typeface="Cambria Math"/>
                      </a:rPr>
                      <m:t>𝑘</m:t>
                    </m:r>
                  </m:oMath>
                </a14:m>
                <a:r>
                  <a:rPr lang="en-US" dirty="0" smtClean="0"/>
                  <a:t> is the security parameter</a:t>
                </a:r>
              </a:p>
              <a:p>
                <a:r>
                  <a:rPr lang="en-US" dirty="0" smtClean="0"/>
                  <a:t>The </a:t>
                </a:r>
                <a:r>
                  <a:rPr lang="en-US" dirty="0" err="1"/>
                  <a:t>c</a:t>
                </a:r>
                <a:r>
                  <a:rPr lang="en-US" dirty="0" err="1" smtClean="0"/>
                  <a:t>iphertext</a:t>
                </a:r>
                <a:r>
                  <a:rPr lang="en-US" dirty="0" smtClean="0"/>
                  <a:t>-size is </a:t>
                </a:r>
                <a14:m>
                  <m:oMath xmlns:m="http://schemas.openxmlformats.org/officeDocument/2006/math">
                    <m:acc>
                      <m:accPr>
                        <m:chr m:val="̃"/>
                        <m:ctrlPr>
                          <a:rPr lang="en-US" i="1">
                            <a:latin typeface="Cambria Math"/>
                          </a:rPr>
                        </m:ctrlPr>
                      </m:accPr>
                      <m:e>
                        <m:r>
                          <m:rPr>
                            <m:sty m:val="p"/>
                          </m:rPr>
                          <a:rPr lang="en-US" b="0" i="0" smtClean="0">
                            <a:latin typeface="Cambria Math"/>
                          </a:rPr>
                          <m:t>Ω</m:t>
                        </m:r>
                      </m:e>
                    </m:acc>
                    <m:r>
                      <a:rPr lang="en-US" i="1" dirty="0">
                        <a:latin typeface="Cambria Math"/>
                      </a:rPr>
                      <m:t>(</m:t>
                    </m:r>
                    <m:r>
                      <a:rPr lang="en-US" i="1" dirty="0">
                        <a:latin typeface="Cambria Math"/>
                      </a:rPr>
                      <m:t>𝑘</m:t>
                    </m:r>
                    <m:r>
                      <a:rPr lang="en-US" i="1" dirty="0">
                        <a:latin typeface="Cambria Math"/>
                      </a:rPr>
                      <m:t>)</m:t>
                    </m:r>
                  </m:oMath>
                </a14:m>
                <a:r>
                  <a:rPr lang="en-US" dirty="0" smtClean="0"/>
                  <a:t> bits</a:t>
                </a:r>
              </a:p>
              <a:p>
                <a:r>
                  <a:rPr lang="en-US" dirty="0" smtClean="0"/>
                  <a:t>Key-switching matrix is of size </a:t>
                </a:r>
                <a14:m>
                  <m:oMath xmlns:m="http://schemas.openxmlformats.org/officeDocument/2006/math">
                    <m:acc>
                      <m:accPr>
                        <m:chr m:val="̃"/>
                        <m:ctrlPr>
                          <a:rPr lang="en-US" i="1">
                            <a:latin typeface="Cambria Math"/>
                          </a:rPr>
                        </m:ctrlPr>
                      </m:accPr>
                      <m:e>
                        <m:r>
                          <m:rPr>
                            <m:sty m:val="p"/>
                          </m:rPr>
                          <a:rPr lang="en-US" b="0" i="0" smtClean="0">
                            <a:latin typeface="Cambria Math"/>
                          </a:rPr>
                          <m:t>Ω</m:t>
                        </m:r>
                      </m:e>
                    </m:acc>
                    <m:r>
                      <a:rPr lang="en-US" i="1" dirty="0">
                        <a:latin typeface="Cambria Math"/>
                      </a:rPr>
                      <m:t>(</m:t>
                    </m:r>
                    <m:sSup>
                      <m:sSupPr>
                        <m:ctrlPr>
                          <a:rPr lang="en-US" b="0" i="1" dirty="0" smtClean="0">
                            <a:latin typeface="Cambria Math"/>
                          </a:rPr>
                        </m:ctrlPr>
                      </m:sSupPr>
                      <m:e>
                        <m:r>
                          <a:rPr lang="en-US" b="0" i="1" dirty="0" smtClean="0">
                            <a:latin typeface="Cambria Math"/>
                          </a:rPr>
                          <m:t>𝑘</m:t>
                        </m:r>
                      </m:e>
                      <m:sup>
                        <m:r>
                          <a:rPr lang="en-US" b="0" i="1" dirty="0" smtClean="0">
                            <a:latin typeface="Cambria Math"/>
                          </a:rPr>
                          <m:t>3</m:t>
                        </m:r>
                      </m:sup>
                    </m:sSup>
                    <m:r>
                      <a:rPr lang="en-US" i="1" dirty="0">
                        <a:latin typeface="Cambria Math"/>
                      </a:rPr>
                      <m:t>)</m:t>
                    </m:r>
                  </m:oMath>
                </a14:m>
                <a:r>
                  <a:rPr lang="en-US" dirty="0"/>
                  <a:t> </a:t>
                </a:r>
                <a:r>
                  <a:rPr lang="en-US" dirty="0" smtClean="0"/>
                  <a:t>bits</a:t>
                </a:r>
              </a:p>
              <a:p>
                <a:pPr marL="517525" lvl="1" indent="0">
                  <a:buNone/>
                </a:pPr>
                <a:r>
                  <a:rPr lang="en-US" dirty="0" smtClean="0">
                    <a:sym typeface="Wingdings" pitchFamily="2" charset="2"/>
                  </a:rPr>
                  <a:t> Each multiplication takes at least </a:t>
                </a:r>
                <a14:m>
                  <m:oMath xmlns:m="http://schemas.openxmlformats.org/officeDocument/2006/math">
                    <m:acc>
                      <m:accPr>
                        <m:chr m:val="̃"/>
                        <m:ctrlPr>
                          <a:rPr lang="en-US" i="1">
                            <a:latin typeface="Cambria Math"/>
                          </a:rPr>
                        </m:ctrlPr>
                      </m:accPr>
                      <m:e>
                        <m:r>
                          <m:rPr>
                            <m:sty m:val="p"/>
                          </m:rPr>
                          <a:rPr lang="en-US" b="0" i="0" smtClean="0">
                            <a:latin typeface="Cambria Math"/>
                          </a:rPr>
                          <m:t>Ω</m:t>
                        </m:r>
                      </m:e>
                    </m:acc>
                    <m:r>
                      <a:rPr lang="en-US" i="1" dirty="0">
                        <a:latin typeface="Cambria Math"/>
                      </a:rPr>
                      <m:t>(</m:t>
                    </m:r>
                    <m:sSup>
                      <m:sSupPr>
                        <m:ctrlPr>
                          <a:rPr lang="en-US" i="1" dirty="0">
                            <a:latin typeface="Cambria Math"/>
                          </a:rPr>
                        </m:ctrlPr>
                      </m:sSupPr>
                      <m:e>
                        <m:r>
                          <a:rPr lang="en-US" i="1" dirty="0">
                            <a:latin typeface="Cambria Math"/>
                          </a:rPr>
                          <m:t>𝑘</m:t>
                        </m:r>
                      </m:e>
                      <m:sup>
                        <m:r>
                          <a:rPr lang="en-US" i="1" dirty="0">
                            <a:latin typeface="Cambria Math"/>
                          </a:rPr>
                          <m:t>3</m:t>
                        </m:r>
                      </m:sup>
                    </m:sSup>
                    <m:r>
                      <a:rPr lang="en-US" i="1" dirty="0">
                        <a:latin typeface="Cambria Math"/>
                      </a:rPr>
                      <m:t>)</m:t>
                    </m:r>
                  </m:oMath>
                </a14:m>
                <a:r>
                  <a:rPr lang="en-US" dirty="0"/>
                  <a:t> </a:t>
                </a:r>
                <a:r>
                  <a:rPr lang="en-US" dirty="0" smtClean="0"/>
                  <a:t>times</a:t>
                </a:r>
              </a:p>
              <a:p>
                <a:pPr marL="517525" lvl="1" indent="0">
                  <a:buNone/>
                </a:pPr>
                <a:r>
                  <a:rPr lang="en-US" dirty="0" smtClean="0">
                    <a:sym typeface="Wingdings" pitchFamily="2" charset="2"/>
                  </a:rPr>
                  <a:t> </a:t>
                </a:r>
                <a14:m>
                  <m:oMath xmlns:m="http://schemas.openxmlformats.org/officeDocument/2006/math">
                    <m:acc>
                      <m:accPr>
                        <m:chr m:val="̃"/>
                        <m:ctrlPr>
                          <a:rPr lang="en-US" i="1">
                            <a:latin typeface="Cambria Math"/>
                          </a:rPr>
                        </m:ctrlPr>
                      </m:accPr>
                      <m:e>
                        <m:r>
                          <m:rPr>
                            <m:sty m:val="p"/>
                          </m:rPr>
                          <a:rPr lang="en-US" b="0" i="0" smtClean="0">
                            <a:latin typeface="Cambria Math"/>
                          </a:rPr>
                          <m:t>Ω</m:t>
                        </m:r>
                      </m:e>
                    </m:acc>
                    <m:r>
                      <a:rPr lang="en-US" i="1" dirty="0">
                        <a:latin typeface="Cambria Math"/>
                      </a:rPr>
                      <m:t>(</m:t>
                    </m:r>
                    <m:sSup>
                      <m:sSupPr>
                        <m:ctrlPr>
                          <a:rPr lang="en-US" i="1" dirty="0">
                            <a:latin typeface="Cambria Math"/>
                          </a:rPr>
                        </m:ctrlPr>
                      </m:sSupPr>
                      <m:e>
                        <m:r>
                          <a:rPr lang="en-US" i="1" dirty="0">
                            <a:latin typeface="Cambria Math"/>
                          </a:rPr>
                          <m:t>𝑘</m:t>
                        </m:r>
                      </m:e>
                      <m:sup>
                        <m:r>
                          <a:rPr lang="en-US" i="1" dirty="0">
                            <a:latin typeface="Cambria Math"/>
                          </a:rPr>
                          <m:t>3</m:t>
                        </m:r>
                      </m:sup>
                    </m:sSup>
                    <m:r>
                      <a:rPr lang="en-US" i="1" dirty="0">
                        <a:latin typeface="Cambria Math"/>
                      </a:rPr>
                      <m:t>)</m:t>
                    </m:r>
                  </m:oMath>
                </a14:m>
                <a:r>
                  <a:rPr lang="en-US" dirty="0"/>
                  <a:t> </a:t>
                </a:r>
                <a:r>
                  <a:rPr lang="en-US" dirty="0" smtClean="0"/>
                  <a:t>slowdown vs. computing in the clear</a:t>
                </a:r>
                <a:endParaRPr lang="en-US" dirty="0"/>
              </a:p>
            </p:txBody>
          </p:sp>
        </mc:Choice>
        <mc:Fallback xmlns="">
          <p:sp>
            <p:nvSpPr>
              <p:cNvPr id="2" name="Text Placeholder 1"/>
              <p:cNvSpPr>
                <a:spLocks noGrp="1" noRot="1" noChangeAspect="1" noMove="1" noResize="1" noEditPoints="1" noAdjustHandles="1" noChangeArrowheads="1" noChangeShapeType="1" noTextEdit="1"/>
              </p:cNvSpPr>
              <p:nvPr>
                <p:ph type="body" sz="quarter" idx="10"/>
              </p:nvPr>
            </p:nvSpPr>
            <p:spPr>
              <a:xfrm>
                <a:off x="381000" y="1411552"/>
                <a:ext cx="8382000" cy="4488280"/>
              </a:xfrm>
              <a:blipFill rotWithShape="1">
                <a:blip r:embed="rId2"/>
                <a:stretch>
                  <a:fillRect l="-73" t="-3940" r="-727" b="-8424"/>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smtClean="0"/>
              <a:t>(In)Efficiency of This Scheme</a:t>
            </a:r>
            <a:endParaRPr lang="en-US" dirty="0"/>
          </a:p>
        </p:txBody>
      </p:sp>
      <p:sp>
        <p:nvSpPr>
          <p:cNvPr id="5" name="Slide Number Placeholder 4"/>
          <p:cNvSpPr>
            <a:spLocks noGrp="1"/>
          </p:cNvSpPr>
          <p:nvPr>
            <p:ph type="sldNum" sz="quarter" idx="12"/>
          </p:nvPr>
        </p:nvSpPr>
        <p:spPr/>
        <p:txBody>
          <a:bodyPr/>
          <a:lstStyle/>
          <a:p>
            <a:fld id="{DF4131F3-4C3F-4904-AC8D-3091AF27558B}" type="slidenum">
              <a:rPr lang="en-US" smtClean="0"/>
              <a:t>21</a:t>
            </a:fld>
            <a:endParaRPr lang="en-US"/>
          </a:p>
        </p:txBody>
      </p:sp>
    </p:spTree>
    <p:extLst>
      <p:ext uri="{BB962C8B-B14F-4D97-AF65-F5344CB8AC3E}">
        <p14:creationId xmlns:p14="http://schemas.microsoft.com/office/powerpoint/2010/main" val="237695165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sz="quarter" idx="10"/>
              </p:nvPr>
            </p:nvSpPr>
            <p:spPr>
              <a:xfrm>
                <a:off x="381000" y="1411552"/>
                <a:ext cx="8382000" cy="4110869"/>
              </a:xfrm>
            </p:spPr>
            <p:txBody>
              <a:bodyPr/>
              <a:lstStyle/>
              <a:p>
                <a:r>
                  <a:rPr lang="en-US" dirty="0" smtClean="0"/>
                  <a:t>Replace Z by Z[X]/F(X)</a:t>
                </a:r>
              </a:p>
              <a:p>
                <a:pPr lvl="1"/>
                <a:r>
                  <a:rPr lang="en-US" dirty="0" smtClean="0"/>
                  <a:t>F is a degree-d polynomial with </a:t>
                </a:r>
                <a14:m>
                  <m:oMath xmlns:m="http://schemas.openxmlformats.org/officeDocument/2006/math">
                    <m:r>
                      <a:rPr lang="en-US" b="0" i="1" smtClean="0">
                        <a:latin typeface="Cambria Math"/>
                      </a:rPr>
                      <m:t>𝑑</m:t>
                    </m:r>
                    <m:r>
                      <a:rPr lang="en-US" b="0" i="1" smtClean="0">
                        <a:latin typeface="Cambria Math"/>
                      </a:rPr>
                      <m:t>=</m:t>
                    </m:r>
                    <m:acc>
                      <m:accPr>
                        <m:chr m:val="̃"/>
                        <m:ctrlPr>
                          <a:rPr lang="en-US" b="0" i="1" smtClean="0">
                            <a:latin typeface="Cambria Math"/>
                          </a:rPr>
                        </m:ctrlPr>
                      </m:accPr>
                      <m:e>
                        <m:r>
                          <m:rPr>
                            <m:sty m:val="p"/>
                          </m:rPr>
                          <a:rPr lang="en-US" b="0" i="0" smtClean="0">
                            <a:latin typeface="Cambria Math"/>
                          </a:rPr>
                          <m:t>Θ</m:t>
                        </m:r>
                      </m:e>
                    </m:acc>
                    <m:r>
                      <a:rPr lang="en-US" b="0" i="1" smtClean="0">
                        <a:latin typeface="Cambria Math"/>
                      </a:rPr>
                      <m:t>(</m:t>
                    </m:r>
                    <m:r>
                      <a:rPr lang="en-US" b="0" i="1" smtClean="0">
                        <a:latin typeface="Cambria Math"/>
                      </a:rPr>
                      <m:t>𝑘</m:t>
                    </m:r>
                    <m:r>
                      <a:rPr lang="en-US" b="0" i="1" smtClean="0">
                        <a:latin typeface="Cambria Math"/>
                      </a:rPr>
                      <m:t>)</m:t>
                    </m:r>
                  </m:oMath>
                </a14:m>
                <a:endParaRPr lang="en-US" dirty="0" smtClean="0"/>
              </a:p>
              <a:p>
                <a:r>
                  <a:rPr lang="en-US" dirty="0" smtClean="0"/>
                  <a:t>Can get security with lower dimension</a:t>
                </a:r>
              </a:p>
              <a:p>
                <a:pPr lvl="1"/>
                <a14:m>
                  <m:oMath xmlns:m="http://schemas.openxmlformats.org/officeDocument/2006/math">
                    <m:r>
                      <a:rPr lang="en-US" b="0" i="1" smtClean="0">
                        <a:latin typeface="Cambria Math"/>
                      </a:rPr>
                      <m:t>𝑛</m:t>
                    </m:r>
                    <m:r>
                      <a:rPr lang="en-US" b="0" i="1" smtClean="0">
                        <a:latin typeface="Cambria Math"/>
                      </a:rPr>
                      <m:t>=</m:t>
                    </m:r>
                    <m:acc>
                      <m:accPr>
                        <m:chr m:val="̃"/>
                        <m:ctrlPr>
                          <a:rPr lang="en-US" b="0" i="1" smtClean="0">
                            <a:latin typeface="Cambria Math"/>
                          </a:rPr>
                        </m:ctrlPr>
                      </m:accPr>
                      <m:e>
                        <m:r>
                          <m:rPr>
                            <m:sty m:val="p"/>
                          </m:rPr>
                          <a:rPr lang="en-US" b="0" i="0" smtClean="0">
                            <a:latin typeface="Cambria Math"/>
                          </a:rPr>
                          <m:t>Θ</m:t>
                        </m:r>
                      </m:e>
                    </m:acc>
                    <m:d>
                      <m:dPr>
                        <m:ctrlPr>
                          <a:rPr lang="en-US" b="0" i="1" smtClean="0">
                            <a:latin typeface="Cambria Math"/>
                          </a:rPr>
                        </m:ctrlPr>
                      </m:dPr>
                      <m:e>
                        <m:r>
                          <a:rPr lang="en-US" b="0" i="1" smtClean="0">
                            <a:latin typeface="Cambria Math"/>
                          </a:rPr>
                          <m:t>𝑘</m:t>
                        </m:r>
                        <m:r>
                          <a:rPr lang="en-US" b="0" i="1" smtClean="0">
                            <a:latin typeface="Cambria Math"/>
                          </a:rPr>
                          <m:t>/</m:t>
                        </m:r>
                        <m:r>
                          <a:rPr lang="en-US" b="0" i="1" smtClean="0">
                            <a:latin typeface="Cambria Math"/>
                          </a:rPr>
                          <m:t>𝑑</m:t>
                        </m:r>
                      </m:e>
                    </m:d>
                  </m:oMath>
                </a14:m>
                <a:r>
                  <a:rPr lang="en-US" dirty="0" smtClean="0"/>
                  <a:t>, as low as </a:t>
                </a:r>
                <a14:m>
                  <m:oMath xmlns:m="http://schemas.openxmlformats.org/officeDocument/2006/math">
                    <m:r>
                      <a:rPr lang="en-US" b="0" i="1" smtClean="0">
                        <a:latin typeface="Cambria Math"/>
                      </a:rPr>
                      <m:t>𝑛</m:t>
                    </m:r>
                    <m:r>
                      <a:rPr lang="en-US" b="0" i="1" smtClean="0">
                        <a:latin typeface="Cambria Math"/>
                      </a:rPr>
                      <m:t>=2</m:t>
                    </m:r>
                  </m:oMath>
                </a14:m>
                <a:endParaRPr lang="en-US" dirty="0" smtClean="0"/>
              </a:p>
              <a:p>
                <a:r>
                  <a:rPr lang="en-US" dirty="0"/>
                  <a:t>The </a:t>
                </a:r>
                <a:r>
                  <a:rPr lang="en-US" dirty="0" err="1"/>
                  <a:t>ciphertext</a:t>
                </a:r>
                <a:r>
                  <a:rPr lang="en-US" dirty="0"/>
                  <a:t>-size </a:t>
                </a:r>
                <a:r>
                  <a:rPr lang="en-US" dirty="0" smtClean="0"/>
                  <a:t>still </a:t>
                </a:r>
                <a14:m>
                  <m:oMath xmlns:m="http://schemas.openxmlformats.org/officeDocument/2006/math">
                    <m:acc>
                      <m:accPr>
                        <m:chr m:val="̃"/>
                        <m:ctrlPr>
                          <a:rPr lang="en-US" i="1">
                            <a:latin typeface="Cambria Math"/>
                          </a:rPr>
                        </m:ctrlPr>
                      </m:accPr>
                      <m:e>
                        <m:r>
                          <m:rPr>
                            <m:sty m:val="p"/>
                          </m:rPr>
                          <a:rPr lang="en-US">
                            <a:latin typeface="Cambria Math"/>
                          </a:rPr>
                          <m:t>Ω</m:t>
                        </m:r>
                      </m:e>
                    </m:acc>
                    <m:r>
                      <a:rPr lang="en-US" i="1" dirty="0">
                        <a:latin typeface="Cambria Math"/>
                      </a:rPr>
                      <m:t>(</m:t>
                    </m:r>
                    <m:r>
                      <a:rPr lang="en-US" i="1" dirty="0">
                        <a:latin typeface="Cambria Math"/>
                      </a:rPr>
                      <m:t>𝑘</m:t>
                    </m:r>
                    <m:r>
                      <a:rPr lang="en-US" i="1" dirty="0">
                        <a:latin typeface="Cambria Math"/>
                      </a:rPr>
                      <m:t>)</m:t>
                    </m:r>
                  </m:oMath>
                </a14:m>
                <a:r>
                  <a:rPr lang="en-US" dirty="0"/>
                  <a:t> bits</a:t>
                </a:r>
              </a:p>
              <a:p>
                <a:r>
                  <a:rPr lang="en-US" dirty="0" smtClean="0"/>
                  <a:t>But key-switching </a:t>
                </a:r>
                <a:r>
                  <a:rPr lang="en-US" dirty="0"/>
                  <a:t>matrix </a:t>
                </a:r>
                <a:r>
                  <a:rPr lang="en-US" dirty="0" smtClean="0"/>
                  <a:t>size only </a:t>
                </a:r>
                <a14:m>
                  <m:oMath xmlns:m="http://schemas.openxmlformats.org/officeDocument/2006/math">
                    <m:acc>
                      <m:accPr>
                        <m:chr m:val="̃"/>
                        <m:ctrlPr>
                          <a:rPr lang="en-US" i="1">
                            <a:latin typeface="Cambria Math"/>
                          </a:rPr>
                        </m:ctrlPr>
                      </m:accPr>
                      <m:e>
                        <m:r>
                          <m:rPr>
                            <m:sty m:val="p"/>
                          </m:rPr>
                          <a:rPr lang="en-US" b="0" i="0" smtClean="0">
                            <a:latin typeface="Cambria Math"/>
                          </a:rPr>
                          <m:t>Θ</m:t>
                        </m:r>
                      </m:e>
                    </m:acc>
                    <m:r>
                      <a:rPr lang="en-US" i="1" dirty="0">
                        <a:latin typeface="Cambria Math"/>
                      </a:rPr>
                      <m:t>(</m:t>
                    </m:r>
                    <m:r>
                      <a:rPr lang="en-US" i="1" dirty="0">
                        <a:latin typeface="Cambria Math"/>
                      </a:rPr>
                      <m:t>𝑘</m:t>
                    </m:r>
                    <m:r>
                      <a:rPr lang="en-US" i="1" dirty="0">
                        <a:latin typeface="Cambria Math"/>
                      </a:rPr>
                      <m:t>)</m:t>
                    </m:r>
                  </m:oMath>
                </a14:m>
                <a:r>
                  <a:rPr lang="en-US" dirty="0"/>
                  <a:t> </a:t>
                </a:r>
                <a:r>
                  <a:rPr lang="en-US" dirty="0" smtClean="0"/>
                  <a:t>bits</a:t>
                </a:r>
              </a:p>
              <a:p>
                <a:pPr lvl="1"/>
                <a:r>
                  <a:rPr lang="en-US" dirty="0" smtClean="0"/>
                  <a:t>It includes </a:t>
                </a:r>
                <a14:m>
                  <m:oMath xmlns:m="http://schemas.openxmlformats.org/officeDocument/2006/math">
                    <m:sSup>
                      <m:sSupPr>
                        <m:ctrlPr>
                          <a:rPr lang="en-US" b="0" i="1" smtClean="0">
                            <a:latin typeface="Cambria Math"/>
                          </a:rPr>
                        </m:ctrlPr>
                      </m:sSupPr>
                      <m:e>
                        <m:r>
                          <a:rPr lang="en-US" b="0" i="1" smtClean="0">
                            <a:latin typeface="Cambria Math"/>
                          </a:rPr>
                          <m:t>𝑛</m:t>
                        </m:r>
                      </m:e>
                      <m:sup>
                        <m:r>
                          <a:rPr lang="en-US" b="0" i="1" smtClean="0">
                            <a:latin typeface="Cambria Math"/>
                          </a:rPr>
                          <m:t>2</m:t>
                        </m:r>
                      </m:sup>
                    </m:sSup>
                    <m:r>
                      <a:rPr lang="en-US" b="0" i="1" smtClean="0">
                        <a:latin typeface="Cambria Math"/>
                      </a:rPr>
                      <m:t>×</m:t>
                    </m:r>
                    <m:r>
                      <a:rPr lang="en-US" b="0" i="1" smtClean="0">
                        <a:latin typeface="Cambria Math"/>
                      </a:rPr>
                      <m:t>𝑛</m:t>
                    </m:r>
                    <m:r>
                      <a:rPr lang="en-US" b="0" i="1" smtClean="0">
                        <a:latin typeface="Cambria Math"/>
                      </a:rPr>
                      <m:t>=8</m:t>
                    </m:r>
                  </m:oMath>
                </a14:m>
                <a:r>
                  <a:rPr lang="en-US" dirty="0" smtClean="0"/>
                  <a:t> ring elements</a:t>
                </a:r>
                <a:endParaRPr lang="en-US" dirty="0"/>
              </a:p>
              <a:p>
                <a:pPr marL="0" indent="0">
                  <a:buNone/>
                </a:pPr>
                <a:r>
                  <a:rPr lang="en-US" dirty="0" smtClean="0">
                    <a:sym typeface="Wingdings" pitchFamily="2" charset="2"/>
                  </a:rPr>
                  <a:t> </a:t>
                </a:r>
                <a14:m>
                  <m:oMath xmlns:m="http://schemas.openxmlformats.org/officeDocument/2006/math">
                    <m:acc>
                      <m:accPr>
                        <m:chr m:val="̃"/>
                        <m:ctrlPr>
                          <a:rPr lang="en-US" i="1">
                            <a:latin typeface="Cambria Math"/>
                          </a:rPr>
                        </m:ctrlPr>
                      </m:accPr>
                      <m:e>
                        <m:r>
                          <m:rPr>
                            <m:sty m:val="p"/>
                          </m:rPr>
                          <a:rPr lang="en-US" b="0" i="0" smtClean="0">
                            <a:latin typeface="Cambria Math"/>
                          </a:rPr>
                          <m:t>Θ</m:t>
                        </m:r>
                      </m:e>
                    </m:acc>
                    <m:r>
                      <a:rPr lang="en-US" i="1" dirty="0">
                        <a:latin typeface="Cambria Math"/>
                      </a:rPr>
                      <m:t>(</m:t>
                    </m:r>
                    <m:r>
                      <a:rPr lang="en-US" i="1" dirty="0">
                        <a:latin typeface="Cambria Math"/>
                      </a:rPr>
                      <m:t>𝑘</m:t>
                    </m:r>
                    <m:r>
                      <a:rPr lang="en-US" i="1" dirty="0">
                        <a:latin typeface="Cambria Math"/>
                      </a:rPr>
                      <m:t>)</m:t>
                    </m:r>
                  </m:oMath>
                </a14:m>
                <a:r>
                  <a:rPr lang="en-US" dirty="0"/>
                  <a:t> slowdown vs. computing in the clear</a:t>
                </a:r>
              </a:p>
            </p:txBody>
          </p:sp>
        </mc:Choice>
        <mc:Fallback xmlns="">
          <p:sp>
            <p:nvSpPr>
              <p:cNvPr id="2" name="Text Placeholder 1"/>
              <p:cNvSpPr>
                <a:spLocks noGrp="1" noRot="1" noChangeAspect="1" noMove="1" noResize="1" noEditPoints="1" noAdjustHandles="1" noChangeArrowheads="1" noChangeShapeType="1" noTextEdit="1"/>
              </p:cNvSpPr>
              <p:nvPr>
                <p:ph type="body" sz="quarter" idx="10"/>
              </p:nvPr>
            </p:nvSpPr>
            <p:spPr>
              <a:xfrm>
                <a:off x="381000" y="1411552"/>
                <a:ext cx="8382000" cy="4110869"/>
              </a:xfrm>
              <a:blipFill rotWithShape="1">
                <a:blip r:embed="rId2"/>
                <a:stretch>
                  <a:fillRect l="-2982" t="-4303" b="-10831"/>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smtClean="0"/>
              <a:t>Better Efficiency with Ring-LWE</a:t>
            </a:r>
            <a:endParaRPr lang="en-US" dirty="0"/>
          </a:p>
        </p:txBody>
      </p:sp>
      <p:sp>
        <p:nvSpPr>
          <p:cNvPr id="5" name="Slide Number Placeholder 4"/>
          <p:cNvSpPr>
            <a:spLocks noGrp="1"/>
          </p:cNvSpPr>
          <p:nvPr>
            <p:ph type="sldNum" sz="quarter" idx="12"/>
          </p:nvPr>
        </p:nvSpPr>
        <p:spPr/>
        <p:txBody>
          <a:bodyPr/>
          <a:lstStyle/>
          <a:p>
            <a:fld id="{DF4131F3-4C3F-4904-AC8D-3091AF27558B}" type="slidenum">
              <a:rPr lang="en-US" smtClean="0"/>
              <a:t>22</a:t>
            </a:fld>
            <a:endParaRPr lang="en-US"/>
          </a:p>
        </p:txBody>
      </p:sp>
    </p:spTree>
    <p:extLst>
      <p:ext uri="{BB962C8B-B14F-4D97-AF65-F5344CB8AC3E}">
        <p14:creationId xmlns:p14="http://schemas.microsoft.com/office/powerpoint/2010/main" val="393728983"/>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sz="quarter" idx="10"/>
              </p:nvPr>
            </p:nvSpPr>
            <p:spPr>
              <a:xfrm>
                <a:off x="381000" y="1411552"/>
                <a:ext cx="8382000" cy="4291111"/>
              </a:xfrm>
            </p:spPr>
            <p:txBody>
              <a:bodyPr/>
              <a:lstStyle/>
              <a:p>
                <a:r>
                  <a:rPr lang="en-US" dirty="0" smtClean="0"/>
                  <a:t>Cannot reduce </a:t>
                </a:r>
                <a:r>
                  <a:rPr lang="en-US" dirty="0" err="1" smtClean="0"/>
                  <a:t>ciphertext</a:t>
                </a:r>
                <a:r>
                  <a:rPr lang="en-US" dirty="0" smtClean="0"/>
                  <a:t> size below </a:t>
                </a:r>
                <a14:m>
                  <m:oMath xmlns:m="http://schemas.openxmlformats.org/officeDocument/2006/math">
                    <m:acc>
                      <m:accPr>
                        <m:chr m:val="̃"/>
                        <m:ctrlPr>
                          <a:rPr lang="en-US" i="1">
                            <a:latin typeface="Cambria Math"/>
                          </a:rPr>
                        </m:ctrlPr>
                      </m:accPr>
                      <m:e>
                        <m:r>
                          <m:rPr>
                            <m:sty m:val="p"/>
                          </m:rPr>
                          <a:rPr lang="en-US">
                            <a:latin typeface="Cambria Math"/>
                          </a:rPr>
                          <m:t>Θ</m:t>
                        </m:r>
                      </m:e>
                    </m:acc>
                    <m:r>
                      <a:rPr lang="en-US" i="1" dirty="0">
                        <a:latin typeface="Cambria Math"/>
                      </a:rPr>
                      <m:t>(</m:t>
                    </m:r>
                    <m:r>
                      <a:rPr lang="en-US" i="1" dirty="0">
                        <a:latin typeface="Cambria Math"/>
                      </a:rPr>
                      <m:t>𝑘</m:t>
                    </m:r>
                    <m:r>
                      <a:rPr lang="en-US" i="1" dirty="0">
                        <a:latin typeface="Cambria Math"/>
                      </a:rPr>
                      <m:t>)</m:t>
                    </m:r>
                  </m:oMath>
                </a14:m>
                <a:endParaRPr lang="en-US" dirty="0" smtClean="0"/>
              </a:p>
              <a:p>
                <a:r>
                  <a:rPr lang="en-US" dirty="0" smtClean="0"/>
                  <a:t>But we can pack more bits in each </a:t>
                </a:r>
                <a:r>
                  <a:rPr lang="en-US" dirty="0" err="1" smtClean="0"/>
                  <a:t>ciphertext</a:t>
                </a:r>
                <a:endParaRPr lang="en-US" dirty="0" smtClean="0"/>
              </a:p>
              <a:p>
                <a:r>
                  <a:rPr lang="en-US" dirty="0" smtClean="0"/>
                  <a:t>Recall decryption:</a:t>
                </a:r>
                <a:r>
                  <a:rPr lang="en-US" dirty="0"/>
                  <a:t> </a:t>
                </a:r>
                <a14:m>
                  <m:oMath xmlns:m="http://schemas.openxmlformats.org/officeDocument/2006/math">
                    <m:r>
                      <a:rPr lang="en-US" b="0" i="1" smtClean="0">
                        <a:solidFill>
                          <a:srgbClr val="00B050"/>
                        </a:solidFill>
                        <a:latin typeface="Cambria Math"/>
                      </a:rPr>
                      <m:t>𝑝𝑡𝑥𝑡</m:t>
                    </m:r>
                    <m:r>
                      <a:rPr lang="en-US" b="0" i="1" smtClean="0">
                        <a:solidFill>
                          <a:srgbClr val="00B050"/>
                        </a:solidFill>
                        <a:latin typeface="Cambria Math"/>
                      </a:rPr>
                      <m:t>←</m:t>
                    </m:r>
                    <m:r>
                      <a:rPr lang="en-US" b="0" i="1" smtClean="0">
                        <a:solidFill>
                          <a:srgbClr val="00B050"/>
                        </a:solidFill>
                        <a:latin typeface="Cambria Math"/>
                      </a:rPr>
                      <m:t>𝑀𝑆𝐵</m:t>
                    </m:r>
                    <m:r>
                      <a:rPr lang="en-US" b="0" i="1" smtClean="0">
                        <a:solidFill>
                          <a:srgbClr val="00B050"/>
                        </a:solidFill>
                        <a:latin typeface="Cambria Math"/>
                      </a:rPr>
                      <m:t>(⟨</m:t>
                    </m:r>
                    <m:r>
                      <a:rPr lang="en-US" b="1" i="1" smtClean="0">
                        <a:solidFill>
                          <a:srgbClr val="00B050"/>
                        </a:solidFill>
                        <a:latin typeface="Cambria Math"/>
                      </a:rPr>
                      <m:t>𝒔</m:t>
                    </m:r>
                    <m:r>
                      <a:rPr lang="en-US" b="0" i="1" smtClean="0">
                        <a:solidFill>
                          <a:srgbClr val="00B050"/>
                        </a:solidFill>
                        <a:latin typeface="Cambria Math"/>
                      </a:rPr>
                      <m:t>,</m:t>
                    </m:r>
                    <m:r>
                      <a:rPr lang="en-US" b="1" i="1" smtClean="0">
                        <a:solidFill>
                          <a:srgbClr val="00B050"/>
                        </a:solidFill>
                        <a:latin typeface="Cambria Math"/>
                      </a:rPr>
                      <m:t>𝒄</m:t>
                    </m:r>
                    <m:r>
                      <a:rPr lang="en-US" b="0" i="1" smtClean="0">
                        <a:solidFill>
                          <a:srgbClr val="00B050"/>
                        </a:solidFill>
                        <a:latin typeface="Cambria Math"/>
                      </a:rPr>
                      <m:t>⟩  </m:t>
                    </m:r>
                    <m:r>
                      <a:rPr lang="en-US" b="0" i="1" smtClean="0">
                        <a:solidFill>
                          <a:srgbClr val="00B050"/>
                        </a:solidFill>
                        <a:latin typeface="Cambria Math"/>
                      </a:rPr>
                      <m:t>𝑚𝑜𝑑</m:t>
                    </m:r>
                    <m:r>
                      <a:rPr lang="en-US" b="0" i="1" smtClean="0">
                        <a:solidFill>
                          <a:srgbClr val="00B050"/>
                        </a:solidFill>
                        <a:latin typeface="Cambria Math"/>
                      </a:rPr>
                      <m:t> </m:t>
                    </m:r>
                    <m:r>
                      <a:rPr lang="en-US" b="0" i="1" smtClean="0">
                        <a:solidFill>
                          <a:srgbClr val="00B050"/>
                        </a:solidFill>
                        <a:latin typeface="Cambria Math"/>
                      </a:rPr>
                      <m:t>𝑞</m:t>
                    </m:r>
                    <m:r>
                      <a:rPr lang="en-US" b="0" i="1" smtClean="0">
                        <a:solidFill>
                          <a:srgbClr val="00B050"/>
                        </a:solidFill>
                        <a:latin typeface="Cambria Math"/>
                      </a:rPr>
                      <m:t>)</m:t>
                    </m:r>
                  </m:oMath>
                </a14:m>
                <a:endParaRPr lang="en-US" b="0" dirty="0" smtClean="0">
                  <a:solidFill>
                    <a:srgbClr val="00B050"/>
                  </a:solidFill>
                </a:endParaRPr>
              </a:p>
              <a:p>
                <a:pPr lvl="1"/>
                <a14:m>
                  <m:oMath xmlns:m="http://schemas.openxmlformats.org/officeDocument/2006/math">
                    <m:r>
                      <a:rPr lang="en-US" b="0" i="1" dirty="0" smtClean="0">
                        <a:latin typeface="Cambria Math"/>
                      </a:rPr>
                      <m:t>𝑝𝑡𝑥𝑡</m:t>
                    </m:r>
                  </m:oMath>
                </a14:m>
                <a:r>
                  <a:rPr lang="en-US" dirty="0" smtClean="0"/>
                  <a:t> is a polynomial in </a:t>
                </a:r>
                <a14:m>
                  <m:oMath xmlns:m="http://schemas.openxmlformats.org/officeDocument/2006/math">
                    <m:sSub>
                      <m:sSubPr>
                        <m:ctrlPr>
                          <a:rPr lang="en-US" b="0" i="1" smtClean="0">
                            <a:solidFill>
                              <a:srgbClr val="0070C0"/>
                            </a:solidFill>
                            <a:latin typeface="Cambria Math"/>
                          </a:rPr>
                        </m:ctrlPr>
                      </m:sSubPr>
                      <m:e>
                        <m:r>
                          <m:rPr>
                            <m:sty m:val="p"/>
                          </m:rPr>
                          <a:rPr lang="en-US" b="0" i="0" smtClean="0">
                            <a:solidFill>
                              <a:srgbClr val="0070C0"/>
                            </a:solidFill>
                            <a:latin typeface="Cambria Math"/>
                          </a:rPr>
                          <m:t>R</m:t>
                        </m:r>
                      </m:e>
                      <m:sub>
                        <m:r>
                          <a:rPr lang="en-US" b="0" i="0" smtClean="0">
                            <a:solidFill>
                              <a:srgbClr val="0070C0"/>
                            </a:solidFill>
                            <a:latin typeface="Cambria Math"/>
                          </a:rPr>
                          <m:t>2</m:t>
                        </m:r>
                      </m:sub>
                    </m:sSub>
                    <m:r>
                      <a:rPr lang="en-US" b="0" i="0" smtClean="0">
                        <a:solidFill>
                          <a:srgbClr val="0070C0"/>
                        </a:solidFill>
                        <a:latin typeface="Cambria Math"/>
                      </a:rPr>
                      <m:t>=</m:t>
                    </m:r>
                    <m:r>
                      <a:rPr lang="en-US" b="0" i="1" smtClean="0">
                        <a:solidFill>
                          <a:srgbClr val="0070C0"/>
                        </a:solidFill>
                        <a:latin typeface="Cambria Math"/>
                      </a:rPr>
                      <m:t>𝑍</m:t>
                    </m:r>
                    <m:d>
                      <m:dPr>
                        <m:begChr m:val="["/>
                        <m:endChr m:val="]"/>
                        <m:ctrlPr>
                          <a:rPr lang="en-US" b="0" i="1" smtClean="0">
                            <a:solidFill>
                              <a:srgbClr val="0070C0"/>
                            </a:solidFill>
                            <a:latin typeface="Cambria Math"/>
                          </a:rPr>
                        </m:ctrlPr>
                      </m:dPr>
                      <m:e>
                        <m:r>
                          <a:rPr lang="en-US" b="0" i="1" smtClean="0">
                            <a:solidFill>
                              <a:srgbClr val="0070C0"/>
                            </a:solidFill>
                            <a:latin typeface="Cambria Math"/>
                          </a:rPr>
                          <m:t>𝑋</m:t>
                        </m:r>
                      </m:e>
                    </m:d>
                    <m:r>
                      <a:rPr lang="en-US" b="0" i="1" smtClean="0">
                        <a:solidFill>
                          <a:srgbClr val="0070C0"/>
                        </a:solidFill>
                        <a:latin typeface="Cambria Math"/>
                      </a:rPr>
                      <m:t>/(</m:t>
                    </m:r>
                    <m:r>
                      <a:rPr lang="en-US" b="0" i="1" smtClean="0">
                        <a:solidFill>
                          <a:srgbClr val="0070C0"/>
                        </a:solidFill>
                        <a:latin typeface="Cambria Math"/>
                      </a:rPr>
                      <m:t>𝐹</m:t>
                    </m:r>
                    <m:d>
                      <m:dPr>
                        <m:ctrlPr>
                          <a:rPr lang="en-US" b="0" i="1" smtClean="0">
                            <a:solidFill>
                              <a:srgbClr val="0070C0"/>
                            </a:solidFill>
                            <a:latin typeface="Cambria Math"/>
                          </a:rPr>
                        </m:ctrlPr>
                      </m:dPr>
                      <m:e>
                        <m:r>
                          <a:rPr lang="en-US" b="0" i="1" smtClean="0">
                            <a:solidFill>
                              <a:srgbClr val="0070C0"/>
                            </a:solidFill>
                            <a:latin typeface="Cambria Math"/>
                          </a:rPr>
                          <m:t>𝑋</m:t>
                        </m:r>
                      </m:e>
                    </m:d>
                    <m:r>
                      <a:rPr lang="en-US" b="0" i="1" smtClean="0">
                        <a:solidFill>
                          <a:srgbClr val="0070C0"/>
                        </a:solidFill>
                        <a:latin typeface="Cambria Math"/>
                      </a:rPr>
                      <m:t>,2)</m:t>
                    </m:r>
                  </m:oMath>
                </a14:m>
                <a:endParaRPr lang="en-US" dirty="0" smtClean="0"/>
              </a:p>
              <a:p>
                <a:r>
                  <a:rPr lang="en-US" dirty="0" smtClean="0"/>
                  <a:t>Use </a:t>
                </a:r>
                <a:r>
                  <a:rPr lang="en-US" dirty="0" err="1" smtClean="0"/>
                  <a:t>cyclotomic</a:t>
                </a:r>
                <a:r>
                  <a:rPr lang="en-US" dirty="0" smtClean="0"/>
                  <a:t> rings, </a:t>
                </a:r>
                <a14:m>
                  <m:oMath xmlns:m="http://schemas.openxmlformats.org/officeDocument/2006/math">
                    <m:r>
                      <a:rPr lang="en-US" i="1">
                        <a:latin typeface="Cambria Math"/>
                      </a:rPr>
                      <m:t>𝐹</m:t>
                    </m:r>
                    <m:d>
                      <m:dPr>
                        <m:ctrlPr>
                          <a:rPr lang="en-US" i="1">
                            <a:latin typeface="Cambria Math"/>
                          </a:rPr>
                        </m:ctrlPr>
                      </m:dPr>
                      <m:e>
                        <m:r>
                          <a:rPr lang="en-US" i="1">
                            <a:latin typeface="Cambria Math"/>
                          </a:rPr>
                          <m:t>𝑋</m:t>
                        </m:r>
                      </m:e>
                    </m:d>
                    <m:r>
                      <a:rPr lang="en-US" b="0" i="1" smtClean="0">
                        <a:latin typeface="Cambria Math"/>
                      </a:rPr>
                      <m:t>=</m:t>
                    </m:r>
                    <m:sSub>
                      <m:sSubPr>
                        <m:ctrlPr>
                          <a:rPr lang="en-US" b="0" i="1" smtClean="0">
                            <a:latin typeface="Cambria Math"/>
                          </a:rPr>
                        </m:ctrlPr>
                      </m:sSubPr>
                      <m:e>
                        <m:r>
                          <m:rPr>
                            <m:sty m:val="p"/>
                          </m:rPr>
                          <a:rPr lang="en-US" b="0" i="0" smtClean="0">
                            <a:latin typeface="Cambria Math"/>
                          </a:rPr>
                          <m:t>Φ</m:t>
                        </m:r>
                      </m:e>
                      <m:sub>
                        <m:r>
                          <a:rPr lang="en-US" b="0" i="1" smtClean="0">
                            <a:latin typeface="Cambria Math"/>
                          </a:rPr>
                          <m:t>𝑚</m:t>
                        </m:r>
                      </m:sub>
                    </m:sSub>
                    <m:d>
                      <m:dPr>
                        <m:ctrlPr>
                          <a:rPr lang="en-US" b="0" i="1" smtClean="0">
                            <a:latin typeface="Cambria Math"/>
                          </a:rPr>
                        </m:ctrlPr>
                      </m:dPr>
                      <m:e>
                        <m:r>
                          <a:rPr lang="en-US" b="0" i="1" smtClean="0">
                            <a:latin typeface="Cambria Math"/>
                          </a:rPr>
                          <m:t>𝑋</m:t>
                        </m:r>
                      </m:e>
                    </m:d>
                  </m:oMath>
                </a14:m>
                <a:endParaRPr lang="en-US" b="0" dirty="0" smtClean="0"/>
              </a:p>
              <a:p>
                <a:r>
                  <a:rPr lang="en-US" dirty="0" smtClean="0"/>
                  <a:t>Use CRT in </a:t>
                </a:r>
                <a14:m>
                  <m:oMath xmlns:m="http://schemas.openxmlformats.org/officeDocument/2006/math">
                    <m:sSub>
                      <m:sSubPr>
                        <m:ctrlPr>
                          <a:rPr lang="en-US" b="0" i="1" dirty="0" smtClean="0">
                            <a:latin typeface="Cambria Math"/>
                          </a:rPr>
                        </m:ctrlPr>
                      </m:sSubPr>
                      <m:e>
                        <m:r>
                          <a:rPr lang="en-US" i="1" dirty="0" smtClean="0">
                            <a:latin typeface="Cambria Math"/>
                          </a:rPr>
                          <m:t>𝑅</m:t>
                        </m:r>
                      </m:e>
                      <m:sub>
                        <m:r>
                          <a:rPr lang="en-US" i="1" dirty="0" smtClean="0">
                            <a:latin typeface="Cambria Math"/>
                          </a:rPr>
                          <m:t>2</m:t>
                        </m:r>
                      </m:sub>
                    </m:sSub>
                  </m:oMath>
                </a14:m>
                <a:r>
                  <a:rPr lang="en-US" dirty="0" smtClean="0"/>
                  <a:t> to pack many bits inside </a:t>
                </a:r>
                <a:r>
                  <a:rPr lang="en-US" i="1" dirty="0" smtClean="0"/>
                  <a:t>m</a:t>
                </a:r>
                <a:endParaRPr lang="en-US" i="1" dirty="0"/>
              </a:p>
              <a:p>
                <a:pPr lvl="1"/>
                <a:r>
                  <a:rPr lang="en-US" dirty="0" smtClean="0"/>
                  <a:t>The cryptosystem remains unchanged</a:t>
                </a:r>
              </a:p>
              <a:p>
                <a:pPr lvl="1"/>
                <a:r>
                  <a:rPr lang="en-US" dirty="0"/>
                  <a:t>E</a:t>
                </a:r>
                <a:r>
                  <a:rPr lang="en-US" dirty="0" smtClean="0"/>
                  <a:t>ncoding/decoding of bits inside plaintext polys</a:t>
                </a:r>
              </a:p>
            </p:txBody>
          </p:sp>
        </mc:Choice>
        <mc:Fallback xmlns="">
          <p:sp>
            <p:nvSpPr>
              <p:cNvPr id="2" name="Text Placeholder 1"/>
              <p:cNvSpPr>
                <a:spLocks noGrp="1" noRot="1" noChangeAspect="1" noMove="1" noResize="1" noEditPoints="1" noAdjustHandles="1" noChangeArrowheads="1" noChangeShapeType="1" noTextEdit="1"/>
              </p:cNvSpPr>
              <p:nvPr>
                <p:ph type="body" sz="quarter" idx="10"/>
              </p:nvPr>
            </p:nvSpPr>
            <p:spPr>
              <a:xfrm>
                <a:off x="381000" y="1411552"/>
                <a:ext cx="8382000" cy="4291111"/>
              </a:xfrm>
              <a:blipFill rotWithShape="1">
                <a:blip r:embed="rId2"/>
                <a:stretch>
                  <a:fillRect l="-73" t="-3698" b="-4267"/>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err="1" smtClean="0"/>
              <a:t>Ciphertext</a:t>
            </a:r>
            <a:r>
              <a:rPr lang="en-US" dirty="0" smtClean="0"/>
              <a:t> Packing</a:t>
            </a:r>
            <a:endParaRPr lang="en-US" dirty="0"/>
          </a:p>
        </p:txBody>
      </p:sp>
      <p:sp>
        <p:nvSpPr>
          <p:cNvPr id="4" name="Slide Number Placeholder 3"/>
          <p:cNvSpPr>
            <a:spLocks noGrp="1"/>
          </p:cNvSpPr>
          <p:nvPr>
            <p:ph type="sldNum" sz="quarter" idx="12"/>
          </p:nvPr>
        </p:nvSpPr>
        <p:spPr/>
        <p:txBody>
          <a:bodyPr/>
          <a:lstStyle/>
          <a:p>
            <a:fld id="{DF4131F3-4C3F-4904-AC8D-3091AF27558B}" type="slidenum">
              <a:rPr lang="en-US" smtClean="0"/>
              <a:t>23</a:t>
            </a:fld>
            <a:endParaRPr lang="en-US"/>
          </a:p>
        </p:txBody>
      </p:sp>
    </p:spTree>
    <p:extLst>
      <p:ext uri="{BB962C8B-B14F-4D97-AF65-F5344CB8AC3E}">
        <p14:creationId xmlns:p14="http://schemas.microsoft.com/office/powerpoint/2010/main" val="85512284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Plaintext Algebra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412874"/>
                <a:ext cx="8382000" cy="4534126"/>
              </a:xfrm>
            </p:spPr>
            <p:txBody>
              <a:bodyPr/>
              <a:lstStyle/>
              <a:p>
                <a14:m>
                  <m:oMath xmlns:m="http://schemas.openxmlformats.org/officeDocument/2006/math">
                    <m:sSub>
                      <m:sSubPr>
                        <m:ctrlPr>
                          <a:rPr lang="en-US" i="1" smtClean="0">
                            <a:latin typeface="Cambria Math"/>
                          </a:rPr>
                        </m:ctrlPr>
                      </m:sSubPr>
                      <m:e>
                        <m:r>
                          <m:rPr>
                            <m:sty m:val="p"/>
                          </m:rPr>
                          <a:rPr lang="en-US">
                            <a:latin typeface="Cambria Math"/>
                          </a:rPr>
                          <m:t>Φ</m:t>
                        </m:r>
                      </m:e>
                      <m:sub>
                        <m:r>
                          <a:rPr lang="en-US">
                            <a:latin typeface="Cambria Math"/>
                          </a:rPr>
                          <m:t>𝑚</m:t>
                        </m:r>
                      </m:sub>
                    </m:sSub>
                    <m:r>
                      <a:rPr lang="en-US">
                        <a:latin typeface="Cambria Math"/>
                      </a:rPr>
                      <m:t>(</m:t>
                    </m:r>
                    <m:r>
                      <a:rPr lang="en-US">
                        <a:latin typeface="Cambria Math"/>
                      </a:rPr>
                      <m:t>𝑋</m:t>
                    </m:r>
                    <m:r>
                      <a:rPr lang="en-US">
                        <a:latin typeface="Cambria Math"/>
                      </a:rPr>
                      <m:t>)</m:t>
                    </m:r>
                  </m:oMath>
                </a14:m>
                <a:r>
                  <a:rPr lang="en-US" dirty="0"/>
                  <a:t> irreducible over Z, but not mod 2</a:t>
                </a:r>
              </a:p>
              <a:p>
                <a:pPr lvl="1"/>
                <a14:m>
                  <m:oMath xmlns:m="http://schemas.openxmlformats.org/officeDocument/2006/math">
                    <m:sSub>
                      <m:sSubPr>
                        <m:ctrlPr>
                          <a:rPr lang="en-US" i="1" smtClean="0">
                            <a:solidFill>
                              <a:srgbClr val="00B050"/>
                            </a:solidFill>
                            <a:latin typeface="Cambria Math"/>
                          </a:rPr>
                        </m:ctrlPr>
                      </m:sSubPr>
                      <m:e>
                        <m:r>
                          <m:rPr>
                            <m:sty m:val="p"/>
                          </m:rPr>
                          <a:rPr lang="en-US">
                            <a:solidFill>
                              <a:srgbClr val="00B050"/>
                            </a:solidFill>
                            <a:latin typeface="Cambria Math"/>
                          </a:rPr>
                          <m:t>Φ</m:t>
                        </m:r>
                      </m:e>
                      <m:sub>
                        <m:r>
                          <a:rPr lang="en-US">
                            <a:solidFill>
                              <a:srgbClr val="00B050"/>
                            </a:solidFill>
                            <a:latin typeface="Cambria Math"/>
                          </a:rPr>
                          <m:t>𝑚</m:t>
                        </m:r>
                      </m:sub>
                    </m:sSub>
                    <m:d>
                      <m:dPr>
                        <m:ctrlPr>
                          <a:rPr lang="en-US" i="1">
                            <a:solidFill>
                              <a:srgbClr val="00B050"/>
                            </a:solidFill>
                            <a:latin typeface="Cambria Math"/>
                          </a:rPr>
                        </m:ctrlPr>
                      </m:dPr>
                      <m:e>
                        <m:r>
                          <a:rPr lang="en-US">
                            <a:solidFill>
                              <a:srgbClr val="00B050"/>
                            </a:solidFill>
                            <a:latin typeface="Cambria Math"/>
                          </a:rPr>
                          <m:t>𝑋</m:t>
                        </m:r>
                      </m:e>
                    </m:d>
                    <m:r>
                      <a:rPr lang="en-US" smtClean="0">
                        <a:solidFill>
                          <a:srgbClr val="00B050"/>
                        </a:solidFill>
                        <a:latin typeface="Cambria Math"/>
                      </a:rPr>
                      <m:t>≡</m:t>
                    </m:r>
                    <m:sSubSup>
                      <m:sSubSupPr>
                        <m:ctrlPr>
                          <a:rPr lang="en-US" i="1">
                            <a:solidFill>
                              <a:srgbClr val="00B050"/>
                            </a:solidFill>
                            <a:latin typeface="Cambria Math"/>
                          </a:rPr>
                        </m:ctrlPr>
                      </m:sSubSupPr>
                      <m:e>
                        <m:r>
                          <a:rPr lang="en-US">
                            <a:solidFill>
                              <a:srgbClr val="00B050"/>
                            </a:solidFill>
                            <a:latin typeface="Cambria Math"/>
                          </a:rPr>
                          <m:t>∏</m:t>
                        </m:r>
                      </m:e>
                      <m:sub>
                        <m:r>
                          <a:rPr lang="en-US">
                            <a:solidFill>
                              <a:srgbClr val="00B050"/>
                            </a:solidFill>
                            <a:latin typeface="Cambria Math"/>
                          </a:rPr>
                          <m:t>𝑗</m:t>
                        </m:r>
                        <m:r>
                          <a:rPr lang="en-US">
                            <a:solidFill>
                              <a:srgbClr val="00B050"/>
                            </a:solidFill>
                            <a:latin typeface="Cambria Math"/>
                          </a:rPr>
                          <m:t>=1</m:t>
                        </m:r>
                      </m:sub>
                      <m:sup>
                        <m:r>
                          <a:rPr lang="en-US">
                            <a:solidFill>
                              <a:srgbClr val="00B050"/>
                            </a:solidFill>
                            <a:latin typeface="Cambria Math"/>
                          </a:rPr>
                          <m:t>ℓ</m:t>
                        </m:r>
                      </m:sup>
                    </m:sSubSup>
                    <m:sSub>
                      <m:sSubPr>
                        <m:ctrlPr>
                          <a:rPr lang="en-US" i="1">
                            <a:solidFill>
                              <a:srgbClr val="00B050"/>
                            </a:solidFill>
                            <a:latin typeface="Cambria Math"/>
                          </a:rPr>
                        </m:ctrlPr>
                      </m:sSubPr>
                      <m:e>
                        <m:r>
                          <a:rPr lang="en-US">
                            <a:solidFill>
                              <a:srgbClr val="00B050"/>
                            </a:solidFill>
                            <a:latin typeface="Cambria Math"/>
                          </a:rPr>
                          <m:t>𝐹</m:t>
                        </m:r>
                      </m:e>
                      <m:sub>
                        <m:r>
                          <a:rPr lang="en-US">
                            <a:solidFill>
                              <a:srgbClr val="00B050"/>
                            </a:solidFill>
                            <a:latin typeface="Cambria Math"/>
                          </a:rPr>
                          <m:t>𝑗</m:t>
                        </m:r>
                      </m:sub>
                    </m:sSub>
                    <m:d>
                      <m:dPr>
                        <m:ctrlPr>
                          <a:rPr lang="en-US" i="1">
                            <a:solidFill>
                              <a:srgbClr val="00B050"/>
                            </a:solidFill>
                            <a:latin typeface="Cambria Math"/>
                          </a:rPr>
                        </m:ctrlPr>
                      </m:dPr>
                      <m:e>
                        <m:r>
                          <a:rPr lang="en-US">
                            <a:solidFill>
                              <a:srgbClr val="00B050"/>
                            </a:solidFill>
                            <a:latin typeface="Cambria Math"/>
                          </a:rPr>
                          <m:t>𝑋</m:t>
                        </m:r>
                      </m:e>
                    </m:d>
                  </m:oMath>
                </a14:m>
                <a:r>
                  <a:rPr lang="en-US" dirty="0">
                    <a:solidFill>
                      <a:srgbClr val="00B050"/>
                    </a:solidFill>
                  </a:rPr>
                  <a:t> (mod 2)</a:t>
                </a:r>
              </a:p>
              <a:p>
                <a:pPr lvl="1"/>
                <a:r>
                  <a:rPr lang="en-US" dirty="0" err="1" smtClean="0"/>
                  <a:t>F</a:t>
                </a:r>
                <a:r>
                  <a:rPr lang="en-US" baseline="-25000" dirty="0" err="1" smtClean="0"/>
                  <a:t>j</a:t>
                </a:r>
                <a:r>
                  <a:rPr lang="en-US" dirty="0" err="1" smtClean="0"/>
                  <a:t>’s</a:t>
                </a:r>
                <a:r>
                  <a:rPr lang="en-US" dirty="0" smtClean="0"/>
                  <a:t> are irreducible, all have the same degree d</a:t>
                </a:r>
              </a:p>
              <a:p>
                <a:pPr lvl="2"/>
                <a:r>
                  <a:rPr lang="en-US" dirty="0" smtClean="0"/>
                  <a:t>degree d is the order of 2 in </a:t>
                </a:r>
                <a14:m>
                  <m:oMath xmlns:m="http://schemas.openxmlformats.org/officeDocument/2006/math">
                    <m:sSubSup>
                      <m:sSubSupPr>
                        <m:ctrlPr>
                          <a:rPr lang="en-US" i="1" smtClean="0">
                            <a:latin typeface="Cambria Math"/>
                          </a:rPr>
                        </m:ctrlPr>
                      </m:sSubSupPr>
                      <m:e>
                        <m:r>
                          <a:rPr lang="en-US" smtClean="0">
                            <a:latin typeface="Cambria Math"/>
                          </a:rPr>
                          <m:t>𝑍</m:t>
                        </m:r>
                      </m:e>
                      <m:sub>
                        <m:r>
                          <a:rPr lang="en-US" smtClean="0">
                            <a:latin typeface="Cambria Math"/>
                          </a:rPr>
                          <m:t>𝑚</m:t>
                        </m:r>
                      </m:sub>
                      <m:sup>
                        <m:r>
                          <a:rPr lang="en-US" smtClean="0">
                            <a:latin typeface="Cambria Math"/>
                          </a:rPr>
                          <m:t>∗</m:t>
                        </m:r>
                      </m:sup>
                    </m:sSubSup>
                  </m:oMath>
                </a14:m>
                <a:endParaRPr lang="en-US" dirty="0" smtClean="0"/>
              </a:p>
              <a:p>
                <a:pPr lvl="1"/>
                <a:r>
                  <a:rPr lang="en-US" dirty="0" smtClean="0"/>
                  <a:t>For </a:t>
                </a:r>
                <a:r>
                  <a:rPr lang="en-US" dirty="0"/>
                  <a:t>some m’s we can get </a:t>
                </a:r>
                <a14:m>
                  <m:oMath xmlns:m="http://schemas.openxmlformats.org/officeDocument/2006/math">
                    <m:r>
                      <a:rPr lang="en-US">
                        <a:latin typeface="Cambria Math"/>
                      </a:rPr>
                      <m:t>ℓ=</m:t>
                    </m:r>
                    <m:f>
                      <m:fPr>
                        <m:ctrlPr>
                          <a:rPr lang="en-US" i="1" smtClean="0">
                            <a:latin typeface="Cambria Math"/>
                          </a:rPr>
                        </m:ctrlPr>
                      </m:fPr>
                      <m:num>
                        <m:r>
                          <a:rPr lang="en-US" smtClean="0">
                            <a:latin typeface="Cambria Math"/>
                          </a:rPr>
                          <m:t>𝜙</m:t>
                        </m:r>
                        <m:d>
                          <m:dPr>
                            <m:ctrlPr>
                              <a:rPr lang="en-US" i="1" smtClean="0">
                                <a:latin typeface="Cambria Math"/>
                              </a:rPr>
                            </m:ctrlPr>
                          </m:dPr>
                          <m:e>
                            <m:r>
                              <a:rPr lang="en-US" smtClean="0">
                                <a:latin typeface="Cambria Math"/>
                              </a:rPr>
                              <m:t>𝑚</m:t>
                            </m:r>
                          </m:e>
                        </m:d>
                      </m:num>
                      <m:den>
                        <m:r>
                          <a:rPr lang="en-US" smtClean="0">
                            <a:latin typeface="Cambria Math"/>
                          </a:rPr>
                          <m:t>𝑑</m:t>
                        </m:r>
                      </m:den>
                    </m:f>
                    <m:r>
                      <a:rPr lang="en-US" smtClean="0">
                        <a:latin typeface="Cambria Math"/>
                      </a:rPr>
                      <m:t>=</m:t>
                    </m:r>
                    <m:r>
                      <m:rPr>
                        <m:sty m:val="p"/>
                      </m:rPr>
                      <a:rPr lang="en-US">
                        <a:latin typeface="Cambria Math"/>
                      </a:rPr>
                      <m:t>Ω</m:t>
                    </m:r>
                    <m:r>
                      <a:rPr lang="en-US">
                        <a:latin typeface="Cambria Math"/>
                      </a:rPr>
                      <m:t>(</m:t>
                    </m:r>
                    <m:f>
                      <m:fPr>
                        <m:ctrlPr>
                          <a:rPr lang="en-US" i="1">
                            <a:latin typeface="Cambria Math"/>
                          </a:rPr>
                        </m:ctrlPr>
                      </m:fPr>
                      <m:num>
                        <m:r>
                          <m:rPr>
                            <m:sty m:val="p"/>
                          </m:rPr>
                          <a:rPr lang="en-US" smtClean="0">
                            <a:latin typeface="Cambria Math"/>
                          </a:rPr>
                          <m:t>m</m:t>
                        </m:r>
                      </m:num>
                      <m:den>
                        <m:r>
                          <m:rPr>
                            <m:sty m:val="p"/>
                          </m:rPr>
                          <a:rPr lang="en-US">
                            <a:latin typeface="Cambria Math"/>
                          </a:rPr>
                          <m:t>log</m:t>
                        </m:r>
                        <m:r>
                          <a:rPr lang="en-US">
                            <a:latin typeface="Cambria Math"/>
                          </a:rPr>
                          <m:t>  </m:t>
                        </m:r>
                        <m:r>
                          <m:rPr>
                            <m:sty m:val="p"/>
                          </m:rPr>
                          <a:rPr lang="en-US" smtClean="0">
                            <a:latin typeface="Cambria Math"/>
                          </a:rPr>
                          <m:t>m</m:t>
                        </m:r>
                      </m:den>
                    </m:f>
                    <m:r>
                      <a:rPr lang="en-US">
                        <a:latin typeface="Cambria Math"/>
                      </a:rPr>
                      <m:t>)</m:t>
                    </m:r>
                  </m:oMath>
                </a14:m>
                <a:endParaRPr lang="en-US" dirty="0"/>
              </a:p>
              <a:p>
                <a14:m>
                  <m:oMath xmlns:m="http://schemas.openxmlformats.org/officeDocument/2006/math">
                    <m:sSub>
                      <m:sSubPr>
                        <m:ctrlPr>
                          <a:rPr lang="en-US" i="1" smtClean="0">
                            <a:solidFill>
                              <a:srgbClr val="0070C0"/>
                            </a:solidFill>
                            <a:latin typeface="Cambria Math"/>
                          </a:rPr>
                        </m:ctrlPr>
                      </m:sSubPr>
                      <m:e>
                        <m:r>
                          <m:rPr>
                            <m:sty m:val="p"/>
                          </m:rPr>
                          <a:rPr lang="en-US">
                            <a:solidFill>
                              <a:srgbClr val="0070C0"/>
                            </a:solidFill>
                            <a:latin typeface="Cambria Math"/>
                          </a:rPr>
                          <m:t>R</m:t>
                        </m:r>
                      </m:e>
                      <m:sub>
                        <m:r>
                          <a:rPr lang="en-US">
                            <a:solidFill>
                              <a:srgbClr val="0070C0"/>
                            </a:solidFill>
                            <a:latin typeface="Cambria Math"/>
                          </a:rPr>
                          <m:t>2</m:t>
                        </m:r>
                      </m:sub>
                    </m:sSub>
                    <m:r>
                      <a:rPr lang="en-US">
                        <a:solidFill>
                          <a:srgbClr val="0070C0"/>
                        </a:solidFill>
                        <a:latin typeface="Cambria Math"/>
                      </a:rPr>
                      <m:t>=</m:t>
                    </m:r>
                    <m:sSub>
                      <m:sSubPr>
                        <m:ctrlPr>
                          <a:rPr lang="en-US" b="0" i="1" smtClean="0">
                            <a:solidFill>
                              <a:srgbClr val="0070C0"/>
                            </a:solidFill>
                            <a:latin typeface="Cambria Math"/>
                          </a:rPr>
                        </m:ctrlPr>
                      </m:sSubPr>
                      <m:e>
                        <m:r>
                          <a:rPr lang="en-US" i="1">
                            <a:solidFill>
                              <a:srgbClr val="0070C0"/>
                            </a:solidFill>
                            <a:latin typeface="Cambria Math"/>
                          </a:rPr>
                          <m:t>𝑍</m:t>
                        </m:r>
                      </m:e>
                      <m:sub>
                        <m:r>
                          <a:rPr lang="en-US" b="0" i="1" smtClean="0">
                            <a:solidFill>
                              <a:srgbClr val="0070C0"/>
                            </a:solidFill>
                            <a:latin typeface="Cambria Math"/>
                          </a:rPr>
                          <m:t>2</m:t>
                        </m:r>
                      </m:sub>
                    </m:sSub>
                    <m:d>
                      <m:dPr>
                        <m:begChr m:val="["/>
                        <m:endChr m:val="]"/>
                        <m:ctrlPr>
                          <a:rPr lang="en-US" i="1">
                            <a:solidFill>
                              <a:srgbClr val="0070C0"/>
                            </a:solidFill>
                            <a:latin typeface="Cambria Math"/>
                          </a:rPr>
                        </m:ctrlPr>
                      </m:dPr>
                      <m:e>
                        <m:r>
                          <a:rPr lang="en-US" i="1">
                            <a:solidFill>
                              <a:srgbClr val="0070C0"/>
                            </a:solidFill>
                            <a:latin typeface="Cambria Math"/>
                          </a:rPr>
                          <m:t>𝑋</m:t>
                        </m:r>
                      </m:e>
                    </m:d>
                    <m:r>
                      <a:rPr lang="en-US" i="1">
                        <a:solidFill>
                          <a:srgbClr val="0070C0"/>
                        </a:solidFill>
                        <a:latin typeface="Cambria Math"/>
                      </a:rPr>
                      <m:t>/</m:t>
                    </m:r>
                    <m:sSub>
                      <m:sSubPr>
                        <m:ctrlPr>
                          <a:rPr lang="en-US" i="1">
                            <a:solidFill>
                              <a:srgbClr val="0070C0"/>
                            </a:solidFill>
                            <a:latin typeface="Cambria Math"/>
                          </a:rPr>
                        </m:ctrlPr>
                      </m:sSubPr>
                      <m:e>
                        <m:r>
                          <m:rPr>
                            <m:sty m:val="p"/>
                          </m:rPr>
                          <a:rPr lang="en-US">
                            <a:solidFill>
                              <a:srgbClr val="0070C0"/>
                            </a:solidFill>
                            <a:latin typeface="Cambria Math"/>
                          </a:rPr>
                          <m:t>Φ</m:t>
                        </m:r>
                      </m:e>
                      <m:sub>
                        <m:r>
                          <a:rPr lang="en-US">
                            <a:solidFill>
                              <a:srgbClr val="0070C0"/>
                            </a:solidFill>
                            <a:latin typeface="Cambria Math"/>
                          </a:rPr>
                          <m:t>𝑚</m:t>
                        </m:r>
                      </m:sub>
                    </m:sSub>
                  </m:oMath>
                </a14:m>
                <a:r>
                  <a:rPr lang="en-US" b="0" dirty="0" smtClean="0"/>
                  <a:t> is a direct sum, </a:t>
                </a:r>
                <a14:m>
                  <m:oMath xmlns:m="http://schemas.openxmlformats.org/officeDocument/2006/math">
                    <m:sSub>
                      <m:sSubPr>
                        <m:ctrlPr>
                          <a:rPr lang="en-US" b="0" i="1" smtClean="0">
                            <a:solidFill>
                              <a:srgbClr val="00B050"/>
                            </a:solidFill>
                            <a:latin typeface="Cambria Math"/>
                          </a:rPr>
                        </m:ctrlPr>
                      </m:sSubPr>
                      <m:e>
                        <m:r>
                          <m:rPr>
                            <m:sty m:val="p"/>
                          </m:rPr>
                          <a:rPr lang="en-US" b="0" i="0" smtClean="0">
                            <a:solidFill>
                              <a:srgbClr val="00B050"/>
                            </a:solidFill>
                            <a:latin typeface="Cambria Math"/>
                          </a:rPr>
                          <m:t>R</m:t>
                        </m:r>
                      </m:e>
                      <m:sub>
                        <m:r>
                          <a:rPr lang="en-US" b="0" i="0" smtClean="0">
                            <a:solidFill>
                              <a:srgbClr val="00B050"/>
                            </a:solidFill>
                            <a:latin typeface="Cambria Math"/>
                          </a:rPr>
                          <m:t>2</m:t>
                        </m:r>
                      </m:sub>
                    </m:sSub>
                    <m:r>
                      <a:rPr lang="en-US" b="0" i="0" smtClean="0">
                        <a:solidFill>
                          <a:srgbClr val="00B050"/>
                        </a:solidFill>
                        <a:latin typeface="Cambria Math"/>
                      </a:rPr>
                      <m:t>= </m:t>
                    </m:r>
                    <m:sSub>
                      <m:sSubPr>
                        <m:ctrlPr>
                          <a:rPr lang="en-US" b="0" i="1" smtClean="0">
                            <a:solidFill>
                              <a:srgbClr val="00B050"/>
                            </a:solidFill>
                            <a:latin typeface="Cambria Math"/>
                          </a:rPr>
                        </m:ctrlPr>
                      </m:sSubPr>
                      <m:e>
                        <m:r>
                          <a:rPr lang="en-US" b="0" i="1" smtClean="0">
                            <a:solidFill>
                              <a:srgbClr val="00B050"/>
                            </a:solidFill>
                            <a:latin typeface="Cambria Math"/>
                          </a:rPr>
                          <m:t>⊕</m:t>
                        </m:r>
                      </m:e>
                      <m:sub>
                        <m:r>
                          <a:rPr lang="en-US" b="0" i="1" smtClean="0">
                            <a:solidFill>
                              <a:srgbClr val="00B050"/>
                            </a:solidFill>
                            <a:latin typeface="Cambria Math"/>
                          </a:rPr>
                          <m:t>𝑗</m:t>
                        </m:r>
                      </m:sub>
                    </m:sSub>
                    <m:sSub>
                      <m:sSubPr>
                        <m:ctrlPr>
                          <a:rPr lang="en-US" b="0" i="1" smtClean="0">
                            <a:solidFill>
                              <a:srgbClr val="00B050"/>
                            </a:solidFill>
                            <a:latin typeface="Cambria Math"/>
                          </a:rPr>
                        </m:ctrlPr>
                      </m:sSubPr>
                      <m:e>
                        <m:r>
                          <a:rPr lang="en-US" b="0" i="1" smtClean="0">
                            <a:solidFill>
                              <a:srgbClr val="00B050"/>
                            </a:solidFill>
                            <a:latin typeface="Cambria Math"/>
                          </a:rPr>
                          <m:t>𝑅</m:t>
                        </m:r>
                      </m:e>
                      <m:sub>
                        <m:r>
                          <a:rPr lang="en-US" b="0" i="1" smtClean="0">
                            <a:solidFill>
                              <a:srgbClr val="00B050"/>
                            </a:solidFill>
                            <a:latin typeface="Cambria Math"/>
                          </a:rPr>
                          <m:t>2,</m:t>
                        </m:r>
                        <m:r>
                          <a:rPr lang="en-US" b="0" i="1" smtClean="0">
                            <a:solidFill>
                              <a:srgbClr val="00B050"/>
                            </a:solidFill>
                            <a:latin typeface="Cambria Math"/>
                          </a:rPr>
                          <m:t>𝑗</m:t>
                        </m:r>
                      </m:sub>
                    </m:sSub>
                  </m:oMath>
                </a14:m>
                <a:endParaRPr lang="en-US" dirty="0" smtClean="0"/>
              </a:p>
              <a:p>
                <a:pPr lvl="1"/>
                <a14:m>
                  <m:oMath xmlns:m="http://schemas.openxmlformats.org/officeDocument/2006/math">
                    <m:sSub>
                      <m:sSubPr>
                        <m:ctrlPr>
                          <a:rPr lang="en-US" b="0" i="1" smtClean="0">
                            <a:solidFill>
                              <a:srgbClr val="0070C0"/>
                            </a:solidFill>
                            <a:latin typeface="Cambria Math"/>
                          </a:rPr>
                        </m:ctrlPr>
                      </m:sSubPr>
                      <m:e>
                        <m:r>
                          <a:rPr lang="en-US" b="0" i="1" smtClean="0">
                            <a:solidFill>
                              <a:srgbClr val="0070C0"/>
                            </a:solidFill>
                            <a:latin typeface="Cambria Math"/>
                          </a:rPr>
                          <m:t>𝑅</m:t>
                        </m:r>
                      </m:e>
                      <m:sub>
                        <m:r>
                          <a:rPr lang="en-US" b="0" i="1" smtClean="0">
                            <a:solidFill>
                              <a:srgbClr val="0070C0"/>
                            </a:solidFill>
                            <a:latin typeface="Cambria Math"/>
                          </a:rPr>
                          <m:t>2,</m:t>
                        </m:r>
                        <m:r>
                          <a:rPr lang="en-US" b="0" i="1" smtClean="0">
                            <a:solidFill>
                              <a:srgbClr val="0070C0"/>
                            </a:solidFill>
                            <a:latin typeface="Cambria Math"/>
                          </a:rPr>
                          <m:t>𝑗</m:t>
                        </m:r>
                      </m:sub>
                    </m:sSub>
                    <m:r>
                      <a:rPr lang="en-US" b="0" i="1" smtClean="0">
                        <a:solidFill>
                          <a:srgbClr val="0070C0"/>
                        </a:solidFill>
                        <a:latin typeface="Cambria Math"/>
                      </a:rPr>
                      <m:t>=</m:t>
                    </m:r>
                    <m:sSub>
                      <m:sSubPr>
                        <m:ctrlPr>
                          <a:rPr lang="en-US" b="0" i="1" smtClean="0">
                            <a:solidFill>
                              <a:srgbClr val="0070C0"/>
                            </a:solidFill>
                            <a:latin typeface="Cambria Math"/>
                          </a:rPr>
                        </m:ctrlPr>
                      </m:sSubPr>
                      <m:e>
                        <m:r>
                          <a:rPr lang="en-US" b="0" i="1" smtClean="0">
                            <a:solidFill>
                              <a:srgbClr val="0070C0"/>
                            </a:solidFill>
                            <a:latin typeface="Cambria Math"/>
                          </a:rPr>
                          <m:t>𝑍</m:t>
                        </m:r>
                      </m:e>
                      <m:sub>
                        <m:r>
                          <a:rPr lang="en-US" b="0" i="1" smtClean="0">
                            <a:solidFill>
                              <a:srgbClr val="0070C0"/>
                            </a:solidFill>
                            <a:latin typeface="Cambria Math"/>
                          </a:rPr>
                          <m:t>2</m:t>
                        </m:r>
                      </m:sub>
                    </m:sSub>
                    <m:d>
                      <m:dPr>
                        <m:begChr m:val="["/>
                        <m:endChr m:val="]"/>
                        <m:ctrlPr>
                          <a:rPr lang="en-US" b="0" i="1" smtClean="0">
                            <a:solidFill>
                              <a:srgbClr val="0070C0"/>
                            </a:solidFill>
                            <a:latin typeface="Cambria Math"/>
                          </a:rPr>
                        </m:ctrlPr>
                      </m:dPr>
                      <m:e>
                        <m:r>
                          <a:rPr lang="en-US" b="0" i="1" smtClean="0">
                            <a:solidFill>
                              <a:srgbClr val="0070C0"/>
                            </a:solidFill>
                            <a:latin typeface="Cambria Math"/>
                          </a:rPr>
                          <m:t>𝑋</m:t>
                        </m:r>
                      </m:e>
                    </m:d>
                    <m:r>
                      <a:rPr lang="en-US" b="0" i="1" smtClean="0">
                        <a:solidFill>
                          <a:srgbClr val="0070C0"/>
                        </a:solidFill>
                        <a:latin typeface="Cambria Math"/>
                      </a:rPr>
                      <m:t>/</m:t>
                    </m:r>
                    <m:sSub>
                      <m:sSubPr>
                        <m:ctrlPr>
                          <a:rPr lang="en-US" b="0" i="1" smtClean="0">
                            <a:solidFill>
                              <a:srgbClr val="0070C0"/>
                            </a:solidFill>
                            <a:latin typeface="Cambria Math"/>
                          </a:rPr>
                        </m:ctrlPr>
                      </m:sSubPr>
                      <m:e>
                        <m:r>
                          <a:rPr lang="en-US" b="0" i="1" smtClean="0">
                            <a:solidFill>
                              <a:srgbClr val="0070C0"/>
                            </a:solidFill>
                            <a:latin typeface="Cambria Math"/>
                          </a:rPr>
                          <m:t>𝐹</m:t>
                        </m:r>
                      </m:e>
                      <m:sub>
                        <m:r>
                          <a:rPr lang="en-US" b="0" i="1" smtClean="0">
                            <a:solidFill>
                              <a:srgbClr val="0070C0"/>
                            </a:solidFill>
                            <a:latin typeface="Cambria Math"/>
                          </a:rPr>
                          <m:t>𝑗</m:t>
                        </m:r>
                      </m:sub>
                    </m:sSub>
                    <m:d>
                      <m:dPr>
                        <m:ctrlPr>
                          <a:rPr lang="en-US" b="0" i="1" smtClean="0">
                            <a:solidFill>
                              <a:srgbClr val="0070C0"/>
                            </a:solidFill>
                            <a:latin typeface="Cambria Math"/>
                          </a:rPr>
                        </m:ctrlPr>
                      </m:dPr>
                      <m:e>
                        <m:r>
                          <a:rPr lang="en-US" b="0" i="1" smtClean="0">
                            <a:solidFill>
                              <a:srgbClr val="0070C0"/>
                            </a:solidFill>
                            <a:latin typeface="Cambria Math"/>
                          </a:rPr>
                          <m:t>𝑋</m:t>
                        </m:r>
                      </m:e>
                    </m:d>
                    <m:r>
                      <a:rPr lang="en-US" i="1">
                        <a:solidFill>
                          <a:srgbClr val="0070C0"/>
                        </a:solidFill>
                        <a:latin typeface="Cambria Math"/>
                        <a:ea typeface="Cambria Math"/>
                      </a:rPr>
                      <m:t>≅</m:t>
                    </m:r>
                    <m:r>
                      <a:rPr lang="en-US" b="0" i="1" smtClean="0">
                        <a:solidFill>
                          <a:srgbClr val="0070C0"/>
                        </a:solidFill>
                        <a:latin typeface="Cambria Math"/>
                        <a:ea typeface="Cambria Math"/>
                      </a:rPr>
                      <m:t>𝐺𝐹</m:t>
                    </m:r>
                    <m:r>
                      <a:rPr lang="en-US" b="0" i="1" smtClean="0">
                        <a:solidFill>
                          <a:srgbClr val="0070C0"/>
                        </a:solidFill>
                        <a:latin typeface="Cambria Math"/>
                        <a:ea typeface="Cambria Math"/>
                      </a:rPr>
                      <m:t>(</m:t>
                    </m:r>
                    <m:sSup>
                      <m:sSupPr>
                        <m:ctrlPr>
                          <a:rPr lang="en-US" b="0" i="1" smtClean="0">
                            <a:solidFill>
                              <a:srgbClr val="0070C0"/>
                            </a:solidFill>
                            <a:latin typeface="Cambria Math"/>
                            <a:ea typeface="Cambria Math"/>
                          </a:rPr>
                        </m:ctrlPr>
                      </m:sSupPr>
                      <m:e>
                        <m:r>
                          <a:rPr lang="en-US" b="0" i="1" smtClean="0">
                            <a:solidFill>
                              <a:srgbClr val="0070C0"/>
                            </a:solidFill>
                            <a:latin typeface="Cambria Math"/>
                            <a:ea typeface="Cambria Math"/>
                          </a:rPr>
                          <m:t>2</m:t>
                        </m:r>
                      </m:e>
                      <m:sup>
                        <m:r>
                          <a:rPr lang="en-US" b="0" i="1" smtClean="0">
                            <a:solidFill>
                              <a:srgbClr val="0070C0"/>
                            </a:solidFill>
                            <a:latin typeface="Cambria Math"/>
                            <a:ea typeface="Cambria Math"/>
                          </a:rPr>
                          <m:t>𝑑</m:t>
                        </m:r>
                      </m:sup>
                    </m:sSup>
                    <m:r>
                      <a:rPr lang="en-US" b="0" i="1" smtClean="0">
                        <a:solidFill>
                          <a:srgbClr val="0070C0"/>
                        </a:solidFill>
                        <a:latin typeface="Cambria Math"/>
                        <a:ea typeface="Cambria Math"/>
                      </a:rPr>
                      <m:t>)</m:t>
                    </m:r>
                  </m:oMath>
                </a14:m>
                <a:endParaRPr lang="en-US" dirty="0" smtClean="0">
                  <a:solidFill>
                    <a:srgbClr val="0070C0"/>
                  </a:solidFill>
                </a:endParaRPr>
              </a:p>
              <a:p>
                <a:r>
                  <a:rPr lang="en-US" dirty="0"/>
                  <a:t>1-1 mapping </a:t>
                </a:r>
                <a14:m>
                  <m:oMath xmlns:m="http://schemas.openxmlformats.org/officeDocument/2006/math">
                    <m:r>
                      <a:rPr lang="en-US" i="1">
                        <a:latin typeface="Cambria Math"/>
                      </a:rPr>
                      <m:t>𝑎</m:t>
                    </m:r>
                    <m:r>
                      <a:rPr lang="en-US" i="1">
                        <a:latin typeface="Cambria Math"/>
                      </a:rPr>
                      <m:t>∈</m:t>
                    </m:r>
                    <m:sSub>
                      <m:sSubPr>
                        <m:ctrlPr>
                          <a:rPr lang="en-US" i="1">
                            <a:latin typeface="Cambria Math"/>
                          </a:rPr>
                        </m:ctrlPr>
                      </m:sSubPr>
                      <m:e>
                        <m:r>
                          <a:rPr lang="en-US" i="1">
                            <a:latin typeface="Cambria Math"/>
                          </a:rPr>
                          <m:t>𝑅</m:t>
                        </m:r>
                      </m:e>
                      <m:sub>
                        <m:r>
                          <a:rPr lang="en-US" i="1">
                            <a:latin typeface="Cambria Math"/>
                          </a:rPr>
                          <m:t>2</m:t>
                        </m:r>
                      </m:sub>
                    </m:sSub>
                    <m:r>
                      <a:rPr lang="en-US" i="1">
                        <a:latin typeface="Cambria Math"/>
                      </a:rPr>
                      <m:t>↔ </m:t>
                    </m:r>
                    <m:d>
                      <m:dPr>
                        <m:begChr m:val="["/>
                        <m:endChr m:val="]"/>
                        <m:ctrlPr>
                          <a:rPr lang="en-US" i="1">
                            <a:latin typeface="Cambria Math"/>
                          </a:rPr>
                        </m:ctrlPr>
                      </m:dPr>
                      <m:e>
                        <m:sSub>
                          <m:sSubPr>
                            <m:ctrlPr>
                              <a:rPr lang="en-US" i="1">
                                <a:latin typeface="Cambria Math"/>
                              </a:rPr>
                            </m:ctrlPr>
                          </m:sSubPr>
                          <m:e>
                            <m:r>
                              <a:rPr lang="en-US" i="1">
                                <a:latin typeface="Cambria Math"/>
                              </a:rPr>
                              <m:t>𝛼</m:t>
                            </m:r>
                          </m:e>
                          <m:sub>
                            <m:r>
                              <a:rPr lang="en-US" i="1">
                                <a:latin typeface="Cambria Math"/>
                              </a:rPr>
                              <m:t>1</m:t>
                            </m:r>
                          </m:sub>
                        </m:sSub>
                        <m:r>
                          <a:rPr lang="en-US" i="1">
                            <a:latin typeface="Cambria Math"/>
                          </a:rPr>
                          <m:t>, …, </m:t>
                        </m:r>
                        <m:sSub>
                          <m:sSubPr>
                            <m:ctrlPr>
                              <a:rPr lang="en-US" i="1">
                                <a:latin typeface="Cambria Math"/>
                              </a:rPr>
                            </m:ctrlPr>
                          </m:sSubPr>
                          <m:e>
                            <m:r>
                              <a:rPr lang="en-US" i="1">
                                <a:latin typeface="Cambria Math"/>
                              </a:rPr>
                              <m:t>𝛼</m:t>
                            </m:r>
                          </m:e>
                          <m:sub>
                            <m:r>
                              <a:rPr lang="en-US" i="1">
                                <a:latin typeface="Cambria Math"/>
                              </a:rPr>
                              <m:t>ℓ</m:t>
                            </m:r>
                          </m:sub>
                        </m:sSub>
                      </m:e>
                    </m:d>
                    <m:r>
                      <a:rPr lang="en-US" i="1">
                        <a:latin typeface="Cambria Math"/>
                      </a:rPr>
                      <m:t>∈</m:t>
                    </m:r>
                    <m:r>
                      <a:rPr lang="en-US" i="1">
                        <a:latin typeface="Cambria Math"/>
                      </a:rPr>
                      <m:t>𝐺𝐹</m:t>
                    </m:r>
                    <m:sSup>
                      <m:sSupPr>
                        <m:ctrlPr>
                          <a:rPr lang="en-US" i="1">
                            <a:latin typeface="Cambria Math"/>
                          </a:rPr>
                        </m:ctrlPr>
                      </m:sSupPr>
                      <m:e>
                        <m:d>
                          <m:dPr>
                            <m:ctrlPr>
                              <a:rPr lang="en-US" i="1">
                                <a:latin typeface="Cambria Math"/>
                              </a:rPr>
                            </m:ctrlPr>
                          </m:dPr>
                          <m:e>
                            <m:sSup>
                              <m:sSupPr>
                                <m:ctrlPr>
                                  <a:rPr lang="en-US" i="1">
                                    <a:latin typeface="Cambria Math"/>
                                  </a:rPr>
                                </m:ctrlPr>
                              </m:sSupPr>
                              <m:e>
                                <m:r>
                                  <a:rPr lang="en-US" i="1">
                                    <a:latin typeface="Cambria Math"/>
                                  </a:rPr>
                                  <m:t>2</m:t>
                                </m:r>
                              </m:e>
                              <m:sup>
                                <m:r>
                                  <a:rPr lang="en-US" i="1">
                                    <a:latin typeface="Cambria Math"/>
                                  </a:rPr>
                                  <m:t>𝑑</m:t>
                                </m:r>
                              </m:sup>
                            </m:sSup>
                          </m:e>
                        </m:d>
                      </m:e>
                      <m:sup>
                        <m:r>
                          <a:rPr lang="en-US" i="1">
                            <a:latin typeface="Cambria Math"/>
                          </a:rPr>
                          <m:t>ℓ</m:t>
                        </m:r>
                      </m:sup>
                    </m:sSup>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412874"/>
                <a:ext cx="8382000" cy="4534126"/>
              </a:xfrm>
              <a:blipFill rotWithShape="1">
                <a:blip r:embed="rId2"/>
                <a:stretch>
                  <a:fillRect l="-73" t="-3763" b="-3629"/>
                </a:stretch>
              </a:blipFill>
            </p:spPr>
            <p:txBody>
              <a:bodyPr/>
              <a:lstStyle/>
              <a:p>
                <a:r>
                  <a:rPr lang="en-US">
                    <a:noFill/>
                  </a:rPr>
                  <a:t> </a:t>
                </a:r>
              </a:p>
            </p:txBody>
          </p:sp>
        </mc:Fallback>
      </mc:AlternateContent>
    </p:spTree>
    <p:extLst>
      <p:ext uri="{BB962C8B-B14F-4D97-AF65-F5344CB8AC3E}">
        <p14:creationId xmlns:p14="http://schemas.microsoft.com/office/powerpoint/2010/main" val="64217567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Plaintext Slots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412874"/>
                <a:ext cx="8382000" cy="4458785"/>
              </a:xfrm>
            </p:spPr>
            <p:txBody>
              <a:bodyPr/>
              <a:lstStyle/>
              <a:p>
                <a:pPr>
                  <a:lnSpc>
                    <a:spcPct val="100000"/>
                  </a:lnSpc>
                  <a:spcBef>
                    <a:spcPts val="800"/>
                  </a:spcBef>
                </a:pPr>
                <a:r>
                  <a:rPr lang="en-US" dirty="0" smtClean="0"/>
                  <a:t>Plaintext </a:t>
                </a:r>
                <a14:m>
                  <m:oMath xmlns:m="http://schemas.openxmlformats.org/officeDocument/2006/math">
                    <m:r>
                      <a:rPr lang="en-US" smtClean="0">
                        <a:latin typeface="Cambria Math"/>
                      </a:rPr>
                      <m:t>𝑎</m:t>
                    </m:r>
                    <m:r>
                      <a:rPr lang="en-US" smtClean="0">
                        <a:latin typeface="Cambria Math"/>
                      </a:rPr>
                      <m:t>∈</m:t>
                    </m:r>
                    <m:sSub>
                      <m:sSubPr>
                        <m:ctrlPr>
                          <a:rPr lang="en-US" i="1" smtClean="0">
                            <a:latin typeface="Cambria Math"/>
                          </a:rPr>
                        </m:ctrlPr>
                      </m:sSubPr>
                      <m:e>
                        <m:r>
                          <a:rPr lang="en-US" smtClean="0">
                            <a:latin typeface="Cambria Math"/>
                          </a:rPr>
                          <m:t>𝑅</m:t>
                        </m:r>
                      </m:e>
                      <m:sub>
                        <m:r>
                          <a:rPr lang="en-US" smtClean="0">
                            <a:latin typeface="Cambria Math"/>
                          </a:rPr>
                          <m:t>2</m:t>
                        </m:r>
                      </m:sub>
                    </m:sSub>
                  </m:oMath>
                </a14:m>
                <a:r>
                  <a:rPr lang="en-US" dirty="0" smtClean="0"/>
                  <a:t> encodes </a:t>
                </a:r>
                <a14:m>
                  <m:oMath xmlns:m="http://schemas.openxmlformats.org/officeDocument/2006/math">
                    <m:r>
                      <a:rPr lang="en-US" smtClean="0">
                        <a:latin typeface="Cambria Math"/>
                      </a:rPr>
                      <m:t>ℓ</m:t>
                    </m:r>
                  </m:oMath>
                </a14:m>
                <a:r>
                  <a:rPr lang="en-US" dirty="0" smtClean="0"/>
                  <a:t> values </a:t>
                </a:r>
                <a14:m>
                  <m:oMath xmlns:m="http://schemas.openxmlformats.org/officeDocument/2006/math">
                    <m:sSub>
                      <m:sSubPr>
                        <m:ctrlPr>
                          <a:rPr lang="en-US" b="0" i="1" smtClean="0">
                            <a:latin typeface="Cambria Math"/>
                          </a:rPr>
                        </m:ctrlPr>
                      </m:sSubPr>
                      <m:e>
                        <m:r>
                          <a:rPr lang="en-US" b="0" i="1" smtClean="0">
                            <a:latin typeface="Cambria Math"/>
                          </a:rPr>
                          <m:t>𝛼</m:t>
                        </m:r>
                      </m:e>
                      <m:sub>
                        <m:r>
                          <a:rPr lang="en-US" b="0" i="1" smtClean="0">
                            <a:latin typeface="Cambria Math"/>
                          </a:rPr>
                          <m:t>𝑗</m:t>
                        </m:r>
                      </m:sub>
                    </m:sSub>
                    <m:r>
                      <a:rPr lang="en-US" b="0" i="1" smtClean="0">
                        <a:latin typeface="Cambria Math"/>
                      </a:rPr>
                      <m:t>∈</m:t>
                    </m:r>
                    <m:r>
                      <a:rPr lang="en-US" b="0" i="1" smtClean="0">
                        <a:latin typeface="Cambria Math"/>
                      </a:rPr>
                      <m:t>𝐺𝐹</m:t>
                    </m:r>
                    <m:r>
                      <a:rPr lang="en-US" b="0" i="1" smtClean="0">
                        <a:latin typeface="Cambria Math"/>
                      </a:rPr>
                      <m:t>(</m:t>
                    </m:r>
                    <m:sSup>
                      <m:sSupPr>
                        <m:ctrlPr>
                          <a:rPr lang="en-US" b="0" i="1" smtClean="0">
                            <a:latin typeface="Cambria Math"/>
                          </a:rPr>
                        </m:ctrlPr>
                      </m:sSupPr>
                      <m:e>
                        <m:r>
                          <a:rPr lang="en-US" b="0" i="1" smtClean="0">
                            <a:latin typeface="Cambria Math"/>
                          </a:rPr>
                          <m:t>2</m:t>
                        </m:r>
                      </m:e>
                      <m:sup>
                        <m:r>
                          <a:rPr lang="en-US" b="0" i="1" smtClean="0">
                            <a:latin typeface="Cambria Math"/>
                          </a:rPr>
                          <m:t>𝑑</m:t>
                        </m:r>
                      </m:sup>
                    </m:sSup>
                    <m:r>
                      <a:rPr lang="en-US" b="0" i="1" smtClean="0">
                        <a:latin typeface="Cambria Math"/>
                      </a:rPr>
                      <m:t>)</m:t>
                    </m:r>
                  </m:oMath>
                </a14:m>
                <a:endParaRPr lang="en-US" dirty="0"/>
              </a:p>
              <a:p>
                <a:pPr lvl="1">
                  <a:lnSpc>
                    <a:spcPct val="100000"/>
                  </a:lnSpc>
                  <a:spcBef>
                    <a:spcPts val="800"/>
                  </a:spcBef>
                </a:pPr>
                <a:r>
                  <a:rPr lang="en-US" dirty="0" smtClean="0"/>
                  <a:t>To embed plaintext bits, use </a:t>
                </a:r>
                <a14:m>
                  <m:oMath xmlns:m="http://schemas.openxmlformats.org/officeDocument/2006/math">
                    <m:sSub>
                      <m:sSubPr>
                        <m:ctrlPr>
                          <a:rPr lang="en-US" b="0" i="1" smtClean="0">
                            <a:latin typeface="Cambria Math"/>
                          </a:rPr>
                        </m:ctrlPr>
                      </m:sSubPr>
                      <m:e>
                        <m:r>
                          <a:rPr lang="en-US">
                            <a:latin typeface="Cambria Math"/>
                          </a:rPr>
                          <m:t>𝑎</m:t>
                        </m:r>
                      </m:e>
                      <m:sub>
                        <m:r>
                          <m:rPr>
                            <m:sty m:val="p"/>
                          </m:rPr>
                          <a:rPr lang="en-US" b="0" i="0" smtClean="0">
                            <a:latin typeface="Cambria Math"/>
                          </a:rPr>
                          <m:t>j</m:t>
                        </m:r>
                      </m:sub>
                    </m:sSub>
                    <m:r>
                      <a:rPr lang="en-US" b="0" i="1" smtClean="0">
                        <a:latin typeface="Cambria Math"/>
                      </a:rPr>
                      <m:t>∈</m:t>
                    </m:r>
                    <m:r>
                      <a:rPr lang="en-US" b="0" i="1" smtClean="0">
                        <a:latin typeface="Cambria Math"/>
                      </a:rPr>
                      <m:t>𝐺𝐹</m:t>
                    </m:r>
                    <m:d>
                      <m:dPr>
                        <m:ctrlPr>
                          <a:rPr lang="en-US" b="0" i="1" smtClean="0">
                            <a:latin typeface="Cambria Math"/>
                          </a:rPr>
                        </m:ctrlPr>
                      </m:dPr>
                      <m:e>
                        <m:r>
                          <a:rPr lang="en-US" b="0" i="1" smtClean="0">
                            <a:latin typeface="Cambria Math"/>
                          </a:rPr>
                          <m:t>2</m:t>
                        </m:r>
                      </m:e>
                    </m:d>
                    <m:r>
                      <a:rPr lang="en-US" b="0" i="1" smtClean="0">
                        <a:latin typeface="Cambria Math"/>
                      </a:rPr>
                      <m:t>⊂</m:t>
                    </m:r>
                    <m:r>
                      <a:rPr lang="en-US" b="0" i="1" smtClean="0">
                        <a:latin typeface="Cambria Math"/>
                      </a:rPr>
                      <m:t>𝐺𝐹</m:t>
                    </m:r>
                    <m:r>
                      <a:rPr lang="en-US" b="0" i="1" smtClean="0">
                        <a:latin typeface="Cambria Math"/>
                      </a:rPr>
                      <m:t>(</m:t>
                    </m:r>
                    <m:sSup>
                      <m:sSupPr>
                        <m:ctrlPr>
                          <a:rPr lang="en-US" b="0" i="1" smtClean="0">
                            <a:latin typeface="Cambria Math"/>
                          </a:rPr>
                        </m:ctrlPr>
                      </m:sSupPr>
                      <m:e>
                        <m:r>
                          <a:rPr lang="en-US" b="0" i="1" smtClean="0">
                            <a:latin typeface="Cambria Math"/>
                          </a:rPr>
                          <m:t>2</m:t>
                        </m:r>
                      </m:e>
                      <m:sup>
                        <m:r>
                          <a:rPr lang="en-US" b="0" i="1" smtClean="0">
                            <a:latin typeface="Cambria Math"/>
                          </a:rPr>
                          <m:t>𝑑</m:t>
                        </m:r>
                      </m:sup>
                    </m:sSup>
                    <m:r>
                      <a:rPr lang="en-US" b="0" i="1" smtClean="0">
                        <a:latin typeface="Cambria Math"/>
                      </a:rPr>
                      <m:t>)</m:t>
                    </m:r>
                  </m:oMath>
                </a14:m>
                <a:endParaRPr lang="en-US" dirty="0" smtClean="0"/>
              </a:p>
              <a:p>
                <a:pPr>
                  <a:lnSpc>
                    <a:spcPct val="100000"/>
                  </a:lnSpc>
                  <a:spcBef>
                    <a:spcPts val="800"/>
                  </a:spcBef>
                </a:pPr>
                <a:r>
                  <a:rPr lang="en-US" dirty="0" smtClean="0"/>
                  <a:t>Ops +,</a:t>
                </a:r>
                <a:r>
                  <a:rPr lang="en-US" dirty="0" smtClean="0">
                    <a:sym typeface="Symbol"/>
                  </a:rPr>
                  <a:t> in </a:t>
                </a:r>
                <a14:m>
                  <m:oMath xmlns:m="http://schemas.openxmlformats.org/officeDocument/2006/math">
                    <m:sSub>
                      <m:sSubPr>
                        <m:ctrlPr>
                          <a:rPr lang="en-US" i="1">
                            <a:latin typeface="Cambria Math"/>
                          </a:rPr>
                        </m:ctrlPr>
                      </m:sSubPr>
                      <m:e>
                        <m:r>
                          <a:rPr lang="en-US">
                            <a:latin typeface="Cambria Math"/>
                          </a:rPr>
                          <m:t>𝑅</m:t>
                        </m:r>
                      </m:e>
                      <m:sub>
                        <m:r>
                          <a:rPr lang="en-US">
                            <a:latin typeface="Cambria Math"/>
                          </a:rPr>
                          <m:t>2</m:t>
                        </m:r>
                      </m:sub>
                    </m:sSub>
                    <m:r>
                      <a:rPr lang="en-US" i="1">
                        <a:latin typeface="Cambria Math"/>
                      </a:rPr>
                      <m:t> </m:t>
                    </m:r>
                  </m:oMath>
                </a14:m>
                <a:r>
                  <a:rPr lang="en-US" dirty="0" smtClean="0"/>
                  <a:t>work independently on the slots</a:t>
                </a:r>
              </a:p>
              <a:p>
                <a:pPr lvl="1">
                  <a:lnSpc>
                    <a:spcPct val="100000"/>
                  </a:lnSpc>
                  <a:spcBef>
                    <a:spcPts val="800"/>
                  </a:spcBef>
                </a:pPr>
                <a14:m>
                  <m:oMath xmlns:m="http://schemas.openxmlformats.org/officeDocument/2006/math">
                    <m:r>
                      <a:rPr lang="en-US" smtClean="0">
                        <a:solidFill>
                          <a:srgbClr val="0070C0"/>
                        </a:solidFill>
                        <a:latin typeface="Cambria Math"/>
                      </a:rPr>
                      <m:t>ℓ</m:t>
                    </m:r>
                  </m:oMath>
                </a14:m>
                <a:r>
                  <a:rPr lang="en-US" dirty="0" smtClean="0">
                    <a:solidFill>
                      <a:srgbClr val="0070C0"/>
                    </a:solidFill>
                  </a:rPr>
                  <a:t>-ADD</a:t>
                </a:r>
                <a:r>
                  <a:rPr lang="en-US" dirty="0" smtClean="0"/>
                  <a:t>: </a:t>
                </a:r>
                <a14:m>
                  <m:oMath xmlns:m="http://schemas.openxmlformats.org/officeDocument/2006/math">
                    <m:r>
                      <a:rPr lang="en-US">
                        <a:latin typeface="Cambria Math"/>
                      </a:rPr>
                      <m:t>𝑎</m:t>
                    </m:r>
                    <m:r>
                      <a:rPr lang="en-US">
                        <a:latin typeface="Cambria Math"/>
                      </a:rPr>
                      <m:t>+</m:t>
                    </m:r>
                    <m:sSup>
                      <m:sSupPr>
                        <m:ctrlPr>
                          <a:rPr lang="en-US" i="1">
                            <a:latin typeface="Cambria Math"/>
                          </a:rPr>
                        </m:ctrlPr>
                      </m:sSupPr>
                      <m:e>
                        <m:r>
                          <a:rPr lang="en-US">
                            <a:latin typeface="Cambria Math"/>
                          </a:rPr>
                          <m:t>𝑎</m:t>
                        </m:r>
                      </m:e>
                      <m:sup>
                        <m:r>
                          <a:rPr lang="en-US">
                            <a:latin typeface="Cambria Math"/>
                          </a:rPr>
                          <m:t>′</m:t>
                        </m:r>
                      </m:sup>
                    </m:sSup>
                    <m:r>
                      <a:rPr lang="en-US">
                        <a:latin typeface="Cambria Math"/>
                      </a:rPr>
                      <m:t>≅</m:t>
                    </m:r>
                    <m:d>
                      <m:dPr>
                        <m:begChr m:val="["/>
                        <m:endChr m:val="]"/>
                        <m:ctrlPr>
                          <a:rPr lang="en-US" i="1">
                            <a:latin typeface="Cambria Math"/>
                          </a:rPr>
                        </m:ctrlPr>
                      </m:dPr>
                      <m:e>
                        <m:sSub>
                          <m:sSubPr>
                            <m:ctrlPr>
                              <a:rPr lang="en-US" i="1">
                                <a:latin typeface="Cambria Math"/>
                              </a:rPr>
                            </m:ctrlPr>
                          </m:sSubPr>
                          <m:e>
                            <m:r>
                              <a:rPr lang="en-US">
                                <a:latin typeface="Cambria Math"/>
                              </a:rPr>
                              <m:t>𝛼</m:t>
                            </m:r>
                          </m:e>
                          <m:sub>
                            <m:r>
                              <a:rPr lang="en-US">
                                <a:latin typeface="Cambria Math"/>
                              </a:rPr>
                              <m:t>1</m:t>
                            </m:r>
                          </m:sub>
                        </m:sSub>
                        <m:r>
                          <a:rPr lang="en-US">
                            <a:latin typeface="Cambria Math"/>
                          </a:rPr>
                          <m:t>+</m:t>
                        </m:r>
                        <m:sSubSup>
                          <m:sSubSupPr>
                            <m:ctrlPr>
                              <a:rPr lang="en-US" i="1">
                                <a:latin typeface="Cambria Math"/>
                              </a:rPr>
                            </m:ctrlPr>
                          </m:sSubSupPr>
                          <m:e>
                            <m:r>
                              <a:rPr lang="en-US">
                                <a:latin typeface="Cambria Math"/>
                              </a:rPr>
                              <m:t>𝛼</m:t>
                            </m:r>
                          </m:e>
                          <m:sub>
                            <m:r>
                              <a:rPr lang="en-US">
                                <a:latin typeface="Cambria Math"/>
                              </a:rPr>
                              <m:t>1</m:t>
                            </m:r>
                          </m:sub>
                          <m:sup>
                            <m:r>
                              <a:rPr lang="en-US">
                                <a:latin typeface="Cambria Math"/>
                              </a:rPr>
                              <m:t>′</m:t>
                            </m:r>
                          </m:sup>
                        </m:sSubSup>
                        <m:r>
                          <a:rPr lang="en-US">
                            <a:latin typeface="Cambria Math"/>
                          </a:rPr>
                          <m:t>, …, </m:t>
                        </m:r>
                        <m:sSub>
                          <m:sSubPr>
                            <m:ctrlPr>
                              <a:rPr lang="en-US" i="1">
                                <a:latin typeface="Cambria Math"/>
                              </a:rPr>
                            </m:ctrlPr>
                          </m:sSubPr>
                          <m:e>
                            <m:r>
                              <a:rPr lang="en-US">
                                <a:latin typeface="Cambria Math"/>
                              </a:rPr>
                              <m:t>𝛼</m:t>
                            </m:r>
                          </m:e>
                          <m:sub>
                            <m:r>
                              <a:rPr lang="en-US">
                                <a:latin typeface="Cambria Math"/>
                              </a:rPr>
                              <m:t>ℓ</m:t>
                            </m:r>
                          </m:sub>
                        </m:sSub>
                        <m:r>
                          <a:rPr lang="en-US">
                            <a:latin typeface="Cambria Math"/>
                          </a:rPr>
                          <m:t>+</m:t>
                        </m:r>
                        <m:sSubSup>
                          <m:sSubSupPr>
                            <m:ctrlPr>
                              <a:rPr lang="en-US" i="1">
                                <a:latin typeface="Cambria Math"/>
                              </a:rPr>
                            </m:ctrlPr>
                          </m:sSubSupPr>
                          <m:e>
                            <m:r>
                              <a:rPr lang="en-US">
                                <a:latin typeface="Cambria Math"/>
                              </a:rPr>
                              <m:t>𝛼</m:t>
                            </m:r>
                          </m:e>
                          <m:sub>
                            <m:r>
                              <a:rPr lang="en-US">
                                <a:latin typeface="Cambria Math"/>
                              </a:rPr>
                              <m:t>ℓ</m:t>
                            </m:r>
                          </m:sub>
                          <m:sup>
                            <m:r>
                              <a:rPr lang="en-US">
                                <a:latin typeface="Cambria Math"/>
                              </a:rPr>
                              <m:t>′</m:t>
                            </m:r>
                          </m:sup>
                        </m:sSubSup>
                      </m:e>
                    </m:d>
                  </m:oMath>
                </a14:m>
                <a:endParaRPr lang="en-US" dirty="0"/>
              </a:p>
              <a:p>
                <a:pPr lvl="1">
                  <a:lnSpc>
                    <a:spcPct val="100000"/>
                  </a:lnSpc>
                  <a:spcBef>
                    <a:spcPts val="800"/>
                  </a:spcBef>
                </a:pPr>
                <a14:m>
                  <m:oMath xmlns:m="http://schemas.openxmlformats.org/officeDocument/2006/math">
                    <m:r>
                      <a:rPr lang="en-US" smtClean="0">
                        <a:solidFill>
                          <a:srgbClr val="0070C0"/>
                        </a:solidFill>
                        <a:latin typeface="Cambria Math"/>
                      </a:rPr>
                      <m:t>ℓ</m:t>
                    </m:r>
                  </m:oMath>
                </a14:m>
                <a:r>
                  <a:rPr lang="en-US" dirty="0">
                    <a:solidFill>
                      <a:srgbClr val="0070C0"/>
                    </a:solidFill>
                  </a:rPr>
                  <a:t>-</a:t>
                </a:r>
                <a:r>
                  <a:rPr lang="en-US" dirty="0" smtClean="0">
                    <a:solidFill>
                      <a:srgbClr val="0070C0"/>
                    </a:solidFill>
                  </a:rPr>
                  <a:t>MUL</a:t>
                </a:r>
                <a:r>
                  <a:rPr lang="en-US" dirty="0"/>
                  <a:t>: </a:t>
                </a:r>
                <a14:m>
                  <m:oMath xmlns:m="http://schemas.openxmlformats.org/officeDocument/2006/math">
                    <m:r>
                      <a:rPr lang="en-US">
                        <a:latin typeface="Cambria Math"/>
                      </a:rPr>
                      <m:t>𝑎</m:t>
                    </m:r>
                    <m:r>
                      <a:rPr lang="en-US">
                        <a:latin typeface="Cambria Math"/>
                      </a:rPr>
                      <m:t>×</m:t>
                    </m:r>
                    <m:sSup>
                      <m:sSupPr>
                        <m:ctrlPr>
                          <a:rPr lang="en-US" i="1">
                            <a:latin typeface="Cambria Math"/>
                          </a:rPr>
                        </m:ctrlPr>
                      </m:sSupPr>
                      <m:e>
                        <m:r>
                          <a:rPr lang="en-US">
                            <a:latin typeface="Cambria Math"/>
                          </a:rPr>
                          <m:t>𝑎</m:t>
                        </m:r>
                      </m:e>
                      <m:sup>
                        <m:r>
                          <a:rPr lang="en-US">
                            <a:latin typeface="Cambria Math"/>
                          </a:rPr>
                          <m:t>′</m:t>
                        </m:r>
                      </m:sup>
                    </m:sSup>
                    <m:r>
                      <a:rPr lang="en-US">
                        <a:latin typeface="Cambria Math"/>
                      </a:rPr>
                      <m:t>≅</m:t>
                    </m:r>
                    <m:d>
                      <m:dPr>
                        <m:begChr m:val="["/>
                        <m:endChr m:val="]"/>
                        <m:ctrlPr>
                          <a:rPr lang="en-US" i="1">
                            <a:latin typeface="Cambria Math"/>
                          </a:rPr>
                        </m:ctrlPr>
                      </m:dPr>
                      <m:e>
                        <m:sSub>
                          <m:sSubPr>
                            <m:ctrlPr>
                              <a:rPr lang="en-US" i="1">
                                <a:latin typeface="Cambria Math"/>
                              </a:rPr>
                            </m:ctrlPr>
                          </m:sSubPr>
                          <m:e>
                            <m:r>
                              <a:rPr lang="en-US">
                                <a:latin typeface="Cambria Math"/>
                              </a:rPr>
                              <m:t>𝛼</m:t>
                            </m:r>
                          </m:e>
                          <m:sub>
                            <m:r>
                              <a:rPr lang="en-US">
                                <a:latin typeface="Cambria Math"/>
                              </a:rPr>
                              <m:t>1</m:t>
                            </m:r>
                          </m:sub>
                        </m:sSub>
                        <m:r>
                          <a:rPr lang="en-US">
                            <a:latin typeface="Cambria Math"/>
                          </a:rPr>
                          <m:t>×</m:t>
                        </m:r>
                        <m:sSubSup>
                          <m:sSubSupPr>
                            <m:ctrlPr>
                              <a:rPr lang="en-US" i="1">
                                <a:latin typeface="Cambria Math"/>
                              </a:rPr>
                            </m:ctrlPr>
                          </m:sSubSupPr>
                          <m:e>
                            <m:r>
                              <a:rPr lang="en-US">
                                <a:latin typeface="Cambria Math"/>
                              </a:rPr>
                              <m:t>𝛼</m:t>
                            </m:r>
                          </m:e>
                          <m:sub>
                            <m:r>
                              <a:rPr lang="en-US">
                                <a:latin typeface="Cambria Math"/>
                              </a:rPr>
                              <m:t>1</m:t>
                            </m:r>
                          </m:sub>
                          <m:sup>
                            <m:r>
                              <a:rPr lang="en-US">
                                <a:latin typeface="Cambria Math"/>
                              </a:rPr>
                              <m:t>′</m:t>
                            </m:r>
                          </m:sup>
                        </m:sSubSup>
                        <m:r>
                          <a:rPr lang="en-US">
                            <a:latin typeface="Cambria Math"/>
                          </a:rPr>
                          <m:t>, …, </m:t>
                        </m:r>
                        <m:sSub>
                          <m:sSubPr>
                            <m:ctrlPr>
                              <a:rPr lang="en-US" i="1">
                                <a:latin typeface="Cambria Math"/>
                              </a:rPr>
                            </m:ctrlPr>
                          </m:sSubPr>
                          <m:e>
                            <m:r>
                              <a:rPr lang="en-US">
                                <a:latin typeface="Cambria Math"/>
                              </a:rPr>
                              <m:t>𝛼</m:t>
                            </m:r>
                          </m:e>
                          <m:sub>
                            <m:r>
                              <a:rPr lang="en-US">
                                <a:latin typeface="Cambria Math"/>
                              </a:rPr>
                              <m:t>ℓ</m:t>
                            </m:r>
                          </m:sub>
                        </m:sSub>
                        <m:r>
                          <a:rPr lang="en-US">
                            <a:latin typeface="Cambria Math"/>
                          </a:rPr>
                          <m:t>×</m:t>
                        </m:r>
                        <m:sSubSup>
                          <m:sSubSupPr>
                            <m:ctrlPr>
                              <a:rPr lang="en-US" i="1">
                                <a:latin typeface="Cambria Math"/>
                              </a:rPr>
                            </m:ctrlPr>
                          </m:sSubSupPr>
                          <m:e>
                            <m:r>
                              <a:rPr lang="en-US">
                                <a:latin typeface="Cambria Math"/>
                              </a:rPr>
                              <m:t>𝛼</m:t>
                            </m:r>
                          </m:e>
                          <m:sub>
                            <m:r>
                              <a:rPr lang="en-US">
                                <a:latin typeface="Cambria Math"/>
                              </a:rPr>
                              <m:t>ℓ</m:t>
                            </m:r>
                          </m:sub>
                          <m:sup>
                            <m:r>
                              <a:rPr lang="en-US">
                                <a:latin typeface="Cambria Math"/>
                              </a:rPr>
                              <m:t>′</m:t>
                            </m:r>
                          </m:sup>
                        </m:sSubSup>
                      </m:e>
                    </m:d>
                  </m:oMath>
                </a14:m>
                <a:r>
                  <a:rPr lang="en-US" dirty="0"/>
                  <a:t> </a:t>
                </a:r>
                <a:endParaRPr lang="en-US" dirty="0" smtClean="0"/>
              </a:p>
              <a:p>
                <a:pPr>
                  <a:lnSpc>
                    <a:spcPct val="100000"/>
                  </a:lnSpc>
                  <a:spcBef>
                    <a:spcPts val="800"/>
                  </a:spcBef>
                </a:pPr>
                <a:r>
                  <a:rPr lang="en-US" dirty="0" smtClean="0"/>
                  <a:t>If </a:t>
                </a:r>
                <a14:m>
                  <m:oMath xmlns:m="http://schemas.openxmlformats.org/officeDocument/2006/math">
                    <m:r>
                      <a:rPr lang="en-US" b="0" i="1" smtClean="0">
                        <a:latin typeface="Cambria Math"/>
                      </a:rPr>
                      <m:t>ℓ=</m:t>
                    </m:r>
                    <m:acc>
                      <m:accPr>
                        <m:chr m:val="̃"/>
                        <m:ctrlPr>
                          <a:rPr lang="en-US" b="0" i="1" smtClean="0">
                            <a:latin typeface="Cambria Math"/>
                          </a:rPr>
                        </m:ctrlPr>
                      </m:accPr>
                      <m:e>
                        <m:r>
                          <m:rPr>
                            <m:sty m:val="p"/>
                          </m:rPr>
                          <a:rPr lang="en-US" b="0" i="0" smtClean="0">
                            <a:latin typeface="Cambria Math"/>
                          </a:rPr>
                          <m:t>Ω</m:t>
                        </m:r>
                      </m:e>
                    </m:acc>
                    <m:r>
                      <a:rPr lang="en-US" b="0" i="1" smtClean="0">
                        <a:latin typeface="Cambria Math"/>
                      </a:rPr>
                      <m:t>(</m:t>
                    </m:r>
                    <m:r>
                      <a:rPr lang="en-US" b="0" i="1" smtClean="0">
                        <a:latin typeface="Cambria Math"/>
                      </a:rPr>
                      <m:t>𝑘</m:t>
                    </m:r>
                    <m:r>
                      <a:rPr lang="en-US" b="0" i="1" smtClean="0">
                        <a:latin typeface="Cambria Math"/>
                      </a:rPr>
                      <m:t>)</m:t>
                    </m:r>
                  </m:oMath>
                </a14:m>
                <a:r>
                  <a:rPr lang="en-US" dirty="0" smtClean="0"/>
                  <a:t> then our </a:t>
                </a:r>
                <a14:m>
                  <m:oMath xmlns:m="http://schemas.openxmlformats.org/officeDocument/2006/math">
                    <m:acc>
                      <m:accPr>
                        <m:chr m:val="̃"/>
                        <m:ctrlPr>
                          <a:rPr lang="en-US" i="1">
                            <a:latin typeface="Cambria Math"/>
                          </a:rPr>
                        </m:ctrlPr>
                      </m:accPr>
                      <m:e>
                        <m:r>
                          <m:rPr>
                            <m:sty m:val="p"/>
                          </m:rPr>
                          <a:rPr lang="en-US" b="0" i="0" smtClean="0">
                            <a:latin typeface="Cambria Math"/>
                          </a:rPr>
                          <m:t>Θ</m:t>
                        </m:r>
                      </m:e>
                    </m:acc>
                    <m:r>
                      <a:rPr lang="en-US" i="1">
                        <a:latin typeface="Cambria Math"/>
                      </a:rPr>
                      <m:t>(</m:t>
                    </m:r>
                    <m:r>
                      <a:rPr lang="en-US" i="1">
                        <a:latin typeface="Cambria Math"/>
                      </a:rPr>
                      <m:t>𝑘</m:t>
                    </m:r>
                    <m:r>
                      <a:rPr lang="en-US" i="1">
                        <a:latin typeface="Cambria Math"/>
                      </a:rPr>
                      <m:t>)</m:t>
                    </m:r>
                  </m:oMath>
                </a14:m>
                <a:r>
                  <a:rPr lang="en-US" dirty="0" smtClean="0"/>
                  <a:t>-bit </a:t>
                </a:r>
                <a:r>
                  <a:rPr lang="en-US" dirty="0" err="1" smtClean="0"/>
                  <a:t>ciphertext</a:t>
                </a:r>
                <a:r>
                  <a:rPr lang="en-US" dirty="0" smtClean="0"/>
                  <a:t> can hold </a:t>
                </a:r>
                <a14:m>
                  <m:oMath xmlns:m="http://schemas.openxmlformats.org/officeDocument/2006/math">
                    <m:acc>
                      <m:accPr>
                        <m:chr m:val="̃"/>
                        <m:ctrlPr>
                          <a:rPr lang="en-US" i="1">
                            <a:latin typeface="Cambria Math"/>
                          </a:rPr>
                        </m:ctrlPr>
                      </m:accPr>
                      <m:e>
                        <m:r>
                          <m:rPr>
                            <m:sty m:val="p"/>
                          </m:rPr>
                          <a:rPr lang="en-US">
                            <a:latin typeface="Cambria Math"/>
                          </a:rPr>
                          <m:t>Ω</m:t>
                        </m:r>
                      </m:e>
                    </m:acc>
                    <m:r>
                      <a:rPr lang="en-US" i="1">
                        <a:latin typeface="Cambria Math"/>
                      </a:rPr>
                      <m:t>(</m:t>
                    </m:r>
                    <m:r>
                      <a:rPr lang="en-US" i="1">
                        <a:latin typeface="Cambria Math"/>
                      </a:rPr>
                      <m:t>𝑘</m:t>
                    </m:r>
                    <m:r>
                      <a:rPr lang="en-US" i="1">
                        <a:latin typeface="Cambria Math"/>
                      </a:rPr>
                      <m:t>)</m:t>
                    </m:r>
                  </m:oMath>
                </a14:m>
                <a:r>
                  <a:rPr lang="en-US" dirty="0" smtClean="0"/>
                  <a:t> plaintext bits</a:t>
                </a:r>
              </a:p>
              <a:p>
                <a:pPr lvl="1">
                  <a:lnSpc>
                    <a:spcPct val="100000"/>
                  </a:lnSpc>
                  <a:spcBef>
                    <a:spcPts val="800"/>
                  </a:spcBef>
                </a:pPr>
                <a:r>
                  <a:rPr lang="en-US" dirty="0" err="1" smtClean="0"/>
                  <a:t>Ciphertext</a:t>
                </a:r>
                <a:r>
                  <a:rPr lang="en-US" dirty="0" smtClean="0"/>
                  <a:t>-expansion ratio only </a:t>
                </a:r>
                <a:r>
                  <a:rPr lang="en-US" dirty="0" err="1" smtClean="0"/>
                  <a:t>polylog</a:t>
                </a:r>
                <a:r>
                  <a:rPr lang="en-US" dirty="0" smtClean="0"/>
                  <a:t>(</a:t>
                </a:r>
                <a:r>
                  <a:rPr lang="en-US" i="1" dirty="0" smtClean="0"/>
                  <a:t>k</a:t>
                </a:r>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412874"/>
                <a:ext cx="8382000" cy="4458785"/>
              </a:xfrm>
              <a:blipFill rotWithShape="1">
                <a:blip r:embed="rId2"/>
                <a:stretch>
                  <a:fillRect l="-73" t="-2189" b="-3967"/>
                </a:stretch>
              </a:blipFill>
            </p:spPr>
            <p:txBody>
              <a:bodyPr/>
              <a:lstStyle/>
              <a:p>
                <a:r>
                  <a:rPr lang="en-US">
                    <a:noFill/>
                  </a:rPr>
                  <a:t> </a:t>
                </a:r>
              </a:p>
            </p:txBody>
          </p:sp>
        </mc:Fallback>
      </mc:AlternateContent>
    </p:spTree>
    <p:extLst>
      <p:ext uri="{BB962C8B-B14F-4D97-AF65-F5344CB8AC3E}">
        <p14:creationId xmlns:p14="http://schemas.microsoft.com/office/powerpoint/2010/main" val="3217984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dirty="0" smtClean="0"/>
                  <a:t>Aside: an </a:t>
                </a:r>
                <a14:m>
                  <m:oMath xmlns:m="http://schemas.openxmlformats.org/officeDocument/2006/math">
                    <m:r>
                      <a:rPr lang="en-US" i="1">
                        <a:latin typeface="Cambria Math"/>
                      </a:rPr>
                      <m:t>ℓ</m:t>
                    </m:r>
                  </m:oMath>
                </a14:m>
                <a:r>
                  <a:rPr lang="en-US" dirty="0" smtClean="0"/>
                  <a:t>-SELECT Operation</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l="-2222" t="-10000"/>
                </a:stretch>
              </a:blipFill>
            </p:spPr>
            <p:txBody>
              <a:bodyPr/>
              <a:lstStyle/>
              <a:p>
                <a:r>
                  <a:rPr lang="en-US">
                    <a:noFill/>
                  </a:rPr>
                  <a:t> </a:t>
                </a:r>
              </a:p>
            </p:txBody>
          </p:sp>
        </mc:Fallback>
      </mc:AlternateContent>
      <p:sp>
        <p:nvSpPr>
          <p:cNvPr id="23" name="Content Placeholder 22"/>
          <p:cNvSpPr>
            <a:spLocks noGrp="1"/>
          </p:cNvSpPr>
          <p:nvPr>
            <p:ph idx="1"/>
          </p:nvPr>
        </p:nvSpPr>
        <p:spPr>
          <a:xfrm>
            <a:off x="457200" y="5029200"/>
            <a:ext cx="8229600" cy="1096963"/>
          </a:xfrm>
        </p:spPr>
        <p:txBody>
          <a:bodyPr/>
          <a:lstStyle/>
          <a:p>
            <a:r>
              <a:rPr lang="en-US" dirty="0" smtClean="0"/>
              <a:t>We will use this later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87462830"/>
              </p:ext>
            </p:extLst>
          </p:nvPr>
        </p:nvGraphicFramePr>
        <p:xfrm>
          <a:off x="457197" y="2819400"/>
          <a:ext cx="3886204" cy="370840"/>
        </p:xfrm>
        <a:graphic>
          <a:graphicData uri="http://schemas.openxmlformats.org/drawingml/2006/table">
            <a:tbl>
              <a:tblPr firstRow="1" bandRow="1">
                <a:tableStyleId>{5C22544A-7EE6-4342-B048-85BDC9FD1C3A}</a:tableStyleId>
              </a:tblPr>
              <a:tblGrid>
                <a:gridCol w="555172"/>
                <a:gridCol w="555172"/>
                <a:gridCol w="555172"/>
                <a:gridCol w="555172"/>
                <a:gridCol w="555172"/>
                <a:gridCol w="555172"/>
                <a:gridCol w="555172"/>
              </a:tblGrid>
              <a:tr h="370840">
                <a:tc>
                  <a:txBody>
                    <a:bodyPr/>
                    <a:lstStyle/>
                    <a:p>
                      <a:pPr algn="ctr"/>
                      <a:r>
                        <a:rPr lang="en-US" sz="1800" b="1" dirty="0" smtClean="0">
                          <a:solidFill>
                            <a:schemeClr val="tx1"/>
                          </a:solidFill>
                          <a:latin typeface="Courier New" pitchFamily="49" charset="0"/>
                          <a:cs typeface="Courier New" pitchFamily="49" charset="0"/>
                        </a:rPr>
                        <a:t>1</a:t>
                      </a:r>
                      <a:endParaRPr lang="en-US" sz="1800" b="1" baseline="-25000"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0</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0</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1</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0</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1</a:t>
                      </a:r>
                      <a:endParaRPr lang="en-US" sz="1800" b="1" baseline="-25000"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0</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80573308"/>
              </p:ext>
            </p:extLst>
          </p:nvPr>
        </p:nvGraphicFramePr>
        <p:xfrm>
          <a:off x="457197" y="2438400"/>
          <a:ext cx="3886204" cy="370840"/>
        </p:xfrm>
        <a:graphic>
          <a:graphicData uri="http://schemas.openxmlformats.org/drawingml/2006/table">
            <a:tbl>
              <a:tblPr firstRow="1" bandRow="1">
                <a:tableStyleId>{5C22544A-7EE6-4342-B048-85BDC9FD1C3A}</a:tableStyleId>
              </a:tblPr>
              <a:tblGrid>
                <a:gridCol w="555172"/>
                <a:gridCol w="555172"/>
                <a:gridCol w="555172"/>
                <a:gridCol w="555172"/>
                <a:gridCol w="555172"/>
                <a:gridCol w="555172"/>
                <a:gridCol w="555172"/>
              </a:tblGrid>
              <a:tr h="370840">
                <a:tc>
                  <a:txBody>
                    <a:bodyPr/>
                    <a:lstStyle/>
                    <a:p>
                      <a:pPr algn="ctr"/>
                      <a:r>
                        <a:rPr lang="en-US" sz="1800" b="1" dirty="0" smtClean="0">
                          <a:solidFill>
                            <a:srgbClr val="FF0000"/>
                          </a:solidFill>
                          <a:latin typeface="Courier New" pitchFamily="49" charset="0"/>
                          <a:cs typeface="Courier New" pitchFamily="49" charset="0"/>
                        </a:rPr>
                        <a:t>x</a:t>
                      </a:r>
                      <a:r>
                        <a:rPr lang="en-US" sz="1800" b="1" baseline="-25000" dirty="0" smtClean="0">
                          <a:solidFill>
                            <a:srgbClr val="FF0000"/>
                          </a:solidFill>
                          <a:latin typeface="Courier New" pitchFamily="49" charset="0"/>
                          <a:cs typeface="Courier New" pitchFamily="49" charset="0"/>
                        </a:rPr>
                        <a:t>1</a:t>
                      </a:r>
                      <a:endParaRPr lang="en-US" sz="1800" b="1" baseline="-25000" dirty="0">
                        <a:solidFill>
                          <a:srgbClr val="FF0000"/>
                        </a:solidFill>
                        <a:latin typeface="Courier New" pitchFamily="49" charset="0"/>
                        <a:cs typeface="Courier New" pitchFamily="49" charset="0"/>
                      </a:endParaRPr>
                    </a:p>
                  </a:txBody>
                  <a:tcPr marL="18288" marR="18288">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FF00"/>
                          </a:solidFill>
                          <a:latin typeface="Courier New" pitchFamily="49" charset="0"/>
                          <a:cs typeface="Courier New" pitchFamily="49" charset="0"/>
                        </a:rPr>
                        <a:t>x</a:t>
                      </a:r>
                      <a:r>
                        <a:rPr lang="en-US" sz="1800" b="1" baseline="-25000" dirty="0" smtClean="0">
                          <a:solidFill>
                            <a:srgbClr val="FFFF00"/>
                          </a:solidFill>
                          <a:latin typeface="Courier New" pitchFamily="49" charset="0"/>
                          <a:cs typeface="Courier New" pitchFamily="49" charset="0"/>
                        </a:rPr>
                        <a:t>2</a:t>
                      </a:r>
                      <a:endParaRPr lang="en-US" sz="1800" b="1" dirty="0">
                        <a:solidFill>
                          <a:srgbClr val="FFFF00"/>
                        </a:solidFill>
                        <a:latin typeface="Courier New" pitchFamily="49" charset="0"/>
                        <a:cs typeface="Courier New" pitchFamily="49" charset="0"/>
                      </a:endParaRPr>
                    </a:p>
                  </a:txBody>
                  <a:tcPr marL="18288" marR="18288">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FF00"/>
                          </a:solidFill>
                          <a:latin typeface="Courier New" pitchFamily="49" charset="0"/>
                          <a:cs typeface="Courier New" pitchFamily="49" charset="0"/>
                        </a:rPr>
                        <a:t>x</a:t>
                      </a:r>
                      <a:r>
                        <a:rPr lang="en-US" sz="1800" b="1" baseline="-25000" dirty="0" smtClean="0">
                          <a:solidFill>
                            <a:srgbClr val="FFFF00"/>
                          </a:solidFill>
                          <a:latin typeface="Courier New" pitchFamily="49" charset="0"/>
                          <a:cs typeface="Courier New" pitchFamily="49" charset="0"/>
                        </a:rPr>
                        <a:t>3</a:t>
                      </a:r>
                      <a:endParaRPr lang="en-US" sz="1800" b="1" dirty="0">
                        <a:solidFill>
                          <a:srgbClr val="FFFF00"/>
                        </a:solidFill>
                        <a:latin typeface="Courier New" pitchFamily="49" charset="0"/>
                        <a:cs typeface="Courier New" pitchFamily="49" charset="0"/>
                      </a:endParaRPr>
                    </a:p>
                  </a:txBody>
                  <a:tcPr marL="18288" marR="18288">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0000"/>
                          </a:solidFill>
                          <a:latin typeface="Courier New" pitchFamily="49" charset="0"/>
                          <a:cs typeface="Courier New" pitchFamily="49" charset="0"/>
                        </a:rPr>
                        <a:t>x</a:t>
                      </a:r>
                      <a:r>
                        <a:rPr lang="en-US" sz="1800" b="1" baseline="-25000" dirty="0" smtClean="0">
                          <a:solidFill>
                            <a:srgbClr val="FF0000"/>
                          </a:solidFill>
                          <a:latin typeface="Courier New" pitchFamily="49" charset="0"/>
                          <a:cs typeface="Courier New" pitchFamily="49" charset="0"/>
                        </a:rPr>
                        <a:t>4</a:t>
                      </a:r>
                      <a:endParaRPr lang="en-US" sz="1800" b="1" dirty="0">
                        <a:solidFill>
                          <a:srgbClr val="FF0000"/>
                        </a:solidFill>
                        <a:latin typeface="Courier New" pitchFamily="49" charset="0"/>
                        <a:cs typeface="Courier New" pitchFamily="49" charset="0"/>
                      </a:endParaRPr>
                    </a:p>
                  </a:txBody>
                  <a:tcPr marL="18288" marR="18288">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FF00"/>
                          </a:solidFill>
                          <a:latin typeface="Courier New" pitchFamily="49" charset="0"/>
                          <a:cs typeface="Courier New" pitchFamily="49" charset="0"/>
                        </a:rPr>
                        <a:t>x</a:t>
                      </a:r>
                      <a:r>
                        <a:rPr lang="en-US" sz="1800" b="1" baseline="-25000" dirty="0" smtClean="0">
                          <a:solidFill>
                            <a:srgbClr val="FFFF00"/>
                          </a:solidFill>
                          <a:latin typeface="Courier New" pitchFamily="49" charset="0"/>
                          <a:cs typeface="Courier New" pitchFamily="49" charset="0"/>
                        </a:rPr>
                        <a:t>5</a:t>
                      </a:r>
                      <a:endParaRPr lang="en-US" sz="1800" b="1" dirty="0">
                        <a:solidFill>
                          <a:srgbClr val="FFFF00"/>
                        </a:solidFill>
                        <a:latin typeface="Courier New" pitchFamily="49" charset="0"/>
                        <a:cs typeface="Courier New" pitchFamily="49" charset="0"/>
                      </a:endParaRPr>
                    </a:p>
                  </a:txBody>
                  <a:tcPr marL="18288" marR="18288">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0000"/>
                          </a:solidFill>
                          <a:latin typeface="Courier New" pitchFamily="49" charset="0"/>
                          <a:cs typeface="Courier New" pitchFamily="49" charset="0"/>
                        </a:rPr>
                        <a:t>x</a:t>
                      </a:r>
                      <a:r>
                        <a:rPr lang="en-US" sz="1800" b="1" baseline="-25000" dirty="0" smtClean="0">
                          <a:solidFill>
                            <a:srgbClr val="FF0000"/>
                          </a:solidFill>
                          <a:latin typeface="Courier New" pitchFamily="49" charset="0"/>
                          <a:cs typeface="Courier New" pitchFamily="49" charset="0"/>
                        </a:rPr>
                        <a:t>6</a:t>
                      </a:r>
                      <a:endParaRPr lang="en-US" sz="1800" b="1" dirty="0" smtClean="0">
                        <a:solidFill>
                          <a:srgbClr val="FF0000"/>
                        </a:solidFill>
                        <a:latin typeface="Courier New" pitchFamily="49" charset="0"/>
                        <a:cs typeface="Courier New" pitchFamily="49" charset="0"/>
                      </a:endParaRPr>
                    </a:p>
                  </a:txBody>
                  <a:tcPr marL="18288" marR="18288">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FF00"/>
                          </a:solidFill>
                          <a:latin typeface="Courier New" pitchFamily="49" charset="0"/>
                          <a:cs typeface="Courier New" pitchFamily="49" charset="0"/>
                        </a:rPr>
                        <a:t>x</a:t>
                      </a:r>
                      <a:r>
                        <a:rPr lang="en-US" sz="1800" b="1" baseline="-25000" dirty="0" smtClean="0">
                          <a:solidFill>
                            <a:srgbClr val="FFFF00"/>
                          </a:solidFill>
                          <a:latin typeface="Courier New" pitchFamily="49" charset="0"/>
                          <a:cs typeface="Courier New" pitchFamily="49" charset="0"/>
                        </a:rPr>
                        <a:t>7</a:t>
                      </a:r>
                      <a:endParaRPr lang="en-US" sz="1800" b="1" dirty="0">
                        <a:solidFill>
                          <a:srgbClr val="FFFF00"/>
                        </a:solidFill>
                        <a:latin typeface="Courier New" pitchFamily="49" charset="0"/>
                        <a:cs typeface="Courier New" pitchFamily="49" charset="0"/>
                      </a:endParaRPr>
                    </a:p>
                  </a:txBody>
                  <a:tcPr marL="18288" marR="18288">
                    <a:solidFill>
                      <a:srgbClr val="92D050"/>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19850838"/>
              </p:ext>
            </p:extLst>
          </p:nvPr>
        </p:nvGraphicFramePr>
        <p:xfrm>
          <a:off x="457197" y="3505200"/>
          <a:ext cx="3886204" cy="370840"/>
        </p:xfrm>
        <a:graphic>
          <a:graphicData uri="http://schemas.openxmlformats.org/drawingml/2006/table">
            <a:tbl>
              <a:tblPr firstRow="1" bandRow="1">
                <a:tableStyleId>{5C22544A-7EE6-4342-B048-85BDC9FD1C3A}</a:tableStyleId>
              </a:tblPr>
              <a:tblGrid>
                <a:gridCol w="555172"/>
                <a:gridCol w="555172"/>
                <a:gridCol w="555172"/>
                <a:gridCol w="555172"/>
                <a:gridCol w="555172"/>
                <a:gridCol w="555172"/>
                <a:gridCol w="555172"/>
              </a:tblGrid>
              <a:tr h="370840">
                <a:tc>
                  <a:txBody>
                    <a:bodyPr/>
                    <a:lstStyle/>
                    <a:p>
                      <a:pPr algn="ctr"/>
                      <a:r>
                        <a:rPr lang="en-US" sz="1800" b="1" dirty="0" smtClean="0">
                          <a:solidFill>
                            <a:srgbClr val="FFFF00"/>
                          </a:solidFill>
                          <a:latin typeface="Courier New" pitchFamily="49" charset="0"/>
                          <a:cs typeface="Courier New" pitchFamily="49" charset="0"/>
                        </a:rPr>
                        <a:t>x</a:t>
                      </a:r>
                      <a:r>
                        <a:rPr lang="en-US" sz="1800" b="1" baseline="-25000" dirty="0" smtClean="0">
                          <a:solidFill>
                            <a:srgbClr val="FFFF00"/>
                          </a:solidFill>
                          <a:latin typeface="Courier New" pitchFamily="49" charset="0"/>
                          <a:cs typeface="Courier New" pitchFamily="49" charset="0"/>
                        </a:rPr>
                        <a:t>8</a:t>
                      </a:r>
                      <a:endParaRPr lang="en-US" sz="1800" b="1" baseline="-25000" dirty="0">
                        <a:solidFill>
                          <a:srgbClr val="FFFF00"/>
                        </a:solidFill>
                        <a:latin typeface="Courier New" pitchFamily="49" charset="0"/>
                        <a:cs typeface="Courier New" pitchFamily="49" charset="0"/>
                      </a:endParaRPr>
                    </a:p>
                  </a:txBody>
                  <a:tcPr marL="18288" marR="18288">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0000"/>
                          </a:solidFill>
                          <a:latin typeface="Courier New" pitchFamily="49" charset="0"/>
                          <a:cs typeface="Courier New" pitchFamily="49" charset="0"/>
                        </a:rPr>
                        <a:t>x</a:t>
                      </a:r>
                      <a:r>
                        <a:rPr lang="en-US" sz="1800" b="1" baseline="-25000" dirty="0" smtClean="0">
                          <a:solidFill>
                            <a:srgbClr val="FF0000"/>
                          </a:solidFill>
                          <a:latin typeface="Courier New" pitchFamily="49" charset="0"/>
                          <a:cs typeface="Courier New" pitchFamily="49" charset="0"/>
                        </a:rPr>
                        <a:t>9</a:t>
                      </a:r>
                      <a:endParaRPr lang="en-US" sz="1800" b="1" dirty="0">
                        <a:solidFill>
                          <a:srgbClr val="FF0000"/>
                        </a:solidFill>
                        <a:latin typeface="Courier New" pitchFamily="49" charset="0"/>
                        <a:cs typeface="Courier New" pitchFamily="49" charset="0"/>
                      </a:endParaRPr>
                    </a:p>
                  </a:txBody>
                  <a:tcPr marL="18288" marR="18288">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0000"/>
                          </a:solidFill>
                          <a:latin typeface="Courier New" pitchFamily="49" charset="0"/>
                          <a:cs typeface="Courier New" pitchFamily="49" charset="0"/>
                        </a:rPr>
                        <a:t>x</a:t>
                      </a:r>
                      <a:r>
                        <a:rPr lang="en-US" sz="1800" b="1" baseline="-25000" dirty="0" smtClean="0">
                          <a:solidFill>
                            <a:srgbClr val="FF0000"/>
                          </a:solidFill>
                          <a:latin typeface="Courier New" pitchFamily="49" charset="0"/>
                          <a:cs typeface="Courier New" pitchFamily="49" charset="0"/>
                        </a:rPr>
                        <a:t>10</a:t>
                      </a:r>
                      <a:endParaRPr lang="en-US" sz="1800" b="1" dirty="0">
                        <a:solidFill>
                          <a:srgbClr val="FF0000"/>
                        </a:solidFill>
                        <a:latin typeface="Courier New" pitchFamily="49" charset="0"/>
                        <a:cs typeface="Courier New" pitchFamily="49" charset="0"/>
                      </a:endParaRPr>
                    </a:p>
                  </a:txBody>
                  <a:tcPr marL="18288" marR="18288">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FF00"/>
                          </a:solidFill>
                          <a:latin typeface="Courier New" pitchFamily="49" charset="0"/>
                          <a:cs typeface="Courier New" pitchFamily="49" charset="0"/>
                        </a:rPr>
                        <a:t>x</a:t>
                      </a:r>
                      <a:r>
                        <a:rPr lang="en-US" sz="1800" b="1" baseline="-25000" dirty="0" smtClean="0">
                          <a:solidFill>
                            <a:srgbClr val="FFFF00"/>
                          </a:solidFill>
                          <a:latin typeface="Courier New" pitchFamily="49" charset="0"/>
                          <a:cs typeface="Courier New" pitchFamily="49" charset="0"/>
                        </a:rPr>
                        <a:t>11</a:t>
                      </a:r>
                      <a:endParaRPr lang="en-US" sz="1800" b="1" dirty="0">
                        <a:solidFill>
                          <a:srgbClr val="FFFF00"/>
                        </a:solidFill>
                        <a:latin typeface="Courier New" pitchFamily="49" charset="0"/>
                        <a:cs typeface="Courier New" pitchFamily="49" charset="0"/>
                      </a:endParaRPr>
                    </a:p>
                  </a:txBody>
                  <a:tcPr marL="18288" marR="18288">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0000"/>
                          </a:solidFill>
                          <a:latin typeface="Courier New" pitchFamily="49" charset="0"/>
                          <a:cs typeface="Courier New" pitchFamily="49" charset="0"/>
                        </a:rPr>
                        <a:t>x</a:t>
                      </a:r>
                      <a:r>
                        <a:rPr lang="en-US" sz="1800" b="1" baseline="-25000" dirty="0" smtClean="0">
                          <a:solidFill>
                            <a:srgbClr val="FF0000"/>
                          </a:solidFill>
                          <a:latin typeface="Courier New" pitchFamily="49" charset="0"/>
                          <a:cs typeface="Courier New" pitchFamily="49" charset="0"/>
                        </a:rPr>
                        <a:t>12</a:t>
                      </a:r>
                      <a:endParaRPr lang="en-US" sz="1800" b="1" dirty="0">
                        <a:solidFill>
                          <a:srgbClr val="FF0000"/>
                        </a:solidFill>
                        <a:latin typeface="Courier New" pitchFamily="49" charset="0"/>
                        <a:cs typeface="Courier New" pitchFamily="49" charset="0"/>
                      </a:endParaRPr>
                    </a:p>
                  </a:txBody>
                  <a:tcPr marL="18288" marR="18288">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FF00"/>
                          </a:solidFill>
                          <a:latin typeface="Courier New" pitchFamily="49" charset="0"/>
                          <a:cs typeface="Courier New" pitchFamily="49" charset="0"/>
                        </a:rPr>
                        <a:t>x</a:t>
                      </a:r>
                      <a:r>
                        <a:rPr lang="en-US" sz="1800" b="1" baseline="-25000" dirty="0" smtClean="0">
                          <a:solidFill>
                            <a:srgbClr val="FFFF00"/>
                          </a:solidFill>
                          <a:latin typeface="Courier New" pitchFamily="49" charset="0"/>
                          <a:cs typeface="Courier New" pitchFamily="49" charset="0"/>
                        </a:rPr>
                        <a:t>13</a:t>
                      </a:r>
                      <a:endParaRPr lang="en-US" sz="1800" b="1" baseline="-25000" dirty="0">
                        <a:solidFill>
                          <a:srgbClr val="FFFF00"/>
                        </a:solidFill>
                        <a:latin typeface="Courier New" pitchFamily="49" charset="0"/>
                        <a:cs typeface="Courier New" pitchFamily="49" charset="0"/>
                      </a:endParaRPr>
                    </a:p>
                  </a:txBody>
                  <a:tcPr marL="18288" marR="18288">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0000"/>
                          </a:solidFill>
                          <a:latin typeface="Courier New" pitchFamily="49" charset="0"/>
                          <a:cs typeface="Courier New" pitchFamily="49" charset="0"/>
                        </a:rPr>
                        <a:t>x</a:t>
                      </a:r>
                      <a:r>
                        <a:rPr lang="en-US" sz="1800" b="1" baseline="-25000" dirty="0" smtClean="0">
                          <a:solidFill>
                            <a:srgbClr val="FF0000"/>
                          </a:solidFill>
                          <a:latin typeface="Courier New" pitchFamily="49" charset="0"/>
                          <a:cs typeface="Courier New" pitchFamily="49" charset="0"/>
                        </a:rPr>
                        <a:t>14</a:t>
                      </a:r>
                      <a:endParaRPr lang="en-US" sz="1800" b="1" dirty="0">
                        <a:solidFill>
                          <a:srgbClr val="FF0000"/>
                        </a:solidFill>
                        <a:latin typeface="Courier New" pitchFamily="49" charset="0"/>
                        <a:cs typeface="Courier New" pitchFamily="49" charset="0"/>
                      </a:endParaRPr>
                    </a:p>
                  </a:txBody>
                  <a:tcPr marL="18288" marR="18288">
                    <a:solidFill>
                      <a:srgbClr val="92D050"/>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19684788"/>
              </p:ext>
            </p:extLst>
          </p:nvPr>
        </p:nvGraphicFramePr>
        <p:xfrm>
          <a:off x="457197" y="3886200"/>
          <a:ext cx="3886204" cy="370840"/>
        </p:xfrm>
        <a:graphic>
          <a:graphicData uri="http://schemas.openxmlformats.org/drawingml/2006/table">
            <a:tbl>
              <a:tblPr firstRow="1" bandRow="1">
                <a:tableStyleId>{5C22544A-7EE6-4342-B048-85BDC9FD1C3A}</a:tableStyleId>
              </a:tblPr>
              <a:tblGrid>
                <a:gridCol w="555172"/>
                <a:gridCol w="555172"/>
                <a:gridCol w="555172"/>
                <a:gridCol w="555172"/>
                <a:gridCol w="555172"/>
                <a:gridCol w="555172"/>
                <a:gridCol w="555172"/>
              </a:tblGrid>
              <a:tr h="370840">
                <a:tc>
                  <a:txBody>
                    <a:bodyPr/>
                    <a:lstStyle/>
                    <a:p>
                      <a:pPr algn="ctr"/>
                      <a:r>
                        <a:rPr lang="en-US" sz="1800" b="1" dirty="0" smtClean="0">
                          <a:solidFill>
                            <a:schemeClr val="tx1"/>
                          </a:solidFill>
                          <a:latin typeface="Courier New" pitchFamily="49" charset="0"/>
                          <a:cs typeface="Courier New" pitchFamily="49" charset="0"/>
                        </a:rPr>
                        <a:t>0</a:t>
                      </a:r>
                      <a:endParaRPr lang="en-US" sz="1800" b="1" baseline="-25000"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1</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1</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0</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1</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0</a:t>
                      </a:r>
                      <a:endParaRPr lang="en-US" sz="1800" b="1" baseline="-25000"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1</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287451283"/>
              </p:ext>
            </p:extLst>
          </p:nvPr>
        </p:nvGraphicFramePr>
        <p:xfrm>
          <a:off x="4800596" y="2438400"/>
          <a:ext cx="3886204" cy="370840"/>
        </p:xfrm>
        <a:graphic>
          <a:graphicData uri="http://schemas.openxmlformats.org/drawingml/2006/table">
            <a:tbl>
              <a:tblPr firstRow="1" bandRow="1">
                <a:tableStyleId>{5C22544A-7EE6-4342-B048-85BDC9FD1C3A}</a:tableStyleId>
              </a:tblPr>
              <a:tblGrid>
                <a:gridCol w="555172"/>
                <a:gridCol w="555172"/>
                <a:gridCol w="555172"/>
                <a:gridCol w="555172"/>
                <a:gridCol w="555172"/>
                <a:gridCol w="555172"/>
                <a:gridCol w="555172"/>
              </a:tblGrid>
              <a:tr h="370840">
                <a:tc>
                  <a:txBody>
                    <a:bodyPr/>
                    <a:lstStyle/>
                    <a:p>
                      <a:pPr algn="ctr"/>
                      <a:r>
                        <a:rPr lang="en-US" sz="1800" b="1" dirty="0" smtClean="0">
                          <a:solidFill>
                            <a:srgbClr val="FF0000"/>
                          </a:solidFill>
                          <a:latin typeface="Courier New" pitchFamily="49" charset="0"/>
                          <a:cs typeface="Courier New" pitchFamily="49" charset="0"/>
                        </a:rPr>
                        <a:t>x</a:t>
                      </a:r>
                      <a:r>
                        <a:rPr lang="en-US" sz="1800" b="1" baseline="-25000" dirty="0" smtClean="0">
                          <a:solidFill>
                            <a:srgbClr val="FF0000"/>
                          </a:solidFill>
                          <a:latin typeface="Courier New" pitchFamily="49" charset="0"/>
                          <a:cs typeface="Courier New" pitchFamily="49" charset="0"/>
                        </a:rPr>
                        <a:t>1</a:t>
                      </a:r>
                      <a:endParaRPr lang="en-US" sz="1800" b="1" baseline="-25000" dirty="0">
                        <a:solidFill>
                          <a:srgbClr val="FF0000"/>
                        </a:solidFill>
                        <a:latin typeface="Courier New" pitchFamily="49" charset="0"/>
                        <a:cs typeface="Courier New" pitchFamily="49" charset="0"/>
                      </a:endParaRPr>
                    </a:p>
                  </a:txBody>
                  <a:tcPr marL="18288" marR="18288">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FF00"/>
                          </a:solidFill>
                          <a:latin typeface="Courier New" pitchFamily="49" charset="0"/>
                          <a:cs typeface="Courier New" pitchFamily="49" charset="0"/>
                        </a:rPr>
                        <a:t>0</a:t>
                      </a:r>
                      <a:endParaRPr lang="en-US" sz="1800" b="1" dirty="0">
                        <a:solidFill>
                          <a:srgbClr val="FFFF00"/>
                        </a:solidFill>
                        <a:latin typeface="Courier New" pitchFamily="49" charset="0"/>
                        <a:cs typeface="Courier New" pitchFamily="49" charset="0"/>
                      </a:endParaRPr>
                    </a:p>
                  </a:txBody>
                  <a:tcPr marL="18288" marR="18288">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FF00"/>
                          </a:solidFill>
                          <a:latin typeface="Courier New" pitchFamily="49" charset="0"/>
                          <a:cs typeface="Courier New" pitchFamily="49" charset="0"/>
                        </a:rPr>
                        <a:t>0</a:t>
                      </a:r>
                      <a:endParaRPr lang="en-US" sz="1800" b="1" dirty="0">
                        <a:solidFill>
                          <a:srgbClr val="FFFF00"/>
                        </a:solidFill>
                        <a:latin typeface="Courier New" pitchFamily="49" charset="0"/>
                        <a:cs typeface="Courier New" pitchFamily="49" charset="0"/>
                      </a:endParaRPr>
                    </a:p>
                  </a:txBody>
                  <a:tcPr marL="18288" marR="18288">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0000"/>
                          </a:solidFill>
                          <a:latin typeface="Courier New" pitchFamily="49" charset="0"/>
                          <a:cs typeface="Courier New" pitchFamily="49" charset="0"/>
                        </a:rPr>
                        <a:t>x</a:t>
                      </a:r>
                      <a:r>
                        <a:rPr lang="en-US" sz="1800" b="1" baseline="-25000" dirty="0" smtClean="0">
                          <a:solidFill>
                            <a:srgbClr val="FF0000"/>
                          </a:solidFill>
                          <a:latin typeface="Courier New" pitchFamily="49" charset="0"/>
                          <a:cs typeface="Courier New" pitchFamily="49" charset="0"/>
                        </a:rPr>
                        <a:t>4</a:t>
                      </a:r>
                      <a:endParaRPr lang="en-US" sz="1800" b="1" dirty="0">
                        <a:solidFill>
                          <a:srgbClr val="FF0000"/>
                        </a:solidFill>
                        <a:latin typeface="Courier New" pitchFamily="49" charset="0"/>
                        <a:cs typeface="Courier New" pitchFamily="49" charset="0"/>
                      </a:endParaRPr>
                    </a:p>
                  </a:txBody>
                  <a:tcPr marL="18288" marR="18288">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FF00"/>
                          </a:solidFill>
                          <a:latin typeface="Courier New" pitchFamily="49" charset="0"/>
                          <a:cs typeface="Courier New" pitchFamily="49" charset="0"/>
                        </a:rPr>
                        <a:t>0</a:t>
                      </a:r>
                      <a:endParaRPr lang="en-US" sz="1800" b="1" dirty="0">
                        <a:solidFill>
                          <a:srgbClr val="FFFF00"/>
                        </a:solidFill>
                        <a:latin typeface="Courier New" pitchFamily="49" charset="0"/>
                        <a:cs typeface="Courier New" pitchFamily="49" charset="0"/>
                      </a:endParaRPr>
                    </a:p>
                  </a:txBody>
                  <a:tcPr marL="18288" marR="18288">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0000"/>
                          </a:solidFill>
                          <a:latin typeface="Courier New" pitchFamily="49" charset="0"/>
                          <a:cs typeface="Courier New" pitchFamily="49" charset="0"/>
                        </a:rPr>
                        <a:t>x</a:t>
                      </a:r>
                      <a:r>
                        <a:rPr lang="en-US" sz="1800" b="1" baseline="-25000" dirty="0" smtClean="0">
                          <a:solidFill>
                            <a:srgbClr val="FF0000"/>
                          </a:solidFill>
                          <a:latin typeface="Courier New" pitchFamily="49" charset="0"/>
                          <a:cs typeface="Courier New" pitchFamily="49" charset="0"/>
                        </a:rPr>
                        <a:t>6</a:t>
                      </a:r>
                      <a:endParaRPr lang="en-US" sz="1800" b="1" dirty="0" smtClean="0">
                        <a:solidFill>
                          <a:srgbClr val="FF0000"/>
                        </a:solidFill>
                        <a:latin typeface="Courier New" pitchFamily="49" charset="0"/>
                        <a:cs typeface="Courier New" pitchFamily="49" charset="0"/>
                      </a:endParaRPr>
                    </a:p>
                  </a:txBody>
                  <a:tcPr marL="18288" marR="18288">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FF00"/>
                          </a:solidFill>
                          <a:latin typeface="Courier New" pitchFamily="49" charset="0"/>
                          <a:cs typeface="Courier New" pitchFamily="49" charset="0"/>
                        </a:rPr>
                        <a:t>0</a:t>
                      </a:r>
                      <a:endParaRPr lang="en-US" sz="1800" b="1" dirty="0">
                        <a:solidFill>
                          <a:srgbClr val="FFFF00"/>
                        </a:solidFill>
                        <a:latin typeface="Courier New" pitchFamily="49" charset="0"/>
                        <a:cs typeface="Courier New" pitchFamily="49" charset="0"/>
                      </a:endParaRPr>
                    </a:p>
                  </a:txBody>
                  <a:tcPr marL="18288" marR="18288">
                    <a:solidFill>
                      <a:srgbClr val="92D050"/>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666186938"/>
              </p:ext>
            </p:extLst>
          </p:nvPr>
        </p:nvGraphicFramePr>
        <p:xfrm>
          <a:off x="4800596" y="3505200"/>
          <a:ext cx="3886204" cy="370840"/>
        </p:xfrm>
        <a:graphic>
          <a:graphicData uri="http://schemas.openxmlformats.org/drawingml/2006/table">
            <a:tbl>
              <a:tblPr firstRow="1" bandRow="1">
                <a:tableStyleId>{5C22544A-7EE6-4342-B048-85BDC9FD1C3A}</a:tableStyleId>
              </a:tblPr>
              <a:tblGrid>
                <a:gridCol w="555172"/>
                <a:gridCol w="555172"/>
                <a:gridCol w="555172"/>
                <a:gridCol w="555172"/>
                <a:gridCol w="555172"/>
                <a:gridCol w="555172"/>
                <a:gridCol w="555172"/>
              </a:tblGrid>
              <a:tr h="370840">
                <a:tc>
                  <a:txBody>
                    <a:bodyPr/>
                    <a:lstStyle/>
                    <a:p>
                      <a:pPr algn="ctr"/>
                      <a:r>
                        <a:rPr lang="en-US" sz="1800" b="1" dirty="0" smtClean="0">
                          <a:solidFill>
                            <a:srgbClr val="FFFF00"/>
                          </a:solidFill>
                          <a:latin typeface="Courier New" pitchFamily="49" charset="0"/>
                          <a:cs typeface="Courier New" pitchFamily="49" charset="0"/>
                        </a:rPr>
                        <a:t>0</a:t>
                      </a:r>
                      <a:endParaRPr lang="en-US" sz="1800" b="1" baseline="-25000" dirty="0">
                        <a:solidFill>
                          <a:srgbClr val="FFFF00"/>
                        </a:solidFill>
                        <a:latin typeface="Courier New" pitchFamily="49" charset="0"/>
                        <a:cs typeface="Courier New" pitchFamily="49" charset="0"/>
                      </a:endParaRPr>
                    </a:p>
                  </a:txBody>
                  <a:tcPr marL="18288" marR="18288">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0000"/>
                          </a:solidFill>
                          <a:latin typeface="Courier New" pitchFamily="49" charset="0"/>
                          <a:cs typeface="Courier New" pitchFamily="49" charset="0"/>
                        </a:rPr>
                        <a:t>x</a:t>
                      </a:r>
                      <a:r>
                        <a:rPr lang="en-US" sz="1800" b="1" baseline="-25000" dirty="0" smtClean="0">
                          <a:solidFill>
                            <a:srgbClr val="FF0000"/>
                          </a:solidFill>
                          <a:latin typeface="Courier New" pitchFamily="49" charset="0"/>
                          <a:cs typeface="Courier New" pitchFamily="49" charset="0"/>
                        </a:rPr>
                        <a:t>9</a:t>
                      </a:r>
                      <a:endParaRPr lang="en-US" sz="1800" b="1" dirty="0">
                        <a:solidFill>
                          <a:srgbClr val="FF0000"/>
                        </a:solidFill>
                        <a:latin typeface="Courier New" pitchFamily="49" charset="0"/>
                        <a:cs typeface="Courier New" pitchFamily="49" charset="0"/>
                      </a:endParaRPr>
                    </a:p>
                  </a:txBody>
                  <a:tcPr marL="18288" marR="18288">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0000"/>
                          </a:solidFill>
                          <a:latin typeface="Courier New" pitchFamily="49" charset="0"/>
                          <a:cs typeface="Courier New" pitchFamily="49" charset="0"/>
                        </a:rPr>
                        <a:t>x</a:t>
                      </a:r>
                      <a:r>
                        <a:rPr lang="en-US" sz="1800" b="1" baseline="-25000" dirty="0" smtClean="0">
                          <a:solidFill>
                            <a:srgbClr val="FF0000"/>
                          </a:solidFill>
                          <a:latin typeface="Courier New" pitchFamily="49" charset="0"/>
                          <a:cs typeface="Courier New" pitchFamily="49" charset="0"/>
                        </a:rPr>
                        <a:t>10</a:t>
                      </a:r>
                      <a:endParaRPr lang="en-US" sz="1800" b="1" dirty="0">
                        <a:solidFill>
                          <a:srgbClr val="FF0000"/>
                        </a:solidFill>
                        <a:latin typeface="Courier New" pitchFamily="49" charset="0"/>
                        <a:cs typeface="Courier New" pitchFamily="49" charset="0"/>
                      </a:endParaRPr>
                    </a:p>
                  </a:txBody>
                  <a:tcPr marL="18288" marR="18288">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FF00"/>
                          </a:solidFill>
                          <a:latin typeface="Courier New" pitchFamily="49" charset="0"/>
                          <a:cs typeface="Courier New" pitchFamily="49" charset="0"/>
                        </a:rPr>
                        <a:t>0</a:t>
                      </a:r>
                      <a:endParaRPr lang="en-US" sz="1800" b="1" dirty="0">
                        <a:solidFill>
                          <a:srgbClr val="FFFF00"/>
                        </a:solidFill>
                        <a:latin typeface="Courier New" pitchFamily="49" charset="0"/>
                        <a:cs typeface="Courier New" pitchFamily="49" charset="0"/>
                      </a:endParaRPr>
                    </a:p>
                  </a:txBody>
                  <a:tcPr marL="18288" marR="18288">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0000"/>
                          </a:solidFill>
                          <a:latin typeface="Courier New" pitchFamily="49" charset="0"/>
                          <a:cs typeface="Courier New" pitchFamily="49" charset="0"/>
                        </a:rPr>
                        <a:t>x</a:t>
                      </a:r>
                      <a:r>
                        <a:rPr lang="en-US" sz="1800" b="1" baseline="-25000" dirty="0" smtClean="0">
                          <a:solidFill>
                            <a:srgbClr val="FF0000"/>
                          </a:solidFill>
                          <a:latin typeface="Courier New" pitchFamily="49" charset="0"/>
                          <a:cs typeface="Courier New" pitchFamily="49" charset="0"/>
                        </a:rPr>
                        <a:t>12</a:t>
                      </a:r>
                      <a:endParaRPr lang="en-US" sz="1800" b="1" dirty="0">
                        <a:solidFill>
                          <a:srgbClr val="FF0000"/>
                        </a:solidFill>
                        <a:latin typeface="Courier New" pitchFamily="49" charset="0"/>
                        <a:cs typeface="Courier New" pitchFamily="49" charset="0"/>
                      </a:endParaRPr>
                    </a:p>
                  </a:txBody>
                  <a:tcPr marL="18288" marR="18288">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FF00"/>
                          </a:solidFill>
                          <a:latin typeface="Courier New" pitchFamily="49" charset="0"/>
                          <a:cs typeface="Courier New" pitchFamily="49" charset="0"/>
                        </a:rPr>
                        <a:t>0</a:t>
                      </a:r>
                      <a:endParaRPr lang="en-US" sz="1800" b="1" baseline="-25000" dirty="0">
                        <a:solidFill>
                          <a:srgbClr val="FFFF00"/>
                        </a:solidFill>
                        <a:latin typeface="Courier New" pitchFamily="49" charset="0"/>
                        <a:cs typeface="Courier New" pitchFamily="49" charset="0"/>
                      </a:endParaRPr>
                    </a:p>
                  </a:txBody>
                  <a:tcPr marL="18288" marR="18288">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0000"/>
                          </a:solidFill>
                          <a:latin typeface="Courier New" pitchFamily="49" charset="0"/>
                          <a:cs typeface="Courier New" pitchFamily="49" charset="0"/>
                        </a:rPr>
                        <a:t>x</a:t>
                      </a:r>
                      <a:r>
                        <a:rPr lang="en-US" sz="1800" b="1" baseline="-25000" dirty="0" smtClean="0">
                          <a:solidFill>
                            <a:srgbClr val="FF0000"/>
                          </a:solidFill>
                          <a:latin typeface="Courier New" pitchFamily="49" charset="0"/>
                          <a:cs typeface="Courier New" pitchFamily="49" charset="0"/>
                        </a:rPr>
                        <a:t>14</a:t>
                      </a:r>
                      <a:endParaRPr lang="en-US" sz="1800" b="1" dirty="0">
                        <a:solidFill>
                          <a:srgbClr val="FF0000"/>
                        </a:solidFill>
                        <a:latin typeface="Courier New" pitchFamily="49" charset="0"/>
                        <a:cs typeface="Courier New" pitchFamily="49" charset="0"/>
                      </a:endParaRPr>
                    </a:p>
                  </a:txBody>
                  <a:tcPr marL="18288" marR="18288">
                    <a:solidFill>
                      <a:srgbClr val="92D050"/>
                    </a:solidFill>
                  </a:tcPr>
                </a:tc>
              </a:tr>
            </a:tbl>
          </a:graphicData>
        </a:graphic>
      </p:graphicFrame>
      <p:grpSp>
        <p:nvGrpSpPr>
          <p:cNvPr id="22" name="Group 21"/>
          <p:cNvGrpSpPr/>
          <p:nvPr/>
        </p:nvGrpSpPr>
        <p:grpSpPr>
          <a:xfrm>
            <a:off x="152400" y="2440615"/>
            <a:ext cx="4572000" cy="1597985"/>
            <a:chOff x="152400" y="2440615"/>
            <a:chExt cx="4572000" cy="1597985"/>
          </a:xfrm>
        </p:grpSpPr>
        <p:sp>
          <p:nvSpPr>
            <p:cNvPr id="14" name="TextBox 13"/>
            <p:cNvSpPr txBox="1"/>
            <p:nvPr/>
          </p:nvSpPr>
          <p:spPr>
            <a:xfrm>
              <a:off x="152400" y="2590800"/>
              <a:ext cx="301686" cy="369332"/>
            </a:xfrm>
            <a:prstGeom prst="rect">
              <a:avLst/>
            </a:prstGeom>
            <a:noFill/>
          </p:spPr>
          <p:txBody>
            <a:bodyPr wrap="none" rtlCol="0">
              <a:spAutoFit/>
            </a:bodyPr>
            <a:lstStyle/>
            <a:p>
              <a:r>
                <a:rPr lang="en-US" dirty="0" smtClean="0"/>
                <a:t>x</a:t>
              </a:r>
              <a:endParaRPr lang="en-US" dirty="0"/>
            </a:p>
          </p:txBody>
        </p:sp>
        <p:sp>
          <p:nvSpPr>
            <p:cNvPr id="15" name="TextBox 14"/>
            <p:cNvSpPr txBox="1"/>
            <p:nvPr/>
          </p:nvSpPr>
          <p:spPr>
            <a:xfrm>
              <a:off x="152400" y="3669268"/>
              <a:ext cx="301686" cy="369332"/>
            </a:xfrm>
            <a:prstGeom prst="rect">
              <a:avLst/>
            </a:prstGeom>
            <a:noFill/>
          </p:spPr>
          <p:txBody>
            <a:bodyPr wrap="none" rtlCol="0">
              <a:spAutoFit/>
            </a:bodyPr>
            <a:lstStyle/>
            <a:p>
              <a:r>
                <a:rPr lang="en-US" dirty="0" smtClean="0"/>
                <a:t>x</a:t>
              </a:r>
              <a:endParaRPr lang="en-US" dirty="0"/>
            </a:p>
          </p:txBody>
        </p:sp>
        <p:sp>
          <p:nvSpPr>
            <p:cNvPr id="16" name="TextBox 15"/>
            <p:cNvSpPr txBox="1"/>
            <p:nvPr/>
          </p:nvSpPr>
          <p:spPr>
            <a:xfrm>
              <a:off x="4358594" y="2440615"/>
              <a:ext cx="365806" cy="400110"/>
            </a:xfrm>
            <a:prstGeom prst="rect">
              <a:avLst/>
            </a:prstGeom>
            <a:noFill/>
          </p:spPr>
          <p:txBody>
            <a:bodyPr wrap="none" rtlCol="0">
              <a:spAutoFit/>
            </a:bodyPr>
            <a:lstStyle/>
            <a:p>
              <a:r>
                <a:rPr lang="en-US" sz="2000" b="1" dirty="0" smtClean="0"/>
                <a:t>=</a:t>
              </a:r>
              <a:endParaRPr lang="en-US" sz="2000" b="1" dirty="0"/>
            </a:p>
          </p:txBody>
        </p:sp>
        <p:sp>
          <p:nvSpPr>
            <p:cNvPr id="17" name="TextBox 16"/>
            <p:cNvSpPr txBox="1"/>
            <p:nvPr/>
          </p:nvSpPr>
          <p:spPr>
            <a:xfrm>
              <a:off x="4358594" y="3486090"/>
              <a:ext cx="365806" cy="400110"/>
            </a:xfrm>
            <a:prstGeom prst="rect">
              <a:avLst/>
            </a:prstGeom>
            <a:noFill/>
          </p:spPr>
          <p:txBody>
            <a:bodyPr wrap="none" rtlCol="0">
              <a:spAutoFit/>
            </a:bodyPr>
            <a:lstStyle/>
            <a:p>
              <a:r>
                <a:rPr lang="en-US" sz="2000" b="1" dirty="0" smtClean="0"/>
                <a:t>=</a:t>
              </a:r>
              <a:endParaRPr lang="en-US" sz="2000" b="1" dirty="0"/>
            </a:p>
          </p:txBody>
        </p:sp>
      </p:grpSp>
      <p:cxnSp>
        <p:nvCxnSpPr>
          <p:cNvPr id="19" name="Straight Connector 18"/>
          <p:cNvCxnSpPr/>
          <p:nvPr/>
        </p:nvCxnSpPr>
        <p:spPr>
          <a:xfrm>
            <a:off x="4724400" y="4343400"/>
            <a:ext cx="3962400"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553200" y="2905780"/>
            <a:ext cx="437940" cy="523220"/>
          </a:xfrm>
          <a:prstGeom prst="rect">
            <a:avLst/>
          </a:prstGeom>
          <a:noFill/>
        </p:spPr>
        <p:txBody>
          <a:bodyPr wrap="none" rtlCol="0">
            <a:spAutoFit/>
          </a:bodyPr>
          <a:lstStyle/>
          <a:p>
            <a:r>
              <a:rPr lang="en-US" sz="2800" b="1" dirty="0" smtClean="0"/>
              <a:t>+</a:t>
            </a:r>
            <a:endParaRPr lang="en-US" sz="2800" b="1" dirty="0"/>
          </a:p>
        </p:txBody>
      </p:sp>
      <p:graphicFrame>
        <p:nvGraphicFramePr>
          <p:cNvPr id="21" name="Table 20"/>
          <p:cNvGraphicFramePr>
            <a:graphicFrameLocks noGrp="1"/>
          </p:cNvGraphicFramePr>
          <p:nvPr>
            <p:extLst>
              <p:ext uri="{D42A27DB-BD31-4B8C-83A1-F6EECF244321}">
                <p14:modId xmlns:p14="http://schemas.microsoft.com/office/powerpoint/2010/main" val="648069975"/>
              </p:ext>
            </p:extLst>
          </p:nvPr>
        </p:nvGraphicFramePr>
        <p:xfrm>
          <a:off x="4800600" y="4429760"/>
          <a:ext cx="3886204" cy="370840"/>
        </p:xfrm>
        <a:graphic>
          <a:graphicData uri="http://schemas.openxmlformats.org/drawingml/2006/table">
            <a:tbl>
              <a:tblPr firstRow="1" bandRow="1">
                <a:tableStyleId>{5C22544A-7EE6-4342-B048-85BDC9FD1C3A}</a:tableStyleId>
              </a:tblPr>
              <a:tblGrid>
                <a:gridCol w="555172"/>
                <a:gridCol w="555172"/>
                <a:gridCol w="555172"/>
                <a:gridCol w="555172"/>
                <a:gridCol w="555172"/>
                <a:gridCol w="555172"/>
                <a:gridCol w="555172"/>
              </a:tblGrid>
              <a:tr h="370840">
                <a:tc>
                  <a:txBody>
                    <a:bodyPr/>
                    <a:lstStyle/>
                    <a:p>
                      <a:pPr algn="ctr"/>
                      <a:r>
                        <a:rPr lang="en-US" sz="1800" b="1" dirty="0" smtClean="0">
                          <a:solidFill>
                            <a:srgbClr val="FF0000"/>
                          </a:solidFill>
                          <a:latin typeface="Courier New" pitchFamily="49" charset="0"/>
                          <a:cs typeface="Courier New" pitchFamily="49" charset="0"/>
                        </a:rPr>
                        <a:t>x</a:t>
                      </a:r>
                      <a:r>
                        <a:rPr lang="en-US" sz="1800" b="1" baseline="-25000" dirty="0" smtClean="0">
                          <a:solidFill>
                            <a:srgbClr val="FF0000"/>
                          </a:solidFill>
                          <a:latin typeface="Courier New" pitchFamily="49" charset="0"/>
                          <a:cs typeface="Courier New" pitchFamily="49" charset="0"/>
                        </a:rPr>
                        <a:t>1</a:t>
                      </a:r>
                      <a:endParaRPr lang="en-US" sz="1800" b="1" baseline="-25000" dirty="0">
                        <a:solidFill>
                          <a:srgbClr val="FF0000"/>
                        </a:solidFill>
                        <a:latin typeface="Courier New" pitchFamily="49" charset="0"/>
                        <a:cs typeface="Courier New" pitchFamily="49" charset="0"/>
                      </a:endParaRPr>
                    </a:p>
                  </a:txBody>
                  <a:tcPr marL="18288" marR="18288">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0000"/>
                          </a:solidFill>
                          <a:latin typeface="Courier New" pitchFamily="49" charset="0"/>
                          <a:cs typeface="Courier New" pitchFamily="49" charset="0"/>
                        </a:rPr>
                        <a:t>x</a:t>
                      </a:r>
                      <a:r>
                        <a:rPr lang="en-US" sz="1800" b="1" baseline="-25000" dirty="0" smtClean="0">
                          <a:solidFill>
                            <a:srgbClr val="FF0000"/>
                          </a:solidFill>
                          <a:latin typeface="Courier New" pitchFamily="49" charset="0"/>
                          <a:cs typeface="Courier New" pitchFamily="49" charset="0"/>
                        </a:rPr>
                        <a:t>9</a:t>
                      </a:r>
                      <a:endParaRPr lang="en-US" sz="1800" b="1" dirty="0">
                        <a:solidFill>
                          <a:srgbClr val="FF0000"/>
                        </a:solidFill>
                        <a:latin typeface="Courier New" pitchFamily="49" charset="0"/>
                        <a:cs typeface="Courier New" pitchFamily="49" charset="0"/>
                      </a:endParaRPr>
                    </a:p>
                  </a:txBody>
                  <a:tcPr marL="18288" marR="18288">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0000"/>
                          </a:solidFill>
                          <a:latin typeface="Courier New" pitchFamily="49" charset="0"/>
                          <a:cs typeface="Courier New" pitchFamily="49" charset="0"/>
                        </a:rPr>
                        <a:t>x</a:t>
                      </a:r>
                      <a:r>
                        <a:rPr lang="en-US" sz="1800" b="1" baseline="-25000" dirty="0" smtClean="0">
                          <a:solidFill>
                            <a:srgbClr val="FF0000"/>
                          </a:solidFill>
                          <a:latin typeface="Courier New" pitchFamily="49" charset="0"/>
                          <a:cs typeface="Courier New" pitchFamily="49" charset="0"/>
                        </a:rPr>
                        <a:t>10</a:t>
                      </a:r>
                      <a:endParaRPr lang="en-US" sz="1800" b="1" dirty="0">
                        <a:solidFill>
                          <a:srgbClr val="FF0000"/>
                        </a:solidFill>
                        <a:latin typeface="Courier New" pitchFamily="49" charset="0"/>
                        <a:cs typeface="Courier New" pitchFamily="49" charset="0"/>
                      </a:endParaRPr>
                    </a:p>
                  </a:txBody>
                  <a:tcPr marL="18288" marR="18288">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0000"/>
                          </a:solidFill>
                          <a:latin typeface="Courier New" pitchFamily="49" charset="0"/>
                          <a:cs typeface="Courier New" pitchFamily="49" charset="0"/>
                        </a:rPr>
                        <a:t>x</a:t>
                      </a:r>
                      <a:r>
                        <a:rPr lang="en-US" sz="1800" b="1" baseline="-25000" dirty="0" smtClean="0">
                          <a:solidFill>
                            <a:srgbClr val="FF0000"/>
                          </a:solidFill>
                          <a:latin typeface="Courier New" pitchFamily="49" charset="0"/>
                          <a:cs typeface="Courier New" pitchFamily="49" charset="0"/>
                        </a:rPr>
                        <a:t>4</a:t>
                      </a:r>
                      <a:endParaRPr lang="en-US" sz="1800" b="1" dirty="0">
                        <a:solidFill>
                          <a:srgbClr val="FF0000"/>
                        </a:solidFill>
                        <a:latin typeface="Courier New" pitchFamily="49" charset="0"/>
                        <a:cs typeface="Courier New" pitchFamily="49" charset="0"/>
                      </a:endParaRPr>
                    </a:p>
                  </a:txBody>
                  <a:tcPr marL="18288" marR="18288">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0000"/>
                          </a:solidFill>
                          <a:latin typeface="Courier New" pitchFamily="49" charset="0"/>
                          <a:cs typeface="Courier New" pitchFamily="49" charset="0"/>
                        </a:rPr>
                        <a:t>x</a:t>
                      </a:r>
                      <a:r>
                        <a:rPr lang="en-US" sz="1800" b="1" baseline="-25000" dirty="0" smtClean="0">
                          <a:solidFill>
                            <a:srgbClr val="FF0000"/>
                          </a:solidFill>
                          <a:latin typeface="Courier New" pitchFamily="49" charset="0"/>
                          <a:cs typeface="Courier New" pitchFamily="49" charset="0"/>
                        </a:rPr>
                        <a:t>12</a:t>
                      </a:r>
                      <a:endParaRPr lang="en-US" sz="1800" b="1" dirty="0">
                        <a:solidFill>
                          <a:srgbClr val="FF0000"/>
                        </a:solidFill>
                        <a:latin typeface="Courier New" pitchFamily="49" charset="0"/>
                        <a:cs typeface="Courier New" pitchFamily="49" charset="0"/>
                      </a:endParaRPr>
                    </a:p>
                  </a:txBody>
                  <a:tcPr marL="18288" marR="18288">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0000"/>
                          </a:solidFill>
                          <a:latin typeface="Courier New" pitchFamily="49" charset="0"/>
                          <a:cs typeface="Courier New" pitchFamily="49" charset="0"/>
                        </a:rPr>
                        <a:t>x</a:t>
                      </a:r>
                      <a:r>
                        <a:rPr lang="en-US" sz="1800" b="1" baseline="-25000" dirty="0" smtClean="0">
                          <a:solidFill>
                            <a:srgbClr val="FF0000"/>
                          </a:solidFill>
                          <a:latin typeface="Courier New" pitchFamily="49" charset="0"/>
                          <a:cs typeface="Courier New" pitchFamily="49" charset="0"/>
                        </a:rPr>
                        <a:t>6</a:t>
                      </a:r>
                      <a:endParaRPr lang="en-US" sz="1800" b="1" dirty="0" smtClean="0">
                        <a:solidFill>
                          <a:srgbClr val="FF0000"/>
                        </a:solidFill>
                        <a:latin typeface="Courier New" pitchFamily="49" charset="0"/>
                        <a:cs typeface="Courier New" pitchFamily="49" charset="0"/>
                      </a:endParaRPr>
                    </a:p>
                  </a:txBody>
                  <a:tcPr marL="18288" marR="18288">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0000"/>
                          </a:solidFill>
                          <a:latin typeface="Courier New" pitchFamily="49" charset="0"/>
                          <a:cs typeface="Courier New" pitchFamily="49" charset="0"/>
                        </a:rPr>
                        <a:t>x</a:t>
                      </a:r>
                      <a:r>
                        <a:rPr lang="en-US" sz="1800" b="1" baseline="-25000" dirty="0" smtClean="0">
                          <a:solidFill>
                            <a:srgbClr val="FF0000"/>
                          </a:solidFill>
                          <a:latin typeface="Courier New" pitchFamily="49" charset="0"/>
                          <a:cs typeface="Courier New" pitchFamily="49" charset="0"/>
                        </a:rPr>
                        <a:t>14</a:t>
                      </a:r>
                      <a:endParaRPr lang="en-US" sz="1800" b="1" dirty="0">
                        <a:solidFill>
                          <a:srgbClr val="FF0000"/>
                        </a:solidFill>
                        <a:latin typeface="Courier New" pitchFamily="49" charset="0"/>
                        <a:cs typeface="Courier New" pitchFamily="49" charset="0"/>
                      </a:endParaRPr>
                    </a:p>
                  </a:txBody>
                  <a:tcPr marL="18288" marR="18288">
                    <a:solidFill>
                      <a:srgbClr val="92D050"/>
                    </a:solidFill>
                  </a:tcPr>
                </a:tc>
              </a:tr>
            </a:tbl>
          </a:graphicData>
        </a:graphic>
      </p:graphicFrame>
    </p:spTree>
    <p:extLst>
      <p:ext uri="{BB962C8B-B14F-4D97-AF65-F5344CB8AC3E}">
        <p14:creationId xmlns:p14="http://schemas.microsoft.com/office/powerpoint/2010/main" val="4156621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childTnLst>
                          </p:cTn>
                        </p:par>
                        <p:par>
                          <p:cTn id="24" fill="hold">
                            <p:stCondLst>
                              <p:cond delay="0"/>
                            </p:stCondLst>
                            <p:childTnLst>
                              <p:par>
                                <p:cTn id="25" presetID="10" presetClass="entr" presetSubtype="0"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par>
                          <p:cTn id="28" fill="hold">
                            <p:stCondLst>
                              <p:cond delay="500"/>
                            </p:stCondLst>
                            <p:childTnLst>
                              <p:par>
                                <p:cTn id="29" presetID="1" presetClass="entr" presetSubtype="0" fill="hold" nodeType="afterEffect">
                                  <p:stCondLst>
                                    <p:cond delay="0"/>
                                  </p:stCondLst>
                                  <p:childTnLst>
                                    <p:set>
                                      <p:cBhvr>
                                        <p:cTn id="30"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Homomorphic SIMD [SV’11]</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412874"/>
                <a:ext cx="8382000" cy="4444294"/>
              </a:xfrm>
            </p:spPr>
            <p:txBody>
              <a:bodyPr/>
              <a:lstStyle/>
              <a:p>
                <a:r>
                  <a:rPr lang="en-US" dirty="0" smtClean="0"/>
                  <a:t>SIMD = </a:t>
                </a:r>
                <a:r>
                  <a:rPr lang="en-US" dirty="0" smtClean="0">
                    <a:solidFill>
                      <a:srgbClr val="FF0000"/>
                    </a:solidFill>
                  </a:rPr>
                  <a:t>S</a:t>
                </a:r>
                <a:r>
                  <a:rPr lang="en-US" dirty="0" smtClean="0"/>
                  <a:t>ingle </a:t>
                </a:r>
                <a:r>
                  <a:rPr lang="en-US" dirty="0" smtClean="0">
                    <a:solidFill>
                      <a:srgbClr val="FF0000"/>
                    </a:solidFill>
                  </a:rPr>
                  <a:t>I</a:t>
                </a:r>
                <a:r>
                  <a:rPr lang="en-US" dirty="0" smtClean="0"/>
                  <a:t>nstruction </a:t>
                </a:r>
                <a:r>
                  <a:rPr lang="en-US" dirty="0" smtClean="0">
                    <a:solidFill>
                      <a:srgbClr val="FF0000"/>
                    </a:solidFill>
                  </a:rPr>
                  <a:t>M</a:t>
                </a:r>
                <a:r>
                  <a:rPr lang="en-US" dirty="0" smtClean="0"/>
                  <a:t>ultiple </a:t>
                </a:r>
                <a:r>
                  <a:rPr lang="en-US" dirty="0" smtClean="0">
                    <a:solidFill>
                      <a:srgbClr val="FF0000"/>
                    </a:solidFill>
                  </a:rPr>
                  <a:t>D</a:t>
                </a:r>
                <a:r>
                  <a:rPr lang="en-US" dirty="0" smtClean="0"/>
                  <a:t>ata</a:t>
                </a:r>
              </a:p>
              <a:p>
                <a:r>
                  <a:rPr lang="en-US" dirty="0" smtClean="0"/>
                  <a:t>Computing the same function on </a:t>
                </a:r>
                <a14:m>
                  <m:oMath xmlns:m="http://schemas.openxmlformats.org/officeDocument/2006/math">
                    <m:r>
                      <a:rPr lang="en-US">
                        <a:latin typeface="Cambria Math"/>
                      </a:rPr>
                      <m:t>ℓ</m:t>
                    </m:r>
                  </m:oMath>
                </a14:m>
                <a:r>
                  <a:rPr lang="en-US" dirty="0" smtClean="0"/>
                  <a:t> inputs at the price of one computation</a:t>
                </a:r>
              </a:p>
              <a:p>
                <a:pPr lvl="1"/>
                <a:r>
                  <a:rPr lang="en-US" dirty="0"/>
                  <a:t>Overhead only </a:t>
                </a:r>
                <a:r>
                  <a:rPr lang="en-US" dirty="0" err="1"/>
                  <a:t>polylog</a:t>
                </a:r>
                <a:r>
                  <a:rPr lang="en-US" dirty="0"/>
                  <a:t>(k)</a:t>
                </a:r>
                <a:endParaRPr lang="en-US" dirty="0" smtClean="0"/>
              </a:p>
              <a:p>
                <a:r>
                  <a:rPr lang="en-US" dirty="0" smtClean="0"/>
                  <a:t>Pack the </a:t>
                </a:r>
                <a:r>
                  <a:rPr lang="en-US" dirty="0"/>
                  <a:t>inputs </a:t>
                </a:r>
                <a:r>
                  <a:rPr lang="en-US" dirty="0" smtClean="0"/>
                  <a:t>into the slots</a:t>
                </a:r>
              </a:p>
              <a:p>
                <a:pPr lvl="1"/>
                <a:r>
                  <a:rPr lang="en-US" dirty="0" smtClean="0"/>
                  <a:t>Bit-slice, inputs to </a:t>
                </a:r>
                <a:r>
                  <a:rPr lang="en-US" dirty="0" err="1" smtClean="0"/>
                  <a:t>j’th</a:t>
                </a:r>
                <a:r>
                  <a:rPr lang="en-US" dirty="0" smtClean="0"/>
                  <a:t> instance go in </a:t>
                </a:r>
                <a:r>
                  <a:rPr lang="en-US" dirty="0" err="1" smtClean="0"/>
                  <a:t>j‘th</a:t>
                </a:r>
                <a:r>
                  <a:rPr lang="en-US" dirty="0" smtClean="0"/>
                  <a:t> slots</a:t>
                </a:r>
              </a:p>
              <a:p>
                <a:r>
                  <a:rPr lang="en-US" dirty="0" smtClean="0"/>
                  <a:t>Compute the function once</a:t>
                </a:r>
              </a:p>
              <a:p>
                <a:r>
                  <a:rPr lang="en-US" dirty="0" smtClean="0"/>
                  <a:t>After decryption, decode the </a:t>
                </a:r>
                <a14:m>
                  <m:oMath xmlns:m="http://schemas.openxmlformats.org/officeDocument/2006/math">
                    <m:r>
                      <a:rPr lang="en-US" smtClean="0">
                        <a:latin typeface="Cambria Math"/>
                      </a:rPr>
                      <m:t>ℓ</m:t>
                    </m:r>
                  </m:oMath>
                </a14:m>
                <a:r>
                  <a:rPr lang="en-US" dirty="0" smtClean="0"/>
                  <a:t> output bits from the output plaintext polynomial</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412874"/>
                <a:ext cx="8382000" cy="4444294"/>
              </a:xfrm>
              <a:blipFill rotWithShape="1">
                <a:blip r:embed="rId2"/>
                <a:stretch>
                  <a:fillRect l="-73" t="-3978" r="-3345" b="-4527"/>
                </a:stretch>
              </a:blipFill>
            </p:spPr>
            <p:txBody>
              <a:bodyPr/>
              <a:lstStyle/>
              <a:p>
                <a:r>
                  <a:rPr lang="en-US">
                    <a:noFill/>
                  </a:rPr>
                  <a:t> </a:t>
                </a:r>
              </a:p>
            </p:txBody>
          </p:sp>
        </mc:Fallback>
      </mc:AlternateContent>
    </p:spTree>
    <p:extLst>
      <p:ext uri="{BB962C8B-B14F-4D97-AF65-F5344CB8AC3E}">
        <p14:creationId xmlns:p14="http://schemas.microsoft.com/office/powerpoint/2010/main" val="1478427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Beyond SIMD Computation</a:t>
            </a:r>
            <a:endParaRPr lang="en-US" dirty="0"/>
          </a:p>
        </p:txBody>
      </p:sp>
      <p:sp>
        <p:nvSpPr>
          <p:cNvPr id="3" name="Content Placeholder 2"/>
          <p:cNvSpPr>
            <a:spLocks noGrp="1"/>
          </p:cNvSpPr>
          <p:nvPr>
            <p:ph idx="1"/>
          </p:nvPr>
        </p:nvSpPr>
        <p:spPr>
          <a:xfrm>
            <a:off x="381000" y="1412874"/>
            <a:ext cx="8382000" cy="1932837"/>
          </a:xfrm>
        </p:spPr>
        <p:txBody>
          <a:bodyPr/>
          <a:lstStyle/>
          <a:p>
            <a:r>
              <a:rPr lang="en-US" dirty="0" smtClean="0"/>
              <a:t>To reduce overhead for a single computation:</a:t>
            </a:r>
          </a:p>
          <a:p>
            <a:pPr lvl="1"/>
            <a:r>
              <a:rPr lang="en-US" dirty="0" smtClean="0"/>
              <a:t>Pack all input bits in just a few </a:t>
            </a:r>
            <a:r>
              <a:rPr lang="en-US" dirty="0" err="1" smtClean="0"/>
              <a:t>ciphertexts</a:t>
            </a:r>
            <a:endParaRPr lang="en-US" dirty="0" smtClean="0"/>
          </a:p>
          <a:p>
            <a:pPr lvl="1"/>
            <a:r>
              <a:rPr lang="en-US" dirty="0" smtClean="0"/>
              <a:t>Compute while keeping everything packed </a:t>
            </a:r>
          </a:p>
          <a:p>
            <a:r>
              <a:rPr lang="en-US" dirty="0" smtClean="0"/>
              <a:t>How to do this?</a:t>
            </a:r>
            <a:endParaRPr lang="en-US" dirty="0"/>
          </a:p>
        </p:txBody>
      </p:sp>
      <p:sp>
        <p:nvSpPr>
          <p:cNvPr id="4" name="Date Placeholder 3"/>
          <p:cNvSpPr>
            <a:spLocks noGrp="1"/>
          </p:cNvSpPr>
          <p:nvPr>
            <p:ph type="dt" sz="half" idx="10"/>
          </p:nvPr>
        </p:nvSpPr>
        <p:spPr/>
        <p:txBody>
          <a:bodyPr/>
          <a:lstStyle/>
          <a:p>
            <a:fld id="{A4BA5412-DF89-49A5-AA4D-27150C1C4D14}" type="datetime4">
              <a:rPr lang="en-US" smtClean="0"/>
              <a:t>August 15, 2013</a:t>
            </a:fld>
            <a:endParaRPr lang="en-US" dirty="0"/>
          </a:p>
        </p:txBody>
      </p:sp>
      <p:sp>
        <p:nvSpPr>
          <p:cNvPr id="5" name="Slide Number Placeholder 4"/>
          <p:cNvSpPr>
            <a:spLocks noGrp="1"/>
          </p:cNvSpPr>
          <p:nvPr>
            <p:ph type="sldNum" sz="quarter" idx="11"/>
          </p:nvPr>
        </p:nvSpPr>
        <p:spPr/>
        <p:txBody>
          <a:bodyPr/>
          <a:lstStyle/>
          <a:p>
            <a:fld id="{DF4131F3-4C3F-4904-AC8D-3091AF27558B}" type="slidenum">
              <a:rPr lang="en-US" smtClean="0"/>
              <a:t>28</a:t>
            </a:fld>
            <a:endParaRPr lang="en-US"/>
          </a:p>
        </p:txBody>
      </p:sp>
    </p:spTree>
    <p:extLst>
      <p:ext uri="{BB962C8B-B14F-4D97-AF65-F5344CB8AC3E}">
        <p14:creationId xmlns:p14="http://schemas.microsoft.com/office/powerpoint/2010/main" val="81491579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you want to compute some function…</a:t>
            </a:r>
            <a:endParaRPr lang="en-US" dirty="0"/>
          </a:p>
        </p:txBody>
      </p:sp>
      <p:sp>
        <p:nvSpPr>
          <p:cNvPr id="6" name="Content Placeholder 5"/>
          <p:cNvSpPr>
            <a:spLocks noGrp="1"/>
          </p:cNvSpPr>
          <p:nvPr>
            <p:ph idx="1"/>
          </p:nvPr>
        </p:nvSpPr>
        <p:spPr/>
        <p:txBody>
          <a:bodyPr/>
          <a:lstStyle/>
          <a:p>
            <a:endParaRPr lang="en-US" dirty="0"/>
          </a:p>
        </p:txBody>
      </p:sp>
      <p:grpSp>
        <p:nvGrpSpPr>
          <p:cNvPr id="3" name="Group 2"/>
          <p:cNvGrpSpPr/>
          <p:nvPr/>
        </p:nvGrpSpPr>
        <p:grpSpPr>
          <a:xfrm>
            <a:off x="304802" y="2279224"/>
            <a:ext cx="7619997" cy="3130976"/>
            <a:chOff x="304802" y="1981201"/>
            <a:chExt cx="7619997" cy="3428999"/>
          </a:xfrm>
        </p:grpSpPr>
        <p:sp>
          <p:nvSpPr>
            <p:cNvPr id="5" name="Flowchart: Delay 4"/>
            <p:cNvSpPr/>
            <p:nvPr/>
          </p:nvSpPr>
          <p:spPr>
            <a:xfrm rot="16200000">
              <a:off x="381002" y="4267202"/>
              <a:ext cx="304798"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cxnSp>
          <p:nvCxnSpPr>
            <p:cNvPr id="7" name="Straight Arrow Connector 6"/>
            <p:cNvCxnSpPr/>
            <p:nvPr/>
          </p:nvCxnSpPr>
          <p:spPr>
            <a:xfrm flipV="1">
              <a:off x="381000" y="4648200"/>
              <a:ext cx="0" cy="457200"/>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685800" y="4648200"/>
              <a:ext cx="0" cy="457200"/>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0" name="Flowchart: Delay 9"/>
            <p:cNvSpPr/>
            <p:nvPr/>
          </p:nvSpPr>
          <p:spPr>
            <a:xfrm rot="16200000">
              <a:off x="990600" y="4267202"/>
              <a:ext cx="304798"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cxnSp>
          <p:nvCxnSpPr>
            <p:cNvPr id="11" name="Straight Arrow Connector 10"/>
            <p:cNvCxnSpPr/>
            <p:nvPr/>
          </p:nvCxnSpPr>
          <p:spPr>
            <a:xfrm flipV="1">
              <a:off x="990598" y="4648200"/>
              <a:ext cx="0" cy="457200"/>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1295398" y="4648200"/>
              <a:ext cx="0" cy="457200"/>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4" name="Flowchart: Delay 13"/>
            <p:cNvSpPr/>
            <p:nvPr/>
          </p:nvSpPr>
          <p:spPr>
            <a:xfrm rot="16200000">
              <a:off x="1600204" y="4267202"/>
              <a:ext cx="304798"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cxnSp>
          <p:nvCxnSpPr>
            <p:cNvPr id="15" name="Straight Arrow Connector 14"/>
            <p:cNvCxnSpPr/>
            <p:nvPr/>
          </p:nvCxnSpPr>
          <p:spPr>
            <a:xfrm flipV="1">
              <a:off x="1600202" y="4648200"/>
              <a:ext cx="0" cy="457200"/>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1905002" y="4648200"/>
              <a:ext cx="0" cy="457200"/>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8" name="Flowchart: Delay 17"/>
            <p:cNvSpPr/>
            <p:nvPr/>
          </p:nvSpPr>
          <p:spPr>
            <a:xfrm rot="16200000">
              <a:off x="2209802" y="4267202"/>
              <a:ext cx="304798"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cxnSp>
          <p:nvCxnSpPr>
            <p:cNvPr id="19" name="Straight Arrow Connector 18"/>
            <p:cNvCxnSpPr/>
            <p:nvPr/>
          </p:nvCxnSpPr>
          <p:spPr>
            <a:xfrm flipV="1">
              <a:off x="2209800" y="4648200"/>
              <a:ext cx="0" cy="457200"/>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2514600" y="4648200"/>
              <a:ext cx="0" cy="457200"/>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2" name="Flowchart: Delay 21"/>
            <p:cNvSpPr/>
            <p:nvPr/>
          </p:nvSpPr>
          <p:spPr>
            <a:xfrm rot="16200000">
              <a:off x="2743202" y="4267202"/>
              <a:ext cx="304798"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cxnSp>
          <p:nvCxnSpPr>
            <p:cNvPr id="23" name="Straight Arrow Connector 22"/>
            <p:cNvCxnSpPr/>
            <p:nvPr/>
          </p:nvCxnSpPr>
          <p:spPr>
            <a:xfrm flipV="1">
              <a:off x="2743200" y="4648200"/>
              <a:ext cx="0" cy="457200"/>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048000" y="4648200"/>
              <a:ext cx="0" cy="457200"/>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6" name="Flowchart: Delay 25"/>
            <p:cNvSpPr/>
            <p:nvPr/>
          </p:nvSpPr>
          <p:spPr>
            <a:xfrm rot="16200000">
              <a:off x="3352800" y="4267202"/>
              <a:ext cx="304798"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cxnSp>
          <p:nvCxnSpPr>
            <p:cNvPr id="27" name="Straight Arrow Connector 26"/>
            <p:cNvCxnSpPr/>
            <p:nvPr/>
          </p:nvCxnSpPr>
          <p:spPr>
            <a:xfrm flipV="1">
              <a:off x="3352798" y="4648200"/>
              <a:ext cx="0" cy="457200"/>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657598" y="4648200"/>
              <a:ext cx="0" cy="457200"/>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0" name="Flowchart: Delay 29"/>
            <p:cNvSpPr/>
            <p:nvPr/>
          </p:nvSpPr>
          <p:spPr>
            <a:xfrm rot="16200000">
              <a:off x="3962404" y="4267202"/>
              <a:ext cx="304798"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cxnSp>
          <p:nvCxnSpPr>
            <p:cNvPr id="31" name="Straight Arrow Connector 30"/>
            <p:cNvCxnSpPr/>
            <p:nvPr/>
          </p:nvCxnSpPr>
          <p:spPr>
            <a:xfrm flipV="1">
              <a:off x="3962402" y="4648200"/>
              <a:ext cx="0" cy="457200"/>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4267202" y="4648200"/>
              <a:ext cx="0" cy="457200"/>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4" name="Flowchart: Delay 33"/>
            <p:cNvSpPr/>
            <p:nvPr/>
          </p:nvSpPr>
          <p:spPr>
            <a:xfrm rot="16200000">
              <a:off x="4572002" y="4267202"/>
              <a:ext cx="304798"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cxnSp>
          <p:nvCxnSpPr>
            <p:cNvPr id="35" name="Straight Arrow Connector 34"/>
            <p:cNvCxnSpPr/>
            <p:nvPr/>
          </p:nvCxnSpPr>
          <p:spPr>
            <a:xfrm flipV="1">
              <a:off x="4572000" y="4648200"/>
              <a:ext cx="0" cy="457200"/>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4876800" y="4648200"/>
              <a:ext cx="0" cy="457200"/>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8" name="Flowchart: Delay 37"/>
            <p:cNvSpPr/>
            <p:nvPr/>
          </p:nvSpPr>
          <p:spPr>
            <a:xfrm rot="16200000">
              <a:off x="5181602" y="4267202"/>
              <a:ext cx="304798"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cxnSp>
          <p:nvCxnSpPr>
            <p:cNvPr id="39" name="Straight Arrow Connector 38"/>
            <p:cNvCxnSpPr/>
            <p:nvPr/>
          </p:nvCxnSpPr>
          <p:spPr>
            <a:xfrm flipV="1">
              <a:off x="5181600" y="4648200"/>
              <a:ext cx="0" cy="457200"/>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5486400" y="4648200"/>
              <a:ext cx="0" cy="457200"/>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42" name="Flowchart: Delay 41"/>
            <p:cNvSpPr/>
            <p:nvPr/>
          </p:nvSpPr>
          <p:spPr>
            <a:xfrm rot="16200000">
              <a:off x="5791200" y="4267202"/>
              <a:ext cx="304798"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cxnSp>
          <p:nvCxnSpPr>
            <p:cNvPr id="43" name="Straight Arrow Connector 42"/>
            <p:cNvCxnSpPr/>
            <p:nvPr/>
          </p:nvCxnSpPr>
          <p:spPr>
            <a:xfrm flipV="1">
              <a:off x="5791198" y="4648200"/>
              <a:ext cx="0" cy="457200"/>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6095998" y="4648200"/>
              <a:ext cx="0" cy="457200"/>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46" name="Flowchart: Delay 45"/>
            <p:cNvSpPr/>
            <p:nvPr/>
          </p:nvSpPr>
          <p:spPr>
            <a:xfrm rot="16200000">
              <a:off x="6400804" y="4267202"/>
              <a:ext cx="304798"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cxnSp>
          <p:nvCxnSpPr>
            <p:cNvPr id="47" name="Straight Arrow Connector 46"/>
            <p:cNvCxnSpPr/>
            <p:nvPr/>
          </p:nvCxnSpPr>
          <p:spPr>
            <a:xfrm flipV="1">
              <a:off x="6400802" y="4648200"/>
              <a:ext cx="0" cy="457200"/>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705602" y="4648200"/>
              <a:ext cx="0" cy="457200"/>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50" name="Flowchart: Delay 49"/>
            <p:cNvSpPr/>
            <p:nvPr/>
          </p:nvSpPr>
          <p:spPr>
            <a:xfrm rot="16200000">
              <a:off x="7010402" y="4267202"/>
              <a:ext cx="304798"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cxnSp>
          <p:nvCxnSpPr>
            <p:cNvPr id="51" name="Straight Arrow Connector 50"/>
            <p:cNvCxnSpPr/>
            <p:nvPr/>
          </p:nvCxnSpPr>
          <p:spPr>
            <a:xfrm flipV="1">
              <a:off x="7010400" y="4648200"/>
              <a:ext cx="0" cy="457200"/>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7315200" y="4648200"/>
              <a:ext cx="0" cy="457200"/>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54" name="Flowchart: Delay 53"/>
            <p:cNvSpPr/>
            <p:nvPr/>
          </p:nvSpPr>
          <p:spPr>
            <a:xfrm rot="16200000">
              <a:off x="7543802" y="4267202"/>
              <a:ext cx="304798"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cxnSp>
          <p:nvCxnSpPr>
            <p:cNvPr id="55" name="Straight Arrow Connector 54"/>
            <p:cNvCxnSpPr/>
            <p:nvPr/>
          </p:nvCxnSpPr>
          <p:spPr>
            <a:xfrm flipV="1">
              <a:off x="7543800" y="4648200"/>
              <a:ext cx="0" cy="457200"/>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7848600" y="4648200"/>
              <a:ext cx="0" cy="457200"/>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70" name="Flowchart: Delay 69"/>
            <p:cNvSpPr/>
            <p:nvPr/>
          </p:nvSpPr>
          <p:spPr>
            <a:xfrm rot="16200000">
              <a:off x="914400" y="3200402"/>
              <a:ext cx="304798"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a:cs typeface="Times New Roman"/>
                </a:rPr>
                <a:t>×</a:t>
              </a:r>
              <a:endParaRPr lang="en-US" sz="2800" dirty="0"/>
            </a:p>
          </p:txBody>
        </p:sp>
        <p:cxnSp>
          <p:nvCxnSpPr>
            <p:cNvPr id="71" name="Straight Arrow Connector 70"/>
            <p:cNvCxnSpPr/>
            <p:nvPr/>
          </p:nvCxnSpPr>
          <p:spPr>
            <a:xfrm flipH="1" flipV="1">
              <a:off x="914398" y="3581400"/>
              <a:ext cx="2" cy="304800"/>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2" idx="3"/>
            </p:cNvCxnSpPr>
            <p:nvPr/>
          </p:nvCxnSpPr>
          <p:spPr>
            <a:xfrm flipH="1" flipV="1">
              <a:off x="1219198" y="3581400"/>
              <a:ext cx="1676404" cy="762002"/>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74" name="Flowchart: Delay 73"/>
            <p:cNvSpPr/>
            <p:nvPr/>
          </p:nvSpPr>
          <p:spPr>
            <a:xfrm rot="16200000">
              <a:off x="1523998" y="3200402"/>
              <a:ext cx="304798"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a:cs typeface="Times New Roman"/>
                </a:rPr>
                <a:t>×</a:t>
              </a:r>
              <a:endParaRPr lang="en-US" sz="2800" dirty="0"/>
            </a:p>
          </p:txBody>
        </p:sp>
        <p:cxnSp>
          <p:nvCxnSpPr>
            <p:cNvPr id="75" name="Straight Arrow Connector 74"/>
            <p:cNvCxnSpPr>
              <a:stCxn id="34" idx="3"/>
            </p:cNvCxnSpPr>
            <p:nvPr/>
          </p:nvCxnSpPr>
          <p:spPr>
            <a:xfrm flipH="1" flipV="1">
              <a:off x="1523996" y="3581400"/>
              <a:ext cx="3200406" cy="762002"/>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18" idx="3"/>
            </p:cNvCxnSpPr>
            <p:nvPr/>
          </p:nvCxnSpPr>
          <p:spPr>
            <a:xfrm flipH="1" flipV="1">
              <a:off x="1828796" y="3581400"/>
              <a:ext cx="533406" cy="762002"/>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78" name="Flowchart: Delay 77"/>
            <p:cNvSpPr/>
            <p:nvPr/>
          </p:nvSpPr>
          <p:spPr>
            <a:xfrm rot="16200000">
              <a:off x="2133602" y="3200402"/>
              <a:ext cx="304798"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a:cs typeface="Times New Roman"/>
                </a:rPr>
                <a:t>×</a:t>
              </a:r>
              <a:endParaRPr lang="en-US" sz="2800" dirty="0"/>
            </a:p>
          </p:txBody>
        </p:sp>
        <p:cxnSp>
          <p:nvCxnSpPr>
            <p:cNvPr id="79" name="Straight Arrow Connector 78"/>
            <p:cNvCxnSpPr>
              <a:stCxn id="5" idx="3"/>
            </p:cNvCxnSpPr>
            <p:nvPr/>
          </p:nvCxnSpPr>
          <p:spPr>
            <a:xfrm flipV="1">
              <a:off x="533402" y="3581400"/>
              <a:ext cx="1600198" cy="762002"/>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10" idx="3"/>
            </p:cNvCxnSpPr>
            <p:nvPr/>
          </p:nvCxnSpPr>
          <p:spPr>
            <a:xfrm flipV="1">
              <a:off x="1143000" y="3581400"/>
              <a:ext cx="1295400" cy="762002"/>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82" name="Flowchart: Delay 81"/>
            <p:cNvSpPr/>
            <p:nvPr/>
          </p:nvSpPr>
          <p:spPr>
            <a:xfrm rot="16200000">
              <a:off x="2743200" y="3200402"/>
              <a:ext cx="304798"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a:cs typeface="Times New Roman"/>
                </a:rPr>
                <a:t>×</a:t>
              </a:r>
              <a:endParaRPr lang="en-US" sz="2800" dirty="0"/>
            </a:p>
          </p:txBody>
        </p:sp>
        <p:cxnSp>
          <p:nvCxnSpPr>
            <p:cNvPr id="83" name="Straight Arrow Connector 82"/>
            <p:cNvCxnSpPr>
              <a:stCxn id="14" idx="3"/>
            </p:cNvCxnSpPr>
            <p:nvPr/>
          </p:nvCxnSpPr>
          <p:spPr>
            <a:xfrm flipV="1">
              <a:off x="1752604" y="3581400"/>
              <a:ext cx="990594" cy="762002"/>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38" idx="3"/>
            </p:cNvCxnSpPr>
            <p:nvPr/>
          </p:nvCxnSpPr>
          <p:spPr>
            <a:xfrm flipH="1" flipV="1">
              <a:off x="3047998" y="3581400"/>
              <a:ext cx="2286004" cy="762002"/>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86" name="Flowchart: Delay 85"/>
            <p:cNvSpPr/>
            <p:nvPr/>
          </p:nvSpPr>
          <p:spPr>
            <a:xfrm rot="16200000">
              <a:off x="3276600" y="3200402"/>
              <a:ext cx="304798"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a:cs typeface="Times New Roman"/>
                </a:rPr>
                <a:t>×</a:t>
              </a:r>
              <a:endParaRPr lang="en-US" sz="2800" dirty="0"/>
            </a:p>
          </p:txBody>
        </p:sp>
        <p:cxnSp>
          <p:nvCxnSpPr>
            <p:cNvPr id="87" name="Straight Arrow Connector 86"/>
            <p:cNvCxnSpPr>
              <a:stCxn id="26" idx="3"/>
            </p:cNvCxnSpPr>
            <p:nvPr/>
          </p:nvCxnSpPr>
          <p:spPr>
            <a:xfrm flipH="1" flipV="1">
              <a:off x="3276598" y="3581400"/>
              <a:ext cx="228602" cy="762002"/>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50" idx="3"/>
            </p:cNvCxnSpPr>
            <p:nvPr/>
          </p:nvCxnSpPr>
          <p:spPr>
            <a:xfrm flipH="1" flipV="1">
              <a:off x="3581398" y="3581400"/>
              <a:ext cx="3581404" cy="762002"/>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90" name="Flowchart: Delay 89"/>
            <p:cNvSpPr/>
            <p:nvPr/>
          </p:nvSpPr>
          <p:spPr>
            <a:xfrm rot="16200000">
              <a:off x="3886198" y="3200402"/>
              <a:ext cx="304798"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a:cs typeface="Times New Roman"/>
                </a:rPr>
                <a:t>×</a:t>
              </a:r>
              <a:endParaRPr lang="en-US" sz="2800" dirty="0"/>
            </a:p>
          </p:txBody>
        </p:sp>
        <p:cxnSp>
          <p:nvCxnSpPr>
            <p:cNvPr id="91" name="Straight Arrow Connector 90"/>
            <p:cNvCxnSpPr>
              <a:stCxn id="30" idx="3"/>
            </p:cNvCxnSpPr>
            <p:nvPr/>
          </p:nvCxnSpPr>
          <p:spPr>
            <a:xfrm flipH="1" flipV="1">
              <a:off x="3886196" y="3581400"/>
              <a:ext cx="228608" cy="762002"/>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34" idx="3"/>
            </p:cNvCxnSpPr>
            <p:nvPr/>
          </p:nvCxnSpPr>
          <p:spPr>
            <a:xfrm flipH="1" flipV="1">
              <a:off x="4190996" y="3581400"/>
              <a:ext cx="533406" cy="762002"/>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94" name="Flowchart: Delay 93"/>
            <p:cNvSpPr/>
            <p:nvPr/>
          </p:nvSpPr>
          <p:spPr>
            <a:xfrm rot="16200000">
              <a:off x="4495802" y="3200402"/>
              <a:ext cx="304798"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a:cs typeface="Times New Roman"/>
                </a:rPr>
                <a:t>×</a:t>
              </a:r>
              <a:endParaRPr lang="en-US" sz="2800" dirty="0"/>
            </a:p>
          </p:txBody>
        </p:sp>
        <p:cxnSp>
          <p:nvCxnSpPr>
            <p:cNvPr id="95" name="Straight Arrow Connector 94"/>
            <p:cNvCxnSpPr>
              <a:stCxn id="10" idx="3"/>
            </p:cNvCxnSpPr>
            <p:nvPr/>
          </p:nvCxnSpPr>
          <p:spPr>
            <a:xfrm flipV="1">
              <a:off x="1143000" y="3581400"/>
              <a:ext cx="3352800" cy="762002"/>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46" idx="3"/>
            </p:cNvCxnSpPr>
            <p:nvPr/>
          </p:nvCxnSpPr>
          <p:spPr>
            <a:xfrm flipH="1" flipV="1">
              <a:off x="4800600" y="3581400"/>
              <a:ext cx="1752604" cy="762002"/>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98" name="Flowchart: Delay 97"/>
            <p:cNvSpPr/>
            <p:nvPr/>
          </p:nvSpPr>
          <p:spPr>
            <a:xfrm rot="16200000">
              <a:off x="5105400" y="3200402"/>
              <a:ext cx="304798"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a:cs typeface="Times New Roman"/>
                </a:rPr>
                <a:t>×</a:t>
              </a:r>
              <a:endParaRPr lang="en-US" sz="2800" dirty="0"/>
            </a:p>
          </p:txBody>
        </p:sp>
        <p:cxnSp>
          <p:nvCxnSpPr>
            <p:cNvPr id="99" name="Straight Arrow Connector 98"/>
            <p:cNvCxnSpPr>
              <a:stCxn id="38" idx="3"/>
            </p:cNvCxnSpPr>
            <p:nvPr/>
          </p:nvCxnSpPr>
          <p:spPr>
            <a:xfrm flipH="1" flipV="1">
              <a:off x="5105398" y="3581400"/>
              <a:ext cx="228604" cy="762002"/>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42" idx="3"/>
            </p:cNvCxnSpPr>
            <p:nvPr/>
          </p:nvCxnSpPr>
          <p:spPr>
            <a:xfrm flipH="1" flipV="1">
              <a:off x="5410198" y="3581400"/>
              <a:ext cx="533402" cy="762002"/>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02" name="Flowchart: Delay 101"/>
            <p:cNvSpPr/>
            <p:nvPr/>
          </p:nvSpPr>
          <p:spPr>
            <a:xfrm rot="16200000">
              <a:off x="5715000" y="3200402"/>
              <a:ext cx="304798"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a:cs typeface="Times New Roman"/>
                </a:rPr>
                <a:t>×</a:t>
              </a:r>
              <a:endParaRPr lang="en-US" sz="2800" dirty="0"/>
            </a:p>
          </p:txBody>
        </p:sp>
        <p:cxnSp>
          <p:nvCxnSpPr>
            <p:cNvPr id="103" name="Straight Arrow Connector 102"/>
            <p:cNvCxnSpPr>
              <a:stCxn id="34" idx="3"/>
            </p:cNvCxnSpPr>
            <p:nvPr/>
          </p:nvCxnSpPr>
          <p:spPr>
            <a:xfrm flipV="1">
              <a:off x="4724402" y="3581400"/>
              <a:ext cx="990596" cy="762002"/>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38" idx="3"/>
            </p:cNvCxnSpPr>
            <p:nvPr/>
          </p:nvCxnSpPr>
          <p:spPr>
            <a:xfrm flipV="1">
              <a:off x="5334002" y="3581400"/>
              <a:ext cx="685796" cy="762002"/>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06" name="Flowchart: Delay 105"/>
            <p:cNvSpPr/>
            <p:nvPr/>
          </p:nvSpPr>
          <p:spPr>
            <a:xfrm rot="16200000">
              <a:off x="6324598" y="3200402"/>
              <a:ext cx="304798"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a:cs typeface="Times New Roman"/>
                </a:rPr>
                <a:t>×</a:t>
              </a:r>
              <a:endParaRPr lang="en-US" sz="2800" dirty="0"/>
            </a:p>
          </p:txBody>
        </p:sp>
        <p:cxnSp>
          <p:nvCxnSpPr>
            <p:cNvPr id="107" name="Straight Arrow Connector 106"/>
            <p:cNvCxnSpPr>
              <a:stCxn id="42" idx="3"/>
            </p:cNvCxnSpPr>
            <p:nvPr/>
          </p:nvCxnSpPr>
          <p:spPr>
            <a:xfrm flipV="1">
              <a:off x="5943600" y="3581400"/>
              <a:ext cx="380996" cy="762002"/>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54" idx="3"/>
            </p:cNvCxnSpPr>
            <p:nvPr/>
          </p:nvCxnSpPr>
          <p:spPr>
            <a:xfrm flipH="1" flipV="1">
              <a:off x="6629396" y="3581400"/>
              <a:ext cx="1066806" cy="762002"/>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10" name="Flowchart: Delay 109"/>
            <p:cNvSpPr/>
            <p:nvPr/>
          </p:nvSpPr>
          <p:spPr>
            <a:xfrm rot="16200000">
              <a:off x="6934202" y="3200402"/>
              <a:ext cx="304798"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a:cs typeface="Times New Roman"/>
                </a:rPr>
                <a:t>×</a:t>
              </a:r>
              <a:endParaRPr lang="en-US" sz="2800" dirty="0"/>
            </a:p>
          </p:txBody>
        </p:sp>
        <p:cxnSp>
          <p:nvCxnSpPr>
            <p:cNvPr id="111" name="Straight Arrow Connector 110"/>
            <p:cNvCxnSpPr>
              <a:stCxn id="50" idx="3"/>
            </p:cNvCxnSpPr>
            <p:nvPr/>
          </p:nvCxnSpPr>
          <p:spPr>
            <a:xfrm flipH="1" flipV="1">
              <a:off x="6934200" y="3581400"/>
              <a:ext cx="228602" cy="762002"/>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54" idx="3"/>
            </p:cNvCxnSpPr>
            <p:nvPr/>
          </p:nvCxnSpPr>
          <p:spPr>
            <a:xfrm flipH="1" flipV="1">
              <a:off x="7239000" y="3581400"/>
              <a:ext cx="457202" cy="762002"/>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53" name="Flowchart: Delay 152"/>
            <p:cNvSpPr/>
            <p:nvPr/>
          </p:nvSpPr>
          <p:spPr>
            <a:xfrm rot="16200000">
              <a:off x="1524002" y="1905001"/>
              <a:ext cx="304798"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cxnSp>
          <p:nvCxnSpPr>
            <p:cNvPr id="154" name="Straight Arrow Connector 153"/>
            <p:cNvCxnSpPr>
              <a:stCxn id="74" idx="3"/>
            </p:cNvCxnSpPr>
            <p:nvPr/>
          </p:nvCxnSpPr>
          <p:spPr>
            <a:xfrm flipH="1" flipV="1">
              <a:off x="1524000" y="2285999"/>
              <a:ext cx="152398" cy="990603"/>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78" idx="3"/>
            </p:cNvCxnSpPr>
            <p:nvPr/>
          </p:nvCxnSpPr>
          <p:spPr>
            <a:xfrm flipH="1" flipV="1">
              <a:off x="1828800" y="2285999"/>
              <a:ext cx="457202" cy="990603"/>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56" name="Flowchart: Delay 155"/>
            <p:cNvSpPr/>
            <p:nvPr/>
          </p:nvSpPr>
          <p:spPr>
            <a:xfrm rot="16200000">
              <a:off x="2133600" y="1905001"/>
              <a:ext cx="304798"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cxnSp>
          <p:nvCxnSpPr>
            <p:cNvPr id="157" name="Straight Arrow Connector 156"/>
            <p:cNvCxnSpPr>
              <a:stCxn id="70" idx="3"/>
            </p:cNvCxnSpPr>
            <p:nvPr/>
          </p:nvCxnSpPr>
          <p:spPr>
            <a:xfrm flipV="1">
              <a:off x="1066800" y="2285999"/>
              <a:ext cx="1066798" cy="990603"/>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90" idx="3"/>
            </p:cNvCxnSpPr>
            <p:nvPr/>
          </p:nvCxnSpPr>
          <p:spPr>
            <a:xfrm flipH="1" flipV="1">
              <a:off x="2438398" y="2285999"/>
              <a:ext cx="1600200" cy="990603"/>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59" name="Flowchart: Delay 158"/>
            <p:cNvSpPr/>
            <p:nvPr/>
          </p:nvSpPr>
          <p:spPr>
            <a:xfrm rot="16200000">
              <a:off x="2743204" y="1905001"/>
              <a:ext cx="304798"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cxnSp>
          <p:nvCxnSpPr>
            <p:cNvPr id="160" name="Straight Arrow Connector 159"/>
            <p:cNvCxnSpPr>
              <a:stCxn id="82" idx="3"/>
            </p:cNvCxnSpPr>
            <p:nvPr/>
          </p:nvCxnSpPr>
          <p:spPr>
            <a:xfrm flipH="1" flipV="1">
              <a:off x="2743202" y="2285999"/>
              <a:ext cx="152398" cy="990603"/>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98" idx="3"/>
            </p:cNvCxnSpPr>
            <p:nvPr/>
          </p:nvCxnSpPr>
          <p:spPr>
            <a:xfrm flipH="1" flipV="1">
              <a:off x="3048002" y="2285999"/>
              <a:ext cx="2209798" cy="990603"/>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62" name="Flowchart: Delay 161"/>
            <p:cNvSpPr/>
            <p:nvPr/>
          </p:nvSpPr>
          <p:spPr>
            <a:xfrm rot="16200000">
              <a:off x="3352802" y="1905001"/>
              <a:ext cx="304798"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cxnSp>
          <p:nvCxnSpPr>
            <p:cNvPr id="163" name="Straight Arrow Connector 162"/>
            <p:cNvCxnSpPr>
              <a:stCxn id="94" idx="3"/>
            </p:cNvCxnSpPr>
            <p:nvPr/>
          </p:nvCxnSpPr>
          <p:spPr>
            <a:xfrm flipH="1" flipV="1">
              <a:off x="3352800" y="2285999"/>
              <a:ext cx="1295402" cy="990603"/>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106" idx="3"/>
            </p:cNvCxnSpPr>
            <p:nvPr/>
          </p:nvCxnSpPr>
          <p:spPr>
            <a:xfrm flipH="1" flipV="1">
              <a:off x="3657600" y="2285999"/>
              <a:ext cx="2819398" cy="990603"/>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65" name="Flowchart: Delay 164"/>
            <p:cNvSpPr/>
            <p:nvPr/>
          </p:nvSpPr>
          <p:spPr>
            <a:xfrm rot="16200000">
              <a:off x="3886202" y="1905001"/>
              <a:ext cx="304798"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cxnSp>
          <p:nvCxnSpPr>
            <p:cNvPr id="166" name="Straight Arrow Connector 165"/>
            <p:cNvCxnSpPr>
              <a:stCxn id="86" idx="3"/>
            </p:cNvCxnSpPr>
            <p:nvPr/>
          </p:nvCxnSpPr>
          <p:spPr>
            <a:xfrm flipV="1">
              <a:off x="3429000" y="2285999"/>
              <a:ext cx="457200" cy="990603"/>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98" idx="3"/>
            </p:cNvCxnSpPr>
            <p:nvPr/>
          </p:nvCxnSpPr>
          <p:spPr>
            <a:xfrm flipH="1" flipV="1">
              <a:off x="4191000" y="2285999"/>
              <a:ext cx="1066800" cy="990603"/>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68" name="Flowchart: Delay 167"/>
            <p:cNvSpPr/>
            <p:nvPr/>
          </p:nvSpPr>
          <p:spPr>
            <a:xfrm rot="16200000">
              <a:off x="4495800" y="1905001"/>
              <a:ext cx="304798"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cxnSp>
          <p:nvCxnSpPr>
            <p:cNvPr id="169" name="Straight Arrow Connector 168"/>
            <p:cNvCxnSpPr>
              <a:stCxn id="90" idx="3"/>
            </p:cNvCxnSpPr>
            <p:nvPr/>
          </p:nvCxnSpPr>
          <p:spPr>
            <a:xfrm flipV="1">
              <a:off x="4038598" y="2285999"/>
              <a:ext cx="457200" cy="990603"/>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10" idx="3"/>
            </p:cNvCxnSpPr>
            <p:nvPr/>
          </p:nvCxnSpPr>
          <p:spPr>
            <a:xfrm flipH="1" flipV="1">
              <a:off x="4800598" y="2285999"/>
              <a:ext cx="2286004" cy="990603"/>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71" name="Flowchart: Delay 170"/>
            <p:cNvSpPr/>
            <p:nvPr/>
          </p:nvSpPr>
          <p:spPr>
            <a:xfrm rot="16200000">
              <a:off x="5105404" y="1905001"/>
              <a:ext cx="304798"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cxnSp>
          <p:nvCxnSpPr>
            <p:cNvPr id="172" name="Straight Arrow Connector 171"/>
            <p:cNvCxnSpPr>
              <a:stCxn id="86" idx="3"/>
            </p:cNvCxnSpPr>
            <p:nvPr/>
          </p:nvCxnSpPr>
          <p:spPr>
            <a:xfrm flipV="1">
              <a:off x="3429000" y="2285999"/>
              <a:ext cx="1676402" cy="990603"/>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02" idx="3"/>
            </p:cNvCxnSpPr>
            <p:nvPr/>
          </p:nvCxnSpPr>
          <p:spPr>
            <a:xfrm flipH="1" flipV="1">
              <a:off x="5410202" y="2285999"/>
              <a:ext cx="457198" cy="990603"/>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74" name="Flowchart: Delay 173"/>
            <p:cNvSpPr/>
            <p:nvPr/>
          </p:nvSpPr>
          <p:spPr>
            <a:xfrm rot="16200000">
              <a:off x="5715002" y="1905001"/>
              <a:ext cx="304798"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cxnSp>
          <p:nvCxnSpPr>
            <p:cNvPr id="175" name="Straight Arrow Connector 174"/>
            <p:cNvCxnSpPr>
              <a:stCxn id="98" idx="3"/>
            </p:cNvCxnSpPr>
            <p:nvPr/>
          </p:nvCxnSpPr>
          <p:spPr>
            <a:xfrm flipV="1">
              <a:off x="5257800" y="2285999"/>
              <a:ext cx="457200" cy="990603"/>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a:stCxn id="106" idx="3"/>
            </p:cNvCxnSpPr>
            <p:nvPr/>
          </p:nvCxnSpPr>
          <p:spPr>
            <a:xfrm flipH="1" flipV="1">
              <a:off x="6019800" y="2285999"/>
              <a:ext cx="457198" cy="990603"/>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77" name="Flowchart: Delay 176"/>
            <p:cNvSpPr/>
            <p:nvPr/>
          </p:nvSpPr>
          <p:spPr>
            <a:xfrm rot="16200000">
              <a:off x="6324602" y="1905001"/>
              <a:ext cx="304798"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cxnSp>
          <p:nvCxnSpPr>
            <p:cNvPr id="178" name="Straight Arrow Connector 177"/>
            <p:cNvCxnSpPr/>
            <p:nvPr/>
          </p:nvCxnSpPr>
          <p:spPr>
            <a:xfrm flipV="1">
              <a:off x="6324600" y="2286000"/>
              <a:ext cx="0" cy="381000"/>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a:stCxn id="110" idx="3"/>
            </p:cNvCxnSpPr>
            <p:nvPr/>
          </p:nvCxnSpPr>
          <p:spPr>
            <a:xfrm flipH="1" flipV="1">
              <a:off x="6629400" y="2285999"/>
              <a:ext cx="457202" cy="990603"/>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12" name="TextBox 211"/>
            <p:cNvSpPr txBox="1"/>
            <p:nvPr/>
          </p:nvSpPr>
          <p:spPr>
            <a:xfrm>
              <a:off x="1752600" y="5040868"/>
              <a:ext cx="304800" cy="369332"/>
            </a:xfrm>
            <a:prstGeom prst="rect">
              <a:avLst/>
            </a:prstGeom>
            <a:noFill/>
          </p:spPr>
          <p:txBody>
            <a:bodyPr wrap="square" rtlCol="0">
              <a:spAutoFit/>
            </a:bodyPr>
            <a:lstStyle/>
            <a:p>
              <a:r>
                <a:rPr lang="en-US" dirty="0" smtClean="0">
                  <a:latin typeface="Courier New" pitchFamily="49" charset="0"/>
                  <a:cs typeface="Courier New" pitchFamily="49" charset="0"/>
                </a:rPr>
                <a:t>0</a:t>
              </a:r>
              <a:endParaRPr lang="en-US" dirty="0">
                <a:latin typeface="Courier New" pitchFamily="49" charset="0"/>
                <a:cs typeface="Courier New" pitchFamily="49" charset="0"/>
              </a:endParaRPr>
            </a:p>
          </p:txBody>
        </p:sp>
        <p:sp>
          <p:nvSpPr>
            <p:cNvPr id="213" name="TextBox 212"/>
            <p:cNvSpPr txBox="1"/>
            <p:nvPr/>
          </p:nvSpPr>
          <p:spPr>
            <a:xfrm>
              <a:off x="3810000" y="5040868"/>
              <a:ext cx="304800" cy="369332"/>
            </a:xfrm>
            <a:prstGeom prst="rect">
              <a:avLst/>
            </a:prstGeom>
            <a:noFill/>
          </p:spPr>
          <p:txBody>
            <a:bodyPr wrap="square" rtlCol="0">
              <a:spAutoFit/>
            </a:bodyPr>
            <a:lstStyle/>
            <a:p>
              <a:r>
                <a:rPr lang="en-US" dirty="0" smtClean="0">
                  <a:latin typeface="Courier New" pitchFamily="49" charset="0"/>
                  <a:cs typeface="Courier New" pitchFamily="49" charset="0"/>
                </a:rPr>
                <a:t>1</a:t>
              </a:r>
              <a:endParaRPr lang="en-US" dirty="0">
                <a:latin typeface="Courier New" pitchFamily="49" charset="0"/>
                <a:cs typeface="Courier New" pitchFamily="49" charset="0"/>
              </a:endParaRPr>
            </a:p>
          </p:txBody>
        </p:sp>
        <p:sp>
          <p:nvSpPr>
            <p:cNvPr id="214" name="TextBox 213"/>
            <p:cNvSpPr txBox="1"/>
            <p:nvPr/>
          </p:nvSpPr>
          <p:spPr>
            <a:xfrm>
              <a:off x="5943600" y="5029200"/>
              <a:ext cx="304800" cy="369332"/>
            </a:xfrm>
            <a:prstGeom prst="rect">
              <a:avLst/>
            </a:prstGeom>
            <a:noFill/>
          </p:spPr>
          <p:txBody>
            <a:bodyPr wrap="square" rtlCol="0">
              <a:spAutoFit/>
            </a:bodyPr>
            <a:lstStyle/>
            <a:p>
              <a:r>
                <a:rPr lang="en-US" dirty="0" smtClean="0">
                  <a:latin typeface="Courier New" pitchFamily="49" charset="0"/>
                  <a:cs typeface="Courier New" pitchFamily="49" charset="0"/>
                </a:rPr>
                <a:t>1</a:t>
              </a:r>
              <a:endParaRPr lang="en-US" dirty="0">
                <a:latin typeface="Courier New" pitchFamily="49" charset="0"/>
                <a:cs typeface="Courier New" pitchFamily="49" charset="0"/>
              </a:endParaRPr>
            </a:p>
          </p:txBody>
        </p:sp>
        <p:sp>
          <p:nvSpPr>
            <p:cNvPr id="215" name="TextBox 214"/>
            <p:cNvSpPr txBox="1"/>
            <p:nvPr/>
          </p:nvSpPr>
          <p:spPr>
            <a:xfrm>
              <a:off x="762000" y="3810000"/>
              <a:ext cx="304800" cy="369332"/>
            </a:xfrm>
            <a:prstGeom prst="rect">
              <a:avLst/>
            </a:prstGeom>
            <a:noFill/>
          </p:spPr>
          <p:txBody>
            <a:bodyPr wrap="square" rtlCol="0">
              <a:spAutoFit/>
            </a:bodyPr>
            <a:lstStyle/>
            <a:p>
              <a:r>
                <a:rPr lang="en-US" dirty="0" smtClean="0">
                  <a:latin typeface="Courier New" pitchFamily="49" charset="0"/>
                  <a:cs typeface="Courier New" pitchFamily="49" charset="0"/>
                </a:rPr>
                <a:t>1</a:t>
              </a:r>
              <a:endParaRPr lang="en-US" dirty="0">
                <a:latin typeface="Courier New" pitchFamily="49" charset="0"/>
                <a:cs typeface="Courier New" pitchFamily="49" charset="0"/>
              </a:endParaRPr>
            </a:p>
          </p:txBody>
        </p:sp>
        <p:sp>
          <p:nvSpPr>
            <p:cNvPr id="216" name="TextBox 215"/>
            <p:cNvSpPr txBox="1"/>
            <p:nvPr/>
          </p:nvSpPr>
          <p:spPr>
            <a:xfrm>
              <a:off x="6172200" y="2590800"/>
              <a:ext cx="304800" cy="369332"/>
            </a:xfrm>
            <a:prstGeom prst="rect">
              <a:avLst/>
            </a:prstGeom>
            <a:noFill/>
          </p:spPr>
          <p:txBody>
            <a:bodyPr wrap="square" rtlCol="0">
              <a:spAutoFit/>
            </a:bodyPr>
            <a:lstStyle/>
            <a:p>
              <a:r>
                <a:rPr lang="en-US" dirty="0" smtClean="0">
                  <a:latin typeface="Courier New" pitchFamily="49" charset="0"/>
                  <a:cs typeface="Courier New" pitchFamily="49" charset="0"/>
                </a:rPr>
                <a:t>1</a:t>
              </a:r>
              <a:endParaRPr lang="en-US" dirty="0">
                <a:latin typeface="Courier New" pitchFamily="49" charset="0"/>
                <a:cs typeface="Courier New" pitchFamily="49" charset="0"/>
              </a:endParaRPr>
            </a:p>
          </p:txBody>
        </p:sp>
      </p:grpSp>
      <p:sp>
        <p:nvSpPr>
          <p:cNvPr id="217" name="TextBox 216"/>
          <p:cNvSpPr txBox="1"/>
          <p:nvPr/>
        </p:nvSpPr>
        <p:spPr>
          <a:xfrm>
            <a:off x="152400" y="5221069"/>
            <a:ext cx="457200" cy="369332"/>
          </a:xfrm>
          <a:prstGeom prst="rect">
            <a:avLst/>
          </a:prstGeom>
          <a:noFill/>
        </p:spPr>
        <p:txBody>
          <a:bodyPr wrap="square" rtlCol="0">
            <a:spAutoFit/>
          </a:bodyPr>
          <a:lstStyle/>
          <a:p>
            <a:r>
              <a:rPr lang="en-US" dirty="0" smtClean="0">
                <a:latin typeface="Courier New" pitchFamily="49" charset="0"/>
                <a:cs typeface="Courier New" pitchFamily="49" charset="0"/>
              </a:rPr>
              <a:t>x</a:t>
            </a:r>
            <a:r>
              <a:rPr lang="en-US" baseline="-25000" dirty="0" smtClean="0">
                <a:latin typeface="Courier New" pitchFamily="49" charset="0"/>
                <a:cs typeface="Courier New" pitchFamily="49" charset="0"/>
              </a:rPr>
              <a:t>1</a:t>
            </a:r>
            <a:endParaRPr lang="en-US" baseline="-25000" dirty="0">
              <a:latin typeface="Courier New" pitchFamily="49" charset="0"/>
              <a:cs typeface="Courier New" pitchFamily="49" charset="0"/>
            </a:endParaRPr>
          </a:p>
        </p:txBody>
      </p:sp>
      <p:sp>
        <p:nvSpPr>
          <p:cNvPr id="218" name="TextBox 217"/>
          <p:cNvSpPr txBox="1"/>
          <p:nvPr/>
        </p:nvSpPr>
        <p:spPr>
          <a:xfrm>
            <a:off x="457200" y="5221069"/>
            <a:ext cx="457200" cy="369332"/>
          </a:xfrm>
          <a:prstGeom prst="rect">
            <a:avLst/>
          </a:prstGeom>
          <a:noFill/>
        </p:spPr>
        <p:txBody>
          <a:bodyPr wrap="square" rtlCol="0">
            <a:spAutoFit/>
          </a:bodyPr>
          <a:lstStyle/>
          <a:p>
            <a:r>
              <a:rPr lang="en-US" dirty="0" smtClean="0">
                <a:latin typeface="Courier New" pitchFamily="49" charset="0"/>
                <a:cs typeface="Courier New" pitchFamily="49" charset="0"/>
              </a:rPr>
              <a:t>x</a:t>
            </a:r>
            <a:r>
              <a:rPr lang="en-US" baseline="-25000" dirty="0" smtClean="0">
                <a:latin typeface="Courier New" pitchFamily="49" charset="0"/>
                <a:cs typeface="Courier New" pitchFamily="49" charset="0"/>
              </a:rPr>
              <a:t>2</a:t>
            </a:r>
            <a:endParaRPr lang="en-US" baseline="-25000" dirty="0">
              <a:latin typeface="Courier New" pitchFamily="49" charset="0"/>
              <a:cs typeface="Courier New" pitchFamily="49" charset="0"/>
            </a:endParaRPr>
          </a:p>
        </p:txBody>
      </p:sp>
      <p:sp>
        <p:nvSpPr>
          <p:cNvPr id="219" name="TextBox 218"/>
          <p:cNvSpPr txBox="1"/>
          <p:nvPr/>
        </p:nvSpPr>
        <p:spPr>
          <a:xfrm>
            <a:off x="762000" y="5221069"/>
            <a:ext cx="457200" cy="369332"/>
          </a:xfrm>
          <a:prstGeom prst="rect">
            <a:avLst/>
          </a:prstGeom>
          <a:noFill/>
        </p:spPr>
        <p:txBody>
          <a:bodyPr wrap="square" rtlCol="0">
            <a:spAutoFit/>
          </a:bodyPr>
          <a:lstStyle/>
          <a:p>
            <a:r>
              <a:rPr lang="en-US" dirty="0" smtClean="0">
                <a:latin typeface="Courier New" pitchFamily="49" charset="0"/>
                <a:cs typeface="Courier New" pitchFamily="49" charset="0"/>
              </a:rPr>
              <a:t>x</a:t>
            </a:r>
            <a:r>
              <a:rPr lang="en-US" baseline="-25000" dirty="0" smtClean="0">
                <a:latin typeface="Courier New" pitchFamily="49" charset="0"/>
                <a:cs typeface="Courier New" pitchFamily="49" charset="0"/>
              </a:rPr>
              <a:t>3</a:t>
            </a:r>
            <a:endParaRPr lang="en-US" baseline="-25000" dirty="0">
              <a:latin typeface="Courier New" pitchFamily="49" charset="0"/>
              <a:cs typeface="Courier New" pitchFamily="49" charset="0"/>
            </a:endParaRPr>
          </a:p>
        </p:txBody>
      </p:sp>
      <p:sp>
        <p:nvSpPr>
          <p:cNvPr id="220" name="TextBox 219"/>
          <p:cNvSpPr txBox="1"/>
          <p:nvPr/>
        </p:nvSpPr>
        <p:spPr>
          <a:xfrm>
            <a:off x="1066800" y="5221069"/>
            <a:ext cx="457200" cy="369332"/>
          </a:xfrm>
          <a:prstGeom prst="rect">
            <a:avLst/>
          </a:prstGeom>
          <a:noFill/>
        </p:spPr>
        <p:txBody>
          <a:bodyPr wrap="square" rtlCol="0">
            <a:spAutoFit/>
          </a:bodyPr>
          <a:lstStyle/>
          <a:p>
            <a:r>
              <a:rPr lang="en-US" dirty="0" smtClean="0">
                <a:latin typeface="Courier New" pitchFamily="49" charset="0"/>
                <a:cs typeface="Courier New" pitchFamily="49" charset="0"/>
              </a:rPr>
              <a:t>x</a:t>
            </a:r>
            <a:r>
              <a:rPr lang="en-US" baseline="-25000" dirty="0" smtClean="0">
                <a:latin typeface="Courier New" pitchFamily="49" charset="0"/>
                <a:cs typeface="Courier New" pitchFamily="49" charset="0"/>
              </a:rPr>
              <a:t>4</a:t>
            </a:r>
            <a:endParaRPr lang="en-US" baseline="-25000" dirty="0">
              <a:latin typeface="Courier New" pitchFamily="49" charset="0"/>
              <a:cs typeface="Courier New" pitchFamily="49" charset="0"/>
            </a:endParaRPr>
          </a:p>
        </p:txBody>
      </p:sp>
      <p:sp>
        <p:nvSpPr>
          <p:cNvPr id="221" name="TextBox 220"/>
          <p:cNvSpPr txBox="1"/>
          <p:nvPr/>
        </p:nvSpPr>
        <p:spPr>
          <a:xfrm>
            <a:off x="1447800" y="5221069"/>
            <a:ext cx="457200" cy="369332"/>
          </a:xfrm>
          <a:prstGeom prst="rect">
            <a:avLst/>
          </a:prstGeom>
          <a:noFill/>
        </p:spPr>
        <p:txBody>
          <a:bodyPr wrap="square" rtlCol="0">
            <a:spAutoFit/>
          </a:bodyPr>
          <a:lstStyle/>
          <a:p>
            <a:r>
              <a:rPr lang="en-US" dirty="0" smtClean="0">
                <a:latin typeface="Courier New" pitchFamily="49" charset="0"/>
                <a:cs typeface="Courier New" pitchFamily="49" charset="0"/>
              </a:rPr>
              <a:t>x</a:t>
            </a:r>
            <a:r>
              <a:rPr lang="en-US" baseline="-25000" dirty="0" smtClean="0">
                <a:latin typeface="Courier New" pitchFamily="49" charset="0"/>
                <a:cs typeface="Courier New" pitchFamily="49" charset="0"/>
              </a:rPr>
              <a:t>5</a:t>
            </a:r>
            <a:endParaRPr lang="en-US" baseline="-25000" dirty="0">
              <a:latin typeface="Courier New" pitchFamily="49" charset="0"/>
              <a:cs typeface="Courier New" pitchFamily="49" charset="0"/>
            </a:endParaRPr>
          </a:p>
        </p:txBody>
      </p:sp>
      <p:sp>
        <p:nvSpPr>
          <p:cNvPr id="222" name="TextBox 221"/>
          <p:cNvSpPr txBox="1"/>
          <p:nvPr/>
        </p:nvSpPr>
        <p:spPr>
          <a:xfrm>
            <a:off x="1981200" y="5221069"/>
            <a:ext cx="457200" cy="369332"/>
          </a:xfrm>
          <a:prstGeom prst="rect">
            <a:avLst/>
          </a:prstGeom>
          <a:noFill/>
        </p:spPr>
        <p:txBody>
          <a:bodyPr wrap="square" rtlCol="0">
            <a:spAutoFit/>
          </a:bodyPr>
          <a:lstStyle/>
          <a:p>
            <a:r>
              <a:rPr lang="en-US" dirty="0" smtClean="0">
                <a:latin typeface="Courier New" pitchFamily="49" charset="0"/>
                <a:cs typeface="Courier New" pitchFamily="49" charset="0"/>
              </a:rPr>
              <a:t>x</a:t>
            </a:r>
            <a:r>
              <a:rPr lang="en-US" baseline="-25000" dirty="0" smtClean="0">
                <a:latin typeface="Courier New" pitchFamily="49" charset="0"/>
                <a:cs typeface="Courier New" pitchFamily="49" charset="0"/>
              </a:rPr>
              <a:t>7</a:t>
            </a:r>
            <a:endParaRPr lang="en-US" baseline="-25000" dirty="0">
              <a:latin typeface="Courier New" pitchFamily="49" charset="0"/>
              <a:cs typeface="Courier New" pitchFamily="49" charset="0"/>
            </a:endParaRPr>
          </a:p>
        </p:txBody>
      </p:sp>
      <p:sp>
        <p:nvSpPr>
          <p:cNvPr id="223" name="TextBox 222"/>
          <p:cNvSpPr txBox="1"/>
          <p:nvPr/>
        </p:nvSpPr>
        <p:spPr>
          <a:xfrm>
            <a:off x="2286000" y="5221069"/>
            <a:ext cx="457200" cy="369332"/>
          </a:xfrm>
          <a:prstGeom prst="rect">
            <a:avLst/>
          </a:prstGeom>
          <a:noFill/>
        </p:spPr>
        <p:txBody>
          <a:bodyPr wrap="square" rtlCol="0">
            <a:spAutoFit/>
          </a:bodyPr>
          <a:lstStyle/>
          <a:p>
            <a:r>
              <a:rPr lang="en-US" dirty="0" smtClean="0">
                <a:latin typeface="Courier New" pitchFamily="49" charset="0"/>
                <a:cs typeface="Courier New" pitchFamily="49" charset="0"/>
              </a:rPr>
              <a:t>x</a:t>
            </a:r>
            <a:r>
              <a:rPr lang="en-US" baseline="-25000" dirty="0" smtClean="0">
                <a:latin typeface="Courier New" pitchFamily="49" charset="0"/>
                <a:cs typeface="Courier New" pitchFamily="49" charset="0"/>
              </a:rPr>
              <a:t>8</a:t>
            </a:r>
            <a:endParaRPr lang="en-US" baseline="-25000" dirty="0">
              <a:latin typeface="Courier New" pitchFamily="49" charset="0"/>
              <a:cs typeface="Courier New" pitchFamily="49" charset="0"/>
            </a:endParaRPr>
          </a:p>
        </p:txBody>
      </p:sp>
      <p:sp>
        <p:nvSpPr>
          <p:cNvPr id="224" name="TextBox 223"/>
          <p:cNvSpPr txBox="1"/>
          <p:nvPr/>
        </p:nvSpPr>
        <p:spPr>
          <a:xfrm>
            <a:off x="2514600" y="5221069"/>
            <a:ext cx="457200" cy="369332"/>
          </a:xfrm>
          <a:prstGeom prst="rect">
            <a:avLst/>
          </a:prstGeom>
          <a:noFill/>
        </p:spPr>
        <p:txBody>
          <a:bodyPr wrap="square" rtlCol="0">
            <a:spAutoFit/>
          </a:bodyPr>
          <a:lstStyle/>
          <a:p>
            <a:r>
              <a:rPr lang="en-US" dirty="0" smtClean="0">
                <a:latin typeface="Courier New" pitchFamily="49" charset="0"/>
                <a:cs typeface="Courier New" pitchFamily="49" charset="0"/>
              </a:rPr>
              <a:t>x</a:t>
            </a:r>
            <a:r>
              <a:rPr lang="en-US" baseline="-25000" dirty="0" smtClean="0">
                <a:latin typeface="Courier New" pitchFamily="49" charset="0"/>
                <a:cs typeface="Courier New" pitchFamily="49" charset="0"/>
              </a:rPr>
              <a:t>9</a:t>
            </a:r>
            <a:endParaRPr lang="en-US" baseline="-25000" dirty="0">
              <a:latin typeface="Courier New" pitchFamily="49" charset="0"/>
              <a:cs typeface="Courier New" pitchFamily="49" charset="0"/>
            </a:endParaRPr>
          </a:p>
        </p:txBody>
      </p:sp>
      <p:sp>
        <p:nvSpPr>
          <p:cNvPr id="225" name="TextBox 224"/>
          <p:cNvSpPr txBox="1"/>
          <p:nvPr/>
        </p:nvSpPr>
        <p:spPr>
          <a:xfrm>
            <a:off x="2819400" y="5221069"/>
            <a:ext cx="533400" cy="369332"/>
          </a:xfrm>
          <a:prstGeom prst="rect">
            <a:avLst/>
          </a:prstGeom>
          <a:noFill/>
        </p:spPr>
        <p:txBody>
          <a:bodyPr wrap="square" rtlCol="0">
            <a:spAutoFit/>
          </a:bodyPr>
          <a:lstStyle/>
          <a:p>
            <a:r>
              <a:rPr lang="en-US" dirty="0" smtClean="0">
                <a:latin typeface="Courier New" pitchFamily="49" charset="0"/>
                <a:cs typeface="Courier New" pitchFamily="49" charset="0"/>
              </a:rPr>
              <a:t>x</a:t>
            </a:r>
            <a:r>
              <a:rPr lang="en-US" sz="1400" baseline="-25000" dirty="0" smtClean="0">
                <a:latin typeface="Courier New" pitchFamily="49" charset="0"/>
                <a:cs typeface="Courier New" pitchFamily="49" charset="0"/>
              </a:rPr>
              <a:t>10</a:t>
            </a:r>
            <a:endParaRPr lang="en-US" sz="1400" baseline="-25000" dirty="0">
              <a:latin typeface="Courier New" pitchFamily="49" charset="0"/>
              <a:cs typeface="Courier New" pitchFamily="49" charset="0"/>
            </a:endParaRPr>
          </a:p>
        </p:txBody>
      </p:sp>
      <p:sp>
        <p:nvSpPr>
          <p:cNvPr id="226" name="TextBox 225"/>
          <p:cNvSpPr txBox="1"/>
          <p:nvPr/>
        </p:nvSpPr>
        <p:spPr>
          <a:xfrm>
            <a:off x="3124200" y="5221069"/>
            <a:ext cx="533400" cy="369332"/>
          </a:xfrm>
          <a:prstGeom prst="rect">
            <a:avLst/>
          </a:prstGeom>
          <a:noFill/>
        </p:spPr>
        <p:txBody>
          <a:bodyPr wrap="square" rtlCol="0">
            <a:spAutoFit/>
          </a:bodyPr>
          <a:lstStyle/>
          <a:p>
            <a:r>
              <a:rPr lang="en-US" dirty="0" smtClean="0">
                <a:latin typeface="Courier New" pitchFamily="49" charset="0"/>
                <a:cs typeface="Courier New" pitchFamily="49" charset="0"/>
              </a:rPr>
              <a:t>x</a:t>
            </a:r>
            <a:r>
              <a:rPr lang="en-US" sz="1400" baseline="-25000" dirty="0" smtClean="0">
                <a:latin typeface="Courier New" pitchFamily="49" charset="0"/>
                <a:cs typeface="Courier New" pitchFamily="49" charset="0"/>
              </a:rPr>
              <a:t>11</a:t>
            </a:r>
            <a:endParaRPr lang="en-US" sz="1400" baseline="-25000" dirty="0">
              <a:latin typeface="Courier New" pitchFamily="49" charset="0"/>
              <a:cs typeface="Courier New" pitchFamily="49" charset="0"/>
            </a:endParaRPr>
          </a:p>
        </p:txBody>
      </p:sp>
      <p:sp>
        <p:nvSpPr>
          <p:cNvPr id="227" name="TextBox 226"/>
          <p:cNvSpPr txBox="1"/>
          <p:nvPr/>
        </p:nvSpPr>
        <p:spPr>
          <a:xfrm>
            <a:off x="3429000" y="5221069"/>
            <a:ext cx="533400" cy="369332"/>
          </a:xfrm>
          <a:prstGeom prst="rect">
            <a:avLst/>
          </a:prstGeom>
          <a:noFill/>
        </p:spPr>
        <p:txBody>
          <a:bodyPr wrap="square" rtlCol="0">
            <a:spAutoFit/>
          </a:bodyPr>
          <a:lstStyle/>
          <a:p>
            <a:r>
              <a:rPr lang="en-US" dirty="0" smtClean="0">
                <a:latin typeface="Courier New" pitchFamily="49" charset="0"/>
                <a:cs typeface="Courier New" pitchFamily="49" charset="0"/>
              </a:rPr>
              <a:t>x</a:t>
            </a:r>
            <a:r>
              <a:rPr lang="en-US" sz="1400" baseline="-25000" dirty="0" smtClean="0">
                <a:latin typeface="Courier New" pitchFamily="49" charset="0"/>
                <a:cs typeface="Courier New" pitchFamily="49" charset="0"/>
              </a:rPr>
              <a:t>12</a:t>
            </a:r>
            <a:endParaRPr lang="en-US" sz="1400" baseline="-25000" dirty="0">
              <a:latin typeface="Courier New" pitchFamily="49" charset="0"/>
              <a:cs typeface="Courier New" pitchFamily="49" charset="0"/>
            </a:endParaRPr>
          </a:p>
        </p:txBody>
      </p:sp>
      <p:sp>
        <p:nvSpPr>
          <p:cNvPr id="228" name="TextBox 227"/>
          <p:cNvSpPr txBox="1"/>
          <p:nvPr/>
        </p:nvSpPr>
        <p:spPr>
          <a:xfrm>
            <a:off x="4038600" y="5221069"/>
            <a:ext cx="533400" cy="369332"/>
          </a:xfrm>
          <a:prstGeom prst="rect">
            <a:avLst/>
          </a:prstGeom>
          <a:noFill/>
        </p:spPr>
        <p:txBody>
          <a:bodyPr wrap="square" rtlCol="0">
            <a:spAutoFit/>
          </a:bodyPr>
          <a:lstStyle/>
          <a:p>
            <a:r>
              <a:rPr lang="en-US" dirty="0" smtClean="0">
                <a:latin typeface="Courier New" pitchFamily="49" charset="0"/>
                <a:cs typeface="Courier New" pitchFamily="49" charset="0"/>
              </a:rPr>
              <a:t>x</a:t>
            </a:r>
            <a:r>
              <a:rPr lang="en-US" sz="1400" baseline="-25000" dirty="0" smtClean="0">
                <a:latin typeface="Courier New" pitchFamily="49" charset="0"/>
                <a:cs typeface="Courier New" pitchFamily="49" charset="0"/>
              </a:rPr>
              <a:t>14</a:t>
            </a:r>
            <a:endParaRPr lang="en-US" sz="1400" baseline="-25000" dirty="0">
              <a:latin typeface="Courier New" pitchFamily="49" charset="0"/>
              <a:cs typeface="Courier New" pitchFamily="49" charset="0"/>
            </a:endParaRPr>
          </a:p>
        </p:txBody>
      </p:sp>
      <p:sp>
        <p:nvSpPr>
          <p:cNvPr id="229" name="TextBox 228"/>
          <p:cNvSpPr txBox="1"/>
          <p:nvPr/>
        </p:nvSpPr>
        <p:spPr>
          <a:xfrm>
            <a:off x="4343400" y="5221069"/>
            <a:ext cx="533400" cy="369332"/>
          </a:xfrm>
          <a:prstGeom prst="rect">
            <a:avLst/>
          </a:prstGeom>
          <a:noFill/>
        </p:spPr>
        <p:txBody>
          <a:bodyPr wrap="square" rtlCol="0">
            <a:spAutoFit/>
          </a:bodyPr>
          <a:lstStyle/>
          <a:p>
            <a:r>
              <a:rPr lang="en-US" dirty="0" smtClean="0">
                <a:latin typeface="Courier New" pitchFamily="49" charset="0"/>
                <a:cs typeface="Courier New" pitchFamily="49" charset="0"/>
              </a:rPr>
              <a:t>x</a:t>
            </a:r>
            <a:r>
              <a:rPr lang="en-US" sz="1400" baseline="-25000" dirty="0" smtClean="0">
                <a:latin typeface="Courier New" pitchFamily="49" charset="0"/>
                <a:cs typeface="Courier New" pitchFamily="49" charset="0"/>
              </a:rPr>
              <a:t>15</a:t>
            </a:r>
            <a:endParaRPr lang="en-US" sz="1400" baseline="-25000" dirty="0">
              <a:latin typeface="Courier New" pitchFamily="49" charset="0"/>
              <a:cs typeface="Courier New" pitchFamily="49" charset="0"/>
            </a:endParaRPr>
          </a:p>
        </p:txBody>
      </p:sp>
      <p:sp>
        <p:nvSpPr>
          <p:cNvPr id="230" name="TextBox 229"/>
          <p:cNvSpPr txBox="1"/>
          <p:nvPr/>
        </p:nvSpPr>
        <p:spPr>
          <a:xfrm>
            <a:off x="4648200" y="5221069"/>
            <a:ext cx="533400" cy="369332"/>
          </a:xfrm>
          <a:prstGeom prst="rect">
            <a:avLst/>
          </a:prstGeom>
          <a:noFill/>
        </p:spPr>
        <p:txBody>
          <a:bodyPr wrap="square" rtlCol="0">
            <a:spAutoFit/>
          </a:bodyPr>
          <a:lstStyle/>
          <a:p>
            <a:r>
              <a:rPr lang="en-US" dirty="0" smtClean="0">
                <a:latin typeface="Courier New" pitchFamily="49" charset="0"/>
                <a:cs typeface="Courier New" pitchFamily="49" charset="0"/>
              </a:rPr>
              <a:t>x</a:t>
            </a:r>
            <a:r>
              <a:rPr lang="en-US" sz="1400" baseline="-25000" dirty="0" smtClean="0">
                <a:latin typeface="Courier New" pitchFamily="49" charset="0"/>
                <a:cs typeface="Courier New" pitchFamily="49" charset="0"/>
              </a:rPr>
              <a:t>16</a:t>
            </a:r>
            <a:endParaRPr lang="en-US" sz="1400" baseline="-25000" dirty="0">
              <a:latin typeface="Courier New" pitchFamily="49" charset="0"/>
              <a:cs typeface="Courier New" pitchFamily="49" charset="0"/>
            </a:endParaRPr>
          </a:p>
        </p:txBody>
      </p:sp>
      <p:sp>
        <p:nvSpPr>
          <p:cNvPr id="231" name="TextBox 230"/>
          <p:cNvSpPr txBox="1"/>
          <p:nvPr/>
        </p:nvSpPr>
        <p:spPr>
          <a:xfrm>
            <a:off x="4953000" y="5221069"/>
            <a:ext cx="533400" cy="369332"/>
          </a:xfrm>
          <a:prstGeom prst="rect">
            <a:avLst/>
          </a:prstGeom>
          <a:noFill/>
        </p:spPr>
        <p:txBody>
          <a:bodyPr wrap="square" rtlCol="0">
            <a:spAutoFit/>
          </a:bodyPr>
          <a:lstStyle/>
          <a:p>
            <a:r>
              <a:rPr lang="en-US" dirty="0" smtClean="0">
                <a:latin typeface="Courier New" pitchFamily="49" charset="0"/>
                <a:cs typeface="Courier New" pitchFamily="49" charset="0"/>
              </a:rPr>
              <a:t>x</a:t>
            </a:r>
            <a:r>
              <a:rPr lang="en-US" sz="1400" baseline="-25000" dirty="0" smtClean="0">
                <a:latin typeface="Courier New" pitchFamily="49" charset="0"/>
                <a:cs typeface="Courier New" pitchFamily="49" charset="0"/>
              </a:rPr>
              <a:t>17</a:t>
            </a:r>
            <a:endParaRPr lang="en-US" sz="1400" baseline="-25000" dirty="0">
              <a:latin typeface="Courier New" pitchFamily="49" charset="0"/>
              <a:cs typeface="Courier New" pitchFamily="49" charset="0"/>
            </a:endParaRPr>
          </a:p>
        </p:txBody>
      </p:sp>
      <p:sp>
        <p:nvSpPr>
          <p:cNvPr id="232" name="TextBox 231"/>
          <p:cNvSpPr txBox="1"/>
          <p:nvPr/>
        </p:nvSpPr>
        <p:spPr>
          <a:xfrm>
            <a:off x="5257800" y="5221069"/>
            <a:ext cx="533400" cy="369332"/>
          </a:xfrm>
          <a:prstGeom prst="rect">
            <a:avLst/>
          </a:prstGeom>
          <a:noFill/>
        </p:spPr>
        <p:txBody>
          <a:bodyPr wrap="square" rtlCol="0">
            <a:spAutoFit/>
          </a:bodyPr>
          <a:lstStyle/>
          <a:p>
            <a:r>
              <a:rPr lang="en-US" dirty="0" smtClean="0">
                <a:latin typeface="Courier New" pitchFamily="49" charset="0"/>
                <a:cs typeface="Courier New" pitchFamily="49" charset="0"/>
              </a:rPr>
              <a:t>x</a:t>
            </a:r>
            <a:r>
              <a:rPr lang="en-US" sz="1400" baseline="-25000" dirty="0" smtClean="0">
                <a:latin typeface="Courier New" pitchFamily="49" charset="0"/>
                <a:cs typeface="Courier New" pitchFamily="49" charset="0"/>
              </a:rPr>
              <a:t>18</a:t>
            </a:r>
            <a:endParaRPr lang="en-US" sz="1400" baseline="-25000" dirty="0">
              <a:latin typeface="Courier New" pitchFamily="49" charset="0"/>
              <a:cs typeface="Courier New" pitchFamily="49" charset="0"/>
            </a:endParaRPr>
          </a:p>
        </p:txBody>
      </p:sp>
      <p:sp>
        <p:nvSpPr>
          <p:cNvPr id="233" name="TextBox 232"/>
          <p:cNvSpPr txBox="1"/>
          <p:nvPr/>
        </p:nvSpPr>
        <p:spPr>
          <a:xfrm>
            <a:off x="5562600" y="5221069"/>
            <a:ext cx="533400" cy="369332"/>
          </a:xfrm>
          <a:prstGeom prst="rect">
            <a:avLst/>
          </a:prstGeom>
          <a:noFill/>
        </p:spPr>
        <p:txBody>
          <a:bodyPr wrap="square" rtlCol="0">
            <a:spAutoFit/>
          </a:bodyPr>
          <a:lstStyle/>
          <a:p>
            <a:r>
              <a:rPr lang="en-US" dirty="0" smtClean="0">
                <a:latin typeface="Courier New" pitchFamily="49" charset="0"/>
                <a:cs typeface="Courier New" pitchFamily="49" charset="0"/>
              </a:rPr>
              <a:t>x</a:t>
            </a:r>
            <a:r>
              <a:rPr lang="en-US" sz="1400" baseline="-25000" dirty="0" smtClean="0">
                <a:latin typeface="Courier New" pitchFamily="49" charset="0"/>
                <a:cs typeface="Courier New" pitchFamily="49" charset="0"/>
              </a:rPr>
              <a:t>19</a:t>
            </a:r>
            <a:endParaRPr lang="en-US" sz="1400" baseline="-25000" dirty="0">
              <a:latin typeface="Courier New" pitchFamily="49" charset="0"/>
              <a:cs typeface="Courier New" pitchFamily="49" charset="0"/>
            </a:endParaRPr>
          </a:p>
        </p:txBody>
      </p:sp>
      <p:sp>
        <p:nvSpPr>
          <p:cNvPr id="234" name="TextBox 233"/>
          <p:cNvSpPr txBox="1"/>
          <p:nvPr/>
        </p:nvSpPr>
        <p:spPr>
          <a:xfrm>
            <a:off x="6172200" y="5221069"/>
            <a:ext cx="533400" cy="369332"/>
          </a:xfrm>
          <a:prstGeom prst="rect">
            <a:avLst/>
          </a:prstGeom>
          <a:noFill/>
        </p:spPr>
        <p:txBody>
          <a:bodyPr wrap="square" rtlCol="0">
            <a:spAutoFit/>
          </a:bodyPr>
          <a:lstStyle/>
          <a:p>
            <a:r>
              <a:rPr lang="en-US" dirty="0" smtClean="0">
                <a:latin typeface="Courier New" pitchFamily="49" charset="0"/>
                <a:cs typeface="Courier New" pitchFamily="49" charset="0"/>
              </a:rPr>
              <a:t>x</a:t>
            </a:r>
            <a:r>
              <a:rPr lang="en-US" sz="1400" baseline="-25000" dirty="0" smtClean="0">
                <a:latin typeface="Courier New" pitchFamily="49" charset="0"/>
                <a:cs typeface="Courier New" pitchFamily="49" charset="0"/>
              </a:rPr>
              <a:t>21</a:t>
            </a:r>
            <a:endParaRPr lang="en-US" sz="1400" baseline="-25000" dirty="0">
              <a:latin typeface="Courier New" pitchFamily="49" charset="0"/>
              <a:cs typeface="Courier New" pitchFamily="49" charset="0"/>
            </a:endParaRPr>
          </a:p>
        </p:txBody>
      </p:sp>
      <p:sp>
        <p:nvSpPr>
          <p:cNvPr id="235" name="TextBox 234"/>
          <p:cNvSpPr txBox="1"/>
          <p:nvPr/>
        </p:nvSpPr>
        <p:spPr>
          <a:xfrm>
            <a:off x="6477000" y="5221069"/>
            <a:ext cx="533400" cy="369332"/>
          </a:xfrm>
          <a:prstGeom prst="rect">
            <a:avLst/>
          </a:prstGeom>
          <a:noFill/>
        </p:spPr>
        <p:txBody>
          <a:bodyPr wrap="square" rtlCol="0">
            <a:spAutoFit/>
          </a:bodyPr>
          <a:lstStyle/>
          <a:p>
            <a:r>
              <a:rPr lang="en-US" dirty="0" smtClean="0">
                <a:latin typeface="Courier New" pitchFamily="49" charset="0"/>
                <a:cs typeface="Courier New" pitchFamily="49" charset="0"/>
              </a:rPr>
              <a:t>x</a:t>
            </a:r>
            <a:r>
              <a:rPr lang="en-US" sz="1400" baseline="-25000" dirty="0" smtClean="0">
                <a:latin typeface="Courier New" pitchFamily="49" charset="0"/>
                <a:cs typeface="Courier New" pitchFamily="49" charset="0"/>
              </a:rPr>
              <a:t>22</a:t>
            </a:r>
            <a:endParaRPr lang="en-US" sz="1400" baseline="-25000" dirty="0">
              <a:latin typeface="Courier New" pitchFamily="49" charset="0"/>
              <a:cs typeface="Courier New" pitchFamily="49" charset="0"/>
            </a:endParaRPr>
          </a:p>
        </p:txBody>
      </p:sp>
      <p:sp>
        <p:nvSpPr>
          <p:cNvPr id="236" name="TextBox 235"/>
          <p:cNvSpPr txBox="1"/>
          <p:nvPr/>
        </p:nvSpPr>
        <p:spPr>
          <a:xfrm>
            <a:off x="6781800" y="5221069"/>
            <a:ext cx="533400" cy="369332"/>
          </a:xfrm>
          <a:prstGeom prst="rect">
            <a:avLst/>
          </a:prstGeom>
          <a:noFill/>
        </p:spPr>
        <p:txBody>
          <a:bodyPr wrap="square" rtlCol="0">
            <a:spAutoFit/>
          </a:bodyPr>
          <a:lstStyle/>
          <a:p>
            <a:r>
              <a:rPr lang="en-US" dirty="0" smtClean="0">
                <a:latin typeface="Courier New" pitchFamily="49" charset="0"/>
                <a:cs typeface="Courier New" pitchFamily="49" charset="0"/>
              </a:rPr>
              <a:t>x</a:t>
            </a:r>
            <a:r>
              <a:rPr lang="en-US" sz="1400" baseline="-25000" dirty="0" smtClean="0">
                <a:latin typeface="Courier New" pitchFamily="49" charset="0"/>
                <a:cs typeface="Courier New" pitchFamily="49" charset="0"/>
              </a:rPr>
              <a:t>23</a:t>
            </a:r>
            <a:endParaRPr lang="en-US" sz="1400" baseline="-25000" dirty="0">
              <a:latin typeface="Courier New" pitchFamily="49" charset="0"/>
              <a:cs typeface="Courier New" pitchFamily="49" charset="0"/>
            </a:endParaRPr>
          </a:p>
        </p:txBody>
      </p:sp>
      <p:sp>
        <p:nvSpPr>
          <p:cNvPr id="237" name="TextBox 236"/>
          <p:cNvSpPr txBox="1"/>
          <p:nvPr/>
        </p:nvSpPr>
        <p:spPr>
          <a:xfrm>
            <a:off x="7086600" y="5221069"/>
            <a:ext cx="533400" cy="369332"/>
          </a:xfrm>
          <a:prstGeom prst="rect">
            <a:avLst/>
          </a:prstGeom>
          <a:noFill/>
        </p:spPr>
        <p:txBody>
          <a:bodyPr wrap="square" rtlCol="0">
            <a:spAutoFit/>
          </a:bodyPr>
          <a:lstStyle/>
          <a:p>
            <a:r>
              <a:rPr lang="en-US" dirty="0" smtClean="0">
                <a:latin typeface="Courier New" pitchFamily="49" charset="0"/>
                <a:cs typeface="Courier New" pitchFamily="49" charset="0"/>
              </a:rPr>
              <a:t>x</a:t>
            </a:r>
            <a:r>
              <a:rPr lang="en-US" sz="1400" baseline="-25000" dirty="0" smtClean="0">
                <a:latin typeface="Courier New" pitchFamily="49" charset="0"/>
                <a:cs typeface="Courier New" pitchFamily="49" charset="0"/>
              </a:rPr>
              <a:t>24</a:t>
            </a:r>
            <a:endParaRPr lang="en-US" sz="1400" baseline="-25000" dirty="0">
              <a:latin typeface="Courier New" pitchFamily="49" charset="0"/>
              <a:cs typeface="Courier New" pitchFamily="49" charset="0"/>
            </a:endParaRPr>
          </a:p>
        </p:txBody>
      </p:sp>
      <p:sp>
        <p:nvSpPr>
          <p:cNvPr id="238" name="TextBox 237"/>
          <p:cNvSpPr txBox="1"/>
          <p:nvPr/>
        </p:nvSpPr>
        <p:spPr>
          <a:xfrm>
            <a:off x="7391400" y="5221069"/>
            <a:ext cx="533400" cy="369332"/>
          </a:xfrm>
          <a:prstGeom prst="rect">
            <a:avLst/>
          </a:prstGeom>
          <a:noFill/>
        </p:spPr>
        <p:txBody>
          <a:bodyPr wrap="square" rtlCol="0">
            <a:spAutoFit/>
          </a:bodyPr>
          <a:lstStyle/>
          <a:p>
            <a:r>
              <a:rPr lang="en-US" dirty="0" smtClean="0">
                <a:latin typeface="Courier New" pitchFamily="49" charset="0"/>
                <a:cs typeface="Courier New" pitchFamily="49" charset="0"/>
              </a:rPr>
              <a:t>x</a:t>
            </a:r>
            <a:r>
              <a:rPr lang="en-US" sz="1400" baseline="-25000" dirty="0" smtClean="0">
                <a:latin typeface="Courier New" pitchFamily="49" charset="0"/>
                <a:cs typeface="Courier New" pitchFamily="49" charset="0"/>
              </a:rPr>
              <a:t>25</a:t>
            </a:r>
            <a:endParaRPr lang="en-US" sz="1400" baseline="-25000" dirty="0">
              <a:latin typeface="Courier New" pitchFamily="49" charset="0"/>
              <a:cs typeface="Courier New" pitchFamily="49" charset="0"/>
            </a:endParaRPr>
          </a:p>
        </p:txBody>
      </p:sp>
      <p:sp>
        <p:nvSpPr>
          <p:cNvPr id="239" name="TextBox 238"/>
          <p:cNvSpPr txBox="1"/>
          <p:nvPr/>
        </p:nvSpPr>
        <p:spPr>
          <a:xfrm>
            <a:off x="7696200" y="5221069"/>
            <a:ext cx="533400" cy="369332"/>
          </a:xfrm>
          <a:prstGeom prst="rect">
            <a:avLst/>
          </a:prstGeom>
          <a:noFill/>
        </p:spPr>
        <p:txBody>
          <a:bodyPr wrap="square" rtlCol="0">
            <a:spAutoFit/>
          </a:bodyPr>
          <a:lstStyle/>
          <a:p>
            <a:r>
              <a:rPr lang="en-US" dirty="0" smtClean="0">
                <a:latin typeface="Courier New" pitchFamily="49" charset="0"/>
                <a:cs typeface="Courier New" pitchFamily="49" charset="0"/>
              </a:rPr>
              <a:t>x</a:t>
            </a:r>
            <a:r>
              <a:rPr lang="en-US" sz="1400" baseline="-25000" dirty="0" smtClean="0">
                <a:latin typeface="Courier New" pitchFamily="49" charset="0"/>
                <a:cs typeface="Courier New" pitchFamily="49" charset="0"/>
              </a:rPr>
              <a:t>26</a:t>
            </a:r>
            <a:endParaRPr lang="en-US" sz="1400" baseline="-25000" dirty="0">
              <a:latin typeface="Courier New" pitchFamily="49" charset="0"/>
              <a:cs typeface="Courier New" pitchFamily="49" charset="0"/>
            </a:endParaRPr>
          </a:p>
        </p:txBody>
      </p:sp>
      <p:sp>
        <p:nvSpPr>
          <p:cNvPr id="242" name="TextBox 241"/>
          <p:cNvSpPr txBox="1"/>
          <p:nvPr/>
        </p:nvSpPr>
        <p:spPr>
          <a:xfrm>
            <a:off x="8077200" y="5029200"/>
            <a:ext cx="990600" cy="646331"/>
          </a:xfrm>
          <a:prstGeom prst="rect">
            <a:avLst/>
          </a:prstGeom>
          <a:noFill/>
        </p:spPr>
        <p:txBody>
          <a:bodyPr wrap="square" rtlCol="0">
            <a:spAutoFit/>
          </a:bodyPr>
          <a:lstStyle/>
          <a:p>
            <a:pPr algn="ctr"/>
            <a:r>
              <a:rPr lang="en-US" dirty="0" smtClean="0">
                <a:cs typeface="Courier New" pitchFamily="49" charset="0"/>
              </a:rPr>
              <a:t>Input bits</a:t>
            </a:r>
            <a:endParaRPr lang="en-US" baseline="-25000" dirty="0">
              <a:cs typeface="Courier New" pitchFamily="49" charset="0"/>
            </a:endParaRPr>
          </a:p>
        </p:txBody>
      </p:sp>
    </p:spTree>
    <p:extLst>
      <p:ext uri="{BB962C8B-B14F-4D97-AF65-F5344CB8AC3E}">
        <p14:creationId xmlns:p14="http://schemas.microsoft.com/office/powerpoint/2010/main" val="4155766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6" descr="stick"/>
          <p:cNvPicPr>
            <a:picLocks noChangeAspect="1" noChangeArrowheads="1"/>
          </p:cNvPicPr>
          <p:nvPr/>
        </p:nvPicPr>
        <p:blipFill>
          <a:blip r:embed="rId2" cstate="print"/>
          <a:srcRect/>
          <a:stretch>
            <a:fillRect/>
          </a:stretch>
        </p:blipFill>
        <p:spPr bwMode="auto">
          <a:xfrm>
            <a:off x="914400" y="2895600"/>
            <a:ext cx="1681163" cy="1828800"/>
          </a:xfrm>
          <a:prstGeom prst="rect">
            <a:avLst/>
          </a:prstGeom>
          <a:noFill/>
        </p:spPr>
      </p:pic>
      <p:grpSp>
        <p:nvGrpSpPr>
          <p:cNvPr id="2" name="Group 1"/>
          <p:cNvGrpSpPr/>
          <p:nvPr/>
        </p:nvGrpSpPr>
        <p:grpSpPr>
          <a:xfrm>
            <a:off x="5715000" y="2911475"/>
            <a:ext cx="2971800" cy="1812925"/>
            <a:chOff x="5715000" y="2911475"/>
            <a:chExt cx="2971800" cy="1812925"/>
          </a:xfrm>
        </p:grpSpPr>
        <p:pic>
          <p:nvPicPr>
            <p:cNvPr id="4" name="Picture 14" descr="Cloud 06"/>
            <p:cNvPicPr>
              <a:picLocks noChangeAspect="1" noChangeArrowheads="1"/>
            </p:cNvPicPr>
            <p:nvPr/>
          </p:nvPicPr>
          <p:blipFill>
            <a:blip r:embed="rId3" cstate="print"/>
            <a:srcRect/>
            <a:stretch>
              <a:fillRect/>
            </a:stretch>
          </p:blipFill>
          <p:spPr bwMode="auto">
            <a:xfrm>
              <a:off x="5715000" y="2911475"/>
              <a:ext cx="2971800" cy="1812925"/>
            </a:xfrm>
            <a:prstGeom prst="rect">
              <a:avLst/>
            </a:prstGeom>
            <a:noFill/>
          </p:spPr>
        </p:pic>
        <p:pic>
          <p:nvPicPr>
            <p:cNvPr id="7" name="Picture 17" descr="TAC TowerDrive"/>
            <p:cNvPicPr>
              <a:picLocks noChangeAspect="1" noChangeArrowheads="1"/>
            </p:cNvPicPr>
            <p:nvPr/>
          </p:nvPicPr>
          <p:blipFill>
            <a:blip r:embed="rId4" cstate="print"/>
            <a:srcRect/>
            <a:stretch>
              <a:fillRect/>
            </a:stretch>
          </p:blipFill>
          <p:spPr bwMode="auto">
            <a:xfrm>
              <a:off x="6248400" y="3314700"/>
              <a:ext cx="363538" cy="1120775"/>
            </a:xfrm>
            <a:prstGeom prst="rect">
              <a:avLst/>
            </a:prstGeom>
            <a:noFill/>
          </p:spPr>
        </p:pic>
        <p:pic>
          <p:nvPicPr>
            <p:cNvPr id="8" name="Picture 18" descr="TAC TowerDrive"/>
            <p:cNvPicPr>
              <a:picLocks noChangeAspect="1" noChangeArrowheads="1"/>
            </p:cNvPicPr>
            <p:nvPr/>
          </p:nvPicPr>
          <p:blipFill>
            <a:blip r:embed="rId4" cstate="print"/>
            <a:srcRect/>
            <a:stretch>
              <a:fillRect/>
            </a:stretch>
          </p:blipFill>
          <p:spPr bwMode="auto">
            <a:xfrm>
              <a:off x="6646863" y="3338513"/>
              <a:ext cx="363537" cy="1120775"/>
            </a:xfrm>
            <a:prstGeom prst="rect">
              <a:avLst/>
            </a:prstGeom>
            <a:noFill/>
          </p:spPr>
        </p:pic>
        <p:pic>
          <p:nvPicPr>
            <p:cNvPr id="9" name="Picture 19" descr="TAC TowerDrive"/>
            <p:cNvPicPr>
              <a:picLocks noChangeAspect="1" noChangeArrowheads="1"/>
            </p:cNvPicPr>
            <p:nvPr/>
          </p:nvPicPr>
          <p:blipFill>
            <a:blip r:embed="rId4" cstate="print"/>
            <a:srcRect/>
            <a:stretch>
              <a:fillRect/>
            </a:stretch>
          </p:blipFill>
          <p:spPr bwMode="auto">
            <a:xfrm>
              <a:off x="7010400" y="3325813"/>
              <a:ext cx="363538" cy="1120775"/>
            </a:xfrm>
            <a:prstGeom prst="rect">
              <a:avLst/>
            </a:prstGeom>
            <a:noFill/>
          </p:spPr>
        </p:pic>
        <p:pic>
          <p:nvPicPr>
            <p:cNvPr id="10" name="Picture 20" descr="TAC TowerDrive"/>
            <p:cNvPicPr>
              <a:picLocks noChangeAspect="1" noChangeArrowheads="1"/>
            </p:cNvPicPr>
            <p:nvPr/>
          </p:nvPicPr>
          <p:blipFill>
            <a:blip r:embed="rId4" cstate="print"/>
            <a:srcRect/>
            <a:stretch>
              <a:fillRect/>
            </a:stretch>
          </p:blipFill>
          <p:spPr bwMode="auto">
            <a:xfrm>
              <a:off x="7408863" y="3314700"/>
              <a:ext cx="363537" cy="1120775"/>
            </a:xfrm>
            <a:prstGeom prst="rect">
              <a:avLst/>
            </a:prstGeom>
            <a:noFill/>
          </p:spPr>
        </p:pic>
        <p:pic>
          <p:nvPicPr>
            <p:cNvPr id="11" name="Picture 21" descr="TAC TowerDrive"/>
            <p:cNvPicPr>
              <a:picLocks noChangeAspect="1" noChangeArrowheads="1"/>
            </p:cNvPicPr>
            <p:nvPr/>
          </p:nvPicPr>
          <p:blipFill>
            <a:blip r:embed="rId4" cstate="print"/>
            <a:srcRect/>
            <a:stretch>
              <a:fillRect/>
            </a:stretch>
          </p:blipFill>
          <p:spPr bwMode="auto">
            <a:xfrm>
              <a:off x="7772400" y="3292475"/>
              <a:ext cx="363538" cy="1120775"/>
            </a:xfrm>
            <a:prstGeom prst="rect">
              <a:avLst/>
            </a:prstGeom>
            <a:noFill/>
          </p:spPr>
        </p:pic>
      </p:grpSp>
      <p:sp>
        <p:nvSpPr>
          <p:cNvPr id="12" name="Rectangle 22"/>
          <p:cNvSpPr>
            <a:spLocks noChangeArrowheads="1"/>
          </p:cNvSpPr>
          <p:nvPr/>
        </p:nvSpPr>
        <p:spPr bwMode="auto">
          <a:xfrm>
            <a:off x="1219200" y="4724400"/>
            <a:ext cx="1066800" cy="609600"/>
          </a:xfrm>
          <a:prstGeom prst="rect">
            <a:avLst/>
          </a:prstGeom>
          <a:noFill/>
          <a:ln w="9525">
            <a:noFill/>
            <a:miter lim="800000"/>
            <a:headEnd/>
            <a:tailEnd/>
          </a:ln>
          <a:effectLst/>
        </p:spPr>
        <p:txBody>
          <a:bodyPr anchor="ctr"/>
          <a:lstStyle/>
          <a:p>
            <a:pPr eaLnBrk="0" hangingPunct="0">
              <a:buFont typeface="Arial" charset="0"/>
              <a:buNone/>
            </a:pPr>
            <a:r>
              <a:rPr lang="en-US" sz="2400">
                <a:cs typeface="Arial" charset="0"/>
              </a:rPr>
              <a:t>Client</a:t>
            </a:r>
          </a:p>
        </p:txBody>
      </p:sp>
      <p:sp>
        <p:nvSpPr>
          <p:cNvPr id="13" name="Rectangle 23"/>
          <p:cNvSpPr>
            <a:spLocks noChangeArrowheads="1"/>
          </p:cNvSpPr>
          <p:nvPr/>
        </p:nvSpPr>
        <p:spPr bwMode="auto">
          <a:xfrm>
            <a:off x="6248400" y="4724400"/>
            <a:ext cx="2286000" cy="609600"/>
          </a:xfrm>
          <a:prstGeom prst="rect">
            <a:avLst/>
          </a:prstGeom>
          <a:noFill/>
          <a:ln w="9525">
            <a:noFill/>
            <a:miter lim="800000"/>
            <a:headEnd/>
            <a:tailEnd/>
          </a:ln>
          <a:effectLst/>
        </p:spPr>
        <p:txBody>
          <a:bodyPr anchor="ctr"/>
          <a:lstStyle/>
          <a:p>
            <a:pPr eaLnBrk="0" hangingPunct="0">
              <a:buFont typeface="Arial" charset="0"/>
              <a:buNone/>
            </a:pPr>
            <a:r>
              <a:rPr lang="en-US" sz="2400" dirty="0">
                <a:cs typeface="Arial" charset="0"/>
              </a:rPr>
              <a:t>Server/Cloud</a:t>
            </a:r>
          </a:p>
        </p:txBody>
      </p:sp>
      <p:sp>
        <p:nvSpPr>
          <p:cNvPr id="14" name="Rectangle 24"/>
          <p:cNvSpPr>
            <a:spLocks noChangeArrowheads="1"/>
          </p:cNvSpPr>
          <p:nvPr/>
        </p:nvSpPr>
        <p:spPr bwMode="auto">
          <a:xfrm>
            <a:off x="990600" y="5105400"/>
            <a:ext cx="1828800" cy="609600"/>
          </a:xfrm>
          <a:prstGeom prst="rect">
            <a:avLst/>
          </a:prstGeom>
          <a:noFill/>
          <a:ln w="9525">
            <a:noFill/>
            <a:miter lim="800000"/>
            <a:headEnd/>
            <a:tailEnd/>
          </a:ln>
          <a:effectLst/>
        </p:spPr>
        <p:txBody>
          <a:bodyPr anchor="ctr"/>
          <a:lstStyle/>
          <a:p>
            <a:pPr eaLnBrk="0" hangingPunct="0">
              <a:buFont typeface="Arial" charset="0"/>
              <a:buNone/>
            </a:pPr>
            <a:r>
              <a:rPr lang="en-US" sz="2400" dirty="0">
                <a:cs typeface="Arial" charset="0"/>
              </a:rPr>
              <a:t>(Input: </a:t>
            </a:r>
            <a:r>
              <a:rPr lang="en-US" sz="2400" i="1" dirty="0">
                <a:latin typeface="Times New Roman" pitchFamily="18" charset="0"/>
                <a:cs typeface="Times New Roman" pitchFamily="18" charset="0"/>
              </a:rPr>
              <a:t>x</a:t>
            </a:r>
            <a:r>
              <a:rPr lang="en-US" sz="2400" dirty="0">
                <a:cs typeface="Arial" charset="0"/>
              </a:rPr>
              <a:t>)</a:t>
            </a:r>
          </a:p>
        </p:txBody>
      </p:sp>
      <p:sp>
        <p:nvSpPr>
          <p:cNvPr id="15" name="Rectangle 25"/>
          <p:cNvSpPr>
            <a:spLocks noChangeArrowheads="1"/>
          </p:cNvSpPr>
          <p:nvPr/>
        </p:nvSpPr>
        <p:spPr bwMode="auto">
          <a:xfrm>
            <a:off x="6248400" y="5105400"/>
            <a:ext cx="2209800" cy="609600"/>
          </a:xfrm>
          <a:prstGeom prst="rect">
            <a:avLst/>
          </a:prstGeom>
          <a:noFill/>
          <a:ln w="9525">
            <a:noFill/>
            <a:miter lim="800000"/>
            <a:headEnd/>
            <a:tailEnd/>
          </a:ln>
          <a:effectLst/>
        </p:spPr>
        <p:txBody>
          <a:bodyPr anchor="ctr"/>
          <a:lstStyle/>
          <a:p>
            <a:pPr eaLnBrk="0" hangingPunct="0">
              <a:buFont typeface="Arial" charset="0"/>
              <a:buNone/>
            </a:pPr>
            <a:r>
              <a:rPr lang="en-US" sz="2400" dirty="0" smtClean="0">
                <a:cs typeface="Arial" charset="0"/>
              </a:rPr>
              <a:t>(Function: </a:t>
            </a:r>
            <a:r>
              <a:rPr lang="en-US" sz="2400" i="1" dirty="0" smtClean="0">
                <a:cs typeface="Times New Roman" pitchFamily="18" charset="0"/>
              </a:rPr>
              <a:t>f</a:t>
            </a:r>
            <a:r>
              <a:rPr lang="en-US" sz="2400" dirty="0" smtClean="0">
                <a:cs typeface="Arial" charset="0"/>
              </a:rPr>
              <a:t>)</a:t>
            </a:r>
            <a:endParaRPr lang="en-US" sz="2400" dirty="0">
              <a:cs typeface="Arial" charset="0"/>
            </a:endParaRPr>
          </a:p>
        </p:txBody>
      </p:sp>
      <p:sp>
        <p:nvSpPr>
          <p:cNvPr id="16" name="AutoShape 36"/>
          <p:cNvSpPr>
            <a:spLocks noChangeArrowheads="1"/>
          </p:cNvSpPr>
          <p:nvPr/>
        </p:nvSpPr>
        <p:spPr bwMode="auto">
          <a:xfrm flipV="1">
            <a:off x="533400" y="2133600"/>
            <a:ext cx="5638800" cy="457200"/>
          </a:xfrm>
          <a:prstGeom prst="wedgeRoundRectCallout">
            <a:avLst>
              <a:gd name="adj1" fmla="val -26778"/>
              <a:gd name="adj2" fmla="val -111806"/>
              <a:gd name="adj3" fmla="val 16667"/>
            </a:avLst>
          </a:prstGeom>
          <a:solidFill>
            <a:schemeClr val="accent1"/>
          </a:solidFill>
          <a:ln w="9525">
            <a:solidFill>
              <a:schemeClr val="tx1"/>
            </a:solidFill>
            <a:miter lim="800000"/>
            <a:headEnd/>
            <a:tailEnd/>
          </a:ln>
          <a:effectLst/>
        </p:spPr>
        <p:txBody>
          <a:bodyPr rot="10800000"/>
          <a:lstStyle/>
          <a:p>
            <a:pPr algn="ctr"/>
            <a:r>
              <a:rPr lang="en-US" sz="1600" dirty="0"/>
              <a:t>“I want to delegate the computation to the cloud”</a:t>
            </a:r>
          </a:p>
        </p:txBody>
      </p:sp>
      <p:sp>
        <p:nvSpPr>
          <p:cNvPr id="17" name="AutoShape 38"/>
          <p:cNvSpPr>
            <a:spLocks noChangeArrowheads="1"/>
          </p:cNvSpPr>
          <p:nvPr/>
        </p:nvSpPr>
        <p:spPr bwMode="auto">
          <a:xfrm flipV="1">
            <a:off x="457200" y="1828800"/>
            <a:ext cx="5943600" cy="762000"/>
          </a:xfrm>
          <a:prstGeom prst="wedgeRoundRectCallout">
            <a:avLst>
              <a:gd name="adj1" fmla="val -27167"/>
              <a:gd name="adj2" fmla="val -84583"/>
              <a:gd name="adj3" fmla="val 16667"/>
            </a:avLst>
          </a:prstGeom>
          <a:solidFill>
            <a:schemeClr val="accent6"/>
          </a:solidFill>
          <a:ln w="9525">
            <a:solidFill>
              <a:schemeClr val="tx1"/>
            </a:solidFill>
            <a:miter lim="800000"/>
            <a:headEnd/>
            <a:tailEnd/>
          </a:ln>
          <a:effectLst/>
        </p:spPr>
        <p:txBody>
          <a:bodyPr rot="10800000"/>
          <a:lstStyle/>
          <a:p>
            <a:pPr algn="ctr"/>
            <a:r>
              <a:rPr lang="en-US" sz="2000" dirty="0"/>
              <a:t>“I want to delegate the computation to the cloud, </a:t>
            </a:r>
          </a:p>
          <a:p>
            <a:pPr algn="ctr"/>
            <a:r>
              <a:rPr lang="en-US" sz="2000" dirty="0"/>
              <a:t>but the cloud shouldn’t see my input”</a:t>
            </a:r>
          </a:p>
        </p:txBody>
      </p:sp>
      <p:sp>
        <p:nvSpPr>
          <p:cNvPr id="18" name="Line 39"/>
          <p:cNvSpPr>
            <a:spLocks noChangeShapeType="1"/>
          </p:cNvSpPr>
          <p:nvPr/>
        </p:nvSpPr>
        <p:spPr bwMode="auto">
          <a:xfrm>
            <a:off x="3124200" y="3581400"/>
            <a:ext cx="990600" cy="0"/>
          </a:xfrm>
          <a:prstGeom prst="line">
            <a:avLst/>
          </a:prstGeom>
          <a:noFill/>
          <a:ln w="25400">
            <a:solidFill>
              <a:schemeClr val="tx1"/>
            </a:solidFill>
            <a:round/>
            <a:headEnd/>
            <a:tailEnd type="triangle" w="med" len="med"/>
          </a:ln>
          <a:effectLst/>
        </p:spPr>
        <p:txBody>
          <a:bodyPr/>
          <a:lstStyle/>
          <a:p>
            <a:endParaRPr lang="en-US"/>
          </a:p>
        </p:txBody>
      </p:sp>
      <p:sp>
        <p:nvSpPr>
          <p:cNvPr id="19" name="Line 40"/>
          <p:cNvSpPr>
            <a:spLocks noChangeShapeType="1"/>
          </p:cNvSpPr>
          <p:nvPr/>
        </p:nvSpPr>
        <p:spPr bwMode="auto">
          <a:xfrm>
            <a:off x="3048000" y="4800600"/>
            <a:ext cx="2286000" cy="0"/>
          </a:xfrm>
          <a:prstGeom prst="line">
            <a:avLst/>
          </a:prstGeom>
          <a:noFill/>
          <a:ln w="25400">
            <a:solidFill>
              <a:schemeClr val="tx1"/>
            </a:solidFill>
            <a:round/>
            <a:headEnd type="triangle" w="med" len="med"/>
            <a:tailEnd/>
          </a:ln>
          <a:effectLst/>
        </p:spPr>
        <p:txBody>
          <a:bodyPr/>
          <a:lstStyle/>
          <a:p>
            <a:endParaRPr lang="en-US"/>
          </a:p>
        </p:txBody>
      </p:sp>
      <p:sp>
        <p:nvSpPr>
          <p:cNvPr id="20" name="Rectangle 41"/>
          <p:cNvSpPr>
            <a:spLocks noChangeArrowheads="1"/>
          </p:cNvSpPr>
          <p:nvPr/>
        </p:nvSpPr>
        <p:spPr bwMode="auto">
          <a:xfrm>
            <a:off x="4038600" y="4267200"/>
            <a:ext cx="1752600" cy="457200"/>
          </a:xfrm>
          <a:prstGeom prst="rect">
            <a:avLst/>
          </a:prstGeom>
          <a:noFill/>
          <a:ln w="9525">
            <a:noFill/>
            <a:miter lim="800000"/>
            <a:headEnd/>
            <a:tailEnd/>
          </a:ln>
          <a:effectLst/>
        </p:spPr>
        <p:txBody>
          <a:bodyPr anchor="ctr"/>
          <a:lstStyle/>
          <a:p>
            <a:pPr eaLnBrk="0" hangingPunct="0">
              <a:buFont typeface="Arial" charset="0"/>
              <a:buNone/>
            </a:pPr>
            <a:r>
              <a:rPr lang="en-US" sz="2800" dirty="0" smtClean="0">
                <a:cs typeface="Arial" charset="0"/>
              </a:rPr>
              <a:t>Enc[</a:t>
            </a:r>
            <a:r>
              <a:rPr lang="en-US" sz="2800" i="1" dirty="0"/>
              <a:t>f</a:t>
            </a:r>
            <a:r>
              <a:rPr lang="en-US" sz="2800" dirty="0" smtClean="0">
                <a:cs typeface="Arial" charset="0"/>
              </a:rPr>
              <a:t>(</a:t>
            </a:r>
            <a:r>
              <a:rPr lang="en-US" sz="2800" i="1" dirty="0" smtClean="0">
                <a:latin typeface="Times New Roman" pitchFamily="18" charset="0"/>
                <a:cs typeface="Times New Roman" pitchFamily="18" charset="0"/>
              </a:rPr>
              <a:t>x</a:t>
            </a:r>
            <a:r>
              <a:rPr lang="en-US" sz="2800" dirty="0">
                <a:cs typeface="Arial" charset="0"/>
              </a:rPr>
              <a:t>)]</a:t>
            </a:r>
          </a:p>
        </p:txBody>
      </p:sp>
      <p:sp>
        <p:nvSpPr>
          <p:cNvPr id="21" name="Rectangle 42"/>
          <p:cNvSpPr>
            <a:spLocks noChangeArrowheads="1"/>
          </p:cNvSpPr>
          <p:nvPr/>
        </p:nvSpPr>
        <p:spPr bwMode="auto">
          <a:xfrm>
            <a:off x="3048000" y="3048000"/>
            <a:ext cx="1219200" cy="457200"/>
          </a:xfrm>
          <a:prstGeom prst="rect">
            <a:avLst/>
          </a:prstGeom>
          <a:noFill/>
          <a:ln w="9525">
            <a:noFill/>
            <a:miter lim="800000"/>
            <a:headEnd/>
            <a:tailEnd/>
          </a:ln>
          <a:effectLst/>
        </p:spPr>
        <p:txBody>
          <a:bodyPr anchor="ctr"/>
          <a:lstStyle/>
          <a:p>
            <a:pPr eaLnBrk="0" hangingPunct="0">
              <a:buFont typeface="Arial" charset="0"/>
              <a:buNone/>
            </a:pPr>
            <a:r>
              <a:rPr lang="en-US" sz="2800" dirty="0">
                <a:cs typeface="Arial" charset="0"/>
              </a:rPr>
              <a:t>Enc(</a:t>
            </a:r>
            <a:r>
              <a:rPr lang="en-US" sz="2800" i="1" dirty="0">
                <a:latin typeface="Times New Roman" pitchFamily="18" charset="0"/>
                <a:cs typeface="Times New Roman" pitchFamily="18" charset="0"/>
              </a:rPr>
              <a:t>x</a:t>
            </a:r>
            <a:r>
              <a:rPr lang="en-US" sz="2800" dirty="0">
                <a:cs typeface="Arial" charset="0"/>
              </a:rPr>
              <a:t>) </a:t>
            </a:r>
          </a:p>
        </p:txBody>
      </p:sp>
      <p:sp>
        <p:nvSpPr>
          <p:cNvPr id="22" name="Rectangle 43"/>
          <p:cNvSpPr>
            <a:spLocks noChangeArrowheads="1"/>
          </p:cNvSpPr>
          <p:nvPr/>
        </p:nvSpPr>
        <p:spPr bwMode="auto">
          <a:xfrm>
            <a:off x="4343400" y="2971800"/>
            <a:ext cx="914400" cy="838200"/>
          </a:xfrm>
          <a:prstGeom prst="rect">
            <a:avLst/>
          </a:prstGeom>
          <a:gradFill>
            <a:gsLst>
              <a:gs pos="0">
                <a:srgbClr val="FF3399"/>
              </a:gs>
              <a:gs pos="25000">
                <a:srgbClr val="FF6633"/>
              </a:gs>
              <a:gs pos="50000">
                <a:srgbClr val="FFFF00"/>
              </a:gs>
              <a:gs pos="75000">
                <a:srgbClr val="01A78F"/>
              </a:gs>
              <a:gs pos="100000">
                <a:srgbClr val="3366FF"/>
              </a:gs>
            </a:gsLst>
            <a:lin ang="5400000" scaled="0"/>
          </a:gradFill>
          <a:ln w="38100">
            <a:solidFill>
              <a:schemeClr val="tx1"/>
            </a:solidFill>
            <a:miter lim="800000"/>
            <a:headEnd/>
            <a:tailEnd/>
          </a:ln>
          <a:effectLst/>
        </p:spPr>
        <p:txBody>
          <a:bodyPr wrap="none" anchor="ctr"/>
          <a:lstStyle/>
          <a:p>
            <a:endParaRPr lang="en-US"/>
          </a:p>
        </p:txBody>
      </p:sp>
      <p:sp>
        <p:nvSpPr>
          <p:cNvPr id="23" name="Line 44"/>
          <p:cNvSpPr>
            <a:spLocks noChangeShapeType="1"/>
          </p:cNvSpPr>
          <p:nvPr/>
        </p:nvSpPr>
        <p:spPr bwMode="auto">
          <a:xfrm flipH="1">
            <a:off x="5410200" y="3581400"/>
            <a:ext cx="304800" cy="0"/>
          </a:xfrm>
          <a:prstGeom prst="line">
            <a:avLst/>
          </a:prstGeom>
          <a:noFill/>
          <a:ln w="25400">
            <a:solidFill>
              <a:schemeClr val="tx1"/>
            </a:solidFill>
            <a:round/>
            <a:headEnd/>
            <a:tailEnd type="triangle" w="med" len="med"/>
          </a:ln>
          <a:effectLst/>
        </p:spPr>
        <p:txBody>
          <a:bodyPr/>
          <a:lstStyle/>
          <a:p>
            <a:endParaRPr lang="en-US"/>
          </a:p>
        </p:txBody>
      </p:sp>
      <p:sp>
        <p:nvSpPr>
          <p:cNvPr id="24" name="Rectangle 45"/>
          <p:cNvSpPr>
            <a:spLocks noChangeArrowheads="1"/>
          </p:cNvSpPr>
          <p:nvPr/>
        </p:nvSpPr>
        <p:spPr bwMode="auto">
          <a:xfrm>
            <a:off x="5410200" y="3124200"/>
            <a:ext cx="457200" cy="457200"/>
          </a:xfrm>
          <a:prstGeom prst="rect">
            <a:avLst/>
          </a:prstGeom>
          <a:noFill/>
          <a:ln w="9525">
            <a:noFill/>
            <a:miter lim="800000"/>
            <a:headEnd/>
            <a:tailEnd/>
          </a:ln>
          <a:effectLst/>
        </p:spPr>
        <p:txBody>
          <a:bodyPr anchor="ctr"/>
          <a:lstStyle/>
          <a:p>
            <a:pPr eaLnBrk="0" hangingPunct="0">
              <a:buFont typeface="Arial" charset="0"/>
              <a:buNone/>
            </a:pPr>
            <a:r>
              <a:rPr lang="en-US" sz="2800" dirty="0"/>
              <a:t>f</a:t>
            </a:r>
            <a:endParaRPr lang="en-US" sz="2800" dirty="0">
              <a:cs typeface="Arial" charset="0"/>
            </a:endParaRPr>
          </a:p>
        </p:txBody>
      </p:sp>
      <p:sp>
        <p:nvSpPr>
          <p:cNvPr id="25" name="Line 46"/>
          <p:cNvSpPr>
            <a:spLocks noChangeShapeType="1"/>
          </p:cNvSpPr>
          <p:nvPr/>
        </p:nvSpPr>
        <p:spPr bwMode="auto">
          <a:xfrm>
            <a:off x="4800600" y="3962400"/>
            <a:ext cx="0" cy="304800"/>
          </a:xfrm>
          <a:prstGeom prst="line">
            <a:avLst/>
          </a:prstGeom>
          <a:noFill/>
          <a:ln w="25400">
            <a:solidFill>
              <a:schemeClr val="tx1"/>
            </a:solidFill>
            <a:round/>
            <a:headEnd/>
            <a:tailEnd type="triangle" w="med" len="med"/>
          </a:ln>
          <a:effectLst/>
        </p:spPr>
        <p:txBody>
          <a:bodyPr/>
          <a:lstStyle/>
          <a:p>
            <a:endParaRPr lang="en-US"/>
          </a:p>
        </p:txBody>
      </p:sp>
      <p:sp>
        <p:nvSpPr>
          <p:cNvPr id="26" name="Rectangle 2"/>
          <p:cNvSpPr>
            <a:spLocks noGrp="1" noChangeArrowheads="1"/>
          </p:cNvSpPr>
          <p:nvPr>
            <p:ph type="title"/>
          </p:nvPr>
        </p:nvSpPr>
        <p:spPr>
          <a:xfrm>
            <a:off x="381000" y="230188"/>
            <a:ext cx="8382000" cy="664797"/>
          </a:xfrm>
        </p:spPr>
        <p:txBody>
          <a:bodyPr/>
          <a:lstStyle/>
          <a:p>
            <a:r>
              <a:rPr lang="en-US" dirty="0" smtClean="0"/>
              <a:t>Outsourcing Computation</a:t>
            </a:r>
          </a:p>
        </p:txBody>
      </p:sp>
    </p:spTree>
    <p:extLst>
      <p:ext uri="{BB962C8B-B14F-4D97-AF65-F5344CB8AC3E}">
        <p14:creationId xmlns:p14="http://schemas.microsoft.com/office/powerpoint/2010/main" val="11145557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P spid="21" grpId="0"/>
      <p:bldP spid="22" grpId="0" animBg="1"/>
      <p:bldP spid="23" grpId="0" animBg="1"/>
      <p:bldP spid="24" grpId="0"/>
      <p:bldP spid="2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xtBox 216"/>
          <p:cNvSpPr txBox="1"/>
          <p:nvPr/>
        </p:nvSpPr>
        <p:spPr>
          <a:xfrm>
            <a:off x="152400" y="5221069"/>
            <a:ext cx="457200" cy="369332"/>
          </a:xfrm>
          <a:prstGeom prst="rect">
            <a:avLst/>
          </a:prstGeom>
          <a:noFill/>
        </p:spPr>
        <p:txBody>
          <a:bodyPr wrap="square" rtlCol="0">
            <a:spAutoFit/>
          </a:bodyPr>
          <a:lstStyle/>
          <a:p>
            <a:r>
              <a:rPr lang="en-US" dirty="0" smtClean="0">
                <a:latin typeface="Courier New" pitchFamily="49" charset="0"/>
                <a:cs typeface="Courier New" pitchFamily="49" charset="0"/>
              </a:rPr>
              <a:t>x</a:t>
            </a:r>
            <a:r>
              <a:rPr lang="en-US" baseline="-25000" dirty="0" smtClean="0">
                <a:latin typeface="Courier New" pitchFamily="49" charset="0"/>
                <a:cs typeface="Courier New" pitchFamily="49" charset="0"/>
              </a:rPr>
              <a:t>1</a:t>
            </a:r>
            <a:endParaRPr lang="en-US" baseline="-25000" dirty="0">
              <a:latin typeface="Courier New" pitchFamily="49" charset="0"/>
              <a:cs typeface="Courier New" pitchFamily="49" charset="0"/>
            </a:endParaRPr>
          </a:p>
        </p:txBody>
      </p:sp>
      <p:sp>
        <p:nvSpPr>
          <p:cNvPr id="218" name="TextBox 217"/>
          <p:cNvSpPr txBox="1"/>
          <p:nvPr/>
        </p:nvSpPr>
        <p:spPr>
          <a:xfrm>
            <a:off x="457200" y="5221069"/>
            <a:ext cx="457200" cy="369332"/>
          </a:xfrm>
          <a:prstGeom prst="rect">
            <a:avLst/>
          </a:prstGeom>
          <a:noFill/>
        </p:spPr>
        <p:txBody>
          <a:bodyPr wrap="square" rtlCol="0">
            <a:spAutoFit/>
          </a:bodyPr>
          <a:lstStyle/>
          <a:p>
            <a:r>
              <a:rPr lang="en-US" dirty="0" smtClean="0">
                <a:latin typeface="Courier New" pitchFamily="49" charset="0"/>
                <a:cs typeface="Courier New" pitchFamily="49" charset="0"/>
              </a:rPr>
              <a:t>x</a:t>
            </a:r>
            <a:r>
              <a:rPr lang="en-US" baseline="-25000" dirty="0" smtClean="0">
                <a:latin typeface="Courier New" pitchFamily="49" charset="0"/>
                <a:cs typeface="Courier New" pitchFamily="49" charset="0"/>
              </a:rPr>
              <a:t>2</a:t>
            </a:r>
            <a:endParaRPr lang="en-US" baseline="-25000" dirty="0">
              <a:latin typeface="Courier New" pitchFamily="49" charset="0"/>
              <a:cs typeface="Courier New" pitchFamily="49" charset="0"/>
            </a:endParaRPr>
          </a:p>
        </p:txBody>
      </p:sp>
      <p:sp>
        <p:nvSpPr>
          <p:cNvPr id="219" name="TextBox 218"/>
          <p:cNvSpPr txBox="1"/>
          <p:nvPr/>
        </p:nvSpPr>
        <p:spPr>
          <a:xfrm>
            <a:off x="762000" y="5221069"/>
            <a:ext cx="457200" cy="369332"/>
          </a:xfrm>
          <a:prstGeom prst="rect">
            <a:avLst/>
          </a:prstGeom>
          <a:noFill/>
        </p:spPr>
        <p:txBody>
          <a:bodyPr wrap="square" rtlCol="0">
            <a:spAutoFit/>
          </a:bodyPr>
          <a:lstStyle/>
          <a:p>
            <a:r>
              <a:rPr lang="en-US" dirty="0" smtClean="0">
                <a:latin typeface="Courier New" pitchFamily="49" charset="0"/>
                <a:cs typeface="Courier New" pitchFamily="49" charset="0"/>
              </a:rPr>
              <a:t>x</a:t>
            </a:r>
            <a:r>
              <a:rPr lang="en-US" baseline="-25000" dirty="0" smtClean="0">
                <a:latin typeface="Courier New" pitchFamily="49" charset="0"/>
                <a:cs typeface="Courier New" pitchFamily="49" charset="0"/>
              </a:rPr>
              <a:t>3</a:t>
            </a:r>
            <a:endParaRPr lang="en-US" baseline="-25000" dirty="0">
              <a:latin typeface="Courier New" pitchFamily="49" charset="0"/>
              <a:cs typeface="Courier New" pitchFamily="49" charset="0"/>
            </a:endParaRPr>
          </a:p>
        </p:txBody>
      </p:sp>
      <p:sp>
        <p:nvSpPr>
          <p:cNvPr id="220" name="TextBox 219"/>
          <p:cNvSpPr txBox="1"/>
          <p:nvPr/>
        </p:nvSpPr>
        <p:spPr>
          <a:xfrm>
            <a:off x="1066800" y="5221069"/>
            <a:ext cx="457200" cy="369332"/>
          </a:xfrm>
          <a:prstGeom prst="rect">
            <a:avLst/>
          </a:prstGeom>
          <a:noFill/>
        </p:spPr>
        <p:txBody>
          <a:bodyPr wrap="square" rtlCol="0">
            <a:spAutoFit/>
          </a:bodyPr>
          <a:lstStyle/>
          <a:p>
            <a:r>
              <a:rPr lang="en-US" dirty="0" smtClean="0">
                <a:latin typeface="Courier New" pitchFamily="49" charset="0"/>
                <a:cs typeface="Courier New" pitchFamily="49" charset="0"/>
              </a:rPr>
              <a:t>x</a:t>
            </a:r>
            <a:r>
              <a:rPr lang="en-US" baseline="-25000" dirty="0" smtClean="0">
                <a:latin typeface="Courier New" pitchFamily="49" charset="0"/>
                <a:cs typeface="Courier New" pitchFamily="49" charset="0"/>
              </a:rPr>
              <a:t>4</a:t>
            </a:r>
            <a:endParaRPr lang="en-US" baseline="-25000" dirty="0">
              <a:latin typeface="Courier New" pitchFamily="49" charset="0"/>
              <a:cs typeface="Courier New" pitchFamily="49" charset="0"/>
            </a:endParaRPr>
          </a:p>
        </p:txBody>
      </p:sp>
      <p:sp>
        <p:nvSpPr>
          <p:cNvPr id="221" name="TextBox 220"/>
          <p:cNvSpPr txBox="1"/>
          <p:nvPr/>
        </p:nvSpPr>
        <p:spPr>
          <a:xfrm>
            <a:off x="1447800" y="5221069"/>
            <a:ext cx="457200" cy="369332"/>
          </a:xfrm>
          <a:prstGeom prst="rect">
            <a:avLst/>
          </a:prstGeom>
          <a:noFill/>
        </p:spPr>
        <p:txBody>
          <a:bodyPr wrap="square" rtlCol="0">
            <a:spAutoFit/>
          </a:bodyPr>
          <a:lstStyle/>
          <a:p>
            <a:r>
              <a:rPr lang="en-US" dirty="0" smtClean="0">
                <a:latin typeface="Courier New" pitchFamily="49" charset="0"/>
                <a:cs typeface="Courier New" pitchFamily="49" charset="0"/>
              </a:rPr>
              <a:t>x</a:t>
            </a:r>
            <a:r>
              <a:rPr lang="en-US" baseline="-25000" dirty="0" smtClean="0">
                <a:latin typeface="Courier New" pitchFamily="49" charset="0"/>
                <a:cs typeface="Courier New" pitchFamily="49" charset="0"/>
              </a:rPr>
              <a:t>5</a:t>
            </a:r>
            <a:endParaRPr lang="en-US" baseline="-25000" dirty="0">
              <a:latin typeface="Courier New" pitchFamily="49" charset="0"/>
              <a:cs typeface="Courier New" pitchFamily="49" charset="0"/>
            </a:endParaRPr>
          </a:p>
        </p:txBody>
      </p:sp>
      <p:sp>
        <p:nvSpPr>
          <p:cNvPr id="222" name="TextBox 221"/>
          <p:cNvSpPr txBox="1"/>
          <p:nvPr/>
        </p:nvSpPr>
        <p:spPr>
          <a:xfrm>
            <a:off x="1981200" y="5221069"/>
            <a:ext cx="457200" cy="369332"/>
          </a:xfrm>
          <a:prstGeom prst="rect">
            <a:avLst/>
          </a:prstGeom>
          <a:noFill/>
        </p:spPr>
        <p:txBody>
          <a:bodyPr wrap="square" rtlCol="0">
            <a:spAutoFit/>
          </a:bodyPr>
          <a:lstStyle/>
          <a:p>
            <a:r>
              <a:rPr lang="en-US" dirty="0" smtClean="0">
                <a:latin typeface="Courier New" pitchFamily="49" charset="0"/>
                <a:cs typeface="Courier New" pitchFamily="49" charset="0"/>
              </a:rPr>
              <a:t>x</a:t>
            </a:r>
            <a:r>
              <a:rPr lang="en-US" baseline="-25000" dirty="0" smtClean="0">
                <a:latin typeface="Courier New" pitchFamily="49" charset="0"/>
                <a:cs typeface="Courier New" pitchFamily="49" charset="0"/>
              </a:rPr>
              <a:t>7</a:t>
            </a:r>
            <a:endParaRPr lang="en-US" baseline="-25000" dirty="0">
              <a:latin typeface="Courier New" pitchFamily="49" charset="0"/>
              <a:cs typeface="Courier New" pitchFamily="49" charset="0"/>
            </a:endParaRPr>
          </a:p>
        </p:txBody>
      </p:sp>
      <p:sp>
        <p:nvSpPr>
          <p:cNvPr id="223" name="TextBox 222"/>
          <p:cNvSpPr txBox="1"/>
          <p:nvPr/>
        </p:nvSpPr>
        <p:spPr>
          <a:xfrm>
            <a:off x="2286000" y="5221069"/>
            <a:ext cx="457200" cy="369332"/>
          </a:xfrm>
          <a:prstGeom prst="rect">
            <a:avLst/>
          </a:prstGeom>
          <a:noFill/>
        </p:spPr>
        <p:txBody>
          <a:bodyPr wrap="square" rtlCol="0">
            <a:spAutoFit/>
          </a:bodyPr>
          <a:lstStyle/>
          <a:p>
            <a:r>
              <a:rPr lang="en-US" dirty="0" smtClean="0">
                <a:latin typeface="Courier New" pitchFamily="49" charset="0"/>
                <a:cs typeface="Courier New" pitchFamily="49" charset="0"/>
              </a:rPr>
              <a:t>x</a:t>
            </a:r>
            <a:r>
              <a:rPr lang="en-US" baseline="-25000" dirty="0" smtClean="0">
                <a:latin typeface="Courier New" pitchFamily="49" charset="0"/>
                <a:cs typeface="Courier New" pitchFamily="49" charset="0"/>
              </a:rPr>
              <a:t>8</a:t>
            </a:r>
            <a:endParaRPr lang="en-US" baseline="-25000" dirty="0">
              <a:latin typeface="Courier New" pitchFamily="49" charset="0"/>
              <a:cs typeface="Courier New" pitchFamily="49" charset="0"/>
            </a:endParaRPr>
          </a:p>
        </p:txBody>
      </p:sp>
      <p:sp>
        <p:nvSpPr>
          <p:cNvPr id="224" name="TextBox 223"/>
          <p:cNvSpPr txBox="1"/>
          <p:nvPr/>
        </p:nvSpPr>
        <p:spPr>
          <a:xfrm>
            <a:off x="2514600" y="5221069"/>
            <a:ext cx="457200" cy="369332"/>
          </a:xfrm>
          <a:prstGeom prst="rect">
            <a:avLst/>
          </a:prstGeom>
          <a:noFill/>
        </p:spPr>
        <p:txBody>
          <a:bodyPr wrap="square" rtlCol="0">
            <a:spAutoFit/>
          </a:bodyPr>
          <a:lstStyle/>
          <a:p>
            <a:r>
              <a:rPr lang="en-US" dirty="0" smtClean="0">
                <a:latin typeface="Courier New" pitchFamily="49" charset="0"/>
                <a:cs typeface="Courier New" pitchFamily="49" charset="0"/>
              </a:rPr>
              <a:t>x</a:t>
            </a:r>
            <a:r>
              <a:rPr lang="en-US" baseline="-25000" dirty="0" smtClean="0">
                <a:latin typeface="Courier New" pitchFamily="49" charset="0"/>
                <a:cs typeface="Courier New" pitchFamily="49" charset="0"/>
              </a:rPr>
              <a:t>9</a:t>
            </a:r>
            <a:endParaRPr lang="en-US" baseline="-25000" dirty="0">
              <a:latin typeface="Courier New" pitchFamily="49" charset="0"/>
              <a:cs typeface="Courier New" pitchFamily="49" charset="0"/>
            </a:endParaRPr>
          </a:p>
        </p:txBody>
      </p:sp>
      <p:sp>
        <p:nvSpPr>
          <p:cNvPr id="225" name="TextBox 224"/>
          <p:cNvSpPr txBox="1"/>
          <p:nvPr/>
        </p:nvSpPr>
        <p:spPr>
          <a:xfrm>
            <a:off x="2819400" y="5221069"/>
            <a:ext cx="533400" cy="369332"/>
          </a:xfrm>
          <a:prstGeom prst="rect">
            <a:avLst/>
          </a:prstGeom>
          <a:noFill/>
        </p:spPr>
        <p:txBody>
          <a:bodyPr wrap="square" rtlCol="0">
            <a:spAutoFit/>
          </a:bodyPr>
          <a:lstStyle/>
          <a:p>
            <a:r>
              <a:rPr lang="en-US" dirty="0" smtClean="0">
                <a:latin typeface="Courier New" pitchFamily="49" charset="0"/>
                <a:cs typeface="Courier New" pitchFamily="49" charset="0"/>
              </a:rPr>
              <a:t>x</a:t>
            </a:r>
            <a:r>
              <a:rPr lang="en-US" sz="1400" baseline="-25000" dirty="0" smtClean="0">
                <a:latin typeface="Courier New" pitchFamily="49" charset="0"/>
                <a:cs typeface="Courier New" pitchFamily="49" charset="0"/>
              </a:rPr>
              <a:t>10</a:t>
            </a:r>
            <a:endParaRPr lang="en-US" sz="1400" baseline="-25000" dirty="0">
              <a:latin typeface="Courier New" pitchFamily="49" charset="0"/>
              <a:cs typeface="Courier New" pitchFamily="49" charset="0"/>
            </a:endParaRPr>
          </a:p>
        </p:txBody>
      </p:sp>
      <p:sp>
        <p:nvSpPr>
          <p:cNvPr id="226" name="TextBox 225"/>
          <p:cNvSpPr txBox="1"/>
          <p:nvPr/>
        </p:nvSpPr>
        <p:spPr>
          <a:xfrm>
            <a:off x="3124200" y="5221069"/>
            <a:ext cx="533400" cy="369332"/>
          </a:xfrm>
          <a:prstGeom prst="rect">
            <a:avLst/>
          </a:prstGeom>
          <a:noFill/>
        </p:spPr>
        <p:txBody>
          <a:bodyPr wrap="square" rtlCol="0">
            <a:spAutoFit/>
          </a:bodyPr>
          <a:lstStyle/>
          <a:p>
            <a:r>
              <a:rPr lang="en-US" dirty="0" smtClean="0">
                <a:latin typeface="Courier New" pitchFamily="49" charset="0"/>
                <a:cs typeface="Courier New" pitchFamily="49" charset="0"/>
              </a:rPr>
              <a:t>x</a:t>
            </a:r>
            <a:r>
              <a:rPr lang="en-US" sz="1400" baseline="-25000" dirty="0" smtClean="0">
                <a:latin typeface="Courier New" pitchFamily="49" charset="0"/>
                <a:cs typeface="Courier New" pitchFamily="49" charset="0"/>
              </a:rPr>
              <a:t>11</a:t>
            </a:r>
            <a:endParaRPr lang="en-US" sz="1400" baseline="-25000" dirty="0">
              <a:latin typeface="Courier New" pitchFamily="49" charset="0"/>
              <a:cs typeface="Courier New" pitchFamily="49" charset="0"/>
            </a:endParaRPr>
          </a:p>
        </p:txBody>
      </p:sp>
      <p:sp>
        <p:nvSpPr>
          <p:cNvPr id="227" name="TextBox 226"/>
          <p:cNvSpPr txBox="1"/>
          <p:nvPr/>
        </p:nvSpPr>
        <p:spPr>
          <a:xfrm>
            <a:off x="3429000" y="5221069"/>
            <a:ext cx="533400" cy="369332"/>
          </a:xfrm>
          <a:prstGeom prst="rect">
            <a:avLst/>
          </a:prstGeom>
          <a:noFill/>
        </p:spPr>
        <p:txBody>
          <a:bodyPr wrap="square" rtlCol="0">
            <a:spAutoFit/>
          </a:bodyPr>
          <a:lstStyle/>
          <a:p>
            <a:r>
              <a:rPr lang="en-US" dirty="0" smtClean="0">
                <a:latin typeface="Courier New" pitchFamily="49" charset="0"/>
                <a:cs typeface="Courier New" pitchFamily="49" charset="0"/>
              </a:rPr>
              <a:t>x</a:t>
            </a:r>
            <a:r>
              <a:rPr lang="en-US" sz="1400" baseline="-25000" dirty="0" smtClean="0">
                <a:latin typeface="Courier New" pitchFamily="49" charset="0"/>
                <a:cs typeface="Courier New" pitchFamily="49" charset="0"/>
              </a:rPr>
              <a:t>12</a:t>
            </a:r>
            <a:endParaRPr lang="en-US" sz="1400" baseline="-25000" dirty="0">
              <a:latin typeface="Courier New" pitchFamily="49" charset="0"/>
              <a:cs typeface="Courier New" pitchFamily="49" charset="0"/>
            </a:endParaRPr>
          </a:p>
        </p:txBody>
      </p:sp>
      <p:sp>
        <p:nvSpPr>
          <p:cNvPr id="228" name="TextBox 227"/>
          <p:cNvSpPr txBox="1"/>
          <p:nvPr/>
        </p:nvSpPr>
        <p:spPr>
          <a:xfrm>
            <a:off x="4038600" y="5221069"/>
            <a:ext cx="533400" cy="369332"/>
          </a:xfrm>
          <a:prstGeom prst="rect">
            <a:avLst/>
          </a:prstGeom>
          <a:noFill/>
        </p:spPr>
        <p:txBody>
          <a:bodyPr wrap="square" rtlCol="0">
            <a:spAutoFit/>
          </a:bodyPr>
          <a:lstStyle/>
          <a:p>
            <a:r>
              <a:rPr lang="en-US" dirty="0" smtClean="0">
                <a:latin typeface="Courier New" pitchFamily="49" charset="0"/>
                <a:cs typeface="Courier New" pitchFamily="49" charset="0"/>
              </a:rPr>
              <a:t>x</a:t>
            </a:r>
            <a:r>
              <a:rPr lang="en-US" sz="1400" baseline="-25000" dirty="0" smtClean="0">
                <a:latin typeface="Courier New" pitchFamily="49" charset="0"/>
                <a:cs typeface="Courier New" pitchFamily="49" charset="0"/>
              </a:rPr>
              <a:t>14</a:t>
            </a:r>
            <a:endParaRPr lang="en-US" sz="1400" baseline="-25000" dirty="0">
              <a:latin typeface="Courier New" pitchFamily="49" charset="0"/>
              <a:cs typeface="Courier New" pitchFamily="49" charset="0"/>
            </a:endParaRPr>
          </a:p>
        </p:txBody>
      </p:sp>
      <p:sp>
        <p:nvSpPr>
          <p:cNvPr id="229" name="TextBox 228"/>
          <p:cNvSpPr txBox="1"/>
          <p:nvPr/>
        </p:nvSpPr>
        <p:spPr>
          <a:xfrm>
            <a:off x="4343400" y="5221069"/>
            <a:ext cx="533400" cy="369332"/>
          </a:xfrm>
          <a:prstGeom prst="rect">
            <a:avLst/>
          </a:prstGeom>
          <a:noFill/>
        </p:spPr>
        <p:txBody>
          <a:bodyPr wrap="square" rtlCol="0">
            <a:spAutoFit/>
          </a:bodyPr>
          <a:lstStyle/>
          <a:p>
            <a:r>
              <a:rPr lang="en-US" dirty="0" smtClean="0">
                <a:latin typeface="Courier New" pitchFamily="49" charset="0"/>
                <a:cs typeface="Courier New" pitchFamily="49" charset="0"/>
              </a:rPr>
              <a:t>x</a:t>
            </a:r>
            <a:r>
              <a:rPr lang="en-US" sz="1400" baseline="-25000" dirty="0" smtClean="0">
                <a:latin typeface="Courier New" pitchFamily="49" charset="0"/>
                <a:cs typeface="Courier New" pitchFamily="49" charset="0"/>
              </a:rPr>
              <a:t>15</a:t>
            </a:r>
            <a:endParaRPr lang="en-US" sz="1400" baseline="-25000" dirty="0">
              <a:latin typeface="Courier New" pitchFamily="49" charset="0"/>
              <a:cs typeface="Courier New" pitchFamily="49" charset="0"/>
            </a:endParaRPr>
          </a:p>
        </p:txBody>
      </p:sp>
      <p:sp>
        <p:nvSpPr>
          <p:cNvPr id="230" name="TextBox 229"/>
          <p:cNvSpPr txBox="1"/>
          <p:nvPr/>
        </p:nvSpPr>
        <p:spPr>
          <a:xfrm>
            <a:off x="4648200" y="5221069"/>
            <a:ext cx="533400" cy="369332"/>
          </a:xfrm>
          <a:prstGeom prst="rect">
            <a:avLst/>
          </a:prstGeom>
          <a:noFill/>
        </p:spPr>
        <p:txBody>
          <a:bodyPr wrap="square" rtlCol="0">
            <a:spAutoFit/>
          </a:bodyPr>
          <a:lstStyle/>
          <a:p>
            <a:r>
              <a:rPr lang="en-US" dirty="0" smtClean="0">
                <a:latin typeface="Courier New" pitchFamily="49" charset="0"/>
                <a:cs typeface="Courier New" pitchFamily="49" charset="0"/>
              </a:rPr>
              <a:t>x</a:t>
            </a:r>
            <a:r>
              <a:rPr lang="en-US" sz="1400" baseline="-25000" dirty="0" smtClean="0">
                <a:latin typeface="Courier New" pitchFamily="49" charset="0"/>
                <a:cs typeface="Courier New" pitchFamily="49" charset="0"/>
              </a:rPr>
              <a:t>16</a:t>
            </a:r>
            <a:endParaRPr lang="en-US" sz="1400" baseline="-25000" dirty="0">
              <a:latin typeface="Courier New" pitchFamily="49" charset="0"/>
              <a:cs typeface="Courier New" pitchFamily="49" charset="0"/>
            </a:endParaRPr>
          </a:p>
        </p:txBody>
      </p:sp>
      <p:sp>
        <p:nvSpPr>
          <p:cNvPr id="231" name="TextBox 230"/>
          <p:cNvSpPr txBox="1"/>
          <p:nvPr/>
        </p:nvSpPr>
        <p:spPr>
          <a:xfrm>
            <a:off x="4953000" y="5221069"/>
            <a:ext cx="533400" cy="369332"/>
          </a:xfrm>
          <a:prstGeom prst="rect">
            <a:avLst/>
          </a:prstGeom>
          <a:noFill/>
        </p:spPr>
        <p:txBody>
          <a:bodyPr wrap="square" rtlCol="0">
            <a:spAutoFit/>
          </a:bodyPr>
          <a:lstStyle/>
          <a:p>
            <a:r>
              <a:rPr lang="en-US" dirty="0" smtClean="0">
                <a:latin typeface="Courier New" pitchFamily="49" charset="0"/>
                <a:cs typeface="Courier New" pitchFamily="49" charset="0"/>
              </a:rPr>
              <a:t>x</a:t>
            </a:r>
            <a:r>
              <a:rPr lang="en-US" sz="1400" baseline="-25000" dirty="0" smtClean="0">
                <a:latin typeface="Courier New" pitchFamily="49" charset="0"/>
                <a:cs typeface="Courier New" pitchFamily="49" charset="0"/>
              </a:rPr>
              <a:t>17</a:t>
            </a:r>
            <a:endParaRPr lang="en-US" sz="1400" baseline="-25000" dirty="0">
              <a:latin typeface="Courier New" pitchFamily="49" charset="0"/>
              <a:cs typeface="Courier New" pitchFamily="49" charset="0"/>
            </a:endParaRPr>
          </a:p>
        </p:txBody>
      </p:sp>
      <p:sp>
        <p:nvSpPr>
          <p:cNvPr id="232" name="TextBox 231"/>
          <p:cNvSpPr txBox="1"/>
          <p:nvPr/>
        </p:nvSpPr>
        <p:spPr>
          <a:xfrm>
            <a:off x="5257800" y="5221069"/>
            <a:ext cx="533400" cy="369332"/>
          </a:xfrm>
          <a:prstGeom prst="rect">
            <a:avLst/>
          </a:prstGeom>
          <a:noFill/>
        </p:spPr>
        <p:txBody>
          <a:bodyPr wrap="square" rtlCol="0">
            <a:spAutoFit/>
          </a:bodyPr>
          <a:lstStyle/>
          <a:p>
            <a:r>
              <a:rPr lang="en-US" dirty="0" smtClean="0">
                <a:latin typeface="Courier New" pitchFamily="49" charset="0"/>
                <a:cs typeface="Courier New" pitchFamily="49" charset="0"/>
              </a:rPr>
              <a:t>x</a:t>
            </a:r>
            <a:r>
              <a:rPr lang="en-US" sz="1400" baseline="-25000" dirty="0" smtClean="0">
                <a:latin typeface="Courier New" pitchFamily="49" charset="0"/>
                <a:cs typeface="Courier New" pitchFamily="49" charset="0"/>
              </a:rPr>
              <a:t>18</a:t>
            </a:r>
            <a:endParaRPr lang="en-US" sz="1400" baseline="-25000" dirty="0">
              <a:latin typeface="Courier New" pitchFamily="49" charset="0"/>
              <a:cs typeface="Courier New" pitchFamily="49" charset="0"/>
            </a:endParaRPr>
          </a:p>
        </p:txBody>
      </p:sp>
      <p:sp>
        <p:nvSpPr>
          <p:cNvPr id="233" name="TextBox 232"/>
          <p:cNvSpPr txBox="1"/>
          <p:nvPr/>
        </p:nvSpPr>
        <p:spPr>
          <a:xfrm>
            <a:off x="5562600" y="5221069"/>
            <a:ext cx="533400" cy="369332"/>
          </a:xfrm>
          <a:prstGeom prst="rect">
            <a:avLst/>
          </a:prstGeom>
          <a:noFill/>
        </p:spPr>
        <p:txBody>
          <a:bodyPr wrap="square" rtlCol="0">
            <a:spAutoFit/>
          </a:bodyPr>
          <a:lstStyle/>
          <a:p>
            <a:r>
              <a:rPr lang="en-US" dirty="0" smtClean="0">
                <a:latin typeface="Courier New" pitchFamily="49" charset="0"/>
                <a:cs typeface="Courier New" pitchFamily="49" charset="0"/>
              </a:rPr>
              <a:t>x</a:t>
            </a:r>
            <a:r>
              <a:rPr lang="en-US" sz="1400" baseline="-25000" dirty="0" smtClean="0">
                <a:latin typeface="Courier New" pitchFamily="49" charset="0"/>
                <a:cs typeface="Courier New" pitchFamily="49" charset="0"/>
              </a:rPr>
              <a:t>19</a:t>
            </a:r>
            <a:endParaRPr lang="en-US" sz="1400" baseline="-25000" dirty="0">
              <a:latin typeface="Courier New" pitchFamily="49" charset="0"/>
              <a:cs typeface="Courier New" pitchFamily="49" charset="0"/>
            </a:endParaRPr>
          </a:p>
        </p:txBody>
      </p:sp>
      <p:sp>
        <p:nvSpPr>
          <p:cNvPr id="234" name="TextBox 233"/>
          <p:cNvSpPr txBox="1"/>
          <p:nvPr/>
        </p:nvSpPr>
        <p:spPr>
          <a:xfrm>
            <a:off x="6172200" y="5221069"/>
            <a:ext cx="533400" cy="369332"/>
          </a:xfrm>
          <a:prstGeom prst="rect">
            <a:avLst/>
          </a:prstGeom>
          <a:noFill/>
        </p:spPr>
        <p:txBody>
          <a:bodyPr wrap="square" rtlCol="0">
            <a:spAutoFit/>
          </a:bodyPr>
          <a:lstStyle/>
          <a:p>
            <a:r>
              <a:rPr lang="en-US" dirty="0" smtClean="0">
                <a:latin typeface="Courier New" pitchFamily="49" charset="0"/>
                <a:cs typeface="Courier New" pitchFamily="49" charset="0"/>
              </a:rPr>
              <a:t>x</a:t>
            </a:r>
            <a:r>
              <a:rPr lang="en-US" sz="1400" baseline="-25000" dirty="0" smtClean="0">
                <a:latin typeface="Courier New" pitchFamily="49" charset="0"/>
                <a:cs typeface="Courier New" pitchFamily="49" charset="0"/>
              </a:rPr>
              <a:t>21</a:t>
            </a:r>
            <a:endParaRPr lang="en-US" sz="1400" baseline="-25000" dirty="0">
              <a:latin typeface="Courier New" pitchFamily="49" charset="0"/>
              <a:cs typeface="Courier New" pitchFamily="49" charset="0"/>
            </a:endParaRPr>
          </a:p>
        </p:txBody>
      </p:sp>
      <p:sp>
        <p:nvSpPr>
          <p:cNvPr id="235" name="TextBox 234"/>
          <p:cNvSpPr txBox="1"/>
          <p:nvPr/>
        </p:nvSpPr>
        <p:spPr>
          <a:xfrm>
            <a:off x="6477000" y="5221069"/>
            <a:ext cx="533400" cy="369332"/>
          </a:xfrm>
          <a:prstGeom prst="rect">
            <a:avLst/>
          </a:prstGeom>
          <a:noFill/>
        </p:spPr>
        <p:txBody>
          <a:bodyPr wrap="square" rtlCol="0">
            <a:spAutoFit/>
          </a:bodyPr>
          <a:lstStyle/>
          <a:p>
            <a:r>
              <a:rPr lang="en-US" dirty="0" smtClean="0">
                <a:latin typeface="Courier New" pitchFamily="49" charset="0"/>
                <a:cs typeface="Courier New" pitchFamily="49" charset="0"/>
              </a:rPr>
              <a:t>x</a:t>
            </a:r>
            <a:r>
              <a:rPr lang="en-US" sz="1400" baseline="-25000" dirty="0" smtClean="0">
                <a:latin typeface="Courier New" pitchFamily="49" charset="0"/>
                <a:cs typeface="Courier New" pitchFamily="49" charset="0"/>
              </a:rPr>
              <a:t>22</a:t>
            </a:r>
            <a:endParaRPr lang="en-US" sz="1400" baseline="-25000" dirty="0">
              <a:latin typeface="Courier New" pitchFamily="49" charset="0"/>
              <a:cs typeface="Courier New" pitchFamily="49" charset="0"/>
            </a:endParaRPr>
          </a:p>
        </p:txBody>
      </p:sp>
      <p:sp>
        <p:nvSpPr>
          <p:cNvPr id="236" name="TextBox 235"/>
          <p:cNvSpPr txBox="1"/>
          <p:nvPr/>
        </p:nvSpPr>
        <p:spPr>
          <a:xfrm>
            <a:off x="6781800" y="5221069"/>
            <a:ext cx="533400" cy="369332"/>
          </a:xfrm>
          <a:prstGeom prst="rect">
            <a:avLst/>
          </a:prstGeom>
          <a:noFill/>
        </p:spPr>
        <p:txBody>
          <a:bodyPr wrap="square" rtlCol="0">
            <a:spAutoFit/>
          </a:bodyPr>
          <a:lstStyle/>
          <a:p>
            <a:r>
              <a:rPr lang="en-US" dirty="0" smtClean="0">
                <a:latin typeface="Courier New" pitchFamily="49" charset="0"/>
                <a:cs typeface="Courier New" pitchFamily="49" charset="0"/>
              </a:rPr>
              <a:t>x</a:t>
            </a:r>
            <a:r>
              <a:rPr lang="en-US" sz="1400" baseline="-25000" dirty="0" smtClean="0">
                <a:latin typeface="Courier New" pitchFamily="49" charset="0"/>
                <a:cs typeface="Courier New" pitchFamily="49" charset="0"/>
              </a:rPr>
              <a:t>23</a:t>
            </a:r>
            <a:endParaRPr lang="en-US" sz="1400" baseline="-25000" dirty="0">
              <a:latin typeface="Courier New" pitchFamily="49" charset="0"/>
              <a:cs typeface="Courier New" pitchFamily="49" charset="0"/>
            </a:endParaRPr>
          </a:p>
        </p:txBody>
      </p:sp>
      <p:sp>
        <p:nvSpPr>
          <p:cNvPr id="237" name="TextBox 236"/>
          <p:cNvSpPr txBox="1"/>
          <p:nvPr/>
        </p:nvSpPr>
        <p:spPr>
          <a:xfrm>
            <a:off x="7086600" y="5221069"/>
            <a:ext cx="533400" cy="369332"/>
          </a:xfrm>
          <a:prstGeom prst="rect">
            <a:avLst/>
          </a:prstGeom>
          <a:noFill/>
        </p:spPr>
        <p:txBody>
          <a:bodyPr wrap="square" rtlCol="0">
            <a:spAutoFit/>
          </a:bodyPr>
          <a:lstStyle/>
          <a:p>
            <a:r>
              <a:rPr lang="en-US" dirty="0" smtClean="0">
                <a:latin typeface="Courier New" pitchFamily="49" charset="0"/>
                <a:cs typeface="Courier New" pitchFamily="49" charset="0"/>
              </a:rPr>
              <a:t>x</a:t>
            </a:r>
            <a:r>
              <a:rPr lang="en-US" sz="1400" baseline="-25000" dirty="0" smtClean="0">
                <a:latin typeface="Courier New" pitchFamily="49" charset="0"/>
                <a:cs typeface="Courier New" pitchFamily="49" charset="0"/>
              </a:rPr>
              <a:t>24</a:t>
            </a:r>
            <a:endParaRPr lang="en-US" sz="1400" baseline="-25000" dirty="0">
              <a:latin typeface="Courier New" pitchFamily="49" charset="0"/>
              <a:cs typeface="Courier New" pitchFamily="49" charset="0"/>
            </a:endParaRPr>
          </a:p>
        </p:txBody>
      </p:sp>
      <p:sp>
        <p:nvSpPr>
          <p:cNvPr id="238" name="TextBox 237"/>
          <p:cNvSpPr txBox="1"/>
          <p:nvPr/>
        </p:nvSpPr>
        <p:spPr>
          <a:xfrm>
            <a:off x="7391400" y="5221069"/>
            <a:ext cx="533400" cy="369332"/>
          </a:xfrm>
          <a:prstGeom prst="rect">
            <a:avLst/>
          </a:prstGeom>
          <a:noFill/>
        </p:spPr>
        <p:txBody>
          <a:bodyPr wrap="square" rtlCol="0">
            <a:spAutoFit/>
          </a:bodyPr>
          <a:lstStyle/>
          <a:p>
            <a:r>
              <a:rPr lang="en-US" dirty="0" smtClean="0">
                <a:latin typeface="Courier New" pitchFamily="49" charset="0"/>
                <a:cs typeface="Courier New" pitchFamily="49" charset="0"/>
              </a:rPr>
              <a:t>x</a:t>
            </a:r>
            <a:r>
              <a:rPr lang="en-US" sz="1400" baseline="-25000" dirty="0" smtClean="0">
                <a:latin typeface="Courier New" pitchFamily="49" charset="0"/>
                <a:cs typeface="Courier New" pitchFamily="49" charset="0"/>
              </a:rPr>
              <a:t>25</a:t>
            </a:r>
            <a:endParaRPr lang="en-US" sz="1400" baseline="-25000" dirty="0">
              <a:latin typeface="Courier New" pitchFamily="49" charset="0"/>
              <a:cs typeface="Courier New" pitchFamily="49" charset="0"/>
            </a:endParaRPr>
          </a:p>
        </p:txBody>
      </p:sp>
      <p:sp>
        <p:nvSpPr>
          <p:cNvPr id="239" name="TextBox 238"/>
          <p:cNvSpPr txBox="1"/>
          <p:nvPr/>
        </p:nvSpPr>
        <p:spPr>
          <a:xfrm>
            <a:off x="7696200" y="5221069"/>
            <a:ext cx="533400" cy="369332"/>
          </a:xfrm>
          <a:prstGeom prst="rect">
            <a:avLst/>
          </a:prstGeom>
          <a:noFill/>
        </p:spPr>
        <p:txBody>
          <a:bodyPr wrap="square" rtlCol="0">
            <a:spAutoFit/>
          </a:bodyPr>
          <a:lstStyle/>
          <a:p>
            <a:r>
              <a:rPr lang="en-US" dirty="0" smtClean="0">
                <a:latin typeface="Courier New" pitchFamily="49" charset="0"/>
                <a:cs typeface="Courier New" pitchFamily="49" charset="0"/>
              </a:rPr>
              <a:t>x</a:t>
            </a:r>
            <a:r>
              <a:rPr lang="en-US" sz="1400" baseline="-25000" dirty="0" smtClean="0">
                <a:latin typeface="Courier New" pitchFamily="49" charset="0"/>
                <a:cs typeface="Courier New" pitchFamily="49" charset="0"/>
              </a:rPr>
              <a:t>26</a:t>
            </a:r>
            <a:endParaRPr lang="en-US" sz="1400" baseline="-25000" dirty="0">
              <a:latin typeface="Courier New" pitchFamily="49" charset="0"/>
              <a:cs typeface="Courier New" pitchFamily="49" charset="0"/>
            </a:endParaRPr>
          </a:p>
        </p:txBody>
      </p:sp>
      <p:graphicFrame>
        <p:nvGraphicFramePr>
          <p:cNvPr id="135" name="Table 134"/>
          <p:cNvGraphicFramePr>
            <a:graphicFrameLocks noGrp="1"/>
          </p:cNvGraphicFramePr>
          <p:nvPr>
            <p:extLst>
              <p:ext uri="{D42A27DB-BD31-4B8C-83A1-F6EECF244321}">
                <p14:modId xmlns:p14="http://schemas.microsoft.com/office/powerpoint/2010/main" val="3419764436"/>
              </p:ext>
            </p:extLst>
          </p:nvPr>
        </p:nvGraphicFramePr>
        <p:xfrm>
          <a:off x="4571995" y="5612229"/>
          <a:ext cx="2057405" cy="370840"/>
        </p:xfrm>
        <a:graphic>
          <a:graphicData uri="http://schemas.openxmlformats.org/drawingml/2006/table">
            <a:tbl>
              <a:tblPr firstRow="1" bandRow="1">
                <a:tableStyleId>{5C22544A-7EE6-4342-B048-85BDC9FD1C3A}</a:tableStyleId>
              </a:tblPr>
              <a:tblGrid>
                <a:gridCol w="293915"/>
                <a:gridCol w="293915"/>
                <a:gridCol w="293915"/>
                <a:gridCol w="293915"/>
                <a:gridCol w="293915"/>
                <a:gridCol w="293915"/>
                <a:gridCol w="293915"/>
              </a:tblGrid>
              <a:tr h="370840">
                <a:tc>
                  <a:txBody>
                    <a:bodyPr/>
                    <a:lstStyle/>
                    <a:p>
                      <a:r>
                        <a:rPr lang="en-US" b="0" dirty="0" smtClean="0">
                          <a:solidFill>
                            <a:schemeClr val="tx1"/>
                          </a:solidFill>
                          <a:latin typeface="Courier New" pitchFamily="49" charset="0"/>
                          <a:cs typeface="Courier New" pitchFamily="49" charset="0"/>
                        </a:rPr>
                        <a:t>x</a:t>
                      </a:r>
                      <a:r>
                        <a:rPr lang="en-US" sz="1200" b="0" baseline="-25000" dirty="0" smtClean="0">
                          <a:solidFill>
                            <a:schemeClr val="tx1"/>
                          </a:solidFill>
                          <a:latin typeface="Courier New" pitchFamily="49" charset="0"/>
                          <a:cs typeface="Courier New" pitchFamily="49" charset="0"/>
                        </a:rPr>
                        <a:t>15</a:t>
                      </a:r>
                      <a:endParaRPr lang="en-US" sz="1200" b="0" baseline="-25000"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Courier New" pitchFamily="49" charset="0"/>
                          <a:cs typeface="Courier New" pitchFamily="49" charset="0"/>
                        </a:rPr>
                        <a:t>x</a:t>
                      </a:r>
                      <a:r>
                        <a:rPr lang="en-US" sz="1200" b="0" baseline="-25000" dirty="0" smtClean="0">
                          <a:solidFill>
                            <a:schemeClr val="tx1"/>
                          </a:solidFill>
                          <a:latin typeface="Courier New" pitchFamily="49" charset="0"/>
                          <a:cs typeface="Courier New" pitchFamily="49" charset="0"/>
                        </a:rPr>
                        <a:t>16</a:t>
                      </a:r>
                      <a:endParaRPr lang="en-US" sz="1200" b="0"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Courier New" pitchFamily="49" charset="0"/>
                          <a:cs typeface="Courier New" pitchFamily="49" charset="0"/>
                        </a:rPr>
                        <a:t>x</a:t>
                      </a:r>
                      <a:r>
                        <a:rPr lang="en-US" sz="1200" b="0" baseline="-25000" dirty="0" smtClean="0">
                          <a:solidFill>
                            <a:schemeClr val="tx1"/>
                          </a:solidFill>
                          <a:latin typeface="Courier New" pitchFamily="49" charset="0"/>
                          <a:cs typeface="Courier New" pitchFamily="49" charset="0"/>
                        </a:rPr>
                        <a:t>17</a:t>
                      </a:r>
                      <a:endParaRPr lang="en-US" sz="1200" b="0"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Courier New" pitchFamily="49" charset="0"/>
                          <a:cs typeface="Courier New" pitchFamily="49" charset="0"/>
                        </a:rPr>
                        <a:t>x</a:t>
                      </a:r>
                      <a:r>
                        <a:rPr lang="en-US" sz="1200" b="0" baseline="-25000" dirty="0" smtClean="0">
                          <a:solidFill>
                            <a:schemeClr val="tx1"/>
                          </a:solidFill>
                          <a:latin typeface="Courier New" pitchFamily="49" charset="0"/>
                          <a:cs typeface="Courier New" pitchFamily="49" charset="0"/>
                        </a:rPr>
                        <a:t>18</a:t>
                      </a:r>
                      <a:endParaRPr lang="en-US" sz="1200" b="0"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Courier New" pitchFamily="49" charset="0"/>
                          <a:cs typeface="Courier New" pitchFamily="49" charset="0"/>
                        </a:rPr>
                        <a:t>x</a:t>
                      </a:r>
                      <a:r>
                        <a:rPr lang="en-US" sz="1200" b="0" baseline="-25000" dirty="0" smtClean="0">
                          <a:solidFill>
                            <a:schemeClr val="tx1"/>
                          </a:solidFill>
                          <a:latin typeface="Courier New" pitchFamily="49" charset="0"/>
                          <a:cs typeface="Courier New" pitchFamily="49" charset="0"/>
                        </a:rPr>
                        <a:t>19</a:t>
                      </a:r>
                      <a:endParaRPr lang="en-US" sz="1200" b="0"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Courier New" pitchFamily="49" charset="0"/>
                          <a:cs typeface="Courier New" pitchFamily="49" charset="0"/>
                        </a:rPr>
                        <a:t>x</a:t>
                      </a:r>
                      <a:r>
                        <a:rPr lang="en-US" sz="1200" b="0" baseline="-25000" dirty="0" smtClean="0">
                          <a:solidFill>
                            <a:schemeClr val="tx1"/>
                          </a:solidFill>
                          <a:latin typeface="Courier New" pitchFamily="49" charset="0"/>
                          <a:cs typeface="Courier New" pitchFamily="49" charset="0"/>
                        </a:rPr>
                        <a:t>21</a:t>
                      </a:r>
                      <a:endParaRPr lang="en-US" b="0" dirty="0">
                        <a:solidFill>
                          <a:schemeClr val="tx1"/>
                        </a:solidFill>
                        <a:latin typeface="Courier New" pitchFamily="49" charset="0"/>
                        <a:cs typeface="Courier New" pitchFamily="49" charset="0"/>
                      </a:endParaRPr>
                    </a:p>
                  </a:txBody>
                  <a:tcPr marL="18288" marR="18288">
                    <a:solidFill>
                      <a:srgbClr val="92D050"/>
                    </a:solidFill>
                  </a:tcPr>
                </a:tc>
              </a:tr>
            </a:tbl>
          </a:graphicData>
        </a:graphic>
      </p:graphicFrame>
      <p:graphicFrame>
        <p:nvGraphicFramePr>
          <p:cNvPr id="136" name="Table 135"/>
          <p:cNvGraphicFramePr>
            <a:graphicFrameLocks noGrp="1"/>
          </p:cNvGraphicFramePr>
          <p:nvPr>
            <p:extLst>
              <p:ext uri="{D42A27DB-BD31-4B8C-83A1-F6EECF244321}">
                <p14:modId xmlns:p14="http://schemas.microsoft.com/office/powerpoint/2010/main" val="687277069"/>
              </p:ext>
            </p:extLst>
          </p:nvPr>
        </p:nvGraphicFramePr>
        <p:xfrm>
          <a:off x="2362200" y="5602069"/>
          <a:ext cx="2057405" cy="370840"/>
        </p:xfrm>
        <a:graphic>
          <a:graphicData uri="http://schemas.openxmlformats.org/drawingml/2006/table">
            <a:tbl>
              <a:tblPr firstRow="1" bandRow="1">
                <a:tableStyleId>{5C22544A-7EE6-4342-B048-85BDC9FD1C3A}</a:tableStyleId>
              </a:tblPr>
              <a:tblGrid>
                <a:gridCol w="293915"/>
                <a:gridCol w="293915"/>
                <a:gridCol w="293915"/>
                <a:gridCol w="293915"/>
                <a:gridCol w="293915"/>
                <a:gridCol w="293915"/>
                <a:gridCol w="293915"/>
              </a:tblGrid>
              <a:tr h="370840">
                <a:tc>
                  <a:txBody>
                    <a:bodyPr/>
                    <a:lstStyle/>
                    <a:p>
                      <a:r>
                        <a:rPr lang="en-US" b="0" dirty="0" smtClean="0">
                          <a:solidFill>
                            <a:schemeClr val="tx1"/>
                          </a:solidFill>
                          <a:latin typeface="Courier New" pitchFamily="49" charset="0"/>
                          <a:cs typeface="Courier New" pitchFamily="49" charset="0"/>
                        </a:rPr>
                        <a:t>x</a:t>
                      </a:r>
                      <a:r>
                        <a:rPr lang="en-US" sz="1200" b="0" baseline="-25000" dirty="0" smtClean="0">
                          <a:solidFill>
                            <a:schemeClr val="tx1"/>
                          </a:solidFill>
                          <a:latin typeface="Courier New" pitchFamily="49" charset="0"/>
                          <a:cs typeface="Courier New" pitchFamily="49" charset="0"/>
                        </a:rPr>
                        <a:t>8</a:t>
                      </a:r>
                      <a:endParaRPr lang="en-US" sz="1200" b="0" baseline="-25000"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Courier New" pitchFamily="49" charset="0"/>
                          <a:cs typeface="Courier New" pitchFamily="49" charset="0"/>
                        </a:rPr>
                        <a:t>x</a:t>
                      </a:r>
                      <a:r>
                        <a:rPr lang="en-US" sz="1200" b="0" baseline="-25000" dirty="0" smtClean="0">
                          <a:solidFill>
                            <a:schemeClr val="tx1"/>
                          </a:solidFill>
                          <a:latin typeface="Courier New" pitchFamily="49" charset="0"/>
                          <a:cs typeface="Courier New" pitchFamily="49" charset="0"/>
                        </a:rPr>
                        <a:t>9</a:t>
                      </a:r>
                      <a:endParaRPr lang="en-US" sz="1200" b="0"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Courier New" pitchFamily="49" charset="0"/>
                          <a:cs typeface="Courier New" pitchFamily="49" charset="0"/>
                        </a:rPr>
                        <a:t>x</a:t>
                      </a:r>
                      <a:r>
                        <a:rPr lang="en-US" sz="1200" b="0" baseline="-25000" dirty="0" smtClean="0">
                          <a:solidFill>
                            <a:schemeClr val="tx1"/>
                          </a:solidFill>
                          <a:latin typeface="Courier New" pitchFamily="49" charset="0"/>
                          <a:cs typeface="Courier New" pitchFamily="49" charset="0"/>
                        </a:rPr>
                        <a:t>10</a:t>
                      </a:r>
                      <a:endParaRPr lang="en-US" sz="1200" b="0"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Courier New" pitchFamily="49" charset="0"/>
                          <a:cs typeface="Courier New" pitchFamily="49" charset="0"/>
                        </a:rPr>
                        <a:t>x</a:t>
                      </a:r>
                      <a:r>
                        <a:rPr lang="en-US" sz="1200" b="0" baseline="-25000" dirty="0" smtClean="0">
                          <a:solidFill>
                            <a:schemeClr val="tx1"/>
                          </a:solidFill>
                          <a:latin typeface="Courier New" pitchFamily="49" charset="0"/>
                          <a:cs typeface="Courier New" pitchFamily="49" charset="0"/>
                        </a:rPr>
                        <a:t>11</a:t>
                      </a:r>
                      <a:endParaRPr lang="en-US" sz="1200" b="0"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Courier New" pitchFamily="49" charset="0"/>
                          <a:cs typeface="Courier New" pitchFamily="49" charset="0"/>
                        </a:rPr>
                        <a:t>x</a:t>
                      </a:r>
                      <a:r>
                        <a:rPr lang="en-US" sz="1200" b="0" baseline="-25000" dirty="0" smtClean="0">
                          <a:solidFill>
                            <a:schemeClr val="tx1"/>
                          </a:solidFill>
                          <a:latin typeface="Courier New" pitchFamily="49" charset="0"/>
                          <a:cs typeface="Courier New" pitchFamily="49" charset="0"/>
                        </a:rPr>
                        <a:t>12</a:t>
                      </a:r>
                      <a:endParaRPr lang="en-US" sz="1200" b="0"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Courier New" pitchFamily="49" charset="0"/>
                          <a:cs typeface="Courier New" pitchFamily="49" charset="0"/>
                        </a:rPr>
                        <a:t>x</a:t>
                      </a:r>
                      <a:r>
                        <a:rPr lang="en-US" sz="1200" b="0" baseline="-25000" dirty="0" smtClean="0">
                          <a:solidFill>
                            <a:schemeClr val="tx1"/>
                          </a:solidFill>
                          <a:latin typeface="Courier New" pitchFamily="49" charset="0"/>
                          <a:cs typeface="Courier New" pitchFamily="49" charset="0"/>
                        </a:rPr>
                        <a:t>14</a:t>
                      </a:r>
                      <a:endParaRPr lang="en-US" b="0" dirty="0">
                        <a:solidFill>
                          <a:schemeClr val="tx1"/>
                        </a:solidFill>
                        <a:latin typeface="Courier New" pitchFamily="49" charset="0"/>
                        <a:cs typeface="Courier New" pitchFamily="49" charset="0"/>
                      </a:endParaRPr>
                    </a:p>
                  </a:txBody>
                  <a:tcPr marL="18288" marR="18288">
                    <a:solidFill>
                      <a:srgbClr val="92D050"/>
                    </a:solidFill>
                  </a:tcPr>
                </a:tc>
              </a:tr>
            </a:tbl>
          </a:graphicData>
        </a:graphic>
      </p:graphicFrame>
      <p:graphicFrame>
        <p:nvGraphicFramePr>
          <p:cNvPr id="137" name="Table 136"/>
          <p:cNvGraphicFramePr>
            <a:graphicFrameLocks noGrp="1"/>
          </p:cNvGraphicFramePr>
          <p:nvPr>
            <p:extLst>
              <p:ext uri="{D42A27DB-BD31-4B8C-83A1-F6EECF244321}">
                <p14:modId xmlns:p14="http://schemas.microsoft.com/office/powerpoint/2010/main" val="2781125058"/>
              </p:ext>
            </p:extLst>
          </p:nvPr>
        </p:nvGraphicFramePr>
        <p:xfrm>
          <a:off x="76200" y="5602069"/>
          <a:ext cx="2133600" cy="370840"/>
        </p:xfrm>
        <a:graphic>
          <a:graphicData uri="http://schemas.openxmlformats.org/drawingml/2006/table">
            <a:tbl>
              <a:tblPr firstRow="1" bandRow="1">
                <a:tableStyleId>{5C22544A-7EE6-4342-B048-85BDC9FD1C3A}</a:tableStyleId>
              </a:tblPr>
              <a:tblGrid>
                <a:gridCol w="304800"/>
                <a:gridCol w="304800"/>
                <a:gridCol w="304800"/>
                <a:gridCol w="304800"/>
                <a:gridCol w="304800"/>
                <a:gridCol w="304800"/>
                <a:gridCol w="304800"/>
              </a:tblGrid>
              <a:tr h="370840">
                <a:tc>
                  <a:txBody>
                    <a:bodyPr/>
                    <a:lstStyle/>
                    <a:p>
                      <a:r>
                        <a:rPr lang="en-US" b="0" dirty="0" smtClean="0">
                          <a:solidFill>
                            <a:schemeClr val="tx1"/>
                          </a:solidFill>
                          <a:latin typeface="Courier New" pitchFamily="49" charset="0"/>
                          <a:cs typeface="Courier New" pitchFamily="49" charset="0"/>
                        </a:rPr>
                        <a:t>x</a:t>
                      </a:r>
                      <a:r>
                        <a:rPr lang="en-US" sz="1600" b="0" baseline="-25000" dirty="0" smtClean="0">
                          <a:solidFill>
                            <a:schemeClr val="tx1"/>
                          </a:solidFill>
                          <a:latin typeface="Courier New" pitchFamily="49" charset="0"/>
                          <a:cs typeface="Courier New" pitchFamily="49" charset="0"/>
                        </a:rPr>
                        <a:t>1</a:t>
                      </a:r>
                      <a:endParaRPr lang="en-US" sz="1600" b="0" baseline="-25000"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Courier New" pitchFamily="49" charset="0"/>
                          <a:cs typeface="Courier New" pitchFamily="49" charset="0"/>
                        </a:rPr>
                        <a:t>x</a:t>
                      </a:r>
                      <a:r>
                        <a:rPr lang="en-US" sz="1600" b="0" baseline="-25000" dirty="0" smtClean="0">
                          <a:solidFill>
                            <a:schemeClr val="tx1"/>
                          </a:solidFill>
                          <a:latin typeface="Courier New" pitchFamily="49" charset="0"/>
                          <a:cs typeface="Courier New" pitchFamily="49" charset="0"/>
                        </a:rPr>
                        <a:t>2</a:t>
                      </a:r>
                      <a:endParaRPr lang="en-US" sz="1600" b="0"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Courier New" pitchFamily="49" charset="0"/>
                          <a:cs typeface="Courier New" pitchFamily="49" charset="0"/>
                        </a:rPr>
                        <a:t>x</a:t>
                      </a:r>
                      <a:r>
                        <a:rPr lang="en-US" sz="1600" b="0" baseline="-25000" dirty="0" smtClean="0">
                          <a:solidFill>
                            <a:schemeClr val="tx1"/>
                          </a:solidFill>
                          <a:latin typeface="Courier New" pitchFamily="49" charset="0"/>
                          <a:cs typeface="Courier New" pitchFamily="49" charset="0"/>
                        </a:rPr>
                        <a:t>3</a:t>
                      </a:r>
                      <a:endParaRPr lang="en-US" sz="1600" b="0"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Courier New" pitchFamily="49" charset="0"/>
                          <a:cs typeface="Courier New" pitchFamily="49" charset="0"/>
                        </a:rPr>
                        <a:t>x</a:t>
                      </a:r>
                      <a:r>
                        <a:rPr lang="en-US" sz="1600" b="0" baseline="-25000" dirty="0" smtClean="0">
                          <a:solidFill>
                            <a:schemeClr val="tx1"/>
                          </a:solidFill>
                          <a:latin typeface="Courier New" pitchFamily="49" charset="0"/>
                          <a:cs typeface="Courier New" pitchFamily="49" charset="0"/>
                        </a:rPr>
                        <a:t>4</a:t>
                      </a:r>
                      <a:endParaRPr lang="en-US" sz="1600" b="0"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Courier New" pitchFamily="49" charset="0"/>
                          <a:cs typeface="Courier New" pitchFamily="49" charset="0"/>
                        </a:rPr>
                        <a:t>x</a:t>
                      </a:r>
                      <a:r>
                        <a:rPr lang="en-US" sz="1600" b="0" baseline="-25000" dirty="0" smtClean="0">
                          <a:solidFill>
                            <a:schemeClr val="tx1"/>
                          </a:solidFill>
                          <a:latin typeface="Courier New" pitchFamily="49" charset="0"/>
                          <a:cs typeface="Courier New" pitchFamily="49" charset="0"/>
                        </a:rPr>
                        <a:t>5</a:t>
                      </a:r>
                      <a:endParaRPr lang="en-US" sz="1600" b="0"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Courier New" pitchFamily="49" charset="0"/>
                          <a:cs typeface="Courier New" pitchFamily="49" charset="0"/>
                        </a:rPr>
                        <a:t>x</a:t>
                      </a:r>
                      <a:r>
                        <a:rPr lang="en-US" sz="1800" b="0" baseline="-25000" dirty="0" smtClean="0">
                          <a:solidFill>
                            <a:schemeClr val="tx1"/>
                          </a:solidFill>
                          <a:latin typeface="Courier New" pitchFamily="49" charset="0"/>
                          <a:cs typeface="Courier New" pitchFamily="49" charset="0"/>
                        </a:rPr>
                        <a:t>7</a:t>
                      </a:r>
                      <a:endParaRPr lang="en-US" b="0" dirty="0">
                        <a:solidFill>
                          <a:schemeClr val="tx1"/>
                        </a:solidFill>
                        <a:latin typeface="Courier New" pitchFamily="49" charset="0"/>
                        <a:cs typeface="Courier New" pitchFamily="49" charset="0"/>
                      </a:endParaRPr>
                    </a:p>
                  </a:txBody>
                  <a:tcPr marL="18288" marR="18288">
                    <a:solidFill>
                      <a:srgbClr val="92D050"/>
                    </a:solidFill>
                  </a:tcPr>
                </a:tc>
              </a:tr>
            </a:tbl>
          </a:graphicData>
        </a:graphic>
      </p:graphicFrame>
      <p:graphicFrame>
        <p:nvGraphicFramePr>
          <p:cNvPr id="138" name="Table 137"/>
          <p:cNvGraphicFramePr>
            <a:graphicFrameLocks noGrp="1"/>
          </p:cNvGraphicFramePr>
          <p:nvPr>
            <p:extLst>
              <p:ext uri="{D42A27DB-BD31-4B8C-83A1-F6EECF244321}">
                <p14:modId xmlns:p14="http://schemas.microsoft.com/office/powerpoint/2010/main" val="2436166228"/>
              </p:ext>
            </p:extLst>
          </p:nvPr>
        </p:nvGraphicFramePr>
        <p:xfrm>
          <a:off x="6781802" y="5602069"/>
          <a:ext cx="2057398" cy="370840"/>
        </p:xfrm>
        <a:graphic>
          <a:graphicData uri="http://schemas.openxmlformats.org/drawingml/2006/table">
            <a:tbl>
              <a:tblPr firstRow="1" bandRow="1">
                <a:tableStyleId>{5C22544A-7EE6-4342-B048-85BDC9FD1C3A}</a:tableStyleId>
              </a:tblPr>
              <a:tblGrid>
                <a:gridCol w="293914"/>
                <a:gridCol w="293914"/>
                <a:gridCol w="293914"/>
                <a:gridCol w="293914"/>
                <a:gridCol w="293914"/>
                <a:gridCol w="293914"/>
                <a:gridCol w="293914"/>
              </a:tblGrid>
              <a:tr h="370840">
                <a:tc>
                  <a:txBody>
                    <a:bodyPr/>
                    <a:lstStyle/>
                    <a:p>
                      <a:r>
                        <a:rPr lang="en-US" b="0" dirty="0" smtClean="0">
                          <a:solidFill>
                            <a:schemeClr val="tx1"/>
                          </a:solidFill>
                          <a:latin typeface="Courier New" pitchFamily="49" charset="0"/>
                          <a:cs typeface="Courier New" pitchFamily="49" charset="0"/>
                        </a:rPr>
                        <a:t>x</a:t>
                      </a:r>
                      <a:r>
                        <a:rPr lang="en-US" sz="1200" b="0" baseline="-25000" dirty="0" smtClean="0">
                          <a:solidFill>
                            <a:schemeClr val="tx1"/>
                          </a:solidFill>
                          <a:latin typeface="Courier New" pitchFamily="49" charset="0"/>
                          <a:cs typeface="Courier New" pitchFamily="49" charset="0"/>
                        </a:rPr>
                        <a:t>22</a:t>
                      </a:r>
                      <a:endParaRPr lang="en-US" sz="1200" b="0" baseline="-25000"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Courier New" pitchFamily="49" charset="0"/>
                          <a:cs typeface="Courier New" pitchFamily="49" charset="0"/>
                        </a:rPr>
                        <a:t>x</a:t>
                      </a:r>
                      <a:r>
                        <a:rPr lang="en-US" sz="1200" b="0" baseline="-25000" dirty="0" smtClean="0">
                          <a:solidFill>
                            <a:schemeClr val="tx1"/>
                          </a:solidFill>
                          <a:latin typeface="Courier New" pitchFamily="49" charset="0"/>
                          <a:cs typeface="Courier New" pitchFamily="49" charset="0"/>
                        </a:rPr>
                        <a:t>23</a:t>
                      </a:r>
                      <a:endParaRPr lang="en-US" sz="1200" b="0"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Courier New" pitchFamily="49" charset="0"/>
                          <a:cs typeface="Courier New" pitchFamily="49" charset="0"/>
                        </a:rPr>
                        <a:t>x</a:t>
                      </a:r>
                      <a:r>
                        <a:rPr lang="en-US" sz="1200" b="0" baseline="-25000" dirty="0" smtClean="0">
                          <a:solidFill>
                            <a:schemeClr val="tx1"/>
                          </a:solidFill>
                          <a:latin typeface="Courier New" pitchFamily="49" charset="0"/>
                          <a:cs typeface="Courier New" pitchFamily="49" charset="0"/>
                        </a:rPr>
                        <a:t>24</a:t>
                      </a:r>
                      <a:endParaRPr lang="en-US" sz="1200" b="0"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Courier New" pitchFamily="49" charset="0"/>
                          <a:cs typeface="Courier New" pitchFamily="49" charset="0"/>
                        </a:rPr>
                        <a:t>x</a:t>
                      </a:r>
                      <a:r>
                        <a:rPr lang="en-US" sz="1200" b="0" baseline="-25000" dirty="0" smtClean="0">
                          <a:solidFill>
                            <a:schemeClr val="tx1"/>
                          </a:solidFill>
                          <a:latin typeface="Courier New" pitchFamily="49" charset="0"/>
                          <a:cs typeface="Courier New" pitchFamily="49" charset="0"/>
                        </a:rPr>
                        <a:t>25</a:t>
                      </a:r>
                      <a:endParaRPr lang="en-US" sz="1200" b="0"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Courier New" pitchFamily="49" charset="0"/>
                          <a:cs typeface="Courier New" pitchFamily="49" charset="0"/>
                        </a:rPr>
                        <a:t>x</a:t>
                      </a:r>
                      <a:r>
                        <a:rPr lang="en-US" sz="1200" b="0" baseline="-25000" dirty="0" smtClean="0">
                          <a:solidFill>
                            <a:schemeClr val="tx1"/>
                          </a:solidFill>
                          <a:latin typeface="Courier New" pitchFamily="49" charset="0"/>
                          <a:cs typeface="Courier New" pitchFamily="49" charset="0"/>
                        </a:rPr>
                        <a:t>26</a:t>
                      </a:r>
                      <a:endParaRPr lang="en-US" sz="1200" b="0"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latin typeface="Courier New" pitchFamily="49" charset="0"/>
                        <a:cs typeface="Courier New" pitchFamily="49" charset="0"/>
                      </a:endParaRPr>
                    </a:p>
                  </a:txBody>
                  <a:tcPr marL="18288" marR="18288">
                    <a:solidFill>
                      <a:srgbClr val="92D050"/>
                    </a:solidFill>
                  </a:tcPr>
                </a:tc>
                <a:tc>
                  <a:txBody>
                    <a:bodyPr/>
                    <a:lstStyle/>
                    <a:p>
                      <a:endParaRPr lang="en-US" b="0" dirty="0">
                        <a:solidFill>
                          <a:schemeClr val="tx1"/>
                        </a:solidFill>
                        <a:latin typeface="Courier New" pitchFamily="49" charset="0"/>
                        <a:cs typeface="Courier New" pitchFamily="49" charset="0"/>
                      </a:endParaRPr>
                    </a:p>
                  </a:txBody>
                  <a:tcPr marL="18288" marR="18288">
                    <a:solidFill>
                      <a:srgbClr val="92D050"/>
                    </a:solidFill>
                  </a:tcPr>
                </a:tc>
              </a:tr>
            </a:tbl>
          </a:graphicData>
        </a:graphic>
      </p:graphicFrame>
      <p:sp>
        <p:nvSpPr>
          <p:cNvPr id="139" name="TextBox 138"/>
          <p:cNvSpPr txBox="1"/>
          <p:nvPr/>
        </p:nvSpPr>
        <p:spPr>
          <a:xfrm>
            <a:off x="8077200" y="5029200"/>
            <a:ext cx="990600" cy="646331"/>
          </a:xfrm>
          <a:prstGeom prst="rect">
            <a:avLst/>
          </a:prstGeom>
          <a:noFill/>
        </p:spPr>
        <p:txBody>
          <a:bodyPr wrap="square" rtlCol="0">
            <a:spAutoFit/>
          </a:bodyPr>
          <a:lstStyle/>
          <a:p>
            <a:pPr algn="ctr"/>
            <a:r>
              <a:rPr lang="en-US" dirty="0" smtClean="0">
                <a:cs typeface="Courier New" pitchFamily="49" charset="0"/>
              </a:rPr>
              <a:t>Input bits</a:t>
            </a:r>
            <a:endParaRPr lang="en-US" baseline="-25000" dirty="0">
              <a:cs typeface="Courier New" pitchFamily="49" charset="0"/>
            </a:endParaRPr>
          </a:p>
        </p:txBody>
      </p:sp>
      <p:sp>
        <p:nvSpPr>
          <p:cNvPr id="142" name="Flowchart: Delay 141"/>
          <p:cNvSpPr/>
          <p:nvPr/>
        </p:nvSpPr>
        <p:spPr>
          <a:xfrm rot="16200000">
            <a:off x="394247" y="4346675"/>
            <a:ext cx="278307"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cxnSp>
        <p:nvCxnSpPr>
          <p:cNvPr id="143" name="Straight Arrow Connector 142"/>
          <p:cNvCxnSpPr/>
          <p:nvPr/>
        </p:nvCxnSpPr>
        <p:spPr>
          <a:xfrm flipV="1">
            <a:off x="381000" y="4714427"/>
            <a:ext cx="0" cy="41746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flipV="1">
            <a:off x="685800" y="4714427"/>
            <a:ext cx="0" cy="41746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45" name="Flowchart: Delay 144"/>
          <p:cNvSpPr/>
          <p:nvPr/>
        </p:nvSpPr>
        <p:spPr>
          <a:xfrm rot="16200000">
            <a:off x="1003845" y="4346675"/>
            <a:ext cx="278307"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cxnSp>
        <p:nvCxnSpPr>
          <p:cNvPr id="146" name="Straight Arrow Connector 145"/>
          <p:cNvCxnSpPr/>
          <p:nvPr/>
        </p:nvCxnSpPr>
        <p:spPr>
          <a:xfrm flipV="1">
            <a:off x="990598" y="4714427"/>
            <a:ext cx="0" cy="41746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flipV="1">
            <a:off x="1295398" y="4714427"/>
            <a:ext cx="0" cy="41746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48" name="Flowchart: Delay 147"/>
          <p:cNvSpPr/>
          <p:nvPr/>
        </p:nvSpPr>
        <p:spPr>
          <a:xfrm rot="16200000">
            <a:off x="1613449" y="4346675"/>
            <a:ext cx="278307"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cxnSp>
        <p:nvCxnSpPr>
          <p:cNvPr id="149" name="Straight Arrow Connector 148"/>
          <p:cNvCxnSpPr/>
          <p:nvPr/>
        </p:nvCxnSpPr>
        <p:spPr>
          <a:xfrm flipV="1">
            <a:off x="1600202" y="4714427"/>
            <a:ext cx="0" cy="41746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flipV="1">
            <a:off x="1905002" y="4714427"/>
            <a:ext cx="0" cy="41746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51" name="Flowchart: Delay 150"/>
          <p:cNvSpPr/>
          <p:nvPr/>
        </p:nvSpPr>
        <p:spPr>
          <a:xfrm rot="16200000">
            <a:off x="2223047" y="4346675"/>
            <a:ext cx="278307"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cxnSp>
        <p:nvCxnSpPr>
          <p:cNvPr id="152" name="Straight Arrow Connector 151"/>
          <p:cNvCxnSpPr/>
          <p:nvPr/>
        </p:nvCxnSpPr>
        <p:spPr>
          <a:xfrm flipV="1">
            <a:off x="2209800" y="4714427"/>
            <a:ext cx="0" cy="41746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p:nvPr/>
        </p:nvCxnSpPr>
        <p:spPr>
          <a:xfrm flipV="1">
            <a:off x="2514600" y="4714427"/>
            <a:ext cx="0" cy="41746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81" name="Flowchart: Delay 180"/>
          <p:cNvSpPr/>
          <p:nvPr/>
        </p:nvSpPr>
        <p:spPr>
          <a:xfrm rot="16200000">
            <a:off x="2756447" y="4346675"/>
            <a:ext cx="278307"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cxnSp>
        <p:nvCxnSpPr>
          <p:cNvPr id="182" name="Straight Arrow Connector 181"/>
          <p:cNvCxnSpPr/>
          <p:nvPr/>
        </p:nvCxnSpPr>
        <p:spPr>
          <a:xfrm flipV="1">
            <a:off x="2743200" y="4714427"/>
            <a:ext cx="0" cy="41746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p:nvPr/>
        </p:nvCxnSpPr>
        <p:spPr>
          <a:xfrm flipV="1">
            <a:off x="3048000" y="4714427"/>
            <a:ext cx="0" cy="41746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84" name="Flowchart: Delay 183"/>
          <p:cNvSpPr/>
          <p:nvPr/>
        </p:nvSpPr>
        <p:spPr>
          <a:xfrm rot="16200000">
            <a:off x="3366045" y="4346675"/>
            <a:ext cx="278307"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cxnSp>
        <p:nvCxnSpPr>
          <p:cNvPr id="185" name="Straight Arrow Connector 184"/>
          <p:cNvCxnSpPr/>
          <p:nvPr/>
        </p:nvCxnSpPr>
        <p:spPr>
          <a:xfrm flipV="1">
            <a:off x="3352798" y="4714427"/>
            <a:ext cx="0" cy="41746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p:nvPr/>
        </p:nvCxnSpPr>
        <p:spPr>
          <a:xfrm flipV="1">
            <a:off x="3657598" y="4714427"/>
            <a:ext cx="0" cy="41746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87" name="Flowchart: Delay 186"/>
          <p:cNvSpPr/>
          <p:nvPr/>
        </p:nvSpPr>
        <p:spPr>
          <a:xfrm rot="16200000">
            <a:off x="3975649" y="4346675"/>
            <a:ext cx="278307"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cxnSp>
        <p:nvCxnSpPr>
          <p:cNvPr id="188" name="Straight Arrow Connector 187"/>
          <p:cNvCxnSpPr/>
          <p:nvPr/>
        </p:nvCxnSpPr>
        <p:spPr>
          <a:xfrm flipV="1">
            <a:off x="3962402" y="4714427"/>
            <a:ext cx="0" cy="41746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flipV="1">
            <a:off x="4267202" y="4714427"/>
            <a:ext cx="0" cy="41746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90" name="Flowchart: Delay 189"/>
          <p:cNvSpPr/>
          <p:nvPr/>
        </p:nvSpPr>
        <p:spPr>
          <a:xfrm rot="16200000">
            <a:off x="4585247" y="4346675"/>
            <a:ext cx="278307"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cxnSp>
        <p:nvCxnSpPr>
          <p:cNvPr id="191" name="Straight Arrow Connector 190"/>
          <p:cNvCxnSpPr/>
          <p:nvPr/>
        </p:nvCxnSpPr>
        <p:spPr>
          <a:xfrm flipV="1">
            <a:off x="4572000" y="4714427"/>
            <a:ext cx="0" cy="41746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p:nvPr/>
        </p:nvCxnSpPr>
        <p:spPr>
          <a:xfrm flipV="1">
            <a:off x="4876800" y="4714427"/>
            <a:ext cx="0" cy="41746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93" name="Flowchart: Delay 192"/>
          <p:cNvSpPr/>
          <p:nvPr/>
        </p:nvSpPr>
        <p:spPr>
          <a:xfrm rot="16200000">
            <a:off x="5194847" y="4346675"/>
            <a:ext cx="278307"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cxnSp>
        <p:nvCxnSpPr>
          <p:cNvPr id="194" name="Straight Arrow Connector 193"/>
          <p:cNvCxnSpPr/>
          <p:nvPr/>
        </p:nvCxnSpPr>
        <p:spPr>
          <a:xfrm flipV="1">
            <a:off x="5181600" y="4714427"/>
            <a:ext cx="0" cy="41746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95" name="Straight Arrow Connector 194"/>
          <p:cNvCxnSpPr/>
          <p:nvPr/>
        </p:nvCxnSpPr>
        <p:spPr>
          <a:xfrm flipV="1">
            <a:off x="5486400" y="4714427"/>
            <a:ext cx="0" cy="41746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96" name="Flowchart: Delay 195"/>
          <p:cNvSpPr/>
          <p:nvPr/>
        </p:nvSpPr>
        <p:spPr>
          <a:xfrm rot="16200000">
            <a:off x="5804445" y="4346675"/>
            <a:ext cx="278307"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cxnSp>
        <p:nvCxnSpPr>
          <p:cNvPr id="197" name="Straight Arrow Connector 196"/>
          <p:cNvCxnSpPr/>
          <p:nvPr/>
        </p:nvCxnSpPr>
        <p:spPr>
          <a:xfrm flipV="1">
            <a:off x="5791198" y="4714427"/>
            <a:ext cx="0" cy="41746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p:nvPr/>
        </p:nvCxnSpPr>
        <p:spPr>
          <a:xfrm flipV="1">
            <a:off x="6095998" y="4714427"/>
            <a:ext cx="0" cy="41746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99" name="Flowchart: Delay 198"/>
          <p:cNvSpPr/>
          <p:nvPr/>
        </p:nvSpPr>
        <p:spPr>
          <a:xfrm rot="16200000">
            <a:off x="6414049" y="4346675"/>
            <a:ext cx="278307"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cxnSp>
        <p:nvCxnSpPr>
          <p:cNvPr id="200" name="Straight Arrow Connector 199"/>
          <p:cNvCxnSpPr/>
          <p:nvPr/>
        </p:nvCxnSpPr>
        <p:spPr>
          <a:xfrm flipV="1">
            <a:off x="6400802" y="4714427"/>
            <a:ext cx="0" cy="41746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p:nvPr/>
        </p:nvCxnSpPr>
        <p:spPr>
          <a:xfrm flipV="1">
            <a:off x="6705602" y="4714427"/>
            <a:ext cx="0" cy="41746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02" name="Flowchart: Delay 201"/>
          <p:cNvSpPr/>
          <p:nvPr/>
        </p:nvSpPr>
        <p:spPr>
          <a:xfrm rot="16200000">
            <a:off x="7023647" y="4346675"/>
            <a:ext cx="278307"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cxnSp>
        <p:nvCxnSpPr>
          <p:cNvPr id="203" name="Straight Arrow Connector 202"/>
          <p:cNvCxnSpPr/>
          <p:nvPr/>
        </p:nvCxnSpPr>
        <p:spPr>
          <a:xfrm flipV="1">
            <a:off x="7010400" y="4714427"/>
            <a:ext cx="0" cy="41746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04" name="Straight Arrow Connector 203"/>
          <p:cNvCxnSpPr/>
          <p:nvPr/>
        </p:nvCxnSpPr>
        <p:spPr>
          <a:xfrm flipV="1">
            <a:off x="7315200" y="4714427"/>
            <a:ext cx="0" cy="41746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05" name="Flowchart: Delay 204"/>
          <p:cNvSpPr/>
          <p:nvPr/>
        </p:nvSpPr>
        <p:spPr>
          <a:xfrm rot="16200000">
            <a:off x="7557047" y="4346675"/>
            <a:ext cx="278307"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cxnSp>
        <p:nvCxnSpPr>
          <p:cNvPr id="206" name="Straight Arrow Connector 205"/>
          <p:cNvCxnSpPr/>
          <p:nvPr/>
        </p:nvCxnSpPr>
        <p:spPr>
          <a:xfrm flipV="1">
            <a:off x="7543800" y="4714427"/>
            <a:ext cx="0" cy="41746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p:nvPr/>
        </p:nvCxnSpPr>
        <p:spPr>
          <a:xfrm flipV="1">
            <a:off x="7848600" y="4714427"/>
            <a:ext cx="0" cy="41746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08" name="Flowchart: Delay 207"/>
          <p:cNvSpPr/>
          <p:nvPr/>
        </p:nvSpPr>
        <p:spPr>
          <a:xfrm rot="16200000">
            <a:off x="927645" y="3372593"/>
            <a:ext cx="278307"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a:cs typeface="Times New Roman"/>
              </a:rPr>
              <a:t>×</a:t>
            </a:r>
            <a:endParaRPr lang="en-US" sz="2800" dirty="0"/>
          </a:p>
        </p:txBody>
      </p:sp>
      <p:cxnSp>
        <p:nvCxnSpPr>
          <p:cNvPr id="209" name="Straight Arrow Connector 208"/>
          <p:cNvCxnSpPr/>
          <p:nvPr/>
        </p:nvCxnSpPr>
        <p:spPr>
          <a:xfrm flipH="1" flipV="1">
            <a:off x="914398" y="3740346"/>
            <a:ext cx="2" cy="278309"/>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10" name="Straight Arrow Connector 209"/>
          <p:cNvCxnSpPr>
            <a:stCxn id="181" idx="3"/>
          </p:cNvCxnSpPr>
          <p:nvPr/>
        </p:nvCxnSpPr>
        <p:spPr>
          <a:xfrm flipH="1" flipV="1">
            <a:off x="1219198" y="3740346"/>
            <a:ext cx="1676404" cy="69577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11" name="Flowchart: Delay 210"/>
          <p:cNvSpPr/>
          <p:nvPr/>
        </p:nvSpPr>
        <p:spPr>
          <a:xfrm rot="16200000">
            <a:off x="1537243" y="3372593"/>
            <a:ext cx="278307"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a:cs typeface="Times New Roman"/>
              </a:rPr>
              <a:t>×</a:t>
            </a:r>
            <a:endParaRPr lang="en-US" sz="2800" dirty="0"/>
          </a:p>
        </p:txBody>
      </p:sp>
      <p:cxnSp>
        <p:nvCxnSpPr>
          <p:cNvPr id="240" name="Straight Arrow Connector 239"/>
          <p:cNvCxnSpPr>
            <a:stCxn id="190" idx="3"/>
          </p:cNvCxnSpPr>
          <p:nvPr/>
        </p:nvCxnSpPr>
        <p:spPr>
          <a:xfrm flipH="1" flipV="1">
            <a:off x="1523996" y="3740346"/>
            <a:ext cx="3200406" cy="69577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41" name="Straight Arrow Connector 240"/>
          <p:cNvCxnSpPr>
            <a:stCxn id="151" idx="3"/>
          </p:cNvCxnSpPr>
          <p:nvPr/>
        </p:nvCxnSpPr>
        <p:spPr>
          <a:xfrm flipH="1" flipV="1">
            <a:off x="1828796" y="3740346"/>
            <a:ext cx="533406" cy="69577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42" name="Flowchart: Delay 241"/>
          <p:cNvSpPr/>
          <p:nvPr/>
        </p:nvSpPr>
        <p:spPr>
          <a:xfrm rot="16200000">
            <a:off x="2146847" y="3372593"/>
            <a:ext cx="278307"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a:cs typeface="Times New Roman"/>
              </a:rPr>
              <a:t>×</a:t>
            </a:r>
            <a:endParaRPr lang="en-US" sz="2800" dirty="0"/>
          </a:p>
        </p:txBody>
      </p:sp>
      <p:cxnSp>
        <p:nvCxnSpPr>
          <p:cNvPr id="243" name="Straight Arrow Connector 242"/>
          <p:cNvCxnSpPr>
            <a:stCxn id="142" idx="3"/>
          </p:cNvCxnSpPr>
          <p:nvPr/>
        </p:nvCxnSpPr>
        <p:spPr>
          <a:xfrm flipV="1">
            <a:off x="533402" y="3740346"/>
            <a:ext cx="1600198" cy="69577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44" name="Straight Arrow Connector 243"/>
          <p:cNvCxnSpPr>
            <a:stCxn id="145" idx="3"/>
          </p:cNvCxnSpPr>
          <p:nvPr/>
        </p:nvCxnSpPr>
        <p:spPr>
          <a:xfrm flipV="1">
            <a:off x="1143000" y="3740346"/>
            <a:ext cx="1295400" cy="69577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45" name="Flowchart: Delay 244"/>
          <p:cNvSpPr/>
          <p:nvPr/>
        </p:nvSpPr>
        <p:spPr>
          <a:xfrm rot="16200000">
            <a:off x="2756445" y="3372593"/>
            <a:ext cx="278307"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a:cs typeface="Times New Roman"/>
              </a:rPr>
              <a:t>×</a:t>
            </a:r>
            <a:endParaRPr lang="en-US" sz="2800" dirty="0"/>
          </a:p>
        </p:txBody>
      </p:sp>
      <p:cxnSp>
        <p:nvCxnSpPr>
          <p:cNvPr id="246" name="Straight Arrow Connector 245"/>
          <p:cNvCxnSpPr>
            <a:stCxn id="148" idx="3"/>
          </p:cNvCxnSpPr>
          <p:nvPr/>
        </p:nvCxnSpPr>
        <p:spPr>
          <a:xfrm flipV="1">
            <a:off x="1752604" y="3740346"/>
            <a:ext cx="990594" cy="69577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47" name="Straight Arrow Connector 246"/>
          <p:cNvCxnSpPr>
            <a:stCxn id="193" idx="3"/>
          </p:cNvCxnSpPr>
          <p:nvPr/>
        </p:nvCxnSpPr>
        <p:spPr>
          <a:xfrm flipH="1" flipV="1">
            <a:off x="3047998" y="3740346"/>
            <a:ext cx="2286004" cy="69577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48" name="Flowchart: Delay 247"/>
          <p:cNvSpPr/>
          <p:nvPr/>
        </p:nvSpPr>
        <p:spPr>
          <a:xfrm rot="16200000">
            <a:off x="3289845" y="3372593"/>
            <a:ext cx="278307"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a:cs typeface="Times New Roman"/>
              </a:rPr>
              <a:t>×</a:t>
            </a:r>
            <a:endParaRPr lang="en-US" sz="2800" dirty="0"/>
          </a:p>
        </p:txBody>
      </p:sp>
      <p:cxnSp>
        <p:nvCxnSpPr>
          <p:cNvPr id="249" name="Straight Arrow Connector 248"/>
          <p:cNvCxnSpPr>
            <a:stCxn id="184" idx="3"/>
          </p:cNvCxnSpPr>
          <p:nvPr/>
        </p:nvCxnSpPr>
        <p:spPr>
          <a:xfrm flipH="1" flipV="1">
            <a:off x="3276598" y="3740346"/>
            <a:ext cx="228602" cy="69577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50" name="Straight Arrow Connector 249"/>
          <p:cNvCxnSpPr>
            <a:stCxn id="202" idx="3"/>
          </p:cNvCxnSpPr>
          <p:nvPr/>
        </p:nvCxnSpPr>
        <p:spPr>
          <a:xfrm flipH="1" flipV="1">
            <a:off x="3581398" y="3740346"/>
            <a:ext cx="3581404" cy="69577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51" name="Flowchart: Delay 250"/>
          <p:cNvSpPr/>
          <p:nvPr/>
        </p:nvSpPr>
        <p:spPr>
          <a:xfrm rot="16200000">
            <a:off x="3899443" y="3372593"/>
            <a:ext cx="278307"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a:cs typeface="Times New Roman"/>
              </a:rPr>
              <a:t>×</a:t>
            </a:r>
            <a:endParaRPr lang="en-US" sz="2800" dirty="0"/>
          </a:p>
        </p:txBody>
      </p:sp>
      <p:cxnSp>
        <p:nvCxnSpPr>
          <p:cNvPr id="252" name="Straight Arrow Connector 251"/>
          <p:cNvCxnSpPr>
            <a:stCxn id="187" idx="3"/>
          </p:cNvCxnSpPr>
          <p:nvPr/>
        </p:nvCxnSpPr>
        <p:spPr>
          <a:xfrm flipH="1" flipV="1">
            <a:off x="3886196" y="3740346"/>
            <a:ext cx="228608" cy="69577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53" name="Straight Arrow Connector 252"/>
          <p:cNvCxnSpPr>
            <a:stCxn id="190" idx="3"/>
          </p:cNvCxnSpPr>
          <p:nvPr/>
        </p:nvCxnSpPr>
        <p:spPr>
          <a:xfrm flipH="1" flipV="1">
            <a:off x="4190996" y="3740346"/>
            <a:ext cx="533406" cy="69577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54" name="Flowchart: Delay 253"/>
          <p:cNvSpPr/>
          <p:nvPr/>
        </p:nvSpPr>
        <p:spPr>
          <a:xfrm rot="16200000">
            <a:off x="4509047" y="3372593"/>
            <a:ext cx="278307"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a:cs typeface="Times New Roman"/>
              </a:rPr>
              <a:t>×</a:t>
            </a:r>
            <a:endParaRPr lang="en-US" sz="2800" dirty="0"/>
          </a:p>
        </p:txBody>
      </p:sp>
      <p:cxnSp>
        <p:nvCxnSpPr>
          <p:cNvPr id="255" name="Straight Arrow Connector 254"/>
          <p:cNvCxnSpPr>
            <a:stCxn id="145" idx="3"/>
          </p:cNvCxnSpPr>
          <p:nvPr/>
        </p:nvCxnSpPr>
        <p:spPr>
          <a:xfrm flipV="1">
            <a:off x="1143000" y="3740346"/>
            <a:ext cx="3352800" cy="69577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199" idx="3"/>
          </p:cNvCxnSpPr>
          <p:nvPr/>
        </p:nvCxnSpPr>
        <p:spPr>
          <a:xfrm flipH="1" flipV="1">
            <a:off x="4800600" y="3740346"/>
            <a:ext cx="1752604" cy="69577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57" name="Flowchart: Delay 256"/>
          <p:cNvSpPr/>
          <p:nvPr/>
        </p:nvSpPr>
        <p:spPr>
          <a:xfrm rot="16200000">
            <a:off x="5118645" y="3372593"/>
            <a:ext cx="278307"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a:cs typeface="Times New Roman"/>
              </a:rPr>
              <a:t>×</a:t>
            </a:r>
            <a:endParaRPr lang="en-US" sz="2800" dirty="0"/>
          </a:p>
        </p:txBody>
      </p:sp>
      <p:cxnSp>
        <p:nvCxnSpPr>
          <p:cNvPr id="258" name="Straight Arrow Connector 257"/>
          <p:cNvCxnSpPr>
            <a:stCxn id="193" idx="3"/>
          </p:cNvCxnSpPr>
          <p:nvPr/>
        </p:nvCxnSpPr>
        <p:spPr>
          <a:xfrm flipH="1" flipV="1">
            <a:off x="5105398" y="3740346"/>
            <a:ext cx="228604" cy="69577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59" name="Straight Arrow Connector 258"/>
          <p:cNvCxnSpPr>
            <a:stCxn id="196" idx="3"/>
          </p:cNvCxnSpPr>
          <p:nvPr/>
        </p:nvCxnSpPr>
        <p:spPr>
          <a:xfrm flipH="1" flipV="1">
            <a:off x="5410198" y="3740346"/>
            <a:ext cx="533402" cy="69577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60" name="Flowchart: Delay 259"/>
          <p:cNvSpPr/>
          <p:nvPr/>
        </p:nvSpPr>
        <p:spPr>
          <a:xfrm rot="16200000">
            <a:off x="5728245" y="3372593"/>
            <a:ext cx="278307"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a:cs typeface="Times New Roman"/>
              </a:rPr>
              <a:t>×</a:t>
            </a:r>
            <a:endParaRPr lang="en-US" sz="2800" dirty="0"/>
          </a:p>
        </p:txBody>
      </p:sp>
      <p:cxnSp>
        <p:nvCxnSpPr>
          <p:cNvPr id="261" name="Straight Arrow Connector 260"/>
          <p:cNvCxnSpPr>
            <a:stCxn id="190" idx="3"/>
          </p:cNvCxnSpPr>
          <p:nvPr/>
        </p:nvCxnSpPr>
        <p:spPr>
          <a:xfrm flipV="1">
            <a:off x="4724402" y="3740346"/>
            <a:ext cx="990596" cy="69577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62" name="Straight Arrow Connector 261"/>
          <p:cNvCxnSpPr>
            <a:stCxn id="193" idx="3"/>
          </p:cNvCxnSpPr>
          <p:nvPr/>
        </p:nvCxnSpPr>
        <p:spPr>
          <a:xfrm flipV="1">
            <a:off x="5334002" y="3740346"/>
            <a:ext cx="685796" cy="69577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63" name="Flowchart: Delay 262"/>
          <p:cNvSpPr/>
          <p:nvPr/>
        </p:nvSpPr>
        <p:spPr>
          <a:xfrm rot="16200000">
            <a:off x="6337843" y="3372593"/>
            <a:ext cx="278307"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a:cs typeface="Times New Roman"/>
              </a:rPr>
              <a:t>×</a:t>
            </a:r>
            <a:endParaRPr lang="en-US" sz="2800" dirty="0"/>
          </a:p>
        </p:txBody>
      </p:sp>
      <p:cxnSp>
        <p:nvCxnSpPr>
          <p:cNvPr id="264" name="Straight Arrow Connector 263"/>
          <p:cNvCxnSpPr>
            <a:stCxn id="196" idx="3"/>
          </p:cNvCxnSpPr>
          <p:nvPr/>
        </p:nvCxnSpPr>
        <p:spPr>
          <a:xfrm flipV="1">
            <a:off x="5943600" y="3740346"/>
            <a:ext cx="380996" cy="69577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65" name="Straight Arrow Connector 264"/>
          <p:cNvCxnSpPr>
            <a:stCxn id="205" idx="3"/>
          </p:cNvCxnSpPr>
          <p:nvPr/>
        </p:nvCxnSpPr>
        <p:spPr>
          <a:xfrm flipH="1" flipV="1">
            <a:off x="6629396" y="3740346"/>
            <a:ext cx="1066806" cy="69577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66" name="Flowchart: Delay 265"/>
          <p:cNvSpPr/>
          <p:nvPr/>
        </p:nvSpPr>
        <p:spPr>
          <a:xfrm rot="16200000">
            <a:off x="6947447" y="3372593"/>
            <a:ext cx="278307"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a:cs typeface="Times New Roman"/>
              </a:rPr>
              <a:t>×</a:t>
            </a:r>
            <a:endParaRPr lang="en-US" sz="2800" dirty="0"/>
          </a:p>
        </p:txBody>
      </p:sp>
      <p:cxnSp>
        <p:nvCxnSpPr>
          <p:cNvPr id="267" name="Straight Arrow Connector 266"/>
          <p:cNvCxnSpPr>
            <a:stCxn id="202" idx="3"/>
          </p:cNvCxnSpPr>
          <p:nvPr/>
        </p:nvCxnSpPr>
        <p:spPr>
          <a:xfrm flipH="1" flipV="1">
            <a:off x="6934200" y="3740346"/>
            <a:ext cx="228602" cy="69577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68" name="Straight Arrow Connector 267"/>
          <p:cNvCxnSpPr>
            <a:stCxn id="205" idx="3"/>
          </p:cNvCxnSpPr>
          <p:nvPr/>
        </p:nvCxnSpPr>
        <p:spPr>
          <a:xfrm flipH="1" flipV="1">
            <a:off x="7239000" y="3740346"/>
            <a:ext cx="457202" cy="695774"/>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69" name="Flowchart: Delay 268"/>
          <p:cNvSpPr/>
          <p:nvPr/>
        </p:nvSpPr>
        <p:spPr>
          <a:xfrm rot="16200000">
            <a:off x="1537247" y="2189779"/>
            <a:ext cx="278307"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cxnSp>
        <p:nvCxnSpPr>
          <p:cNvPr id="270" name="Straight Arrow Connector 269"/>
          <p:cNvCxnSpPr>
            <a:stCxn id="211" idx="3"/>
          </p:cNvCxnSpPr>
          <p:nvPr/>
        </p:nvCxnSpPr>
        <p:spPr>
          <a:xfrm flipH="1" flipV="1">
            <a:off x="1524000" y="2557531"/>
            <a:ext cx="152398" cy="904507"/>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a:stCxn id="242" idx="3"/>
          </p:cNvCxnSpPr>
          <p:nvPr/>
        </p:nvCxnSpPr>
        <p:spPr>
          <a:xfrm flipH="1" flipV="1">
            <a:off x="1828800" y="2557531"/>
            <a:ext cx="457202" cy="904507"/>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72" name="Flowchart: Delay 271"/>
          <p:cNvSpPr/>
          <p:nvPr/>
        </p:nvSpPr>
        <p:spPr>
          <a:xfrm rot="16200000">
            <a:off x="2146845" y="2189779"/>
            <a:ext cx="278307"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cxnSp>
        <p:nvCxnSpPr>
          <p:cNvPr id="273" name="Straight Arrow Connector 272"/>
          <p:cNvCxnSpPr>
            <a:stCxn id="208" idx="3"/>
          </p:cNvCxnSpPr>
          <p:nvPr/>
        </p:nvCxnSpPr>
        <p:spPr>
          <a:xfrm flipV="1">
            <a:off x="1066800" y="2557531"/>
            <a:ext cx="1066798" cy="904507"/>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a:stCxn id="251" idx="3"/>
          </p:cNvCxnSpPr>
          <p:nvPr/>
        </p:nvCxnSpPr>
        <p:spPr>
          <a:xfrm flipH="1" flipV="1">
            <a:off x="2438398" y="2557531"/>
            <a:ext cx="1600200" cy="904507"/>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75" name="Flowchart: Delay 274"/>
          <p:cNvSpPr/>
          <p:nvPr/>
        </p:nvSpPr>
        <p:spPr>
          <a:xfrm rot="16200000">
            <a:off x="2756449" y="2189779"/>
            <a:ext cx="278307"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cxnSp>
        <p:nvCxnSpPr>
          <p:cNvPr id="276" name="Straight Arrow Connector 275"/>
          <p:cNvCxnSpPr>
            <a:stCxn id="245" idx="3"/>
          </p:cNvCxnSpPr>
          <p:nvPr/>
        </p:nvCxnSpPr>
        <p:spPr>
          <a:xfrm flipH="1" flipV="1">
            <a:off x="2743202" y="2557531"/>
            <a:ext cx="152398" cy="904507"/>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a:stCxn id="257" idx="3"/>
          </p:cNvCxnSpPr>
          <p:nvPr/>
        </p:nvCxnSpPr>
        <p:spPr>
          <a:xfrm flipH="1" flipV="1">
            <a:off x="3048002" y="2557531"/>
            <a:ext cx="2209798" cy="904507"/>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78" name="Flowchart: Delay 277"/>
          <p:cNvSpPr/>
          <p:nvPr/>
        </p:nvSpPr>
        <p:spPr>
          <a:xfrm rot="16200000">
            <a:off x="3366047" y="2189779"/>
            <a:ext cx="278307"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cxnSp>
        <p:nvCxnSpPr>
          <p:cNvPr id="279" name="Straight Arrow Connector 278"/>
          <p:cNvCxnSpPr>
            <a:stCxn id="254" idx="3"/>
          </p:cNvCxnSpPr>
          <p:nvPr/>
        </p:nvCxnSpPr>
        <p:spPr>
          <a:xfrm flipH="1" flipV="1">
            <a:off x="3352800" y="2557531"/>
            <a:ext cx="1295402" cy="904507"/>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a:stCxn id="263" idx="3"/>
          </p:cNvCxnSpPr>
          <p:nvPr/>
        </p:nvCxnSpPr>
        <p:spPr>
          <a:xfrm flipH="1" flipV="1">
            <a:off x="3657600" y="2557531"/>
            <a:ext cx="2819398" cy="904507"/>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81" name="Flowchart: Delay 280"/>
          <p:cNvSpPr/>
          <p:nvPr/>
        </p:nvSpPr>
        <p:spPr>
          <a:xfrm rot="16200000">
            <a:off x="3899447" y="2189779"/>
            <a:ext cx="278307"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cxnSp>
        <p:nvCxnSpPr>
          <p:cNvPr id="282" name="Straight Arrow Connector 281"/>
          <p:cNvCxnSpPr>
            <a:stCxn id="248" idx="3"/>
          </p:cNvCxnSpPr>
          <p:nvPr/>
        </p:nvCxnSpPr>
        <p:spPr>
          <a:xfrm flipV="1">
            <a:off x="3429000" y="2557531"/>
            <a:ext cx="457200" cy="904507"/>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83" name="Straight Arrow Connector 282"/>
          <p:cNvCxnSpPr>
            <a:stCxn id="257" idx="3"/>
          </p:cNvCxnSpPr>
          <p:nvPr/>
        </p:nvCxnSpPr>
        <p:spPr>
          <a:xfrm flipH="1" flipV="1">
            <a:off x="4191000" y="2557531"/>
            <a:ext cx="1066800" cy="904507"/>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84" name="Flowchart: Delay 283"/>
          <p:cNvSpPr/>
          <p:nvPr/>
        </p:nvSpPr>
        <p:spPr>
          <a:xfrm rot="16200000">
            <a:off x="4509045" y="2189779"/>
            <a:ext cx="278307"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cxnSp>
        <p:nvCxnSpPr>
          <p:cNvPr id="285" name="Straight Arrow Connector 284"/>
          <p:cNvCxnSpPr>
            <a:stCxn id="251" idx="3"/>
          </p:cNvCxnSpPr>
          <p:nvPr/>
        </p:nvCxnSpPr>
        <p:spPr>
          <a:xfrm flipV="1">
            <a:off x="4038598" y="2557531"/>
            <a:ext cx="457200" cy="904507"/>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86" name="Straight Arrow Connector 285"/>
          <p:cNvCxnSpPr>
            <a:stCxn id="266" idx="3"/>
          </p:cNvCxnSpPr>
          <p:nvPr/>
        </p:nvCxnSpPr>
        <p:spPr>
          <a:xfrm flipH="1" flipV="1">
            <a:off x="4800598" y="2557531"/>
            <a:ext cx="2286004" cy="904507"/>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87" name="Flowchart: Delay 286"/>
          <p:cNvSpPr/>
          <p:nvPr/>
        </p:nvSpPr>
        <p:spPr>
          <a:xfrm rot="16200000">
            <a:off x="5118649" y="2189779"/>
            <a:ext cx="278307"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cxnSp>
        <p:nvCxnSpPr>
          <p:cNvPr id="288" name="Straight Arrow Connector 287"/>
          <p:cNvCxnSpPr>
            <a:stCxn id="248" idx="3"/>
          </p:cNvCxnSpPr>
          <p:nvPr/>
        </p:nvCxnSpPr>
        <p:spPr>
          <a:xfrm flipV="1">
            <a:off x="3429000" y="2557531"/>
            <a:ext cx="1676402" cy="904507"/>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a:stCxn id="260" idx="3"/>
          </p:cNvCxnSpPr>
          <p:nvPr/>
        </p:nvCxnSpPr>
        <p:spPr>
          <a:xfrm flipH="1" flipV="1">
            <a:off x="5410202" y="2557531"/>
            <a:ext cx="457198" cy="904507"/>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90" name="Flowchart: Delay 289"/>
          <p:cNvSpPr/>
          <p:nvPr/>
        </p:nvSpPr>
        <p:spPr>
          <a:xfrm rot="16200000">
            <a:off x="5728247" y="2189779"/>
            <a:ext cx="278307"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cxnSp>
        <p:nvCxnSpPr>
          <p:cNvPr id="291" name="Straight Arrow Connector 290"/>
          <p:cNvCxnSpPr>
            <a:stCxn id="257" idx="3"/>
          </p:cNvCxnSpPr>
          <p:nvPr/>
        </p:nvCxnSpPr>
        <p:spPr>
          <a:xfrm flipV="1">
            <a:off x="5257800" y="2557531"/>
            <a:ext cx="457200" cy="904507"/>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a:stCxn id="263" idx="3"/>
          </p:cNvCxnSpPr>
          <p:nvPr/>
        </p:nvCxnSpPr>
        <p:spPr>
          <a:xfrm flipH="1" flipV="1">
            <a:off x="6019800" y="2557531"/>
            <a:ext cx="457198" cy="904507"/>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93" name="Flowchart: Delay 292"/>
          <p:cNvSpPr/>
          <p:nvPr/>
        </p:nvSpPr>
        <p:spPr>
          <a:xfrm rot="16200000">
            <a:off x="6337847" y="2189779"/>
            <a:ext cx="278307"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cxnSp>
        <p:nvCxnSpPr>
          <p:cNvPr id="294" name="Straight Arrow Connector 293"/>
          <p:cNvCxnSpPr/>
          <p:nvPr/>
        </p:nvCxnSpPr>
        <p:spPr>
          <a:xfrm flipV="1">
            <a:off x="6324600" y="2557532"/>
            <a:ext cx="0" cy="347886"/>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a:stCxn id="266" idx="3"/>
          </p:cNvCxnSpPr>
          <p:nvPr/>
        </p:nvCxnSpPr>
        <p:spPr>
          <a:xfrm flipH="1" flipV="1">
            <a:off x="6629400" y="2557531"/>
            <a:ext cx="457202" cy="904507"/>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96" name="TextBox 295"/>
          <p:cNvSpPr txBox="1"/>
          <p:nvPr/>
        </p:nvSpPr>
        <p:spPr>
          <a:xfrm>
            <a:off x="1752600" y="5072968"/>
            <a:ext cx="304800" cy="337232"/>
          </a:xfrm>
          <a:prstGeom prst="rect">
            <a:avLst/>
          </a:prstGeom>
          <a:noFill/>
        </p:spPr>
        <p:txBody>
          <a:bodyPr wrap="square" rtlCol="0">
            <a:spAutoFit/>
          </a:bodyPr>
          <a:lstStyle/>
          <a:p>
            <a:r>
              <a:rPr lang="en-US" dirty="0" smtClean="0">
                <a:latin typeface="Courier New" pitchFamily="49" charset="0"/>
                <a:cs typeface="Courier New" pitchFamily="49" charset="0"/>
              </a:rPr>
              <a:t>0</a:t>
            </a:r>
            <a:endParaRPr lang="en-US" dirty="0">
              <a:latin typeface="Courier New" pitchFamily="49" charset="0"/>
              <a:cs typeface="Courier New" pitchFamily="49" charset="0"/>
            </a:endParaRPr>
          </a:p>
        </p:txBody>
      </p:sp>
      <p:sp>
        <p:nvSpPr>
          <p:cNvPr id="297" name="TextBox 296"/>
          <p:cNvSpPr txBox="1"/>
          <p:nvPr/>
        </p:nvSpPr>
        <p:spPr>
          <a:xfrm>
            <a:off x="3810000" y="5072968"/>
            <a:ext cx="304800" cy="337232"/>
          </a:xfrm>
          <a:prstGeom prst="rect">
            <a:avLst/>
          </a:prstGeom>
          <a:noFill/>
        </p:spPr>
        <p:txBody>
          <a:bodyPr wrap="square" rtlCol="0">
            <a:spAutoFit/>
          </a:bodyPr>
          <a:lstStyle/>
          <a:p>
            <a:r>
              <a:rPr lang="en-US" dirty="0" smtClean="0">
                <a:latin typeface="Courier New" pitchFamily="49" charset="0"/>
                <a:cs typeface="Courier New" pitchFamily="49" charset="0"/>
              </a:rPr>
              <a:t>1</a:t>
            </a:r>
            <a:endParaRPr lang="en-US" dirty="0">
              <a:latin typeface="Courier New" pitchFamily="49" charset="0"/>
              <a:cs typeface="Courier New" pitchFamily="49" charset="0"/>
            </a:endParaRPr>
          </a:p>
        </p:txBody>
      </p:sp>
      <p:sp>
        <p:nvSpPr>
          <p:cNvPr id="298" name="TextBox 297"/>
          <p:cNvSpPr txBox="1"/>
          <p:nvPr/>
        </p:nvSpPr>
        <p:spPr>
          <a:xfrm>
            <a:off x="5943600" y="5062314"/>
            <a:ext cx="304800" cy="337232"/>
          </a:xfrm>
          <a:prstGeom prst="rect">
            <a:avLst/>
          </a:prstGeom>
          <a:noFill/>
        </p:spPr>
        <p:txBody>
          <a:bodyPr wrap="square" rtlCol="0">
            <a:spAutoFit/>
          </a:bodyPr>
          <a:lstStyle/>
          <a:p>
            <a:r>
              <a:rPr lang="en-US" dirty="0" smtClean="0">
                <a:latin typeface="Courier New" pitchFamily="49" charset="0"/>
                <a:cs typeface="Courier New" pitchFamily="49" charset="0"/>
              </a:rPr>
              <a:t>1</a:t>
            </a:r>
            <a:endParaRPr lang="en-US" dirty="0">
              <a:latin typeface="Courier New" pitchFamily="49" charset="0"/>
              <a:cs typeface="Courier New" pitchFamily="49" charset="0"/>
            </a:endParaRPr>
          </a:p>
        </p:txBody>
      </p:sp>
      <p:sp>
        <p:nvSpPr>
          <p:cNvPr id="299" name="TextBox 298"/>
          <p:cNvSpPr txBox="1"/>
          <p:nvPr/>
        </p:nvSpPr>
        <p:spPr>
          <a:xfrm>
            <a:off x="762000" y="3949077"/>
            <a:ext cx="304800" cy="337232"/>
          </a:xfrm>
          <a:prstGeom prst="rect">
            <a:avLst/>
          </a:prstGeom>
          <a:noFill/>
        </p:spPr>
        <p:txBody>
          <a:bodyPr wrap="square" rtlCol="0">
            <a:spAutoFit/>
          </a:bodyPr>
          <a:lstStyle/>
          <a:p>
            <a:r>
              <a:rPr lang="en-US" dirty="0" smtClean="0">
                <a:latin typeface="Courier New" pitchFamily="49" charset="0"/>
                <a:cs typeface="Courier New" pitchFamily="49" charset="0"/>
              </a:rPr>
              <a:t>1</a:t>
            </a:r>
            <a:endParaRPr lang="en-US" dirty="0">
              <a:latin typeface="Courier New" pitchFamily="49" charset="0"/>
              <a:cs typeface="Courier New" pitchFamily="49" charset="0"/>
            </a:endParaRPr>
          </a:p>
        </p:txBody>
      </p:sp>
      <p:sp>
        <p:nvSpPr>
          <p:cNvPr id="300" name="TextBox 299"/>
          <p:cNvSpPr txBox="1"/>
          <p:nvPr/>
        </p:nvSpPr>
        <p:spPr>
          <a:xfrm>
            <a:off x="6172200" y="2835841"/>
            <a:ext cx="304800" cy="337232"/>
          </a:xfrm>
          <a:prstGeom prst="rect">
            <a:avLst/>
          </a:prstGeom>
          <a:noFill/>
        </p:spPr>
        <p:txBody>
          <a:bodyPr wrap="square" rtlCol="0">
            <a:spAutoFit/>
          </a:bodyPr>
          <a:lstStyle/>
          <a:p>
            <a:r>
              <a:rPr lang="en-US" dirty="0" smtClean="0">
                <a:latin typeface="Courier New" pitchFamily="49" charset="0"/>
                <a:cs typeface="Courier New" pitchFamily="49" charset="0"/>
              </a:rPr>
              <a:t>1</a:t>
            </a:r>
            <a:endParaRPr lang="en-US" dirty="0">
              <a:latin typeface="Courier New" pitchFamily="49" charset="0"/>
              <a:cs typeface="Courier New" pitchFamily="49" charset="0"/>
            </a:endParaRPr>
          </a:p>
        </p:txBody>
      </p:sp>
      <p:sp>
        <p:nvSpPr>
          <p:cNvPr id="141" name="Title 1"/>
          <p:cNvSpPr>
            <a:spLocks noGrp="1"/>
          </p:cNvSpPr>
          <p:nvPr>
            <p:ph type="title"/>
          </p:nvPr>
        </p:nvSpPr>
        <p:spPr/>
        <p:txBody>
          <a:bodyPr/>
          <a:lstStyle/>
          <a:p>
            <a:r>
              <a:rPr lang="en-US" smtClean="0"/>
              <a:t>So you want to compute some function using SIMD…</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398246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Routing Values  Between Levels</a:t>
            </a:r>
            <a:endParaRPr lang="en-US" dirty="0"/>
          </a:p>
        </p:txBody>
      </p:sp>
      <p:sp>
        <p:nvSpPr>
          <p:cNvPr id="3" name="Content Placeholder 2"/>
          <p:cNvSpPr>
            <a:spLocks noGrp="1"/>
          </p:cNvSpPr>
          <p:nvPr>
            <p:ph idx="1"/>
          </p:nvPr>
        </p:nvSpPr>
        <p:spPr>
          <a:xfrm>
            <a:off x="381000" y="1412875"/>
            <a:ext cx="8382000" cy="5170646"/>
          </a:xfrm>
        </p:spPr>
        <p:txBody>
          <a:bodyPr/>
          <a:lstStyle/>
          <a:p>
            <a:r>
              <a:rPr lang="en-US" dirty="0" smtClean="0"/>
              <a:t>We need to map this</a:t>
            </a:r>
          </a:p>
          <a:p>
            <a:endParaRPr lang="en-US" dirty="0" smtClean="0"/>
          </a:p>
          <a:p>
            <a:pPr marL="3657454" lvl="8" indent="0">
              <a:buNone/>
            </a:pPr>
            <a:endParaRPr lang="en-US" dirty="0" smtClean="0"/>
          </a:p>
          <a:p>
            <a:r>
              <a:rPr lang="en-US" dirty="0" smtClean="0"/>
              <a:t>Into that </a:t>
            </a:r>
          </a:p>
          <a:p>
            <a:pPr>
              <a:spcBef>
                <a:spcPts val="14400"/>
              </a:spcBef>
            </a:pPr>
            <a:r>
              <a:rPr lang="en-US" dirty="0"/>
              <a:t>Is there a natural operation on polynomials that moves values between slots?</a:t>
            </a:r>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3918050562"/>
              </p:ext>
            </p:extLst>
          </p:nvPr>
        </p:nvGraphicFramePr>
        <p:xfrm>
          <a:off x="685803" y="2372360"/>
          <a:ext cx="3938298" cy="381000"/>
        </p:xfrm>
        <a:graphic>
          <a:graphicData uri="http://schemas.openxmlformats.org/drawingml/2006/table">
            <a:tbl>
              <a:tblPr firstRow="1" bandRow="1">
                <a:tableStyleId>{5C22544A-7EE6-4342-B048-85BDC9FD1C3A}</a:tableStyleId>
              </a:tblPr>
              <a:tblGrid>
                <a:gridCol w="562614"/>
                <a:gridCol w="562614"/>
                <a:gridCol w="562614"/>
                <a:gridCol w="562614"/>
                <a:gridCol w="562614"/>
                <a:gridCol w="562614"/>
                <a:gridCol w="562614"/>
              </a:tblGrid>
              <a:tr h="381000">
                <a:tc>
                  <a:txBody>
                    <a:bodyPr/>
                    <a:lstStyle/>
                    <a:p>
                      <a:r>
                        <a:rPr lang="en-US" sz="1800" b="1" dirty="0" smtClean="0">
                          <a:solidFill>
                            <a:schemeClr val="tx1"/>
                          </a:solidFill>
                          <a:latin typeface="Courier New" pitchFamily="49" charset="0"/>
                          <a:cs typeface="Courier New" pitchFamily="49" charset="0"/>
                        </a:rPr>
                        <a:t>x</a:t>
                      </a:r>
                      <a:r>
                        <a:rPr lang="en-US" sz="1800" b="1" baseline="-25000" dirty="0" smtClean="0">
                          <a:solidFill>
                            <a:schemeClr val="tx1"/>
                          </a:solidFill>
                          <a:latin typeface="Courier New" pitchFamily="49" charset="0"/>
                          <a:cs typeface="Courier New" pitchFamily="49" charset="0"/>
                        </a:rPr>
                        <a:t>15</a:t>
                      </a:r>
                      <a:endParaRPr lang="en-US" sz="1800" b="1" baseline="-25000"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x</a:t>
                      </a:r>
                      <a:r>
                        <a:rPr lang="en-US" sz="1800" b="1" baseline="-25000" dirty="0" smtClean="0">
                          <a:solidFill>
                            <a:schemeClr val="tx1"/>
                          </a:solidFill>
                          <a:latin typeface="Courier New" pitchFamily="49" charset="0"/>
                          <a:cs typeface="Courier New" pitchFamily="49" charset="0"/>
                        </a:rPr>
                        <a:t>16</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x</a:t>
                      </a:r>
                      <a:r>
                        <a:rPr lang="en-US" sz="1800" b="1" baseline="-25000" dirty="0" smtClean="0">
                          <a:solidFill>
                            <a:schemeClr val="tx1"/>
                          </a:solidFill>
                          <a:latin typeface="Courier New" pitchFamily="49" charset="0"/>
                          <a:cs typeface="Courier New" pitchFamily="49" charset="0"/>
                        </a:rPr>
                        <a:t>17</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x</a:t>
                      </a:r>
                      <a:r>
                        <a:rPr lang="en-US" sz="1800" b="1" baseline="-25000" dirty="0" smtClean="0">
                          <a:solidFill>
                            <a:schemeClr val="tx1"/>
                          </a:solidFill>
                          <a:latin typeface="Courier New" pitchFamily="49" charset="0"/>
                          <a:cs typeface="Courier New" pitchFamily="49" charset="0"/>
                        </a:rPr>
                        <a:t>18</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x</a:t>
                      </a:r>
                      <a:r>
                        <a:rPr lang="en-US" sz="1800" b="1" baseline="-25000" dirty="0" smtClean="0">
                          <a:solidFill>
                            <a:schemeClr val="tx1"/>
                          </a:solidFill>
                          <a:latin typeface="Courier New" pitchFamily="49" charset="0"/>
                          <a:cs typeface="Courier New" pitchFamily="49" charset="0"/>
                        </a:rPr>
                        <a:t>19</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 1</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x</a:t>
                      </a:r>
                      <a:r>
                        <a:rPr lang="en-US" sz="1800" b="1" baseline="-25000" dirty="0" smtClean="0">
                          <a:solidFill>
                            <a:schemeClr val="tx1"/>
                          </a:solidFill>
                          <a:latin typeface="Courier New" pitchFamily="49" charset="0"/>
                          <a:cs typeface="Courier New" pitchFamily="49" charset="0"/>
                        </a:rPr>
                        <a:t>21</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26158103"/>
              </p:ext>
            </p:extLst>
          </p:nvPr>
        </p:nvGraphicFramePr>
        <p:xfrm>
          <a:off x="4922229" y="1915160"/>
          <a:ext cx="3916962" cy="365760"/>
        </p:xfrm>
        <a:graphic>
          <a:graphicData uri="http://schemas.openxmlformats.org/drawingml/2006/table">
            <a:tbl>
              <a:tblPr firstRow="1" bandRow="1">
                <a:tableStyleId>{5C22544A-7EE6-4342-B048-85BDC9FD1C3A}</a:tableStyleId>
              </a:tblPr>
              <a:tblGrid>
                <a:gridCol w="559566"/>
                <a:gridCol w="559566"/>
                <a:gridCol w="559566"/>
                <a:gridCol w="559566"/>
                <a:gridCol w="559566"/>
                <a:gridCol w="559566"/>
                <a:gridCol w="559566"/>
              </a:tblGrid>
              <a:tr h="152400">
                <a:tc>
                  <a:txBody>
                    <a:bodyPr/>
                    <a:lstStyle/>
                    <a:p>
                      <a:r>
                        <a:rPr lang="en-US" sz="1800" b="1" dirty="0" smtClean="0">
                          <a:solidFill>
                            <a:schemeClr val="tx1"/>
                          </a:solidFill>
                          <a:latin typeface="Courier New" pitchFamily="49" charset="0"/>
                          <a:cs typeface="Courier New" pitchFamily="49" charset="0"/>
                        </a:rPr>
                        <a:t>x</a:t>
                      </a:r>
                      <a:r>
                        <a:rPr lang="en-US" sz="1800" b="1" baseline="-25000" dirty="0" smtClean="0">
                          <a:solidFill>
                            <a:schemeClr val="tx1"/>
                          </a:solidFill>
                          <a:latin typeface="Courier New" pitchFamily="49" charset="0"/>
                          <a:cs typeface="Courier New" pitchFamily="49" charset="0"/>
                        </a:rPr>
                        <a:t>8</a:t>
                      </a:r>
                      <a:endParaRPr lang="en-US" sz="1800" b="1" baseline="-25000"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x</a:t>
                      </a:r>
                      <a:r>
                        <a:rPr lang="en-US" sz="1800" b="1" baseline="-25000" dirty="0" smtClean="0">
                          <a:solidFill>
                            <a:schemeClr val="tx1"/>
                          </a:solidFill>
                          <a:latin typeface="Courier New" pitchFamily="49" charset="0"/>
                          <a:cs typeface="Courier New" pitchFamily="49" charset="0"/>
                        </a:rPr>
                        <a:t>9</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x</a:t>
                      </a:r>
                      <a:r>
                        <a:rPr lang="en-US" sz="1800" b="1" baseline="-25000" dirty="0" smtClean="0">
                          <a:solidFill>
                            <a:schemeClr val="tx1"/>
                          </a:solidFill>
                          <a:latin typeface="Courier New" pitchFamily="49" charset="0"/>
                          <a:cs typeface="Courier New" pitchFamily="49" charset="0"/>
                        </a:rPr>
                        <a:t>10</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x</a:t>
                      </a:r>
                      <a:r>
                        <a:rPr lang="en-US" sz="1800" b="1" baseline="-25000" dirty="0" smtClean="0">
                          <a:solidFill>
                            <a:schemeClr val="tx1"/>
                          </a:solidFill>
                          <a:latin typeface="Courier New" pitchFamily="49" charset="0"/>
                          <a:cs typeface="Courier New" pitchFamily="49" charset="0"/>
                        </a:rPr>
                        <a:t>11</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x</a:t>
                      </a:r>
                      <a:r>
                        <a:rPr lang="en-US" sz="1800" b="1" baseline="-25000" dirty="0" smtClean="0">
                          <a:solidFill>
                            <a:schemeClr val="tx1"/>
                          </a:solidFill>
                          <a:latin typeface="Courier New" pitchFamily="49" charset="0"/>
                          <a:cs typeface="Courier New" pitchFamily="49" charset="0"/>
                        </a:rPr>
                        <a:t>12</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 1</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x</a:t>
                      </a:r>
                      <a:r>
                        <a:rPr lang="en-US" sz="1800" b="1" baseline="-25000" dirty="0" smtClean="0">
                          <a:solidFill>
                            <a:schemeClr val="tx1"/>
                          </a:solidFill>
                          <a:latin typeface="Courier New" pitchFamily="49" charset="0"/>
                          <a:cs typeface="Courier New" pitchFamily="49" charset="0"/>
                        </a:rPr>
                        <a:t>14</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75712341"/>
              </p:ext>
            </p:extLst>
          </p:nvPr>
        </p:nvGraphicFramePr>
        <p:xfrm>
          <a:off x="685803" y="1905000"/>
          <a:ext cx="3938298" cy="381000"/>
        </p:xfrm>
        <a:graphic>
          <a:graphicData uri="http://schemas.openxmlformats.org/drawingml/2006/table">
            <a:tbl>
              <a:tblPr firstRow="1" bandRow="1">
                <a:tableStyleId>{5C22544A-7EE6-4342-B048-85BDC9FD1C3A}</a:tableStyleId>
              </a:tblPr>
              <a:tblGrid>
                <a:gridCol w="562614"/>
                <a:gridCol w="562614"/>
                <a:gridCol w="562614"/>
                <a:gridCol w="562614"/>
                <a:gridCol w="562614"/>
                <a:gridCol w="562614"/>
                <a:gridCol w="562614"/>
              </a:tblGrid>
              <a:tr h="381000">
                <a:tc>
                  <a:txBody>
                    <a:bodyPr/>
                    <a:lstStyle/>
                    <a:p>
                      <a:r>
                        <a:rPr lang="en-US" sz="1800" b="1" dirty="0" smtClean="0">
                          <a:solidFill>
                            <a:schemeClr val="tx1"/>
                          </a:solidFill>
                          <a:latin typeface="Courier New" pitchFamily="49" charset="0"/>
                          <a:cs typeface="Courier New" pitchFamily="49" charset="0"/>
                        </a:rPr>
                        <a:t>x</a:t>
                      </a:r>
                      <a:r>
                        <a:rPr lang="en-US" sz="1800" b="1" baseline="-25000" dirty="0" smtClean="0">
                          <a:solidFill>
                            <a:schemeClr val="tx1"/>
                          </a:solidFill>
                          <a:latin typeface="Courier New" pitchFamily="49" charset="0"/>
                          <a:cs typeface="Courier New" pitchFamily="49" charset="0"/>
                        </a:rPr>
                        <a:t>1</a:t>
                      </a:r>
                      <a:endParaRPr lang="en-US" sz="1800" b="1" baseline="-25000"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x</a:t>
                      </a:r>
                      <a:r>
                        <a:rPr lang="en-US" sz="1800" b="1" baseline="-25000" dirty="0" smtClean="0">
                          <a:solidFill>
                            <a:schemeClr val="tx1"/>
                          </a:solidFill>
                          <a:latin typeface="Courier New" pitchFamily="49" charset="0"/>
                          <a:cs typeface="Courier New" pitchFamily="49" charset="0"/>
                        </a:rPr>
                        <a:t>2</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x</a:t>
                      </a:r>
                      <a:r>
                        <a:rPr lang="en-US" sz="1800" b="1" baseline="-25000" dirty="0" smtClean="0">
                          <a:solidFill>
                            <a:schemeClr val="tx1"/>
                          </a:solidFill>
                          <a:latin typeface="Courier New" pitchFamily="49" charset="0"/>
                          <a:cs typeface="Courier New" pitchFamily="49" charset="0"/>
                        </a:rPr>
                        <a:t>3</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x</a:t>
                      </a:r>
                      <a:r>
                        <a:rPr lang="en-US" sz="1800" b="1" baseline="-25000" dirty="0" smtClean="0">
                          <a:solidFill>
                            <a:schemeClr val="tx1"/>
                          </a:solidFill>
                          <a:latin typeface="Courier New" pitchFamily="49" charset="0"/>
                          <a:cs typeface="Courier New" pitchFamily="49" charset="0"/>
                        </a:rPr>
                        <a:t>4</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x</a:t>
                      </a:r>
                      <a:r>
                        <a:rPr lang="en-US" sz="1800" b="1" baseline="-25000" dirty="0" smtClean="0">
                          <a:solidFill>
                            <a:schemeClr val="tx1"/>
                          </a:solidFill>
                          <a:latin typeface="Courier New" pitchFamily="49" charset="0"/>
                          <a:cs typeface="Courier New" pitchFamily="49" charset="0"/>
                        </a:rPr>
                        <a:t>5</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 0</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x</a:t>
                      </a:r>
                      <a:r>
                        <a:rPr lang="en-US" sz="1800" b="1" baseline="-25000" dirty="0" smtClean="0">
                          <a:solidFill>
                            <a:schemeClr val="tx1"/>
                          </a:solidFill>
                          <a:latin typeface="Courier New" pitchFamily="49" charset="0"/>
                          <a:cs typeface="Courier New" pitchFamily="49" charset="0"/>
                        </a:rPr>
                        <a:t>7</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819920564"/>
              </p:ext>
            </p:extLst>
          </p:nvPr>
        </p:nvGraphicFramePr>
        <p:xfrm>
          <a:off x="4922228" y="2382520"/>
          <a:ext cx="3916948" cy="370840"/>
        </p:xfrm>
        <a:graphic>
          <a:graphicData uri="http://schemas.openxmlformats.org/drawingml/2006/table">
            <a:tbl>
              <a:tblPr firstRow="1" bandRow="1">
                <a:tableStyleId>{5C22544A-7EE6-4342-B048-85BDC9FD1C3A}</a:tableStyleId>
              </a:tblPr>
              <a:tblGrid>
                <a:gridCol w="559564"/>
                <a:gridCol w="559564"/>
                <a:gridCol w="559564"/>
                <a:gridCol w="559564"/>
                <a:gridCol w="559564"/>
                <a:gridCol w="559564"/>
                <a:gridCol w="559564"/>
              </a:tblGrid>
              <a:tr h="370840">
                <a:tc>
                  <a:txBody>
                    <a:bodyPr/>
                    <a:lstStyle/>
                    <a:p>
                      <a:r>
                        <a:rPr lang="en-US" sz="1800" b="1" dirty="0" smtClean="0">
                          <a:solidFill>
                            <a:schemeClr val="tx1"/>
                          </a:solidFill>
                          <a:latin typeface="Courier New" pitchFamily="49" charset="0"/>
                          <a:cs typeface="Courier New" pitchFamily="49" charset="0"/>
                        </a:rPr>
                        <a:t>x</a:t>
                      </a:r>
                      <a:r>
                        <a:rPr lang="en-US" sz="1800" b="1" baseline="-25000" dirty="0" smtClean="0">
                          <a:solidFill>
                            <a:schemeClr val="tx1"/>
                          </a:solidFill>
                          <a:latin typeface="Courier New" pitchFamily="49" charset="0"/>
                          <a:cs typeface="Courier New" pitchFamily="49" charset="0"/>
                        </a:rPr>
                        <a:t>22</a:t>
                      </a:r>
                      <a:endParaRPr lang="en-US" sz="1800" b="1" baseline="-25000"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x</a:t>
                      </a:r>
                      <a:r>
                        <a:rPr lang="en-US" sz="1800" b="1" baseline="-25000" dirty="0" smtClean="0">
                          <a:solidFill>
                            <a:schemeClr val="tx1"/>
                          </a:solidFill>
                          <a:latin typeface="Courier New" pitchFamily="49" charset="0"/>
                          <a:cs typeface="Courier New" pitchFamily="49" charset="0"/>
                        </a:rPr>
                        <a:t>23</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x</a:t>
                      </a:r>
                      <a:r>
                        <a:rPr lang="en-US" sz="1800" b="1" baseline="-25000" dirty="0" smtClean="0">
                          <a:solidFill>
                            <a:schemeClr val="tx1"/>
                          </a:solidFill>
                          <a:latin typeface="Courier New" pitchFamily="49" charset="0"/>
                          <a:cs typeface="Courier New" pitchFamily="49" charset="0"/>
                        </a:rPr>
                        <a:t>24</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x</a:t>
                      </a:r>
                      <a:r>
                        <a:rPr lang="en-US" sz="1800" b="1" baseline="-25000" dirty="0" smtClean="0">
                          <a:solidFill>
                            <a:schemeClr val="tx1"/>
                          </a:solidFill>
                          <a:latin typeface="Courier New" pitchFamily="49" charset="0"/>
                          <a:cs typeface="Courier New" pitchFamily="49" charset="0"/>
                        </a:rPr>
                        <a:t>25</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x</a:t>
                      </a:r>
                      <a:r>
                        <a:rPr lang="en-US" sz="1800" b="1" baseline="-25000" dirty="0" smtClean="0">
                          <a:solidFill>
                            <a:schemeClr val="tx1"/>
                          </a:solidFill>
                          <a:latin typeface="Courier New" pitchFamily="49" charset="0"/>
                          <a:cs typeface="Courier New" pitchFamily="49" charset="0"/>
                        </a:rPr>
                        <a:t>26</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dirty="0">
                        <a:solidFill>
                          <a:schemeClr val="tx1"/>
                        </a:solidFill>
                        <a:latin typeface="Courier New" pitchFamily="49" charset="0"/>
                        <a:cs typeface="Courier New" pitchFamily="49" charset="0"/>
                      </a:endParaRPr>
                    </a:p>
                  </a:txBody>
                  <a:tcPr marL="18288" marR="18288">
                    <a:solidFill>
                      <a:srgbClr val="92D050"/>
                    </a:solidFill>
                  </a:tcPr>
                </a:tc>
                <a:tc>
                  <a:txBody>
                    <a:bodyPr/>
                    <a:lstStyle/>
                    <a:p>
                      <a:endParaRPr lang="en-US" sz="1800" b="1" dirty="0">
                        <a:solidFill>
                          <a:schemeClr val="tx1"/>
                        </a:solidFill>
                        <a:latin typeface="Courier New" pitchFamily="49" charset="0"/>
                        <a:cs typeface="Courier New" pitchFamily="49" charset="0"/>
                      </a:endParaRPr>
                    </a:p>
                  </a:txBody>
                  <a:tcPr marL="18288" marR="18288">
                    <a:solidFill>
                      <a:srgbClr val="92D050"/>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00129523"/>
              </p:ext>
            </p:extLst>
          </p:nvPr>
        </p:nvGraphicFramePr>
        <p:xfrm>
          <a:off x="4846026" y="4131986"/>
          <a:ext cx="3840774" cy="365760"/>
        </p:xfrm>
        <a:graphic>
          <a:graphicData uri="http://schemas.openxmlformats.org/drawingml/2006/table">
            <a:tbl>
              <a:tblPr firstRow="1" bandRow="1">
                <a:tableStyleId>{5C22544A-7EE6-4342-B048-85BDC9FD1C3A}</a:tableStyleId>
              </a:tblPr>
              <a:tblGrid>
                <a:gridCol w="548682"/>
                <a:gridCol w="548682"/>
                <a:gridCol w="548682"/>
                <a:gridCol w="548682"/>
                <a:gridCol w="548682"/>
                <a:gridCol w="548682"/>
                <a:gridCol w="548682"/>
              </a:tblGrid>
              <a:tr h="363814">
                <a:tc>
                  <a:txBody>
                    <a:bodyPr/>
                    <a:lstStyle/>
                    <a:p>
                      <a:r>
                        <a:rPr lang="en-US" sz="1800" b="1" dirty="0" smtClean="0">
                          <a:solidFill>
                            <a:schemeClr val="tx1"/>
                          </a:solidFill>
                          <a:latin typeface="Courier New" pitchFamily="49" charset="0"/>
                          <a:cs typeface="Courier New" pitchFamily="49" charset="0"/>
                        </a:rPr>
                        <a:t>x</a:t>
                      </a:r>
                      <a:r>
                        <a:rPr lang="en-US" sz="1800" b="1" baseline="-25000" dirty="0" smtClean="0">
                          <a:solidFill>
                            <a:schemeClr val="tx1"/>
                          </a:solidFill>
                          <a:latin typeface="Courier New" pitchFamily="49" charset="0"/>
                          <a:cs typeface="Courier New" pitchFamily="49" charset="0"/>
                        </a:rPr>
                        <a:t>15</a:t>
                      </a:r>
                      <a:endParaRPr lang="en-US" sz="1800" b="1" baseline="-25000"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x</a:t>
                      </a:r>
                      <a:r>
                        <a:rPr lang="en-US" sz="1800" b="1" baseline="-25000" dirty="0" smtClean="0">
                          <a:solidFill>
                            <a:schemeClr val="tx1"/>
                          </a:solidFill>
                          <a:latin typeface="Courier New" pitchFamily="49" charset="0"/>
                          <a:cs typeface="Courier New" pitchFamily="49" charset="0"/>
                        </a:rPr>
                        <a:t>17</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x</a:t>
                      </a:r>
                      <a:r>
                        <a:rPr lang="en-US" sz="1800" b="1" baseline="-25000" dirty="0" smtClean="0">
                          <a:solidFill>
                            <a:schemeClr val="tx1"/>
                          </a:solidFill>
                          <a:latin typeface="Courier New" pitchFamily="49" charset="0"/>
                          <a:cs typeface="Courier New" pitchFamily="49" charset="0"/>
                        </a:rPr>
                        <a:t>19</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x</a:t>
                      </a:r>
                      <a:r>
                        <a:rPr lang="en-US" sz="1800" b="1" baseline="-25000" dirty="0" smtClean="0">
                          <a:solidFill>
                            <a:schemeClr val="tx1"/>
                          </a:solidFill>
                          <a:latin typeface="Courier New" pitchFamily="49" charset="0"/>
                          <a:cs typeface="Courier New" pitchFamily="49" charset="0"/>
                        </a:rPr>
                        <a:t>21</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x</a:t>
                      </a:r>
                      <a:r>
                        <a:rPr lang="en-US" sz="1800" b="1" baseline="-25000" dirty="0" smtClean="0">
                          <a:solidFill>
                            <a:schemeClr val="tx1"/>
                          </a:solidFill>
                          <a:latin typeface="Courier New" pitchFamily="49" charset="0"/>
                          <a:cs typeface="Courier New" pitchFamily="49" charset="0"/>
                        </a:rPr>
                        <a:t>23</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x</a:t>
                      </a:r>
                      <a:r>
                        <a:rPr lang="en-US" sz="1800" b="1" baseline="-25000" dirty="0" smtClean="0">
                          <a:solidFill>
                            <a:schemeClr val="tx1"/>
                          </a:solidFill>
                          <a:latin typeface="Courier New" pitchFamily="49" charset="0"/>
                          <a:cs typeface="Courier New" pitchFamily="49" charset="0"/>
                        </a:rPr>
                        <a:t>25</a:t>
                      </a:r>
                      <a:endParaRPr lang="en-US" sz="1800" b="1" dirty="0" smtClean="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dirty="0">
                        <a:solidFill>
                          <a:schemeClr val="tx1"/>
                        </a:solidFill>
                        <a:latin typeface="Courier New" pitchFamily="49" charset="0"/>
                        <a:cs typeface="Courier New" pitchFamily="49" charset="0"/>
                      </a:endParaRPr>
                    </a:p>
                  </a:txBody>
                  <a:tcPr marL="18288" marR="18288">
                    <a:solidFill>
                      <a:srgbClr val="92D050"/>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146353658"/>
              </p:ext>
            </p:extLst>
          </p:nvPr>
        </p:nvGraphicFramePr>
        <p:xfrm>
          <a:off x="609592" y="4589186"/>
          <a:ext cx="3932103" cy="365760"/>
        </p:xfrm>
        <a:graphic>
          <a:graphicData uri="http://schemas.openxmlformats.org/drawingml/2006/table">
            <a:tbl>
              <a:tblPr firstRow="1" bandRow="1">
                <a:tableStyleId>{5C22544A-7EE6-4342-B048-85BDC9FD1C3A}</a:tableStyleId>
              </a:tblPr>
              <a:tblGrid>
                <a:gridCol w="561729"/>
                <a:gridCol w="561729"/>
                <a:gridCol w="561729"/>
                <a:gridCol w="561729"/>
                <a:gridCol w="561729"/>
                <a:gridCol w="561729"/>
                <a:gridCol w="561729"/>
              </a:tblGrid>
              <a:tr h="287614">
                <a:tc>
                  <a:txBody>
                    <a:bodyPr/>
                    <a:lstStyle/>
                    <a:p>
                      <a:r>
                        <a:rPr lang="en-US" sz="1800" b="1" dirty="0" smtClean="0">
                          <a:solidFill>
                            <a:schemeClr val="tx1"/>
                          </a:solidFill>
                          <a:latin typeface="Courier New" pitchFamily="49" charset="0"/>
                          <a:cs typeface="Courier New" pitchFamily="49" charset="0"/>
                        </a:rPr>
                        <a:t>x</a:t>
                      </a:r>
                      <a:r>
                        <a:rPr lang="en-US" sz="1800" b="1" baseline="-25000" dirty="0" smtClean="0">
                          <a:solidFill>
                            <a:schemeClr val="tx1"/>
                          </a:solidFill>
                          <a:latin typeface="Courier New" pitchFamily="49" charset="0"/>
                          <a:cs typeface="Courier New" pitchFamily="49" charset="0"/>
                        </a:rPr>
                        <a:t>2</a:t>
                      </a:r>
                      <a:endParaRPr lang="en-US" sz="1800" b="1" baseline="-25000"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x</a:t>
                      </a:r>
                      <a:r>
                        <a:rPr lang="en-US" sz="1800" b="1" baseline="-25000" dirty="0" smtClean="0">
                          <a:solidFill>
                            <a:schemeClr val="tx1"/>
                          </a:solidFill>
                          <a:latin typeface="Courier New" pitchFamily="49" charset="0"/>
                          <a:cs typeface="Courier New" pitchFamily="49" charset="0"/>
                        </a:rPr>
                        <a:t>4</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 0</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x</a:t>
                      </a:r>
                      <a:r>
                        <a:rPr lang="en-US" sz="1800" b="1" baseline="-25000" dirty="0" smtClean="0">
                          <a:solidFill>
                            <a:schemeClr val="tx1"/>
                          </a:solidFill>
                          <a:latin typeface="Courier New" pitchFamily="49" charset="0"/>
                          <a:cs typeface="Courier New" pitchFamily="49" charset="0"/>
                        </a:rPr>
                        <a:t>8</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x</a:t>
                      </a:r>
                      <a:r>
                        <a:rPr lang="en-US" sz="1800" b="1" baseline="-25000" dirty="0" smtClean="0">
                          <a:solidFill>
                            <a:schemeClr val="tx1"/>
                          </a:solidFill>
                          <a:latin typeface="Courier New" pitchFamily="49" charset="0"/>
                          <a:cs typeface="Courier New" pitchFamily="49" charset="0"/>
                        </a:rPr>
                        <a:t>10</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x</a:t>
                      </a:r>
                      <a:r>
                        <a:rPr lang="en-US" sz="1800" b="1" baseline="-25000" dirty="0" smtClean="0">
                          <a:solidFill>
                            <a:schemeClr val="tx1"/>
                          </a:solidFill>
                          <a:latin typeface="Courier New" pitchFamily="49" charset="0"/>
                          <a:cs typeface="Courier New" pitchFamily="49" charset="0"/>
                        </a:rPr>
                        <a:t>12</a:t>
                      </a:r>
                      <a:endParaRPr lang="en-US" sz="1800" b="1" dirty="0" smtClean="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x</a:t>
                      </a:r>
                      <a:r>
                        <a:rPr lang="en-US" sz="1800" b="1" baseline="-25000" dirty="0" smtClean="0">
                          <a:solidFill>
                            <a:schemeClr val="tx1"/>
                          </a:solidFill>
                          <a:latin typeface="Courier New" pitchFamily="49" charset="0"/>
                          <a:cs typeface="Courier New" pitchFamily="49" charset="0"/>
                        </a:rPr>
                        <a:t>14</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533311430"/>
              </p:ext>
            </p:extLst>
          </p:nvPr>
        </p:nvGraphicFramePr>
        <p:xfrm>
          <a:off x="610285" y="4121826"/>
          <a:ext cx="3937115" cy="365760"/>
        </p:xfrm>
        <a:graphic>
          <a:graphicData uri="http://schemas.openxmlformats.org/drawingml/2006/table">
            <a:tbl>
              <a:tblPr firstRow="1" bandRow="1">
                <a:tableStyleId>{5C22544A-7EE6-4342-B048-85BDC9FD1C3A}</a:tableStyleId>
              </a:tblPr>
              <a:tblGrid>
                <a:gridCol w="562445"/>
                <a:gridCol w="562445"/>
                <a:gridCol w="562445"/>
                <a:gridCol w="562445"/>
                <a:gridCol w="562445"/>
                <a:gridCol w="562445"/>
                <a:gridCol w="562445"/>
              </a:tblGrid>
              <a:tr h="287614">
                <a:tc>
                  <a:txBody>
                    <a:bodyPr/>
                    <a:lstStyle/>
                    <a:p>
                      <a:r>
                        <a:rPr lang="en-US" sz="1800" b="1" dirty="0" smtClean="0">
                          <a:solidFill>
                            <a:schemeClr val="tx1"/>
                          </a:solidFill>
                          <a:latin typeface="Courier New" pitchFamily="49" charset="0"/>
                          <a:cs typeface="Courier New" pitchFamily="49" charset="0"/>
                        </a:rPr>
                        <a:t>x</a:t>
                      </a:r>
                      <a:r>
                        <a:rPr lang="en-US" sz="1800" b="1" baseline="-25000" dirty="0" smtClean="0">
                          <a:solidFill>
                            <a:schemeClr val="tx1"/>
                          </a:solidFill>
                          <a:latin typeface="Courier New" pitchFamily="49" charset="0"/>
                          <a:cs typeface="Courier New" pitchFamily="49" charset="0"/>
                        </a:rPr>
                        <a:t>1</a:t>
                      </a:r>
                      <a:endParaRPr lang="en-US" sz="1800" b="1" baseline="-25000"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x</a:t>
                      </a:r>
                      <a:r>
                        <a:rPr lang="en-US" sz="1800" b="1" baseline="-25000" dirty="0" smtClean="0">
                          <a:solidFill>
                            <a:schemeClr val="tx1"/>
                          </a:solidFill>
                          <a:latin typeface="Courier New" pitchFamily="49" charset="0"/>
                          <a:cs typeface="Courier New" pitchFamily="49" charset="0"/>
                        </a:rPr>
                        <a:t>3</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x</a:t>
                      </a:r>
                      <a:r>
                        <a:rPr lang="en-US" sz="1800" b="1" baseline="-25000" dirty="0" smtClean="0">
                          <a:solidFill>
                            <a:schemeClr val="tx1"/>
                          </a:solidFill>
                          <a:latin typeface="Courier New" pitchFamily="49" charset="0"/>
                          <a:cs typeface="Courier New" pitchFamily="49" charset="0"/>
                        </a:rPr>
                        <a:t>5</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x</a:t>
                      </a:r>
                      <a:r>
                        <a:rPr lang="en-US" sz="1800" b="1" baseline="-25000" dirty="0" smtClean="0">
                          <a:solidFill>
                            <a:schemeClr val="tx1"/>
                          </a:solidFill>
                          <a:latin typeface="Courier New" pitchFamily="49" charset="0"/>
                          <a:cs typeface="Courier New" pitchFamily="49" charset="0"/>
                        </a:rPr>
                        <a:t>7</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x</a:t>
                      </a:r>
                      <a:r>
                        <a:rPr lang="en-US" sz="1800" b="1" baseline="-25000" dirty="0" smtClean="0">
                          <a:solidFill>
                            <a:schemeClr val="tx1"/>
                          </a:solidFill>
                          <a:latin typeface="Courier New" pitchFamily="49" charset="0"/>
                          <a:cs typeface="Courier New" pitchFamily="49" charset="0"/>
                        </a:rPr>
                        <a:t>9</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x</a:t>
                      </a:r>
                      <a:r>
                        <a:rPr lang="en-US" sz="1800" b="1" baseline="-25000" dirty="0" smtClean="0">
                          <a:solidFill>
                            <a:schemeClr val="tx1"/>
                          </a:solidFill>
                          <a:latin typeface="Courier New" pitchFamily="49" charset="0"/>
                          <a:cs typeface="Courier New" pitchFamily="49" charset="0"/>
                        </a:rPr>
                        <a:t>11</a:t>
                      </a:r>
                      <a:endParaRPr lang="en-US" sz="1800" b="1" dirty="0" smtClean="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 1</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982835884"/>
              </p:ext>
            </p:extLst>
          </p:nvPr>
        </p:nvGraphicFramePr>
        <p:xfrm>
          <a:off x="4846023" y="4589186"/>
          <a:ext cx="3840760" cy="365760"/>
        </p:xfrm>
        <a:graphic>
          <a:graphicData uri="http://schemas.openxmlformats.org/drawingml/2006/table">
            <a:tbl>
              <a:tblPr firstRow="1" bandRow="1">
                <a:tableStyleId>{5C22544A-7EE6-4342-B048-85BDC9FD1C3A}</a:tableStyleId>
              </a:tblPr>
              <a:tblGrid>
                <a:gridCol w="548680"/>
                <a:gridCol w="548680"/>
                <a:gridCol w="548680"/>
                <a:gridCol w="548680"/>
                <a:gridCol w="548680"/>
                <a:gridCol w="548680"/>
                <a:gridCol w="548680"/>
              </a:tblGrid>
              <a:tr h="363814">
                <a:tc>
                  <a:txBody>
                    <a:bodyPr/>
                    <a:lstStyle/>
                    <a:p>
                      <a:r>
                        <a:rPr lang="en-US" sz="1800" b="1" dirty="0" smtClean="0">
                          <a:solidFill>
                            <a:schemeClr val="tx1"/>
                          </a:solidFill>
                          <a:latin typeface="Courier New" pitchFamily="49" charset="0"/>
                          <a:cs typeface="Courier New" pitchFamily="49" charset="0"/>
                        </a:rPr>
                        <a:t>x</a:t>
                      </a:r>
                      <a:r>
                        <a:rPr lang="en-US" sz="1800" b="1" baseline="-25000" dirty="0" smtClean="0">
                          <a:solidFill>
                            <a:schemeClr val="tx1"/>
                          </a:solidFill>
                          <a:latin typeface="Courier New" pitchFamily="49" charset="0"/>
                          <a:cs typeface="Courier New" pitchFamily="49" charset="0"/>
                        </a:rPr>
                        <a:t>16</a:t>
                      </a:r>
                      <a:endParaRPr lang="en-US" sz="1800" b="1" baseline="-25000"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x</a:t>
                      </a:r>
                      <a:r>
                        <a:rPr lang="en-US" sz="1800" b="1" baseline="-25000" dirty="0" smtClean="0">
                          <a:solidFill>
                            <a:schemeClr val="tx1"/>
                          </a:solidFill>
                          <a:latin typeface="Courier New" pitchFamily="49" charset="0"/>
                          <a:cs typeface="Courier New" pitchFamily="49" charset="0"/>
                        </a:rPr>
                        <a:t>18</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 1</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x</a:t>
                      </a:r>
                      <a:r>
                        <a:rPr lang="en-US" sz="1800" b="1" baseline="-25000" dirty="0" smtClean="0">
                          <a:solidFill>
                            <a:schemeClr val="tx1"/>
                          </a:solidFill>
                          <a:latin typeface="Courier New" pitchFamily="49" charset="0"/>
                          <a:cs typeface="Courier New" pitchFamily="49" charset="0"/>
                        </a:rPr>
                        <a:t>22</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x</a:t>
                      </a:r>
                      <a:r>
                        <a:rPr lang="en-US" sz="1800" b="1" baseline="-25000" dirty="0" smtClean="0">
                          <a:solidFill>
                            <a:schemeClr val="tx1"/>
                          </a:solidFill>
                          <a:latin typeface="Courier New" pitchFamily="49" charset="0"/>
                          <a:cs typeface="Courier New" pitchFamily="49" charset="0"/>
                        </a:rPr>
                        <a:t>24</a:t>
                      </a:r>
                      <a:endParaRPr lang="en-US" sz="1800" b="1" dirty="0">
                        <a:solidFill>
                          <a:schemeClr val="tx1"/>
                        </a:solidFill>
                        <a:latin typeface="Courier New" pitchFamily="49" charset="0"/>
                        <a:cs typeface="Courier New" pitchFamily="49" charset="0"/>
                      </a:endParaRPr>
                    </a:p>
                  </a:txBody>
                  <a:tcPr marL="18288" marR="18288">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Courier New" pitchFamily="49" charset="0"/>
                          <a:cs typeface="Courier New" pitchFamily="49" charset="0"/>
                        </a:rPr>
                        <a:t>x</a:t>
                      </a:r>
                      <a:r>
                        <a:rPr lang="en-US" sz="1800" b="1" baseline="-25000" dirty="0" smtClean="0">
                          <a:solidFill>
                            <a:schemeClr val="tx1"/>
                          </a:solidFill>
                          <a:latin typeface="Courier New" pitchFamily="49" charset="0"/>
                          <a:cs typeface="Courier New" pitchFamily="49" charset="0"/>
                        </a:rPr>
                        <a:t>26</a:t>
                      </a:r>
                      <a:endParaRPr lang="en-US" sz="1800" b="1" dirty="0" smtClean="0">
                        <a:solidFill>
                          <a:schemeClr val="tx1"/>
                        </a:solidFill>
                        <a:latin typeface="Courier New" pitchFamily="49" charset="0"/>
                        <a:cs typeface="Courier New" pitchFamily="49" charset="0"/>
                      </a:endParaRPr>
                    </a:p>
                  </a:txBody>
                  <a:tcPr marL="18288" marR="18288">
                    <a:solidFill>
                      <a:srgbClr val="92D050"/>
                    </a:solidFill>
                  </a:tcPr>
                </a:tc>
                <a:tc>
                  <a:txBody>
                    <a:bodyPr/>
                    <a:lstStyle/>
                    <a:p>
                      <a:endParaRPr lang="en-US" sz="1800" b="1" dirty="0">
                        <a:solidFill>
                          <a:schemeClr val="tx1"/>
                        </a:solidFill>
                        <a:latin typeface="Courier New" pitchFamily="49" charset="0"/>
                        <a:cs typeface="Courier New" pitchFamily="49" charset="0"/>
                      </a:endParaRPr>
                    </a:p>
                  </a:txBody>
                  <a:tcPr marL="18288" marR="18288">
                    <a:solidFill>
                      <a:srgbClr val="92D050"/>
                    </a:solidFill>
                  </a:tcPr>
                </a:tc>
              </a:tr>
            </a:tbl>
          </a:graphicData>
        </a:graphic>
      </p:graphicFrame>
      <p:grpSp>
        <p:nvGrpSpPr>
          <p:cNvPr id="86" name="Group 85"/>
          <p:cNvGrpSpPr/>
          <p:nvPr/>
        </p:nvGrpSpPr>
        <p:grpSpPr>
          <a:xfrm>
            <a:off x="609593" y="3352800"/>
            <a:ext cx="7467601" cy="1295400"/>
            <a:chOff x="304802" y="5105400"/>
            <a:chExt cx="7924798" cy="1295400"/>
          </a:xfrm>
        </p:grpSpPr>
        <p:grpSp>
          <p:nvGrpSpPr>
            <p:cNvPr id="25" name="Group 24"/>
            <p:cNvGrpSpPr/>
            <p:nvPr/>
          </p:nvGrpSpPr>
          <p:grpSpPr>
            <a:xfrm>
              <a:off x="304802" y="5360493"/>
              <a:ext cx="7924798" cy="278307"/>
              <a:chOff x="304802" y="5029201"/>
              <a:chExt cx="7924798" cy="278307"/>
            </a:xfrm>
          </p:grpSpPr>
          <p:sp>
            <p:nvSpPr>
              <p:cNvPr id="12" name="Flowchart: Delay 11"/>
              <p:cNvSpPr/>
              <p:nvPr/>
            </p:nvSpPr>
            <p:spPr>
              <a:xfrm rot="16200000">
                <a:off x="394247" y="4939756"/>
                <a:ext cx="278307"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sp>
            <p:nvSpPr>
              <p:cNvPr id="13" name="Flowchart: Delay 12"/>
              <p:cNvSpPr/>
              <p:nvPr/>
            </p:nvSpPr>
            <p:spPr>
              <a:xfrm rot="16200000">
                <a:off x="1003847" y="4939756"/>
                <a:ext cx="278307"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sp>
            <p:nvSpPr>
              <p:cNvPr id="14" name="Flowchart: Delay 13"/>
              <p:cNvSpPr/>
              <p:nvPr/>
            </p:nvSpPr>
            <p:spPr>
              <a:xfrm rot="16200000">
                <a:off x="1613447" y="4939756"/>
                <a:ext cx="278307"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sp>
            <p:nvSpPr>
              <p:cNvPr id="15" name="Flowchart: Delay 14"/>
              <p:cNvSpPr/>
              <p:nvPr/>
            </p:nvSpPr>
            <p:spPr>
              <a:xfrm rot="16200000">
                <a:off x="2223047" y="4939756"/>
                <a:ext cx="278307"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sp>
            <p:nvSpPr>
              <p:cNvPr id="16" name="Flowchart: Delay 15"/>
              <p:cNvSpPr/>
              <p:nvPr/>
            </p:nvSpPr>
            <p:spPr>
              <a:xfrm rot="16200000">
                <a:off x="2832647" y="4939756"/>
                <a:ext cx="278307"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sp>
            <p:nvSpPr>
              <p:cNvPr id="17" name="Flowchart: Delay 16"/>
              <p:cNvSpPr/>
              <p:nvPr/>
            </p:nvSpPr>
            <p:spPr>
              <a:xfrm rot="16200000">
                <a:off x="3442247" y="4939756"/>
                <a:ext cx="278307"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sp>
            <p:nvSpPr>
              <p:cNvPr id="18" name="Flowchart: Delay 17"/>
              <p:cNvSpPr/>
              <p:nvPr/>
            </p:nvSpPr>
            <p:spPr>
              <a:xfrm rot="16200000">
                <a:off x="4051845" y="4939756"/>
                <a:ext cx="278307"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sp>
            <p:nvSpPr>
              <p:cNvPr id="19" name="Flowchart: Delay 18"/>
              <p:cNvSpPr/>
              <p:nvPr/>
            </p:nvSpPr>
            <p:spPr>
              <a:xfrm rot="16200000">
                <a:off x="4890048" y="4939756"/>
                <a:ext cx="278307"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sp>
            <p:nvSpPr>
              <p:cNvPr id="20" name="Flowchart: Delay 19"/>
              <p:cNvSpPr/>
              <p:nvPr/>
            </p:nvSpPr>
            <p:spPr>
              <a:xfrm rot="16200000">
                <a:off x="5499648" y="4939756"/>
                <a:ext cx="278307"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sp>
            <p:nvSpPr>
              <p:cNvPr id="21" name="Flowchart: Delay 20"/>
              <p:cNvSpPr/>
              <p:nvPr/>
            </p:nvSpPr>
            <p:spPr>
              <a:xfrm rot="16200000">
                <a:off x="6109248" y="4939756"/>
                <a:ext cx="278307"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sp>
            <p:nvSpPr>
              <p:cNvPr id="22" name="Flowchart: Delay 21"/>
              <p:cNvSpPr/>
              <p:nvPr/>
            </p:nvSpPr>
            <p:spPr>
              <a:xfrm rot="16200000">
                <a:off x="6673128" y="4939756"/>
                <a:ext cx="278307"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sp>
            <p:nvSpPr>
              <p:cNvPr id="23" name="Flowchart: Delay 22"/>
              <p:cNvSpPr/>
              <p:nvPr/>
            </p:nvSpPr>
            <p:spPr>
              <a:xfrm rot="16200000">
                <a:off x="7267488" y="4939756"/>
                <a:ext cx="278307"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sp>
            <p:nvSpPr>
              <p:cNvPr id="24" name="Flowchart: Delay 23"/>
              <p:cNvSpPr/>
              <p:nvPr/>
            </p:nvSpPr>
            <p:spPr>
              <a:xfrm rot="16200000">
                <a:off x="7861848" y="4939756"/>
                <a:ext cx="278307" cy="457197"/>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grpSp>
        <p:cxnSp>
          <p:nvCxnSpPr>
            <p:cNvPr id="26" name="Straight Arrow Connector 25"/>
            <p:cNvCxnSpPr/>
            <p:nvPr/>
          </p:nvCxnSpPr>
          <p:spPr>
            <a:xfrm flipV="1">
              <a:off x="381000" y="5638800"/>
              <a:ext cx="0" cy="417464"/>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685800" y="5638800"/>
              <a:ext cx="0" cy="7620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990600" y="5638800"/>
              <a:ext cx="0" cy="417464"/>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1295400" y="5638800"/>
              <a:ext cx="0" cy="7620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1600200" y="5638800"/>
              <a:ext cx="0" cy="417464"/>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1905000" y="5638800"/>
              <a:ext cx="0" cy="7620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2209800" y="5638800"/>
              <a:ext cx="0" cy="417464"/>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2514600" y="5638800"/>
              <a:ext cx="0" cy="7620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2819400" y="5638800"/>
              <a:ext cx="0" cy="417464"/>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124200" y="5638800"/>
              <a:ext cx="0" cy="7620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429000" y="5638800"/>
              <a:ext cx="0" cy="417464"/>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3733800" y="5638800"/>
              <a:ext cx="0" cy="7620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4038600" y="5638800"/>
              <a:ext cx="0" cy="417464"/>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343400" y="5638800"/>
              <a:ext cx="0" cy="7620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4876800" y="5638800"/>
              <a:ext cx="0" cy="417464"/>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5181600" y="5638800"/>
              <a:ext cx="0" cy="7620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5486400" y="5638800"/>
              <a:ext cx="0" cy="417464"/>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791200" y="5638800"/>
              <a:ext cx="0" cy="7620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6096000" y="5638800"/>
              <a:ext cx="0" cy="417464"/>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6400800" y="5638800"/>
              <a:ext cx="0" cy="7620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705600" y="5638800"/>
              <a:ext cx="0" cy="417464"/>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7010400" y="5638800"/>
              <a:ext cx="0" cy="7620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7239000" y="5638800"/>
              <a:ext cx="0" cy="417464"/>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543800" y="5638800"/>
              <a:ext cx="0" cy="7620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7848600" y="5638800"/>
              <a:ext cx="0" cy="417464"/>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8153400" y="5638800"/>
              <a:ext cx="0" cy="7620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533400" y="5125268"/>
              <a:ext cx="0" cy="208732"/>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3" idx="3"/>
            </p:cNvCxnSpPr>
            <p:nvPr/>
          </p:nvCxnSpPr>
          <p:spPr>
            <a:xfrm flipH="1" flipV="1">
              <a:off x="990600" y="5125268"/>
              <a:ext cx="152401" cy="23522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3" idx="3"/>
            </p:cNvCxnSpPr>
            <p:nvPr/>
          </p:nvCxnSpPr>
          <p:spPr>
            <a:xfrm flipV="1">
              <a:off x="1143001" y="5125268"/>
              <a:ext cx="152399" cy="23522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1752600" y="5125268"/>
              <a:ext cx="0" cy="208732"/>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2362200" y="5125268"/>
              <a:ext cx="0" cy="208732"/>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2971800" y="5125268"/>
              <a:ext cx="0" cy="208732"/>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3581400" y="5125268"/>
              <a:ext cx="0" cy="208732"/>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4191000" y="5125268"/>
              <a:ext cx="0" cy="208732"/>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5029200" y="5125268"/>
              <a:ext cx="0" cy="208732"/>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7391400" y="5125268"/>
              <a:ext cx="0" cy="208732"/>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19" idx="3"/>
            </p:cNvCxnSpPr>
            <p:nvPr/>
          </p:nvCxnSpPr>
          <p:spPr>
            <a:xfrm flipV="1">
              <a:off x="5029202" y="5125268"/>
              <a:ext cx="152398" cy="23522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9" idx="3"/>
            </p:cNvCxnSpPr>
            <p:nvPr/>
          </p:nvCxnSpPr>
          <p:spPr>
            <a:xfrm flipH="1" flipV="1">
              <a:off x="4876800" y="5125268"/>
              <a:ext cx="152402" cy="23522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V="1">
              <a:off x="5638800" y="5105400"/>
              <a:ext cx="0" cy="208732"/>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5638802" y="5105400"/>
              <a:ext cx="152398" cy="23522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H="1" flipV="1">
              <a:off x="5486400" y="5105400"/>
              <a:ext cx="152402" cy="23522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flipV="1">
              <a:off x="6095999" y="5105400"/>
              <a:ext cx="152401" cy="23522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V="1">
              <a:off x="6248400" y="5105400"/>
              <a:ext cx="152399" cy="23522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H="1" flipV="1">
              <a:off x="6705600" y="5105400"/>
              <a:ext cx="152401" cy="23522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1">
              <a:off x="6858001" y="5105400"/>
              <a:ext cx="152399" cy="23522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H="1" flipV="1">
              <a:off x="7848600" y="5125267"/>
              <a:ext cx="152401" cy="23522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8001001" y="5125267"/>
              <a:ext cx="152399" cy="23522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27"/>
              <p:cNvSpPr txBox="1"/>
              <p:nvPr/>
            </p:nvSpPr>
            <p:spPr>
              <a:xfrm>
                <a:off x="2285991" y="2743200"/>
                <a:ext cx="4206601" cy="584775"/>
              </a:xfrm>
              <a:prstGeom prst="rect">
                <a:avLst/>
              </a:prstGeom>
              <a:noFill/>
            </p:spPr>
            <p:txBody>
              <a:bodyPr wrap="none" rtlCol="0">
                <a:spAutoFit/>
              </a:bodyPr>
              <a:lstStyle/>
              <a:p>
                <a:r>
                  <a:rPr lang="en-US" sz="3200" dirty="0" smtClean="0"/>
                  <a:t>… so we can use </a:t>
                </a:r>
                <a14:m>
                  <m:oMath xmlns:m="http://schemas.openxmlformats.org/officeDocument/2006/math">
                    <m:r>
                      <a:rPr lang="en-US" sz="3200" i="1">
                        <a:latin typeface="Cambria Math"/>
                      </a:rPr>
                      <m:t>ℓ</m:t>
                    </m:r>
                  </m:oMath>
                </a14:m>
                <a:r>
                  <a:rPr lang="en-US" sz="3200" dirty="0" smtClean="0"/>
                  <a:t>-add</a:t>
                </a:r>
                <a:endParaRPr lang="en-US" sz="3200" dirty="0"/>
              </a:p>
            </p:txBody>
          </p:sp>
        </mc:Choice>
        <mc:Fallback xmlns="">
          <p:sp>
            <p:nvSpPr>
              <p:cNvPr id="28" name="TextBox 27"/>
              <p:cNvSpPr txBox="1">
                <a:spLocks noRot="1" noChangeAspect="1" noMove="1" noResize="1" noEditPoints="1" noAdjustHandles="1" noChangeArrowheads="1" noChangeShapeType="1" noTextEdit="1"/>
              </p:cNvSpPr>
              <p:nvPr/>
            </p:nvSpPr>
            <p:spPr>
              <a:xfrm>
                <a:off x="2285991" y="2743200"/>
                <a:ext cx="4206601" cy="584775"/>
              </a:xfrm>
              <a:prstGeom prst="rect">
                <a:avLst/>
              </a:prstGeom>
              <a:blipFill rotWithShape="1">
                <a:blip r:embed="rId3"/>
                <a:stretch>
                  <a:fillRect l="-3768" t="-12500" b="-34375"/>
                </a:stretch>
              </a:blipFill>
            </p:spPr>
            <p:txBody>
              <a:bodyPr/>
              <a:lstStyle/>
              <a:p>
                <a:r>
                  <a:rPr lang="en-US">
                    <a:noFill/>
                  </a:rPr>
                  <a:t> </a:t>
                </a:r>
              </a:p>
            </p:txBody>
          </p:sp>
        </mc:Fallback>
      </mc:AlternateContent>
    </p:spTree>
    <p:extLst>
      <p:ext uri="{BB962C8B-B14F-4D97-AF65-F5344CB8AC3E}">
        <p14:creationId xmlns:p14="http://schemas.microsoft.com/office/powerpoint/2010/main" val="2388166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Automorphisms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412874"/>
                <a:ext cx="8382000" cy="4407360"/>
              </a:xfrm>
            </p:spPr>
            <p:txBody>
              <a:bodyPr/>
              <a:lstStyle/>
              <a:p>
                <a:r>
                  <a:rPr lang="en-US" dirty="0" smtClean="0"/>
                  <a:t>The operation </a:t>
                </a:r>
                <a14:m>
                  <m:oMath xmlns:m="http://schemas.openxmlformats.org/officeDocument/2006/math">
                    <m:sSub>
                      <m:sSubPr>
                        <m:ctrlPr>
                          <a:rPr lang="en-US" b="0" i="1" smtClean="0">
                            <a:latin typeface="Cambria Math"/>
                          </a:rPr>
                        </m:ctrlPr>
                      </m:sSubPr>
                      <m:e>
                        <m:r>
                          <a:rPr lang="en-US" b="0" i="1" smtClean="0">
                            <a:latin typeface="Cambria Math"/>
                          </a:rPr>
                          <m:t>𝜅</m:t>
                        </m:r>
                      </m:e>
                      <m:sub>
                        <m:r>
                          <a:rPr lang="en-US" b="0" i="1" smtClean="0">
                            <a:latin typeface="Cambria Math"/>
                          </a:rPr>
                          <m:t>𝑡</m:t>
                        </m:r>
                      </m:sub>
                    </m:sSub>
                    <m:r>
                      <a:rPr lang="en-US" b="0" i="1" smtClean="0">
                        <a:latin typeface="Cambria Math"/>
                      </a:rPr>
                      <m:t>:</m:t>
                    </m:r>
                    <m:r>
                      <a:rPr lang="en-US" b="0" i="1" smtClean="0">
                        <a:latin typeface="Cambria Math"/>
                      </a:rPr>
                      <m:t>𝑎</m:t>
                    </m:r>
                    <m:d>
                      <m:dPr>
                        <m:ctrlPr>
                          <a:rPr lang="en-US" b="0" i="1" smtClean="0">
                            <a:latin typeface="Cambria Math"/>
                          </a:rPr>
                        </m:ctrlPr>
                      </m:dPr>
                      <m:e>
                        <m:r>
                          <a:rPr lang="en-US" b="0" i="1" smtClean="0">
                            <a:latin typeface="Cambria Math"/>
                          </a:rPr>
                          <m:t>𝑋</m:t>
                        </m:r>
                      </m:e>
                    </m:d>
                    <m:r>
                      <a:rPr lang="en-US" b="0" i="1" smtClean="0">
                        <a:latin typeface="Cambria Math"/>
                      </a:rPr>
                      <m:t>↦</m:t>
                    </m:r>
                    <m:r>
                      <a:rPr lang="en-US" b="0" i="1" smtClean="0">
                        <a:latin typeface="Cambria Math"/>
                      </a:rPr>
                      <m:t>𝑎</m:t>
                    </m:r>
                    <m:d>
                      <m:dPr>
                        <m:ctrlPr>
                          <a:rPr lang="en-US" b="0" i="1" smtClean="0">
                            <a:latin typeface="Cambria Math"/>
                          </a:rPr>
                        </m:ctrlPr>
                      </m:dPr>
                      <m:e>
                        <m:sSup>
                          <m:sSupPr>
                            <m:ctrlPr>
                              <a:rPr lang="en-US" b="0" i="1" smtClean="0">
                                <a:latin typeface="Cambria Math"/>
                              </a:rPr>
                            </m:ctrlPr>
                          </m:sSupPr>
                          <m:e>
                            <m:r>
                              <a:rPr lang="en-US" b="0" i="1" smtClean="0">
                                <a:latin typeface="Cambria Math"/>
                              </a:rPr>
                              <m:t>𝑋</m:t>
                            </m:r>
                          </m:e>
                          <m:sup>
                            <m:r>
                              <a:rPr lang="en-US" b="0" i="1" smtClean="0">
                                <a:latin typeface="Cambria Math"/>
                              </a:rPr>
                              <m:t>𝑡</m:t>
                            </m:r>
                          </m:sup>
                        </m:sSup>
                      </m:e>
                    </m:d>
                    <m:r>
                      <a:rPr lang="en-US" b="0" i="1" smtClean="0">
                        <a:latin typeface="Cambria Math"/>
                      </a:rPr>
                      <m:t>∈</m:t>
                    </m:r>
                    <m:sSub>
                      <m:sSubPr>
                        <m:ctrlPr>
                          <a:rPr lang="en-US" b="0" i="1" smtClean="0">
                            <a:latin typeface="Cambria Math"/>
                          </a:rPr>
                        </m:ctrlPr>
                      </m:sSubPr>
                      <m:e>
                        <m:r>
                          <a:rPr lang="en-US" b="0" i="1" smtClean="0">
                            <a:latin typeface="Cambria Math"/>
                          </a:rPr>
                          <m:t>𝑅</m:t>
                        </m:r>
                      </m:e>
                      <m:sub>
                        <m:r>
                          <a:rPr lang="en-US" b="0" i="1" smtClean="0">
                            <a:latin typeface="Cambria Math"/>
                          </a:rPr>
                          <m:t>2</m:t>
                        </m:r>
                      </m:sub>
                    </m:sSub>
                  </m:oMath>
                </a14:m>
                <a:endParaRPr lang="en-US" dirty="0" smtClean="0"/>
              </a:p>
              <a:p>
                <a:r>
                  <a:rPr lang="en-US" dirty="0" smtClean="0"/>
                  <a:t>Under some conditions on </a:t>
                </a:r>
                <a:r>
                  <a:rPr lang="en-US" i="1" dirty="0" smtClean="0"/>
                  <a:t>m</a:t>
                </a:r>
                <a:r>
                  <a:rPr lang="en-US" dirty="0" smtClean="0"/>
                  <a:t>, exists </a:t>
                </a:r>
                <a14:m>
                  <m:oMath xmlns:m="http://schemas.openxmlformats.org/officeDocument/2006/math">
                    <m:r>
                      <a:rPr lang="en-US" i="1" dirty="0" smtClean="0">
                        <a:latin typeface="Cambria Math"/>
                      </a:rPr>
                      <m:t>𝑡</m:t>
                    </m:r>
                    <m:r>
                      <a:rPr lang="en-US" b="0" i="1" dirty="0" smtClean="0">
                        <a:latin typeface="Cambria Math"/>
                      </a:rPr>
                      <m:t>∈</m:t>
                    </m:r>
                    <m:sSubSup>
                      <m:sSubSupPr>
                        <m:ctrlPr>
                          <a:rPr lang="en-US" b="0" i="1" dirty="0" smtClean="0">
                            <a:latin typeface="Cambria Math"/>
                          </a:rPr>
                        </m:ctrlPr>
                      </m:sSubSupPr>
                      <m:e>
                        <m:r>
                          <a:rPr lang="en-US" b="0" i="1" dirty="0" smtClean="0">
                            <a:latin typeface="Cambria Math"/>
                          </a:rPr>
                          <m:t>𝑍</m:t>
                        </m:r>
                      </m:e>
                      <m:sub>
                        <m:r>
                          <a:rPr lang="en-US" b="0" i="1" dirty="0" smtClean="0">
                            <a:latin typeface="Cambria Math"/>
                          </a:rPr>
                          <m:t>𝑚</m:t>
                        </m:r>
                      </m:sub>
                      <m:sup>
                        <m:r>
                          <a:rPr lang="en-US" b="0" i="1" dirty="0" smtClean="0">
                            <a:latin typeface="Cambria Math"/>
                          </a:rPr>
                          <m:t>∗</m:t>
                        </m:r>
                      </m:sup>
                    </m:sSubSup>
                  </m:oMath>
                </a14:m>
                <a:r>
                  <a:rPr lang="en-US" dirty="0" smtClean="0"/>
                  <a:t> </a:t>
                </a:r>
                <a:r>
                  <a:rPr lang="en-US" dirty="0" err="1" smtClean="0"/>
                  <a:t>s.t.</a:t>
                </a:r>
                <a:r>
                  <a:rPr lang="en-US" dirty="0" smtClean="0"/>
                  <a:t>,</a:t>
                </a:r>
              </a:p>
              <a:p>
                <a:pPr lvl="1">
                  <a:lnSpc>
                    <a:spcPct val="100000"/>
                  </a:lnSpc>
                </a:pPr>
                <a:r>
                  <a:rPr lang="en-US" dirty="0" smtClean="0"/>
                  <a:t>For any </a:t>
                </a:r>
                <a14:m>
                  <m:oMath xmlns:m="http://schemas.openxmlformats.org/officeDocument/2006/math">
                    <m:r>
                      <a:rPr lang="en-US" b="0" i="1" smtClean="0">
                        <a:latin typeface="Cambria Math"/>
                      </a:rPr>
                      <m:t>𝑎</m:t>
                    </m:r>
                    <m:r>
                      <a:rPr lang="en-US" b="0" i="1" smtClean="0">
                        <a:latin typeface="Cambria Math"/>
                      </a:rPr>
                      <m:t>∈</m:t>
                    </m:r>
                    <m:sSub>
                      <m:sSubPr>
                        <m:ctrlPr>
                          <a:rPr lang="en-US" b="0" i="1" smtClean="0">
                            <a:latin typeface="Cambria Math"/>
                          </a:rPr>
                        </m:ctrlPr>
                      </m:sSubPr>
                      <m:e>
                        <m:r>
                          <a:rPr lang="en-US" b="0" i="1" smtClean="0">
                            <a:latin typeface="Cambria Math"/>
                          </a:rPr>
                          <m:t>𝑅</m:t>
                        </m:r>
                      </m:e>
                      <m:sub>
                        <m:r>
                          <a:rPr lang="en-US" b="0" i="1" smtClean="0">
                            <a:latin typeface="Cambria Math"/>
                          </a:rPr>
                          <m:t>2</m:t>
                        </m:r>
                      </m:sub>
                    </m:sSub>
                  </m:oMath>
                </a14:m>
                <a:r>
                  <a:rPr lang="en-US" dirty="0" smtClean="0"/>
                  <a:t> encoding </a:t>
                </a:r>
                <a14:m>
                  <m:oMath xmlns:m="http://schemas.openxmlformats.org/officeDocument/2006/math">
                    <m:r>
                      <a:rPr lang="en-US" i="1">
                        <a:latin typeface="Cambria Math"/>
                      </a:rPr>
                      <m:t>𝑎</m:t>
                    </m:r>
                    <m:r>
                      <a:rPr lang="en-US" i="1">
                        <a:latin typeface="Cambria Math"/>
                      </a:rPr>
                      <m:t>↔ </m:t>
                    </m:r>
                    <m:d>
                      <m:dPr>
                        <m:begChr m:val="["/>
                        <m:endChr m:val="]"/>
                        <m:ctrlPr>
                          <a:rPr lang="en-US" i="1">
                            <a:latin typeface="Cambria Math"/>
                          </a:rPr>
                        </m:ctrlPr>
                      </m:dPr>
                      <m:e>
                        <m:sSub>
                          <m:sSubPr>
                            <m:ctrlPr>
                              <a:rPr lang="en-US" i="1">
                                <a:latin typeface="Cambria Math"/>
                              </a:rPr>
                            </m:ctrlPr>
                          </m:sSubPr>
                          <m:e>
                            <m:r>
                              <a:rPr lang="en-US" i="1">
                                <a:latin typeface="Cambria Math"/>
                              </a:rPr>
                              <m:t>𝛼</m:t>
                            </m:r>
                          </m:e>
                          <m:sub>
                            <m:r>
                              <a:rPr lang="en-US" i="1">
                                <a:latin typeface="Cambria Math"/>
                              </a:rPr>
                              <m:t>1</m:t>
                            </m:r>
                          </m:sub>
                        </m:sSub>
                        <m:r>
                          <a:rPr lang="en-US" i="1">
                            <a:latin typeface="Cambria Math"/>
                          </a:rPr>
                          <m:t>, </m:t>
                        </m:r>
                        <m:sSub>
                          <m:sSubPr>
                            <m:ctrlPr>
                              <a:rPr lang="en-US" b="0" i="1" smtClean="0">
                                <a:latin typeface="Cambria Math"/>
                              </a:rPr>
                            </m:ctrlPr>
                          </m:sSubPr>
                          <m:e>
                            <m:r>
                              <a:rPr lang="en-US" b="0" i="1" smtClean="0">
                                <a:latin typeface="Cambria Math"/>
                              </a:rPr>
                              <m:t>𝛼</m:t>
                            </m:r>
                          </m:e>
                          <m:sub>
                            <m:r>
                              <a:rPr lang="en-US" b="0" i="1" smtClean="0">
                                <a:latin typeface="Cambria Math"/>
                              </a:rPr>
                              <m:t>2</m:t>
                            </m:r>
                          </m:sub>
                        </m:sSub>
                        <m:r>
                          <a:rPr lang="en-US" b="0" i="1" smtClean="0">
                            <a:latin typeface="Cambria Math"/>
                          </a:rPr>
                          <m:t>,</m:t>
                        </m:r>
                        <m:r>
                          <a:rPr lang="en-US" i="1">
                            <a:latin typeface="Cambria Math"/>
                          </a:rPr>
                          <m:t>…, </m:t>
                        </m:r>
                        <m:sSub>
                          <m:sSubPr>
                            <m:ctrlPr>
                              <a:rPr lang="en-US" i="1">
                                <a:latin typeface="Cambria Math"/>
                              </a:rPr>
                            </m:ctrlPr>
                          </m:sSubPr>
                          <m:e>
                            <m:r>
                              <a:rPr lang="en-US" i="1">
                                <a:latin typeface="Cambria Math"/>
                              </a:rPr>
                              <m:t>𝛼</m:t>
                            </m:r>
                          </m:e>
                          <m:sub>
                            <m:r>
                              <a:rPr lang="en-US" i="1">
                                <a:latin typeface="Cambria Math"/>
                              </a:rPr>
                              <m:t>ℓ</m:t>
                            </m:r>
                          </m:sub>
                        </m:sSub>
                      </m:e>
                    </m:d>
                  </m:oMath>
                </a14:m>
                <a:r>
                  <a:rPr lang="en-US" dirty="0" smtClean="0"/>
                  <a:t>, </a:t>
                </a:r>
                <a:br>
                  <a:rPr lang="en-US" dirty="0" smtClean="0"/>
                </a:br>
                <a14:m>
                  <m:oMath xmlns:m="http://schemas.openxmlformats.org/officeDocument/2006/math">
                    <m:sSub>
                      <m:sSubPr>
                        <m:ctrlPr>
                          <a:rPr lang="en-US" b="0" i="1" smtClean="0">
                            <a:latin typeface="Cambria Math"/>
                          </a:rPr>
                        </m:ctrlPr>
                      </m:sSubPr>
                      <m:e>
                        <m:r>
                          <a:rPr lang="en-US" b="0" i="1" smtClean="0">
                            <a:latin typeface="Cambria Math"/>
                          </a:rPr>
                          <m:t>𝜅</m:t>
                        </m:r>
                      </m:e>
                      <m:sub>
                        <m:r>
                          <a:rPr lang="en-US" b="0" i="1" smtClean="0">
                            <a:latin typeface="Cambria Math"/>
                          </a:rPr>
                          <m:t>𝑡</m:t>
                        </m:r>
                      </m:sub>
                    </m:sSub>
                    <m:r>
                      <a:rPr lang="en-US" b="0" i="1" smtClean="0">
                        <a:latin typeface="Cambria Math"/>
                      </a:rPr>
                      <m:t>(</m:t>
                    </m:r>
                    <m:r>
                      <a:rPr lang="en-US" b="0" i="1" smtClean="0">
                        <a:latin typeface="Cambria Math"/>
                      </a:rPr>
                      <m:t>𝑎</m:t>
                    </m:r>
                    <m:r>
                      <a:rPr lang="en-US" b="0" i="1" smtClean="0">
                        <a:latin typeface="Cambria Math"/>
                      </a:rPr>
                      <m:t>)↔ </m:t>
                    </m:r>
                    <m:d>
                      <m:dPr>
                        <m:begChr m:val="["/>
                        <m:endChr m:val="]"/>
                        <m:ctrlPr>
                          <a:rPr lang="en-US" i="1">
                            <a:latin typeface="Cambria Math"/>
                          </a:rPr>
                        </m:ctrlPr>
                      </m:dPr>
                      <m:e>
                        <m:sSub>
                          <m:sSubPr>
                            <m:ctrlPr>
                              <a:rPr lang="en-US" i="1">
                                <a:latin typeface="Cambria Math"/>
                              </a:rPr>
                            </m:ctrlPr>
                          </m:sSubPr>
                          <m:e>
                            <m:r>
                              <a:rPr lang="en-US" i="1">
                                <a:latin typeface="Cambria Math"/>
                              </a:rPr>
                              <m:t>𝛼</m:t>
                            </m:r>
                          </m:e>
                          <m:sub>
                            <m:r>
                              <a:rPr lang="en-US" b="0" i="1" smtClean="0">
                                <a:latin typeface="Cambria Math"/>
                              </a:rPr>
                              <m:t>2</m:t>
                            </m:r>
                          </m:sub>
                        </m:sSub>
                        <m:r>
                          <a:rPr lang="en-US" i="1">
                            <a:latin typeface="Cambria Math"/>
                          </a:rPr>
                          <m:t>, …, </m:t>
                        </m:r>
                        <m:sSub>
                          <m:sSubPr>
                            <m:ctrlPr>
                              <a:rPr lang="en-US" i="1">
                                <a:latin typeface="Cambria Math"/>
                              </a:rPr>
                            </m:ctrlPr>
                          </m:sSubPr>
                          <m:e>
                            <m:r>
                              <a:rPr lang="en-US" i="1">
                                <a:latin typeface="Cambria Math"/>
                              </a:rPr>
                              <m:t>𝛼</m:t>
                            </m:r>
                          </m:e>
                          <m:sub>
                            <m:r>
                              <a:rPr lang="en-US" i="1">
                                <a:latin typeface="Cambria Math"/>
                              </a:rPr>
                              <m:t>ℓ</m:t>
                            </m:r>
                          </m:sub>
                        </m:sSub>
                        <m:r>
                          <a:rPr lang="en-US" b="0" i="1" smtClean="0">
                            <a:latin typeface="Cambria Math"/>
                          </a:rPr>
                          <m:t>,</m:t>
                        </m:r>
                        <m:sSub>
                          <m:sSubPr>
                            <m:ctrlPr>
                              <a:rPr lang="en-US" b="0" i="1" smtClean="0">
                                <a:latin typeface="Cambria Math"/>
                              </a:rPr>
                            </m:ctrlPr>
                          </m:sSubPr>
                          <m:e>
                            <m:r>
                              <a:rPr lang="en-US" b="0" i="1" smtClean="0">
                                <a:latin typeface="Cambria Math"/>
                              </a:rPr>
                              <m:t>𝛼</m:t>
                            </m:r>
                          </m:e>
                          <m:sub>
                            <m:r>
                              <a:rPr lang="en-US" b="0" i="1" smtClean="0">
                                <a:latin typeface="Cambria Math"/>
                              </a:rPr>
                              <m:t>1</m:t>
                            </m:r>
                          </m:sub>
                        </m:sSub>
                      </m:e>
                    </m:d>
                  </m:oMath>
                </a14:m>
                <a:endParaRPr lang="en-US" dirty="0" smtClean="0"/>
              </a:p>
              <a:p>
                <a:pPr lvl="1"/>
                <a:r>
                  <a:rPr lang="en-US" i="1" dirty="0" smtClean="0"/>
                  <a:t>t</a:t>
                </a:r>
                <a:r>
                  <a:rPr lang="en-US" dirty="0" smtClean="0"/>
                  <a:t> is a generator of </a:t>
                </a:r>
                <a14:m>
                  <m:oMath xmlns:m="http://schemas.openxmlformats.org/officeDocument/2006/math">
                    <m:sSubSup>
                      <m:sSubSupPr>
                        <m:ctrlPr>
                          <a:rPr lang="en-US" i="1" dirty="0">
                            <a:latin typeface="Cambria Math"/>
                          </a:rPr>
                        </m:ctrlPr>
                      </m:sSubSupPr>
                      <m:e>
                        <m:r>
                          <a:rPr lang="en-US" i="1" dirty="0">
                            <a:latin typeface="Cambria Math"/>
                          </a:rPr>
                          <m:t>𝑍</m:t>
                        </m:r>
                      </m:e>
                      <m:sub>
                        <m:r>
                          <a:rPr lang="en-US" i="1" dirty="0">
                            <a:latin typeface="Cambria Math"/>
                          </a:rPr>
                          <m:t>𝑚</m:t>
                        </m:r>
                      </m:sub>
                      <m:sup>
                        <m:r>
                          <a:rPr lang="en-US" i="1" dirty="0">
                            <a:latin typeface="Cambria Math"/>
                          </a:rPr>
                          <m:t>∗</m:t>
                        </m:r>
                      </m:sup>
                    </m:sSubSup>
                    <m:r>
                      <a:rPr lang="en-US" b="0" i="1" dirty="0" smtClean="0">
                        <a:latin typeface="Cambria Math"/>
                      </a:rPr>
                      <m:t>/(2)</m:t>
                    </m:r>
                  </m:oMath>
                </a14:m>
                <a:r>
                  <a:rPr lang="en-US" dirty="0" smtClean="0"/>
                  <a:t> (if it exists)</a:t>
                </a:r>
              </a:p>
              <a:p>
                <a:r>
                  <a:rPr lang="en-US" dirty="0" smtClean="0"/>
                  <a:t>Once we have rotations, we can get every permutation on the plaintext slots</a:t>
                </a:r>
              </a:p>
              <a:p>
                <a:pPr lvl="1"/>
                <a:r>
                  <a:rPr lang="en-US" dirty="0" smtClean="0"/>
                  <a:t>Using only </a:t>
                </a:r>
                <a14:m>
                  <m:oMath xmlns:m="http://schemas.openxmlformats.org/officeDocument/2006/math">
                    <m:r>
                      <a:rPr lang="en-US" b="0" i="1" smtClean="0">
                        <a:latin typeface="Cambria Math"/>
                      </a:rPr>
                      <m:t>𝑂</m:t>
                    </m:r>
                    <m:r>
                      <a:rPr lang="en-US" b="0" i="1" smtClean="0">
                        <a:latin typeface="Cambria Math"/>
                      </a:rPr>
                      <m:t>(</m:t>
                    </m:r>
                    <m:func>
                      <m:funcPr>
                        <m:ctrlPr>
                          <a:rPr lang="en-US" b="0" i="1" smtClean="0">
                            <a:latin typeface="Cambria Math"/>
                          </a:rPr>
                        </m:ctrlPr>
                      </m:funcPr>
                      <m:fName>
                        <m:r>
                          <m:rPr>
                            <m:sty m:val="p"/>
                          </m:rPr>
                          <a:rPr lang="en-US" b="0" i="0" smtClean="0">
                            <a:latin typeface="Cambria Math"/>
                          </a:rPr>
                          <m:t>log</m:t>
                        </m:r>
                      </m:fName>
                      <m:e>
                        <m:r>
                          <a:rPr lang="en-US" b="0" i="1" smtClean="0">
                            <a:latin typeface="Cambria Math"/>
                          </a:rPr>
                          <m:t>ℓ</m:t>
                        </m:r>
                      </m:e>
                    </m:func>
                    <m:r>
                      <a:rPr lang="en-US" b="0" i="1" smtClean="0">
                        <a:latin typeface="Cambria Math"/>
                      </a:rPr>
                      <m:t>)</m:t>
                    </m:r>
                  </m:oMath>
                </a14:m>
                <a:r>
                  <a:rPr lang="en-US" dirty="0" smtClean="0"/>
                  <a:t> shifts and SELECTs [GHS’12]</a:t>
                </a:r>
              </a:p>
              <a:p>
                <a:r>
                  <a:rPr lang="en-US" dirty="0" smtClean="0"/>
                  <a:t>How to implement </a:t>
                </a:r>
                <a14:m>
                  <m:oMath xmlns:m="http://schemas.openxmlformats.org/officeDocument/2006/math">
                    <m:sSub>
                      <m:sSubPr>
                        <m:ctrlPr>
                          <a:rPr lang="en-US" i="1">
                            <a:latin typeface="Cambria Math"/>
                          </a:rPr>
                        </m:ctrlPr>
                      </m:sSubPr>
                      <m:e>
                        <m:r>
                          <a:rPr lang="en-US" i="1">
                            <a:latin typeface="Cambria Math"/>
                          </a:rPr>
                          <m:t>𝜅</m:t>
                        </m:r>
                      </m:e>
                      <m:sub>
                        <m:r>
                          <a:rPr lang="en-US" i="1">
                            <a:latin typeface="Cambria Math"/>
                          </a:rPr>
                          <m:t>𝑡</m:t>
                        </m:r>
                      </m:sub>
                    </m:sSub>
                  </m:oMath>
                </a14:m>
                <a:r>
                  <a:rPr lang="en-US" dirty="0" smtClean="0"/>
                  <a:t> </a:t>
                </a:r>
                <a:r>
                  <a:rPr lang="en-US" dirty="0" err="1" smtClean="0"/>
                  <a:t>homomorphically</a:t>
                </a:r>
                <a:r>
                  <a:rPr lang="en-US"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412874"/>
                <a:ext cx="8382000" cy="4407360"/>
              </a:xfrm>
              <a:blipFill rotWithShape="1">
                <a:blip r:embed="rId2"/>
                <a:stretch>
                  <a:fillRect l="-73" t="-3873" r="-1164" b="-470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A4BA5412-DF89-49A5-AA4D-27150C1C4D14}" type="datetime4">
              <a:rPr lang="en-US" smtClean="0"/>
              <a:t>August 15, 2013</a:t>
            </a:fld>
            <a:endParaRPr lang="en-US" dirty="0"/>
          </a:p>
        </p:txBody>
      </p:sp>
      <p:sp>
        <p:nvSpPr>
          <p:cNvPr id="5" name="Slide Number Placeholder 4"/>
          <p:cNvSpPr>
            <a:spLocks noGrp="1"/>
          </p:cNvSpPr>
          <p:nvPr>
            <p:ph type="sldNum" sz="quarter" idx="11"/>
          </p:nvPr>
        </p:nvSpPr>
        <p:spPr/>
        <p:txBody>
          <a:bodyPr/>
          <a:lstStyle/>
          <a:p>
            <a:fld id="{DF4131F3-4C3F-4904-AC8D-3091AF27558B}" type="slidenum">
              <a:rPr lang="en-US" smtClean="0"/>
              <a:t>32</a:t>
            </a:fld>
            <a:endParaRPr lang="en-US"/>
          </a:p>
        </p:txBody>
      </p:sp>
    </p:spTree>
    <p:extLst>
      <p:ext uri="{BB962C8B-B14F-4D97-AF65-F5344CB8AC3E}">
        <p14:creationId xmlns:p14="http://schemas.microsoft.com/office/powerpoint/2010/main" val="2336380035"/>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Homomorphic</a:t>
            </a:r>
            <a:r>
              <a:rPr lang="en-US" dirty="0" smtClean="0"/>
              <a:t> </a:t>
            </a:r>
            <a:r>
              <a:rPr lang="en-US" dirty="0" err="1" smtClean="0"/>
              <a:t>Automorphism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412874"/>
                <a:ext cx="8382000" cy="4593052"/>
              </a:xfrm>
            </p:spPr>
            <p:txBody>
              <a:bodyPr/>
              <a:lstStyle/>
              <a:p>
                <a:pPr>
                  <a:lnSpc>
                    <a:spcPct val="100000"/>
                  </a:lnSpc>
                </a:pPr>
                <a:r>
                  <a:rPr lang="en-US" dirty="0" smtClean="0"/>
                  <a:t>Recall decryption via inner product </a:t>
                </a:r>
                <a14:m>
                  <m:oMath xmlns:m="http://schemas.openxmlformats.org/officeDocument/2006/math">
                    <m:d>
                      <m:dPr>
                        <m:begChr m:val="⟨"/>
                        <m:endChr m:val="⟩"/>
                        <m:ctrlPr>
                          <a:rPr lang="en-US" i="1" smtClean="0">
                            <a:latin typeface="Cambria Math"/>
                          </a:rPr>
                        </m:ctrlPr>
                      </m:dPr>
                      <m:e>
                        <m:r>
                          <a:rPr lang="en-US" b="1" i="1" smtClean="0">
                            <a:latin typeface="Cambria Math"/>
                          </a:rPr>
                          <m:t>𝒔</m:t>
                        </m:r>
                        <m:r>
                          <a:rPr lang="en-US" b="0" i="1" smtClean="0">
                            <a:latin typeface="Cambria Math"/>
                          </a:rPr>
                          <m:t>,</m:t>
                        </m:r>
                        <m:r>
                          <a:rPr lang="en-US" b="1" i="1" smtClean="0">
                            <a:latin typeface="Cambria Math"/>
                          </a:rPr>
                          <m:t>𝒄</m:t>
                        </m:r>
                      </m:e>
                    </m:d>
                    <m:r>
                      <a:rPr lang="en-US" b="0" i="1" smtClean="0">
                        <a:latin typeface="Cambria Math"/>
                      </a:rPr>
                      <m:t>∈</m:t>
                    </m:r>
                    <m:sSub>
                      <m:sSubPr>
                        <m:ctrlPr>
                          <a:rPr lang="en-US" b="0" i="1" smtClean="0">
                            <a:latin typeface="Cambria Math"/>
                          </a:rPr>
                        </m:ctrlPr>
                      </m:sSubPr>
                      <m:e>
                        <m:r>
                          <a:rPr lang="en-US" b="0" i="1" smtClean="0">
                            <a:latin typeface="Cambria Math"/>
                          </a:rPr>
                          <m:t>𝑅</m:t>
                        </m:r>
                      </m:e>
                      <m:sub>
                        <m:r>
                          <a:rPr lang="en-US" b="0" i="1" smtClean="0">
                            <a:latin typeface="Cambria Math"/>
                          </a:rPr>
                          <m:t>𝑞</m:t>
                        </m:r>
                      </m:sub>
                    </m:sSub>
                  </m:oMath>
                </a14:m>
                <a:endParaRPr lang="en-US" dirty="0" smtClean="0"/>
              </a:p>
              <a:p>
                <a:pPr lvl="1">
                  <a:lnSpc>
                    <a:spcPct val="100000"/>
                  </a:lnSpc>
                </a:pPr>
                <a:r>
                  <a:rPr lang="en-US" dirty="0" smtClean="0"/>
                  <a:t>If </a:t>
                </a:r>
                <a14:m>
                  <m:oMath xmlns:m="http://schemas.openxmlformats.org/officeDocument/2006/math">
                    <m:r>
                      <a:rPr lang="en-US" b="0" i="1" smtClean="0">
                        <a:solidFill>
                          <a:srgbClr val="00B050"/>
                        </a:solidFill>
                        <a:latin typeface="Cambria Math"/>
                      </a:rPr>
                      <m:t>𝑎</m:t>
                    </m:r>
                    <m:d>
                      <m:dPr>
                        <m:ctrlPr>
                          <a:rPr lang="en-US" b="0" i="1" smtClean="0">
                            <a:solidFill>
                              <a:srgbClr val="00B050"/>
                            </a:solidFill>
                            <a:latin typeface="Cambria Math"/>
                          </a:rPr>
                        </m:ctrlPr>
                      </m:dPr>
                      <m:e>
                        <m:r>
                          <a:rPr lang="en-US" b="0" i="1" smtClean="0">
                            <a:solidFill>
                              <a:srgbClr val="00B050"/>
                            </a:solidFill>
                            <a:latin typeface="Cambria Math"/>
                          </a:rPr>
                          <m:t>𝑋</m:t>
                        </m:r>
                      </m:e>
                    </m:d>
                    <m:r>
                      <a:rPr lang="en-US" b="0" i="1" smtClean="0">
                        <a:solidFill>
                          <a:srgbClr val="00B050"/>
                        </a:solidFill>
                        <a:latin typeface="Cambria Math"/>
                      </a:rPr>
                      <m:t>=</m:t>
                    </m:r>
                    <m:d>
                      <m:dPr>
                        <m:begChr m:val="⟨"/>
                        <m:endChr m:val="⟩"/>
                        <m:ctrlPr>
                          <a:rPr lang="en-US" i="1">
                            <a:solidFill>
                              <a:srgbClr val="00B050"/>
                            </a:solidFill>
                            <a:latin typeface="Cambria Math"/>
                          </a:rPr>
                        </m:ctrlPr>
                      </m:dPr>
                      <m:e>
                        <m:r>
                          <a:rPr lang="en-US" b="1" i="1">
                            <a:solidFill>
                              <a:srgbClr val="00B050"/>
                            </a:solidFill>
                            <a:latin typeface="Cambria Math"/>
                          </a:rPr>
                          <m:t>𝒔</m:t>
                        </m:r>
                        <m:r>
                          <a:rPr lang="en-US" b="0" i="1" smtClean="0">
                            <a:solidFill>
                              <a:srgbClr val="00B050"/>
                            </a:solidFill>
                            <a:latin typeface="Cambria Math"/>
                          </a:rPr>
                          <m:t>(</m:t>
                        </m:r>
                        <m:r>
                          <a:rPr lang="en-US" b="0" i="1" smtClean="0">
                            <a:solidFill>
                              <a:srgbClr val="00B050"/>
                            </a:solidFill>
                            <a:latin typeface="Cambria Math"/>
                          </a:rPr>
                          <m:t>𝑋</m:t>
                        </m:r>
                        <m:r>
                          <a:rPr lang="en-US" b="0" i="1" smtClean="0">
                            <a:solidFill>
                              <a:srgbClr val="00B050"/>
                            </a:solidFill>
                            <a:latin typeface="Cambria Math"/>
                          </a:rPr>
                          <m:t>),</m:t>
                        </m:r>
                        <m:r>
                          <a:rPr lang="en-US" b="1" i="1">
                            <a:solidFill>
                              <a:srgbClr val="00B050"/>
                            </a:solidFill>
                            <a:latin typeface="Cambria Math"/>
                          </a:rPr>
                          <m:t>𝒄</m:t>
                        </m:r>
                        <m:r>
                          <a:rPr lang="en-US" b="0" i="1" smtClean="0">
                            <a:solidFill>
                              <a:srgbClr val="00B050"/>
                            </a:solidFill>
                            <a:latin typeface="Cambria Math"/>
                          </a:rPr>
                          <m:t>(</m:t>
                        </m:r>
                        <m:r>
                          <a:rPr lang="en-US" b="0" i="1" smtClean="0">
                            <a:solidFill>
                              <a:srgbClr val="00B050"/>
                            </a:solidFill>
                            <a:latin typeface="Cambria Math"/>
                          </a:rPr>
                          <m:t>𝑋</m:t>
                        </m:r>
                        <m:r>
                          <a:rPr lang="en-US" b="0" i="1" smtClean="0">
                            <a:solidFill>
                              <a:srgbClr val="00B050"/>
                            </a:solidFill>
                            <a:latin typeface="Cambria Math"/>
                          </a:rPr>
                          <m:t>)</m:t>
                        </m:r>
                      </m:e>
                    </m:d>
                    <m:r>
                      <a:rPr lang="en-US" b="0" i="1" smtClean="0">
                        <a:solidFill>
                          <a:srgbClr val="00B050"/>
                        </a:solidFill>
                        <a:latin typeface="Cambria Math"/>
                      </a:rPr>
                      <m:t> </m:t>
                    </m:r>
                    <m:r>
                      <a:rPr lang="en-US" b="0" i="1" smtClean="0">
                        <a:solidFill>
                          <a:srgbClr val="00B050"/>
                        </a:solidFill>
                        <a:latin typeface="Cambria Math"/>
                      </a:rPr>
                      <m:t>𝑚𝑜𝑑</m:t>
                    </m:r>
                    <m:r>
                      <a:rPr lang="en-US" b="0" i="1" smtClean="0">
                        <a:solidFill>
                          <a:srgbClr val="00B050"/>
                        </a:solidFill>
                        <a:latin typeface="Cambria Math"/>
                      </a:rPr>
                      <m:t> </m:t>
                    </m:r>
                    <m:d>
                      <m:dPr>
                        <m:ctrlPr>
                          <a:rPr lang="en-US" b="0" i="1" smtClean="0">
                            <a:solidFill>
                              <a:srgbClr val="00B050"/>
                            </a:solidFill>
                            <a:latin typeface="Cambria Math"/>
                          </a:rPr>
                        </m:ctrlPr>
                      </m:dPr>
                      <m:e>
                        <m:sSub>
                          <m:sSubPr>
                            <m:ctrlPr>
                              <a:rPr lang="en-US" b="0" i="1" smtClean="0">
                                <a:solidFill>
                                  <a:srgbClr val="00B050"/>
                                </a:solidFill>
                                <a:latin typeface="Cambria Math"/>
                              </a:rPr>
                            </m:ctrlPr>
                          </m:sSubPr>
                          <m:e>
                            <m:r>
                              <m:rPr>
                                <m:sty m:val="p"/>
                              </m:rPr>
                              <a:rPr lang="en-US" b="0" i="0" smtClean="0">
                                <a:solidFill>
                                  <a:srgbClr val="00B050"/>
                                </a:solidFill>
                                <a:latin typeface="Cambria Math"/>
                              </a:rPr>
                              <m:t>Φ</m:t>
                            </m:r>
                          </m:e>
                          <m:sub>
                            <m:r>
                              <a:rPr lang="en-US" b="0" i="1" smtClean="0">
                                <a:solidFill>
                                  <a:srgbClr val="00B050"/>
                                </a:solidFill>
                                <a:latin typeface="Cambria Math"/>
                              </a:rPr>
                              <m:t>𝑚</m:t>
                            </m:r>
                          </m:sub>
                        </m:sSub>
                        <m:d>
                          <m:dPr>
                            <m:ctrlPr>
                              <a:rPr lang="en-US" b="0" i="1" smtClean="0">
                                <a:solidFill>
                                  <a:srgbClr val="00B050"/>
                                </a:solidFill>
                                <a:latin typeface="Cambria Math"/>
                              </a:rPr>
                            </m:ctrlPr>
                          </m:dPr>
                          <m:e>
                            <m:r>
                              <a:rPr lang="en-US" b="0" i="1" smtClean="0">
                                <a:solidFill>
                                  <a:srgbClr val="00B050"/>
                                </a:solidFill>
                                <a:latin typeface="Cambria Math"/>
                              </a:rPr>
                              <m:t>𝑋</m:t>
                            </m:r>
                          </m:e>
                        </m:d>
                        <m:r>
                          <a:rPr lang="en-US" b="0" i="1" smtClean="0">
                            <a:solidFill>
                              <a:srgbClr val="00B050"/>
                            </a:solidFill>
                            <a:latin typeface="Cambria Math"/>
                          </a:rPr>
                          <m:t>, </m:t>
                        </m:r>
                        <m:r>
                          <a:rPr lang="en-US" b="0" i="1" smtClean="0">
                            <a:solidFill>
                              <a:srgbClr val="00B050"/>
                            </a:solidFill>
                            <a:latin typeface="Cambria Math"/>
                          </a:rPr>
                          <m:t>𝑞</m:t>
                        </m:r>
                      </m:e>
                    </m:d>
                  </m:oMath>
                </a14:m>
                <a:r>
                  <a:rPr lang="en-US" dirty="0" smtClean="0"/>
                  <a:t> then also </a:t>
                </a:r>
                <a14:m>
                  <m:oMath xmlns:m="http://schemas.openxmlformats.org/officeDocument/2006/math">
                    <m:r>
                      <a:rPr lang="en-US" i="1" smtClean="0">
                        <a:solidFill>
                          <a:srgbClr val="00B050"/>
                        </a:solidFill>
                        <a:latin typeface="Cambria Math"/>
                      </a:rPr>
                      <m:t>𝑎</m:t>
                    </m:r>
                    <m:d>
                      <m:dPr>
                        <m:ctrlPr>
                          <a:rPr lang="en-US" i="1">
                            <a:solidFill>
                              <a:srgbClr val="00B050"/>
                            </a:solidFill>
                            <a:latin typeface="Cambria Math"/>
                          </a:rPr>
                        </m:ctrlPr>
                      </m:dPr>
                      <m:e>
                        <m:sSup>
                          <m:sSupPr>
                            <m:ctrlPr>
                              <a:rPr lang="en-US" b="0" i="1" smtClean="0">
                                <a:solidFill>
                                  <a:srgbClr val="00B050"/>
                                </a:solidFill>
                                <a:latin typeface="Cambria Math"/>
                              </a:rPr>
                            </m:ctrlPr>
                          </m:sSupPr>
                          <m:e>
                            <m:r>
                              <a:rPr lang="en-US" i="1">
                                <a:solidFill>
                                  <a:srgbClr val="00B050"/>
                                </a:solidFill>
                                <a:latin typeface="Cambria Math"/>
                              </a:rPr>
                              <m:t>𝑋</m:t>
                            </m:r>
                          </m:e>
                          <m:sup>
                            <m:r>
                              <a:rPr lang="en-US" b="0" i="1" smtClean="0">
                                <a:solidFill>
                                  <a:srgbClr val="00B050"/>
                                </a:solidFill>
                                <a:latin typeface="Cambria Math"/>
                              </a:rPr>
                              <m:t>𝑡</m:t>
                            </m:r>
                          </m:sup>
                        </m:sSup>
                      </m:e>
                    </m:d>
                    <m:r>
                      <a:rPr lang="en-US" i="1">
                        <a:solidFill>
                          <a:srgbClr val="00B050"/>
                        </a:solidFill>
                        <a:latin typeface="Cambria Math"/>
                      </a:rPr>
                      <m:t>=</m:t>
                    </m:r>
                    <m:d>
                      <m:dPr>
                        <m:begChr m:val="⟨"/>
                        <m:endChr m:val="⟩"/>
                        <m:ctrlPr>
                          <a:rPr lang="en-US" i="1">
                            <a:solidFill>
                              <a:srgbClr val="00B050"/>
                            </a:solidFill>
                            <a:latin typeface="Cambria Math"/>
                          </a:rPr>
                        </m:ctrlPr>
                      </m:dPr>
                      <m:e>
                        <m:r>
                          <a:rPr lang="en-US" b="1" i="1">
                            <a:solidFill>
                              <a:srgbClr val="00B050"/>
                            </a:solidFill>
                            <a:latin typeface="Cambria Math"/>
                          </a:rPr>
                          <m:t>𝒔</m:t>
                        </m:r>
                        <m:r>
                          <a:rPr lang="en-US" i="1">
                            <a:solidFill>
                              <a:srgbClr val="00B050"/>
                            </a:solidFill>
                            <a:latin typeface="Cambria Math"/>
                          </a:rPr>
                          <m:t>(</m:t>
                        </m:r>
                        <m:sSup>
                          <m:sSupPr>
                            <m:ctrlPr>
                              <a:rPr lang="en-US" b="0" i="1" smtClean="0">
                                <a:solidFill>
                                  <a:srgbClr val="00B050"/>
                                </a:solidFill>
                                <a:latin typeface="Cambria Math"/>
                              </a:rPr>
                            </m:ctrlPr>
                          </m:sSupPr>
                          <m:e>
                            <m:r>
                              <a:rPr lang="en-US" i="1">
                                <a:solidFill>
                                  <a:srgbClr val="00B050"/>
                                </a:solidFill>
                                <a:latin typeface="Cambria Math"/>
                              </a:rPr>
                              <m:t>𝑋</m:t>
                            </m:r>
                          </m:e>
                          <m:sup>
                            <m:r>
                              <a:rPr lang="en-US" b="0" i="1" smtClean="0">
                                <a:solidFill>
                                  <a:srgbClr val="00B050"/>
                                </a:solidFill>
                                <a:latin typeface="Cambria Math"/>
                              </a:rPr>
                              <m:t>𝑡</m:t>
                            </m:r>
                          </m:sup>
                        </m:sSup>
                        <m:r>
                          <a:rPr lang="en-US" i="1">
                            <a:solidFill>
                              <a:srgbClr val="00B050"/>
                            </a:solidFill>
                            <a:latin typeface="Cambria Math"/>
                          </a:rPr>
                          <m:t>),</m:t>
                        </m:r>
                        <m:r>
                          <a:rPr lang="en-US" b="1" i="1">
                            <a:solidFill>
                              <a:srgbClr val="00B050"/>
                            </a:solidFill>
                            <a:latin typeface="Cambria Math"/>
                          </a:rPr>
                          <m:t>𝒄</m:t>
                        </m:r>
                        <m:r>
                          <a:rPr lang="en-US" i="1">
                            <a:solidFill>
                              <a:srgbClr val="00B050"/>
                            </a:solidFill>
                            <a:latin typeface="Cambria Math"/>
                          </a:rPr>
                          <m:t>(</m:t>
                        </m:r>
                        <m:sSup>
                          <m:sSupPr>
                            <m:ctrlPr>
                              <a:rPr lang="en-US" b="0" i="1" smtClean="0">
                                <a:solidFill>
                                  <a:srgbClr val="00B050"/>
                                </a:solidFill>
                                <a:latin typeface="Cambria Math"/>
                              </a:rPr>
                            </m:ctrlPr>
                          </m:sSupPr>
                          <m:e>
                            <m:r>
                              <a:rPr lang="en-US" i="1">
                                <a:solidFill>
                                  <a:srgbClr val="00B050"/>
                                </a:solidFill>
                                <a:latin typeface="Cambria Math"/>
                              </a:rPr>
                              <m:t>𝑋</m:t>
                            </m:r>
                          </m:e>
                          <m:sup>
                            <m:r>
                              <a:rPr lang="en-US" b="0" i="1" smtClean="0">
                                <a:solidFill>
                                  <a:srgbClr val="00B050"/>
                                </a:solidFill>
                                <a:latin typeface="Cambria Math"/>
                              </a:rPr>
                              <m:t>𝑡</m:t>
                            </m:r>
                          </m:sup>
                        </m:sSup>
                        <m:r>
                          <a:rPr lang="en-US" i="1">
                            <a:solidFill>
                              <a:srgbClr val="00B050"/>
                            </a:solidFill>
                            <a:latin typeface="Cambria Math"/>
                          </a:rPr>
                          <m:t>)</m:t>
                        </m:r>
                      </m:e>
                    </m:d>
                    <m:r>
                      <a:rPr lang="en-US" i="1">
                        <a:solidFill>
                          <a:srgbClr val="00B050"/>
                        </a:solidFill>
                        <a:latin typeface="Cambria Math"/>
                      </a:rPr>
                      <m:t> </m:t>
                    </m:r>
                    <m:r>
                      <a:rPr lang="en-US" i="1">
                        <a:solidFill>
                          <a:srgbClr val="00B050"/>
                        </a:solidFill>
                        <a:latin typeface="Cambria Math"/>
                      </a:rPr>
                      <m:t>𝑚𝑜𝑑</m:t>
                    </m:r>
                    <m:r>
                      <a:rPr lang="en-US" i="1">
                        <a:solidFill>
                          <a:srgbClr val="00B050"/>
                        </a:solidFill>
                        <a:latin typeface="Cambria Math"/>
                      </a:rPr>
                      <m:t> </m:t>
                    </m:r>
                    <m:d>
                      <m:dPr>
                        <m:ctrlPr>
                          <a:rPr lang="en-US" i="1">
                            <a:solidFill>
                              <a:srgbClr val="00B050"/>
                            </a:solidFill>
                            <a:latin typeface="Cambria Math"/>
                          </a:rPr>
                        </m:ctrlPr>
                      </m:dPr>
                      <m:e>
                        <m:sSub>
                          <m:sSubPr>
                            <m:ctrlPr>
                              <a:rPr lang="en-US" i="1">
                                <a:solidFill>
                                  <a:srgbClr val="00B050"/>
                                </a:solidFill>
                                <a:latin typeface="Cambria Math"/>
                              </a:rPr>
                            </m:ctrlPr>
                          </m:sSubPr>
                          <m:e>
                            <m:r>
                              <m:rPr>
                                <m:sty m:val="p"/>
                              </m:rPr>
                              <a:rPr lang="en-US">
                                <a:solidFill>
                                  <a:srgbClr val="00B050"/>
                                </a:solidFill>
                                <a:latin typeface="Cambria Math"/>
                              </a:rPr>
                              <m:t>Φ</m:t>
                            </m:r>
                          </m:e>
                          <m:sub>
                            <m:r>
                              <a:rPr lang="en-US" i="1">
                                <a:solidFill>
                                  <a:srgbClr val="00B050"/>
                                </a:solidFill>
                                <a:latin typeface="Cambria Math"/>
                              </a:rPr>
                              <m:t>𝑚</m:t>
                            </m:r>
                          </m:sub>
                        </m:sSub>
                        <m:d>
                          <m:dPr>
                            <m:ctrlPr>
                              <a:rPr lang="en-US" i="1">
                                <a:solidFill>
                                  <a:srgbClr val="00B050"/>
                                </a:solidFill>
                                <a:latin typeface="Cambria Math"/>
                              </a:rPr>
                            </m:ctrlPr>
                          </m:dPr>
                          <m:e>
                            <m:sSup>
                              <m:sSupPr>
                                <m:ctrlPr>
                                  <a:rPr lang="en-US" b="0" i="1" smtClean="0">
                                    <a:solidFill>
                                      <a:srgbClr val="00B050"/>
                                    </a:solidFill>
                                    <a:latin typeface="Cambria Math"/>
                                  </a:rPr>
                                </m:ctrlPr>
                              </m:sSupPr>
                              <m:e>
                                <m:r>
                                  <a:rPr lang="en-US" i="1">
                                    <a:solidFill>
                                      <a:srgbClr val="00B050"/>
                                    </a:solidFill>
                                    <a:latin typeface="Cambria Math"/>
                                  </a:rPr>
                                  <m:t>𝑋</m:t>
                                </m:r>
                              </m:e>
                              <m:sup>
                                <m:r>
                                  <a:rPr lang="en-US" b="0" i="1" smtClean="0">
                                    <a:solidFill>
                                      <a:srgbClr val="00B050"/>
                                    </a:solidFill>
                                    <a:latin typeface="Cambria Math"/>
                                  </a:rPr>
                                  <m:t>𝑡</m:t>
                                </m:r>
                              </m:sup>
                            </m:sSup>
                          </m:e>
                        </m:d>
                        <m:r>
                          <a:rPr lang="en-US" i="1">
                            <a:solidFill>
                              <a:srgbClr val="00B050"/>
                            </a:solidFill>
                            <a:latin typeface="Cambria Math"/>
                          </a:rPr>
                          <m:t>, </m:t>
                        </m:r>
                        <m:r>
                          <a:rPr lang="en-US" i="1">
                            <a:solidFill>
                              <a:srgbClr val="00B050"/>
                            </a:solidFill>
                            <a:latin typeface="Cambria Math"/>
                          </a:rPr>
                          <m:t>𝑞</m:t>
                        </m:r>
                      </m:e>
                    </m:d>
                  </m:oMath>
                </a14:m>
                <a:endParaRPr lang="en-US" dirty="0" smtClean="0"/>
              </a:p>
              <a:p>
                <a:pPr lvl="1">
                  <a:lnSpc>
                    <a:spcPct val="100000"/>
                  </a:lnSpc>
                </a:pPr>
                <a:r>
                  <a:rPr lang="en-US" dirty="0" smtClean="0"/>
                  <a:t>Since </a:t>
                </a:r>
                <a14:m>
                  <m:oMath xmlns:m="http://schemas.openxmlformats.org/officeDocument/2006/math">
                    <m:sSub>
                      <m:sSubPr>
                        <m:ctrlPr>
                          <a:rPr lang="en-US" i="1">
                            <a:latin typeface="Cambria Math"/>
                          </a:rPr>
                        </m:ctrlPr>
                      </m:sSubPr>
                      <m:e>
                        <m:r>
                          <m:rPr>
                            <m:sty m:val="p"/>
                          </m:rPr>
                          <a:rPr lang="en-US">
                            <a:latin typeface="Cambria Math"/>
                          </a:rPr>
                          <m:t>Φ</m:t>
                        </m:r>
                      </m:e>
                      <m:sub>
                        <m:r>
                          <a:rPr lang="en-US" i="1">
                            <a:latin typeface="Cambria Math"/>
                          </a:rPr>
                          <m:t>𝑚</m:t>
                        </m:r>
                      </m:sub>
                    </m:sSub>
                    <m:d>
                      <m:dPr>
                        <m:ctrlPr>
                          <a:rPr lang="en-US" i="1">
                            <a:latin typeface="Cambria Math"/>
                          </a:rPr>
                        </m:ctrlPr>
                      </m:dPr>
                      <m:e>
                        <m:r>
                          <a:rPr lang="en-US" i="1">
                            <a:latin typeface="Cambria Math"/>
                          </a:rPr>
                          <m:t>𝑋</m:t>
                        </m:r>
                      </m:e>
                    </m:d>
                    <m:r>
                      <a:rPr lang="en-US" b="0" i="1" smtClean="0">
                        <a:latin typeface="Cambria Math"/>
                      </a:rPr>
                      <m:t>|</m:t>
                    </m:r>
                    <m:sSub>
                      <m:sSubPr>
                        <m:ctrlPr>
                          <a:rPr lang="en-US" i="1">
                            <a:latin typeface="Cambria Math"/>
                          </a:rPr>
                        </m:ctrlPr>
                      </m:sSubPr>
                      <m:e>
                        <m:r>
                          <m:rPr>
                            <m:sty m:val="p"/>
                          </m:rPr>
                          <a:rPr lang="en-US">
                            <a:latin typeface="Cambria Math"/>
                          </a:rPr>
                          <m:t>Φ</m:t>
                        </m:r>
                      </m:e>
                      <m:sub>
                        <m:r>
                          <a:rPr lang="en-US" i="1">
                            <a:latin typeface="Cambria Math"/>
                          </a:rPr>
                          <m:t>𝑚</m:t>
                        </m:r>
                      </m:sub>
                    </m:sSub>
                    <m:d>
                      <m:dPr>
                        <m:ctrlPr>
                          <a:rPr lang="en-US" i="1">
                            <a:latin typeface="Cambria Math"/>
                          </a:rPr>
                        </m:ctrlPr>
                      </m:dPr>
                      <m:e>
                        <m:sSup>
                          <m:sSupPr>
                            <m:ctrlPr>
                              <a:rPr lang="en-US" i="1">
                                <a:latin typeface="Cambria Math"/>
                              </a:rPr>
                            </m:ctrlPr>
                          </m:sSupPr>
                          <m:e>
                            <m:r>
                              <a:rPr lang="en-US" i="1">
                                <a:latin typeface="Cambria Math"/>
                              </a:rPr>
                              <m:t>𝑋</m:t>
                            </m:r>
                          </m:e>
                          <m:sup>
                            <m:r>
                              <a:rPr lang="en-US" i="1">
                                <a:latin typeface="Cambria Math"/>
                              </a:rPr>
                              <m:t>𝑡</m:t>
                            </m:r>
                          </m:sup>
                        </m:sSup>
                      </m:e>
                    </m:d>
                  </m:oMath>
                </a14:m>
                <a:r>
                  <a:rPr lang="en-US" dirty="0" smtClean="0"/>
                  <a:t> for any </a:t>
                </a:r>
                <a14:m>
                  <m:oMath xmlns:m="http://schemas.openxmlformats.org/officeDocument/2006/math">
                    <m:r>
                      <a:rPr lang="en-US" b="0" i="1" smtClean="0">
                        <a:latin typeface="Cambria Math"/>
                      </a:rPr>
                      <m:t>𝑡</m:t>
                    </m:r>
                    <m:r>
                      <a:rPr lang="en-US" b="0" i="1" smtClean="0">
                        <a:latin typeface="Cambria Math"/>
                      </a:rPr>
                      <m:t>∈</m:t>
                    </m:r>
                    <m:sSubSup>
                      <m:sSubSupPr>
                        <m:ctrlPr>
                          <a:rPr lang="en-US" b="0" i="1" smtClean="0">
                            <a:latin typeface="Cambria Math"/>
                          </a:rPr>
                        </m:ctrlPr>
                      </m:sSubSupPr>
                      <m:e>
                        <m:r>
                          <a:rPr lang="en-US" b="0" i="1" smtClean="0">
                            <a:latin typeface="Cambria Math"/>
                          </a:rPr>
                          <m:t>𝑍</m:t>
                        </m:r>
                      </m:e>
                      <m:sub>
                        <m:r>
                          <a:rPr lang="en-US" b="0" i="1" smtClean="0">
                            <a:latin typeface="Cambria Math"/>
                          </a:rPr>
                          <m:t>𝑚</m:t>
                        </m:r>
                      </m:sub>
                      <m:sup>
                        <m:r>
                          <a:rPr lang="en-US" b="0" i="1" smtClean="0">
                            <a:latin typeface="Cambria Math"/>
                          </a:rPr>
                          <m:t>∗</m:t>
                        </m:r>
                      </m:sup>
                    </m:sSubSup>
                  </m:oMath>
                </a14:m>
                <a:r>
                  <a:rPr lang="en-US" dirty="0" smtClean="0"/>
                  <a:t>, then </a:t>
                </a:r>
                <a:r>
                  <a:rPr lang="en-US" dirty="0"/>
                  <a:t>also </a:t>
                </a:r>
                <a14:m>
                  <m:oMath xmlns:m="http://schemas.openxmlformats.org/officeDocument/2006/math">
                    <m:r>
                      <a:rPr lang="en-US" i="1" smtClean="0">
                        <a:solidFill>
                          <a:srgbClr val="00B050"/>
                        </a:solidFill>
                        <a:latin typeface="Cambria Math"/>
                      </a:rPr>
                      <m:t>𝑎</m:t>
                    </m:r>
                    <m:d>
                      <m:dPr>
                        <m:ctrlPr>
                          <a:rPr lang="en-US" i="1">
                            <a:solidFill>
                              <a:srgbClr val="00B050"/>
                            </a:solidFill>
                            <a:latin typeface="Cambria Math"/>
                          </a:rPr>
                        </m:ctrlPr>
                      </m:dPr>
                      <m:e>
                        <m:sSup>
                          <m:sSupPr>
                            <m:ctrlPr>
                              <a:rPr lang="en-US" i="1">
                                <a:solidFill>
                                  <a:srgbClr val="00B050"/>
                                </a:solidFill>
                                <a:latin typeface="Cambria Math"/>
                              </a:rPr>
                            </m:ctrlPr>
                          </m:sSupPr>
                          <m:e>
                            <m:r>
                              <a:rPr lang="en-US" i="1">
                                <a:solidFill>
                                  <a:srgbClr val="00B050"/>
                                </a:solidFill>
                                <a:latin typeface="Cambria Math"/>
                              </a:rPr>
                              <m:t>𝑋</m:t>
                            </m:r>
                          </m:e>
                          <m:sup>
                            <m:r>
                              <a:rPr lang="en-US" i="1">
                                <a:solidFill>
                                  <a:srgbClr val="00B050"/>
                                </a:solidFill>
                                <a:latin typeface="Cambria Math"/>
                              </a:rPr>
                              <m:t>𝑡</m:t>
                            </m:r>
                          </m:sup>
                        </m:sSup>
                      </m:e>
                    </m:d>
                    <m:r>
                      <a:rPr lang="en-US" i="1">
                        <a:solidFill>
                          <a:srgbClr val="00B050"/>
                        </a:solidFill>
                        <a:latin typeface="Cambria Math"/>
                      </a:rPr>
                      <m:t>=</m:t>
                    </m:r>
                    <m:d>
                      <m:dPr>
                        <m:begChr m:val="⟨"/>
                        <m:endChr m:val="⟩"/>
                        <m:ctrlPr>
                          <a:rPr lang="en-US" i="1">
                            <a:solidFill>
                              <a:srgbClr val="00B050"/>
                            </a:solidFill>
                            <a:latin typeface="Cambria Math"/>
                          </a:rPr>
                        </m:ctrlPr>
                      </m:dPr>
                      <m:e>
                        <m:r>
                          <a:rPr lang="en-US" b="1" i="1">
                            <a:solidFill>
                              <a:srgbClr val="00B050"/>
                            </a:solidFill>
                            <a:latin typeface="Cambria Math"/>
                          </a:rPr>
                          <m:t>𝒔</m:t>
                        </m:r>
                        <m:r>
                          <a:rPr lang="en-US" i="1">
                            <a:solidFill>
                              <a:srgbClr val="00B050"/>
                            </a:solidFill>
                            <a:latin typeface="Cambria Math"/>
                          </a:rPr>
                          <m:t>(</m:t>
                        </m:r>
                        <m:sSup>
                          <m:sSupPr>
                            <m:ctrlPr>
                              <a:rPr lang="en-US" i="1">
                                <a:solidFill>
                                  <a:srgbClr val="00B050"/>
                                </a:solidFill>
                                <a:latin typeface="Cambria Math"/>
                              </a:rPr>
                            </m:ctrlPr>
                          </m:sSupPr>
                          <m:e>
                            <m:r>
                              <a:rPr lang="en-US" i="1">
                                <a:solidFill>
                                  <a:srgbClr val="00B050"/>
                                </a:solidFill>
                                <a:latin typeface="Cambria Math"/>
                              </a:rPr>
                              <m:t>𝑋</m:t>
                            </m:r>
                          </m:e>
                          <m:sup>
                            <m:r>
                              <a:rPr lang="en-US" i="1">
                                <a:solidFill>
                                  <a:srgbClr val="00B050"/>
                                </a:solidFill>
                                <a:latin typeface="Cambria Math"/>
                              </a:rPr>
                              <m:t>𝑡</m:t>
                            </m:r>
                          </m:sup>
                        </m:sSup>
                        <m:r>
                          <a:rPr lang="en-US" i="1">
                            <a:solidFill>
                              <a:srgbClr val="00B050"/>
                            </a:solidFill>
                            <a:latin typeface="Cambria Math"/>
                          </a:rPr>
                          <m:t>),</m:t>
                        </m:r>
                        <m:r>
                          <a:rPr lang="en-US" b="1" i="1">
                            <a:solidFill>
                              <a:srgbClr val="00B050"/>
                            </a:solidFill>
                            <a:latin typeface="Cambria Math"/>
                          </a:rPr>
                          <m:t>𝒄</m:t>
                        </m:r>
                        <m:r>
                          <a:rPr lang="en-US" i="1">
                            <a:solidFill>
                              <a:srgbClr val="00B050"/>
                            </a:solidFill>
                            <a:latin typeface="Cambria Math"/>
                          </a:rPr>
                          <m:t>(</m:t>
                        </m:r>
                        <m:sSup>
                          <m:sSupPr>
                            <m:ctrlPr>
                              <a:rPr lang="en-US" i="1">
                                <a:solidFill>
                                  <a:srgbClr val="00B050"/>
                                </a:solidFill>
                                <a:latin typeface="Cambria Math"/>
                              </a:rPr>
                            </m:ctrlPr>
                          </m:sSupPr>
                          <m:e>
                            <m:r>
                              <a:rPr lang="en-US" i="1">
                                <a:solidFill>
                                  <a:srgbClr val="00B050"/>
                                </a:solidFill>
                                <a:latin typeface="Cambria Math"/>
                              </a:rPr>
                              <m:t>𝑋</m:t>
                            </m:r>
                          </m:e>
                          <m:sup>
                            <m:r>
                              <a:rPr lang="en-US" i="1">
                                <a:solidFill>
                                  <a:srgbClr val="00B050"/>
                                </a:solidFill>
                                <a:latin typeface="Cambria Math"/>
                              </a:rPr>
                              <m:t>𝑡</m:t>
                            </m:r>
                          </m:sup>
                        </m:sSup>
                        <m:r>
                          <a:rPr lang="en-US" i="1">
                            <a:solidFill>
                              <a:srgbClr val="00B050"/>
                            </a:solidFill>
                            <a:latin typeface="Cambria Math"/>
                          </a:rPr>
                          <m:t>)</m:t>
                        </m:r>
                      </m:e>
                    </m:d>
                    <m:r>
                      <a:rPr lang="en-US" i="1">
                        <a:solidFill>
                          <a:srgbClr val="00B050"/>
                        </a:solidFill>
                        <a:latin typeface="Cambria Math"/>
                      </a:rPr>
                      <m:t> </m:t>
                    </m:r>
                    <m:r>
                      <a:rPr lang="en-US" i="1">
                        <a:solidFill>
                          <a:srgbClr val="00B050"/>
                        </a:solidFill>
                        <a:latin typeface="Cambria Math"/>
                      </a:rPr>
                      <m:t>𝑚𝑜𝑑</m:t>
                    </m:r>
                    <m:r>
                      <a:rPr lang="en-US" i="1">
                        <a:solidFill>
                          <a:srgbClr val="00B050"/>
                        </a:solidFill>
                        <a:latin typeface="Cambria Math"/>
                      </a:rPr>
                      <m:t> </m:t>
                    </m:r>
                    <m:d>
                      <m:dPr>
                        <m:ctrlPr>
                          <a:rPr lang="en-US" i="1">
                            <a:solidFill>
                              <a:srgbClr val="00B050"/>
                            </a:solidFill>
                            <a:latin typeface="Cambria Math"/>
                          </a:rPr>
                        </m:ctrlPr>
                      </m:dPr>
                      <m:e>
                        <m:sSub>
                          <m:sSubPr>
                            <m:ctrlPr>
                              <a:rPr lang="en-US" i="1">
                                <a:solidFill>
                                  <a:srgbClr val="00B050"/>
                                </a:solidFill>
                                <a:latin typeface="Cambria Math"/>
                              </a:rPr>
                            </m:ctrlPr>
                          </m:sSubPr>
                          <m:e>
                            <m:r>
                              <m:rPr>
                                <m:sty m:val="p"/>
                              </m:rPr>
                              <a:rPr lang="en-US">
                                <a:solidFill>
                                  <a:srgbClr val="00B050"/>
                                </a:solidFill>
                                <a:latin typeface="Cambria Math"/>
                              </a:rPr>
                              <m:t>Φ</m:t>
                            </m:r>
                          </m:e>
                          <m:sub>
                            <m:r>
                              <a:rPr lang="en-US" i="1">
                                <a:solidFill>
                                  <a:srgbClr val="00B050"/>
                                </a:solidFill>
                                <a:latin typeface="Cambria Math"/>
                              </a:rPr>
                              <m:t>𝑚</m:t>
                            </m:r>
                          </m:sub>
                        </m:sSub>
                        <m:d>
                          <m:dPr>
                            <m:ctrlPr>
                              <a:rPr lang="en-US" i="1">
                                <a:solidFill>
                                  <a:srgbClr val="00B050"/>
                                </a:solidFill>
                                <a:latin typeface="Cambria Math"/>
                              </a:rPr>
                            </m:ctrlPr>
                          </m:dPr>
                          <m:e>
                            <m:r>
                              <a:rPr lang="en-US" i="1">
                                <a:solidFill>
                                  <a:srgbClr val="00B050"/>
                                </a:solidFill>
                                <a:latin typeface="Cambria Math"/>
                              </a:rPr>
                              <m:t>𝑋</m:t>
                            </m:r>
                          </m:e>
                        </m:d>
                        <m:r>
                          <a:rPr lang="en-US" i="1">
                            <a:solidFill>
                              <a:srgbClr val="00B050"/>
                            </a:solidFill>
                            <a:latin typeface="Cambria Math"/>
                          </a:rPr>
                          <m:t>, </m:t>
                        </m:r>
                        <m:r>
                          <a:rPr lang="en-US" i="1">
                            <a:solidFill>
                              <a:srgbClr val="00B050"/>
                            </a:solidFill>
                            <a:latin typeface="Cambria Math"/>
                          </a:rPr>
                          <m:t>𝑞</m:t>
                        </m:r>
                      </m:e>
                    </m:d>
                  </m:oMath>
                </a14:m>
                <a:endParaRPr lang="en-US" dirty="0" smtClean="0"/>
              </a:p>
              <a:p>
                <a:pPr>
                  <a:lnSpc>
                    <a:spcPct val="100000"/>
                  </a:lnSpc>
                </a:pPr>
                <a:r>
                  <a:rPr lang="en-US" dirty="0" smtClean="0"/>
                  <a:t>Therefore </a:t>
                </a:r>
                <a14:m>
                  <m:oMath xmlns:m="http://schemas.openxmlformats.org/officeDocument/2006/math">
                    <m:sSup>
                      <m:sSupPr>
                        <m:ctrlPr>
                          <a:rPr lang="en-US" b="0" i="1" smtClean="0">
                            <a:latin typeface="Cambria Math"/>
                          </a:rPr>
                        </m:ctrlPr>
                      </m:sSupPr>
                      <m:e>
                        <m:r>
                          <a:rPr lang="en-US" b="1" i="1" smtClean="0">
                            <a:latin typeface="Cambria Math"/>
                          </a:rPr>
                          <m:t>𝒄</m:t>
                        </m:r>
                      </m:e>
                      <m:sup>
                        <m:r>
                          <a:rPr lang="en-US" b="0" i="1" smtClean="0">
                            <a:latin typeface="Cambria Math"/>
                          </a:rPr>
                          <m:t>′</m:t>
                        </m:r>
                      </m:sup>
                    </m:sSup>
                    <m:r>
                      <a:rPr lang="en-US" b="0" i="1" smtClean="0">
                        <a:latin typeface="Cambria Math"/>
                      </a:rPr>
                      <m:t>=</m:t>
                    </m:r>
                    <m:sSub>
                      <m:sSubPr>
                        <m:ctrlPr>
                          <a:rPr lang="en-US" b="0" i="1" smtClean="0">
                            <a:latin typeface="Cambria Math"/>
                          </a:rPr>
                        </m:ctrlPr>
                      </m:sSubPr>
                      <m:e>
                        <m:r>
                          <a:rPr lang="en-US" b="0" i="1" smtClean="0">
                            <a:latin typeface="Cambria Math"/>
                          </a:rPr>
                          <m:t>𝜅</m:t>
                        </m:r>
                      </m:e>
                      <m:sub>
                        <m:r>
                          <a:rPr lang="en-US" b="0" i="1" smtClean="0">
                            <a:latin typeface="Cambria Math"/>
                          </a:rPr>
                          <m:t>𝑡</m:t>
                        </m:r>
                      </m:sub>
                    </m:sSub>
                    <m:r>
                      <a:rPr lang="en-US" b="0" i="1" smtClean="0">
                        <a:latin typeface="Cambria Math"/>
                      </a:rPr>
                      <m:t>(</m:t>
                    </m:r>
                    <m:r>
                      <a:rPr lang="en-US" b="1" i="1" smtClean="0">
                        <a:latin typeface="Cambria Math"/>
                      </a:rPr>
                      <m:t>𝒄</m:t>
                    </m:r>
                    <m:r>
                      <a:rPr lang="en-US" b="0" i="1" smtClean="0">
                        <a:latin typeface="Cambria Math"/>
                      </a:rPr>
                      <m:t>)</m:t>
                    </m:r>
                  </m:oMath>
                </a14:m>
                <a:r>
                  <a:rPr lang="en-US" dirty="0" smtClean="0"/>
                  <a:t> is an encryption of </a:t>
                </a:r>
                <a14:m>
                  <m:oMath xmlns:m="http://schemas.openxmlformats.org/officeDocument/2006/math">
                    <m:sSup>
                      <m:sSupPr>
                        <m:ctrlPr>
                          <a:rPr lang="en-US" b="0" i="1" smtClean="0">
                            <a:latin typeface="Cambria Math"/>
                          </a:rPr>
                        </m:ctrlPr>
                      </m:sSupPr>
                      <m:e>
                        <m:r>
                          <a:rPr lang="en-US" b="0" i="1" smtClean="0">
                            <a:latin typeface="Cambria Math"/>
                          </a:rPr>
                          <m:t>𝑎</m:t>
                        </m:r>
                      </m:e>
                      <m:sup>
                        <m:r>
                          <a:rPr lang="en-US" b="0" i="1" smtClean="0">
                            <a:latin typeface="Cambria Math"/>
                          </a:rPr>
                          <m:t>′</m:t>
                        </m:r>
                      </m:sup>
                    </m:sSup>
                    <m:r>
                      <a:rPr lang="en-US" b="0" i="1" smtClean="0">
                        <a:latin typeface="Cambria Math"/>
                      </a:rPr>
                      <m:t>=</m:t>
                    </m:r>
                    <m:sSub>
                      <m:sSubPr>
                        <m:ctrlPr>
                          <a:rPr lang="en-US" b="0" i="1" smtClean="0">
                            <a:latin typeface="Cambria Math"/>
                          </a:rPr>
                        </m:ctrlPr>
                      </m:sSubPr>
                      <m:e>
                        <m:r>
                          <a:rPr lang="en-US" b="0" i="1" smtClean="0">
                            <a:latin typeface="Cambria Math"/>
                          </a:rPr>
                          <m:t>𝜅</m:t>
                        </m:r>
                      </m:e>
                      <m:sub>
                        <m:r>
                          <a:rPr lang="en-US" b="0" i="1" smtClean="0">
                            <a:latin typeface="Cambria Math"/>
                          </a:rPr>
                          <m:t>𝑡</m:t>
                        </m:r>
                      </m:sub>
                    </m:sSub>
                    <m:r>
                      <a:rPr lang="en-US" b="0" i="1" smtClean="0">
                        <a:latin typeface="Cambria Math"/>
                      </a:rPr>
                      <m:t>(</m:t>
                    </m:r>
                    <m:r>
                      <a:rPr lang="en-US" b="0" i="1" smtClean="0">
                        <a:latin typeface="Cambria Math"/>
                      </a:rPr>
                      <m:t>𝑎</m:t>
                    </m:r>
                    <m:r>
                      <a:rPr lang="en-US" b="0" i="1" smtClean="0">
                        <a:latin typeface="Cambria Math"/>
                      </a:rPr>
                      <m:t>)</m:t>
                    </m:r>
                  </m:oMath>
                </a14:m>
                <a:r>
                  <a:rPr lang="en-US" dirty="0" smtClean="0"/>
                  <a:t> relative to key </a:t>
                </a:r>
                <a14:m>
                  <m:oMath xmlns:m="http://schemas.openxmlformats.org/officeDocument/2006/math">
                    <m:sSup>
                      <m:sSupPr>
                        <m:ctrlPr>
                          <a:rPr lang="en-US" i="1">
                            <a:latin typeface="Cambria Math"/>
                          </a:rPr>
                        </m:ctrlPr>
                      </m:sSupPr>
                      <m:e>
                        <m:r>
                          <a:rPr lang="en-US" b="1" i="1" smtClean="0">
                            <a:latin typeface="Cambria Math"/>
                          </a:rPr>
                          <m:t>𝒔</m:t>
                        </m:r>
                      </m:e>
                      <m:sup>
                        <m:r>
                          <a:rPr lang="en-US" i="1">
                            <a:latin typeface="Cambria Math"/>
                          </a:rPr>
                          <m:t>′</m:t>
                        </m:r>
                      </m:sup>
                    </m:sSup>
                    <m:r>
                      <a:rPr lang="en-US" i="1">
                        <a:latin typeface="Cambria Math"/>
                      </a:rPr>
                      <m:t>=</m:t>
                    </m:r>
                    <m:sSub>
                      <m:sSubPr>
                        <m:ctrlPr>
                          <a:rPr lang="en-US" i="1">
                            <a:latin typeface="Cambria Math"/>
                          </a:rPr>
                        </m:ctrlPr>
                      </m:sSubPr>
                      <m:e>
                        <m:r>
                          <a:rPr lang="en-US" i="1">
                            <a:latin typeface="Cambria Math"/>
                          </a:rPr>
                          <m:t>𝜅</m:t>
                        </m:r>
                      </m:e>
                      <m:sub>
                        <m:r>
                          <a:rPr lang="en-US" i="1">
                            <a:latin typeface="Cambria Math"/>
                          </a:rPr>
                          <m:t>𝑡</m:t>
                        </m:r>
                      </m:sub>
                    </m:sSub>
                    <m:r>
                      <a:rPr lang="en-US" i="1">
                        <a:latin typeface="Cambria Math"/>
                      </a:rPr>
                      <m:t>(</m:t>
                    </m:r>
                    <m:r>
                      <a:rPr lang="en-US" b="1" i="1" smtClean="0">
                        <a:latin typeface="Cambria Math"/>
                      </a:rPr>
                      <m:t>𝒔</m:t>
                    </m:r>
                    <m:r>
                      <a:rPr lang="en-US" i="1">
                        <a:latin typeface="Cambria Math"/>
                      </a:rPr>
                      <m:t>)</m:t>
                    </m:r>
                  </m:oMath>
                </a14:m>
                <a:endParaRPr lang="en-US" dirty="0" smtClean="0"/>
              </a:p>
              <a:p>
                <a:pPr>
                  <a:lnSpc>
                    <a:spcPct val="100000"/>
                  </a:lnSpc>
                </a:pPr>
                <a:r>
                  <a:rPr lang="en-US" dirty="0" smtClean="0"/>
                  <a:t>Can publish key-switching matrix </a:t>
                </a:r>
                <a14:m>
                  <m:oMath xmlns:m="http://schemas.openxmlformats.org/officeDocument/2006/math">
                    <m:r>
                      <a:rPr lang="en-US" b="0" i="1" smtClean="0">
                        <a:latin typeface="Cambria Math"/>
                      </a:rPr>
                      <m:t>𝑊</m:t>
                    </m:r>
                    <m:r>
                      <a:rPr lang="en-US" b="0" i="1" smtClean="0">
                        <a:latin typeface="Cambria Math"/>
                      </a:rPr>
                      <m:t>[</m:t>
                    </m:r>
                    <m:sSup>
                      <m:sSupPr>
                        <m:ctrlPr>
                          <a:rPr lang="en-US" b="0" i="1" smtClean="0">
                            <a:latin typeface="Cambria Math"/>
                          </a:rPr>
                        </m:ctrlPr>
                      </m:sSupPr>
                      <m:e>
                        <m:r>
                          <a:rPr lang="en-US" b="1" i="1" smtClean="0">
                            <a:latin typeface="Cambria Math"/>
                          </a:rPr>
                          <m:t>𝒔</m:t>
                        </m:r>
                      </m:e>
                      <m:sup>
                        <m:r>
                          <a:rPr lang="en-US" b="0" i="1" smtClean="0">
                            <a:latin typeface="Cambria Math"/>
                          </a:rPr>
                          <m:t>′</m:t>
                        </m:r>
                      </m:sup>
                    </m:sSup>
                    <m:r>
                      <a:rPr lang="en-US" b="0" i="1" smtClean="0">
                        <a:latin typeface="Cambria Math"/>
                      </a:rPr>
                      <m:t>→</m:t>
                    </m:r>
                    <m:r>
                      <a:rPr lang="en-US" b="1" i="1" smtClean="0">
                        <a:latin typeface="Cambria Math"/>
                      </a:rPr>
                      <m:t>𝒔</m:t>
                    </m:r>
                    <m:r>
                      <a:rPr lang="en-US" b="0" i="1" smtClean="0">
                        <a:latin typeface="Cambria Math"/>
                      </a:rPr>
                      <m:t>]</m:t>
                    </m:r>
                  </m:oMath>
                </a14:m>
                <a:r>
                  <a:rPr lang="en-US" dirty="0" smtClean="0"/>
                  <a:t> to get back an encryption relative to </a:t>
                </a:r>
                <a14:m>
                  <m:oMath xmlns:m="http://schemas.openxmlformats.org/officeDocument/2006/math">
                    <m:r>
                      <a:rPr lang="en-US" b="1" i="1">
                        <a:latin typeface="Cambria Math"/>
                      </a:rPr>
                      <m:t>𝒔</m:t>
                    </m:r>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412874"/>
                <a:ext cx="8382000" cy="4593052"/>
              </a:xfrm>
              <a:blipFill rotWithShape="1">
                <a:blip r:embed="rId2"/>
                <a:stretch>
                  <a:fillRect l="-73" t="-2656" r="-1091" b="-451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A4BA5412-DF89-49A5-AA4D-27150C1C4D14}" type="datetime4">
              <a:rPr lang="en-US" smtClean="0"/>
              <a:t>August 15, 2013</a:t>
            </a:fld>
            <a:endParaRPr lang="en-US" dirty="0"/>
          </a:p>
        </p:txBody>
      </p:sp>
      <p:sp>
        <p:nvSpPr>
          <p:cNvPr id="5" name="Slide Number Placeholder 4"/>
          <p:cNvSpPr>
            <a:spLocks noGrp="1"/>
          </p:cNvSpPr>
          <p:nvPr>
            <p:ph type="sldNum" sz="quarter" idx="11"/>
          </p:nvPr>
        </p:nvSpPr>
        <p:spPr/>
        <p:txBody>
          <a:bodyPr/>
          <a:lstStyle/>
          <a:p>
            <a:fld id="{DF4131F3-4C3F-4904-AC8D-3091AF27558B}" type="slidenum">
              <a:rPr lang="en-US" smtClean="0"/>
              <a:t>33</a:t>
            </a:fld>
            <a:endParaRPr lang="en-US"/>
          </a:p>
        </p:txBody>
      </p:sp>
    </p:spTree>
    <p:extLst>
      <p:ext uri="{BB962C8B-B14F-4D97-AF65-F5344CB8AC3E}">
        <p14:creationId xmlns:p14="http://schemas.microsoft.com/office/powerpoint/2010/main" val="39140355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RLWE </a:t>
            </a:r>
            <a:r>
              <a:rPr lang="en-US" smtClean="0"/>
              <a:t>HE encryption</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412874"/>
                <a:ext cx="8382000" cy="4670061"/>
              </a:xfrm>
            </p:spPr>
            <p:txBody>
              <a:bodyPr/>
              <a:lstStyle/>
              <a:p>
                <a:r>
                  <a:rPr lang="en-US" dirty="0" smtClean="0"/>
                  <a:t>Native plaintext space </a:t>
                </a:r>
                <a14:m>
                  <m:oMath xmlns:m="http://schemas.openxmlformats.org/officeDocument/2006/math">
                    <m:sSub>
                      <m:sSubPr>
                        <m:ctrlPr>
                          <a:rPr lang="en-US" i="1">
                            <a:latin typeface="Cambria Math"/>
                          </a:rPr>
                        </m:ctrlPr>
                      </m:sSubPr>
                      <m:e>
                        <m:r>
                          <m:rPr>
                            <m:sty m:val="p"/>
                          </m:rPr>
                          <a:rPr lang="en-US">
                            <a:latin typeface="Cambria Math"/>
                          </a:rPr>
                          <m:t>R</m:t>
                        </m:r>
                      </m:e>
                      <m:sub>
                        <m:r>
                          <a:rPr lang="en-US">
                            <a:latin typeface="Cambria Math"/>
                          </a:rPr>
                          <m:t>2</m:t>
                        </m:r>
                      </m:sub>
                    </m:sSub>
                    <m:r>
                      <a:rPr lang="en-US">
                        <a:latin typeface="Cambria Math"/>
                      </a:rPr>
                      <m:t>=</m:t>
                    </m:r>
                    <m:sSub>
                      <m:sSubPr>
                        <m:ctrlPr>
                          <a:rPr lang="en-US" i="1">
                            <a:latin typeface="Cambria Math"/>
                          </a:rPr>
                        </m:ctrlPr>
                      </m:sSubPr>
                      <m:e>
                        <m:r>
                          <a:rPr lang="en-US" i="1">
                            <a:latin typeface="Cambria Math"/>
                          </a:rPr>
                          <m:t>𝑍</m:t>
                        </m:r>
                      </m:e>
                      <m:sub>
                        <m:r>
                          <a:rPr lang="en-US" i="1">
                            <a:latin typeface="Cambria Math"/>
                          </a:rPr>
                          <m:t>2</m:t>
                        </m:r>
                      </m:sub>
                    </m:sSub>
                    <m:d>
                      <m:dPr>
                        <m:begChr m:val="["/>
                        <m:endChr m:val="]"/>
                        <m:ctrlPr>
                          <a:rPr lang="en-US" i="1">
                            <a:latin typeface="Cambria Math"/>
                          </a:rPr>
                        </m:ctrlPr>
                      </m:dPr>
                      <m:e>
                        <m:r>
                          <a:rPr lang="en-US" i="1">
                            <a:latin typeface="Cambria Math"/>
                          </a:rPr>
                          <m:t>𝑋</m:t>
                        </m:r>
                      </m:e>
                    </m:d>
                    <m:r>
                      <a:rPr lang="en-US" i="1">
                        <a:latin typeface="Cambria Math"/>
                      </a:rPr>
                      <m:t>/</m:t>
                    </m:r>
                    <m:sSub>
                      <m:sSubPr>
                        <m:ctrlPr>
                          <a:rPr lang="en-US" i="1">
                            <a:latin typeface="Cambria Math"/>
                          </a:rPr>
                        </m:ctrlPr>
                      </m:sSubPr>
                      <m:e>
                        <m:r>
                          <m:rPr>
                            <m:sty m:val="p"/>
                          </m:rPr>
                          <a:rPr lang="en-US">
                            <a:latin typeface="Cambria Math"/>
                          </a:rPr>
                          <m:t>Φ</m:t>
                        </m:r>
                      </m:e>
                      <m:sub>
                        <m:r>
                          <a:rPr lang="en-US">
                            <a:latin typeface="Cambria Math"/>
                          </a:rPr>
                          <m:t>𝑚</m:t>
                        </m:r>
                      </m:sub>
                    </m:sSub>
                  </m:oMath>
                </a14:m>
                <a:endParaRPr lang="en-US" dirty="0" smtClean="0"/>
              </a:p>
              <a:p>
                <a:pPr lvl="1"/>
                <a14:m>
                  <m:oMath xmlns:m="http://schemas.openxmlformats.org/officeDocument/2006/math">
                    <m:r>
                      <a:rPr lang="en-US" b="0" i="1" smtClean="0">
                        <a:latin typeface="Cambria Math"/>
                      </a:rPr>
                      <m:t>𝑎</m:t>
                    </m:r>
                    <m:r>
                      <a:rPr lang="en-US" b="0" i="1" smtClean="0">
                        <a:latin typeface="Cambria Math"/>
                      </a:rPr>
                      <m:t>∈</m:t>
                    </m:r>
                    <m:sSub>
                      <m:sSubPr>
                        <m:ctrlPr>
                          <a:rPr lang="en-US" b="0" i="1" smtClean="0">
                            <a:latin typeface="Cambria Math"/>
                          </a:rPr>
                        </m:ctrlPr>
                      </m:sSubPr>
                      <m:e>
                        <m:r>
                          <a:rPr lang="en-US" b="0" i="1" smtClean="0">
                            <a:latin typeface="Cambria Math"/>
                          </a:rPr>
                          <m:t>𝑅</m:t>
                        </m:r>
                      </m:e>
                      <m:sub>
                        <m:r>
                          <a:rPr lang="en-US" b="0" i="1" smtClean="0">
                            <a:latin typeface="Cambria Math"/>
                          </a:rPr>
                          <m:t>2</m:t>
                        </m:r>
                      </m:sub>
                    </m:sSub>
                  </m:oMath>
                </a14:m>
                <a:r>
                  <a:rPr lang="en-US" dirty="0" smtClean="0"/>
                  <a:t> used to pack </a:t>
                </a:r>
                <a14:m>
                  <m:oMath xmlns:m="http://schemas.openxmlformats.org/officeDocument/2006/math">
                    <m:r>
                      <a:rPr lang="en-US">
                        <a:latin typeface="Cambria Math"/>
                      </a:rPr>
                      <m:t>ℓ</m:t>
                    </m:r>
                  </m:oMath>
                </a14:m>
                <a:r>
                  <a:rPr lang="en-US" dirty="0"/>
                  <a:t> values </a:t>
                </a:r>
                <a14:m>
                  <m:oMath xmlns:m="http://schemas.openxmlformats.org/officeDocument/2006/math">
                    <m:sSub>
                      <m:sSubPr>
                        <m:ctrlPr>
                          <a:rPr lang="en-US" i="1">
                            <a:latin typeface="Cambria Math"/>
                          </a:rPr>
                        </m:ctrlPr>
                      </m:sSubPr>
                      <m:e>
                        <m:r>
                          <a:rPr lang="en-US" i="1">
                            <a:latin typeface="Cambria Math"/>
                          </a:rPr>
                          <m:t>𝛼</m:t>
                        </m:r>
                      </m:e>
                      <m:sub>
                        <m:r>
                          <a:rPr lang="en-US" i="1">
                            <a:latin typeface="Cambria Math"/>
                          </a:rPr>
                          <m:t>𝑗</m:t>
                        </m:r>
                      </m:sub>
                    </m:sSub>
                    <m:r>
                      <a:rPr lang="en-US" i="1">
                        <a:latin typeface="Cambria Math"/>
                      </a:rPr>
                      <m:t>∈</m:t>
                    </m:r>
                    <m:r>
                      <a:rPr lang="en-US" i="1">
                        <a:latin typeface="Cambria Math"/>
                      </a:rPr>
                      <m:t>𝐺𝐹</m:t>
                    </m:r>
                    <m:r>
                      <a:rPr lang="en-US" i="1">
                        <a:latin typeface="Cambria Math"/>
                      </a:rPr>
                      <m:t>(</m:t>
                    </m:r>
                    <m:sSup>
                      <m:sSupPr>
                        <m:ctrlPr>
                          <a:rPr lang="en-US" i="1">
                            <a:latin typeface="Cambria Math"/>
                          </a:rPr>
                        </m:ctrlPr>
                      </m:sSupPr>
                      <m:e>
                        <m:r>
                          <a:rPr lang="en-US" i="1">
                            <a:latin typeface="Cambria Math"/>
                          </a:rPr>
                          <m:t>2</m:t>
                        </m:r>
                      </m:e>
                      <m:sup>
                        <m:r>
                          <a:rPr lang="en-US" i="1">
                            <a:latin typeface="Cambria Math"/>
                          </a:rPr>
                          <m:t>𝑑</m:t>
                        </m:r>
                      </m:sup>
                    </m:sSup>
                    <m:r>
                      <a:rPr lang="en-US" i="1">
                        <a:latin typeface="Cambria Math"/>
                      </a:rPr>
                      <m:t>)</m:t>
                    </m:r>
                  </m:oMath>
                </a14:m>
                <a:endParaRPr lang="en-US" dirty="0"/>
              </a:p>
              <a:p>
                <a:r>
                  <a:rPr lang="en-US" dirty="0" err="1"/>
                  <a:t>s</a:t>
                </a:r>
                <a:r>
                  <a:rPr lang="en-US" dirty="0" err="1" smtClean="0"/>
                  <a:t>k</a:t>
                </a:r>
                <a:r>
                  <a:rPr lang="en-US" dirty="0" smtClean="0"/>
                  <a:t> is </a:t>
                </a:r>
                <a14:m>
                  <m:oMath xmlns:m="http://schemas.openxmlformats.org/officeDocument/2006/math">
                    <m:r>
                      <a:rPr lang="en-US" b="0" i="1" smtClean="0">
                        <a:latin typeface="Cambria Math"/>
                      </a:rPr>
                      <m:t>𝑠</m:t>
                    </m:r>
                    <m:r>
                      <a:rPr lang="en-US" b="0" i="1" smtClean="0">
                        <a:latin typeface="Cambria Math"/>
                      </a:rPr>
                      <m:t>∈</m:t>
                    </m:r>
                    <m:sSub>
                      <m:sSubPr>
                        <m:ctrlPr>
                          <a:rPr lang="en-US" b="0" i="1" smtClean="0">
                            <a:latin typeface="Cambria Math"/>
                          </a:rPr>
                        </m:ctrlPr>
                      </m:sSubPr>
                      <m:e>
                        <m:r>
                          <a:rPr lang="en-US" b="0" i="1" smtClean="0">
                            <a:latin typeface="Cambria Math"/>
                          </a:rPr>
                          <m:t>𝑅</m:t>
                        </m:r>
                      </m:e>
                      <m:sub>
                        <m:r>
                          <a:rPr lang="en-US" b="0" i="1" smtClean="0">
                            <a:latin typeface="Cambria Math"/>
                          </a:rPr>
                          <m:t>𝑞</m:t>
                        </m:r>
                      </m:sub>
                    </m:sSub>
                  </m:oMath>
                </a14:m>
                <a:r>
                  <a:rPr lang="en-US" dirty="0" smtClean="0"/>
                  <a:t>, ctxt is a pair </a:t>
                </a:r>
                <a14:m>
                  <m:oMath xmlns:m="http://schemas.openxmlformats.org/officeDocument/2006/math">
                    <m:d>
                      <m:dPr>
                        <m:ctrlPr>
                          <a:rPr lang="en-US" b="0" i="1" smtClean="0">
                            <a:latin typeface="Cambria Math"/>
                          </a:rPr>
                        </m:ctrlPr>
                      </m:dPr>
                      <m:e>
                        <m:sSub>
                          <m:sSubPr>
                            <m:ctrlPr>
                              <a:rPr lang="en-US" b="0" i="1" smtClean="0">
                                <a:latin typeface="Cambria Math"/>
                              </a:rPr>
                            </m:ctrlPr>
                          </m:sSubPr>
                          <m:e>
                            <m:r>
                              <a:rPr lang="en-US" b="0" i="1" smtClean="0">
                                <a:latin typeface="Cambria Math"/>
                              </a:rPr>
                              <m:t>𝑐</m:t>
                            </m:r>
                          </m:e>
                          <m:sub>
                            <m:r>
                              <a:rPr lang="en-US" b="0" i="1" smtClean="0">
                                <a:latin typeface="Cambria Math"/>
                              </a:rPr>
                              <m:t>0</m:t>
                            </m:r>
                          </m:sub>
                        </m:sSub>
                        <m:r>
                          <a:rPr lang="en-US" b="0" i="1" smtClean="0">
                            <a:latin typeface="Cambria Math"/>
                          </a:rPr>
                          <m:t>,</m:t>
                        </m:r>
                        <m:sSub>
                          <m:sSubPr>
                            <m:ctrlPr>
                              <a:rPr lang="en-US" b="0" i="1" smtClean="0">
                                <a:latin typeface="Cambria Math"/>
                              </a:rPr>
                            </m:ctrlPr>
                          </m:sSubPr>
                          <m:e>
                            <m:r>
                              <a:rPr lang="en-US" b="0" i="1" smtClean="0">
                                <a:latin typeface="Cambria Math"/>
                              </a:rPr>
                              <m:t>𝑐</m:t>
                            </m:r>
                          </m:e>
                          <m:sub>
                            <m:r>
                              <a:rPr lang="en-US" b="0" i="1" smtClean="0">
                                <a:latin typeface="Cambria Math"/>
                              </a:rPr>
                              <m:t>1</m:t>
                            </m:r>
                          </m:sub>
                        </m:sSub>
                      </m:e>
                    </m:d>
                    <m:r>
                      <a:rPr lang="en-US" b="0" i="1" smtClean="0">
                        <a:latin typeface="Cambria Math"/>
                      </a:rPr>
                      <m:t>∈</m:t>
                    </m:r>
                    <m:sSubSup>
                      <m:sSubSupPr>
                        <m:ctrlPr>
                          <a:rPr lang="en-US" b="0" i="1" smtClean="0">
                            <a:latin typeface="Cambria Math"/>
                          </a:rPr>
                        </m:ctrlPr>
                      </m:sSubSupPr>
                      <m:e>
                        <m:r>
                          <a:rPr lang="en-US" b="0" i="1" smtClean="0">
                            <a:latin typeface="Cambria Math"/>
                          </a:rPr>
                          <m:t>𝑅</m:t>
                        </m:r>
                      </m:e>
                      <m:sub>
                        <m:r>
                          <a:rPr lang="en-US" b="0" i="1" smtClean="0">
                            <a:latin typeface="Cambria Math"/>
                          </a:rPr>
                          <m:t>𝑞</m:t>
                        </m:r>
                      </m:sub>
                      <m:sup>
                        <m:r>
                          <a:rPr lang="en-US" b="0" i="1" smtClean="0">
                            <a:latin typeface="Cambria Math"/>
                          </a:rPr>
                          <m:t>2</m:t>
                        </m:r>
                      </m:sup>
                    </m:sSubSup>
                  </m:oMath>
                </a14:m>
                <a:endParaRPr lang="en-US" dirty="0" smtClean="0"/>
              </a:p>
              <a:p>
                <a:r>
                  <a:rPr lang="en-US" dirty="0" smtClean="0"/>
                  <a:t>Decryption is </a:t>
                </a:r>
                <a14:m>
                  <m:oMath xmlns:m="http://schemas.openxmlformats.org/officeDocument/2006/math">
                    <m:r>
                      <a:rPr lang="en-US" b="0" i="1" smtClean="0">
                        <a:latin typeface="Cambria Math"/>
                      </a:rPr>
                      <m:t>𝑎</m:t>
                    </m:r>
                    <m:r>
                      <a:rPr lang="en-US" b="0" i="1" smtClean="0">
                        <a:latin typeface="Cambria Math"/>
                      </a:rPr>
                      <m:t>:=</m:t>
                    </m:r>
                    <m:r>
                      <a:rPr lang="en-US" b="0" i="1" smtClean="0">
                        <a:latin typeface="Cambria Math"/>
                      </a:rPr>
                      <m:t>𝑀𝑆𝐵</m:t>
                    </m:r>
                    <m:r>
                      <a:rPr lang="en-US" b="0" i="1" smtClean="0">
                        <a:latin typeface="Cambria Math"/>
                      </a:rPr>
                      <m:t>( </m:t>
                    </m:r>
                    <m:d>
                      <m:dPr>
                        <m:begChr m:val="⟨"/>
                        <m:endChr m:val="⟩"/>
                        <m:ctrlPr>
                          <a:rPr lang="en-US" b="0" i="1" smtClean="0">
                            <a:latin typeface="Cambria Math"/>
                          </a:rPr>
                        </m:ctrlPr>
                      </m:dPr>
                      <m:e>
                        <m:d>
                          <m:dPr>
                            <m:ctrlPr>
                              <a:rPr lang="en-US" b="0" i="1" smtClean="0">
                                <a:latin typeface="Cambria Math"/>
                              </a:rPr>
                            </m:ctrlPr>
                          </m:dPr>
                          <m:e>
                            <m:sSub>
                              <m:sSubPr>
                                <m:ctrlPr>
                                  <a:rPr lang="en-US" b="0" i="1" smtClean="0">
                                    <a:latin typeface="Cambria Math"/>
                                  </a:rPr>
                                </m:ctrlPr>
                              </m:sSubPr>
                              <m:e>
                                <m:r>
                                  <a:rPr lang="en-US" b="0" i="1" smtClean="0">
                                    <a:latin typeface="Cambria Math"/>
                                  </a:rPr>
                                  <m:t>𝑐</m:t>
                                </m:r>
                              </m:e>
                              <m:sub>
                                <m:r>
                                  <a:rPr lang="en-US" b="0" i="1" smtClean="0">
                                    <a:latin typeface="Cambria Math"/>
                                  </a:rPr>
                                  <m:t>0</m:t>
                                </m:r>
                              </m:sub>
                            </m:sSub>
                            <m:r>
                              <a:rPr lang="en-US" b="0" i="1" smtClean="0">
                                <a:latin typeface="Cambria Math"/>
                              </a:rPr>
                              <m:t>,</m:t>
                            </m:r>
                            <m:sSub>
                              <m:sSubPr>
                                <m:ctrlPr>
                                  <a:rPr lang="en-US" b="0" i="1" smtClean="0">
                                    <a:latin typeface="Cambria Math"/>
                                  </a:rPr>
                                </m:ctrlPr>
                              </m:sSubPr>
                              <m:e>
                                <m:r>
                                  <a:rPr lang="en-US" b="0" i="1" smtClean="0">
                                    <a:latin typeface="Cambria Math"/>
                                  </a:rPr>
                                  <m:t>𝑐</m:t>
                                </m:r>
                              </m:e>
                              <m:sub>
                                <m:r>
                                  <a:rPr lang="en-US" b="0" i="1" smtClean="0">
                                    <a:latin typeface="Cambria Math"/>
                                  </a:rPr>
                                  <m:t>1</m:t>
                                </m:r>
                              </m:sub>
                            </m:sSub>
                          </m:e>
                        </m:d>
                        <m:r>
                          <a:rPr lang="en-US" b="0" i="1" smtClean="0">
                            <a:latin typeface="Cambria Math"/>
                          </a:rPr>
                          <m:t>,</m:t>
                        </m:r>
                        <m:d>
                          <m:dPr>
                            <m:ctrlPr>
                              <a:rPr lang="en-US" b="0" i="1" smtClean="0">
                                <a:latin typeface="Cambria Math"/>
                              </a:rPr>
                            </m:ctrlPr>
                          </m:dPr>
                          <m:e>
                            <m:r>
                              <a:rPr lang="en-US" b="0" i="1" smtClean="0">
                                <a:latin typeface="Cambria Math"/>
                              </a:rPr>
                              <m:t>𝑠</m:t>
                            </m:r>
                            <m:r>
                              <a:rPr lang="en-US" b="0" i="1" smtClean="0">
                                <a:latin typeface="Cambria Math"/>
                              </a:rPr>
                              <m:t>,1</m:t>
                            </m:r>
                          </m:e>
                        </m:d>
                      </m:e>
                    </m:d>
                    <m:r>
                      <a:rPr lang="en-US" b="0" i="1" smtClean="0">
                        <a:latin typeface="Cambria Math"/>
                      </a:rPr>
                      <m:t> )</m:t>
                    </m:r>
                  </m:oMath>
                </a14:m>
                <a:endParaRPr lang="en-US" dirty="0" smtClean="0"/>
              </a:p>
              <a:p>
                <a:pPr lvl="1"/>
                <a:r>
                  <a:rPr lang="en-US" dirty="0" smtClean="0"/>
                  <a:t>Inner product over </a:t>
                </a:r>
                <a14:m>
                  <m:oMath xmlns:m="http://schemas.openxmlformats.org/officeDocument/2006/math">
                    <m:sSub>
                      <m:sSubPr>
                        <m:ctrlPr>
                          <a:rPr lang="en-US" b="0" i="1" smtClean="0">
                            <a:latin typeface="Cambria Math"/>
                          </a:rPr>
                        </m:ctrlPr>
                      </m:sSubPr>
                      <m:e>
                        <m:r>
                          <a:rPr lang="en-US" b="0" i="1" smtClean="0">
                            <a:latin typeface="Cambria Math"/>
                          </a:rPr>
                          <m:t>𝑅</m:t>
                        </m:r>
                      </m:e>
                      <m:sub>
                        <m:r>
                          <a:rPr lang="en-US" b="0" i="1" smtClean="0">
                            <a:latin typeface="Cambria Math"/>
                          </a:rPr>
                          <m:t>𝑞</m:t>
                        </m:r>
                      </m:sub>
                    </m:sSub>
                  </m:oMath>
                </a14:m>
                <a:endParaRPr lang="en-US" dirty="0" smtClean="0"/>
              </a:p>
              <a:p>
                <a:r>
                  <a:rPr lang="en-US" dirty="0" err="1" smtClean="0"/>
                  <a:t>Homomorphic</a:t>
                </a:r>
                <a:r>
                  <a:rPr lang="en-US" dirty="0" smtClean="0"/>
                  <a:t> addition, multiplication work element-size on the </a:t>
                </a:r>
                <a14:m>
                  <m:oMath xmlns:m="http://schemas.openxmlformats.org/officeDocument/2006/math">
                    <m:sSub>
                      <m:sSubPr>
                        <m:ctrlPr>
                          <a:rPr lang="en-US" i="1">
                            <a:latin typeface="Cambria Math"/>
                          </a:rPr>
                        </m:ctrlPr>
                      </m:sSubPr>
                      <m:e>
                        <m:r>
                          <a:rPr lang="en-US" i="1">
                            <a:latin typeface="Cambria Math"/>
                          </a:rPr>
                          <m:t>𝛼</m:t>
                        </m:r>
                      </m:e>
                      <m:sub>
                        <m:r>
                          <a:rPr lang="en-US" i="1">
                            <a:latin typeface="Cambria Math"/>
                          </a:rPr>
                          <m:t>𝑗</m:t>
                        </m:r>
                      </m:sub>
                    </m:sSub>
                  </m:oMath>
                </a14:m>
                <a:r>
                  <a:rPr lang="en-US" dirty="0" smtClean="0"/>
                  <a:t>’s</a:t>
                </a:r>
              </a:p>
              <a:p>
                <a:r>
                  <a:rPr lang="en-US" dirty="0" err="1" smtClean="0"/>
                  <a:t>Homomorphic</a:t>
                </a:r>
                <a:r>
                  <a:rPr lang="en-US" dirty="0" smtClean="0"/>
                  <a:t> </a:t>
                </a:r>
                <a:r>
                  <a:rPr lang="en-US" dirty="0" err="1" smtClean="0"/>
                  <a:t>automorphism</a:t>
                </a:r>
                <a:r>
                  <a:rPr lang="en-US" dirty="0" smtClean="0"/>
                  <a:t> to move </a:t>
                </a:r>
                <a14:m>
                  <m:oMath xmlns:m="http://schemas.openxmlformats.org/officeDocument/2006/math">
                    <m:sSub>
                      <m:sSubPr>
                        <m:ctrlPr>
                          <a:rPr lang="en-US" i="1">
                            <a:latin typeface="Cambria Math"/>
                          </a:rPr>
                        </m:ctrlPr>
                      </m:sSubPr>
                      <m:e>
                        <m:r>
                          <a:rPr lang="en-US" i="1">
                            <a:latin typeface="Cambria Math"/>
                          </a:rPr>
                          <m:t>𝛼</m:t>
                        </m:r>
                      </m:e>
                      <m:sub>
                        <m:r>
                          <a:rPr lang="en-US" i="1">
                            <a:latin typeface="Cambria Math"/>
                          </a:rPr>
                          <m:t>𝑗</m:t>
                        </m:r>
                      </m:sub>
                    </m:sSub>
                  </m:oMath>
                </a14:m>
                <a:r>
                  <a:rPr lang="en-US" dirty="0" smtClean="0"/>
                  <a:t>’s</a:t>
                </a:r>
                <a:r>
                  <a:rPr lang="en-US" dirty="0"/>
                  <a:t> </a:t>
                </a:r>
                <a:r>
                  <a:rPr lang="en-US" dirty="0" smtClean="0"/>
                  <a:t>between the slots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412874"/>
                <a:ext cx="8382000" cy="4670061"/>
              </a:xfrm>
              <a:blipFill rotWithShape="1">
                <a:blip r:embed="rId2"/>
                <a:stretch>
                  <a:fillRect l="-73" t="-3655" b="-430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A4BA5412-DF89-49A5-AA4D-27150C1C4D14}" type="datetime4">
              <a:rPr lang="en-US" smtClean="0"/>
              <a:t>August 15, 2013</a:t>
            </a:fld>
            <a:endParaRPr lang="en-US" dirty="0"/>
          </a:p>
        </p:txBody>
      </p:sp>
      <p:sp>
        <p:nvSpPr>
          <p:cNvPr id="5" name="Slide Number Placeholder 4"/>
          <p:cNvSpPr>
            <a:spLocks noGrp="1"/>
          </p:cNvSpPr>
          <p:nvPr>
            <p:ph type="sldNum" sz="quarter" idx="11"/>
          </p:nvPr>
        </p:nvSpPr>
        <p:spPr/>
        <p:txBody>
          <a:bodyPr/>
          <a:lstStyle/>
          <a:p>
            <a:fld id="{DF4131F3-4C3F-4904-AC8D-3091AF27558B}" type="slidenum">
              <a:rPr lang="en-US" smtClean="0"/>
              <a:t>34</a:t>
            </a:fld>
            <a:endParaRPr lang="en-US"/>
          </a:p>
        </p:txBody>
      </p:sp>
    </p:spTree>
    <p:extLst>
      <p:ext uri="{BB962C8B-B14F-4D97-AF65-F5344CB8AC3E}">
        <p14:creationId xmlns:p14="http://schemas.microsoft.com/office/powerpoint/2010/main" val="159267847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body" sz="quarter" idx="10"/>
          </p:nvPr>
        </p:nvSpPr>
        <p:spPr>
          <a:xfrm>
            <a:off x="609600" y="4078676"/>
            <a:ext cx="8382000" cy="2245924"/>
          </a:xfrm>
        </p:spPr>
        <p:txBody>
          <a:bodyPr>
            <a:normAutofit/>
          </a:bodyPr>
          <a:lstStyle/>
          <a:p>
            <a:pPr marL="0" indent="0">
              <a:buNone/>
            </a:pPr>
            <a:r>
              <a:rPr lang="en-US" dirty="0" smtClean="0"/>
              <a:t>Example</a:t>
            </a:r>
            <a:r>
              <a:rPr lang="en-US" dirty="0"/>
              <a:t>: </a:t>
            </a:r>
            <a:r>
              <a:rPr lang="en-US" dirty="0" err="1" smtClean="0"/>
              <a:t>RSA_encrypt</a:t>
            </a:r>
            <a:r>
              <a:rPr lang="en-US" baseline="-25000" dirty="0" smtClean="0"/>
              <a:t>(</a:t>
            </a:r>
            <a:r>
              <a:rPr lang="en-US" i="1" baseline="-25000" dirty="0" err="1" smtClean="0">
                <a:latin typeface="Times New Roman" pitchFamily="18" charset="0"/>
                <a:cs typeface="Times New Roman" pitchFamily="18" charset="0"/>
              </a:rPr>
              <a:t>e</a:t>
            </a:r>
            <a:r>
              <a:rPr lang="en-US" baseline="-25000" dirty="0" err="1" smtClean="0"/>
              <a:t>,</a:t>
            </a:r>
            <a:r>
              <a:rPr lang="en-US" i="1" baseline="-25000" dirty="0" err="1" smtClean="0">
                <a:latin typeface="Times New Roman" pitchFamily="18" charset="0"/>
                <a:cs typeface="Times New Roman" pitchFamily="18" charset="0"/>
              </a:rPr>
              <a:t>N</a:t>
            </a:r>
            <a:r>
              <a:rPr lang="en-US" baseline="-25000" dirty="0" smtClean="0"/>
              <a:t>)</a:t>
            </a:r>
            <a:r>
              <a:rPr lang="en-US" dirty="0" smtClean="0"/>
              <a:t>(</a:t>
            </a:r>
            <a:r>
              <a:rPr lang="en-US" i="1" dirty="0" smtClean="0">
                <a:latin typeface="Times New Roman" pitchFamily="18" charset="0"/>
                <a:cs typeface="Times New Roman" pitchFamily="18" charset="0"/>
              </a:rPr>
              <a:t>x</a:t>
            </a:r>
            <a:r>
              <a:rPr lang="en-US" dirty="0" smtClean="0"/>
              <a:t>) = </a:t>
            </a:r>
            <a:r>
              <a:rPr lang="en-US" i="1" dirty="0" err="1" smtClean="0">
                <a:latin typeface="Times New Roman" pitchFamily="18" charset="0"/>
                <a:cs typeface="Times New Roman" pitchFamily="18" charset="0"/>
              </a:rPr>
              <a:t>x</a:t>
            </a:r>
            <a:r>
              <a:rPr lang="en-US" i="1" baseline="30000" dirty="0" err="1" smtClean="0">
                <a:latin typeface="Times New Roman" pitchFamily="18" charset="0"/>
                <a:cs typeface="Times New Roman" pitchFamily="18" charset="0"/>
              </a:rPr>
              <a:t>e</a:t>
            </a:r>
            <a:r>
              <a:rPr lang="en-US" dirty="0" smtClean="0"/>
              <a:t> mod </a:t>
            </a:r>
            <a:r>
              <a:rPr lang="en-US" i="1" dirty="0" smtClean="0">
                <a:latin typeface="Times New Roman" pitchFamily="18" charset="0"/>
                <a:cs typeface="Times New Roman" pitchFamily="18" charset="0"/>
              </a:rPr>
              <a:t>N</a:t>
            </a:r>
            <a:r>
              <a:rPr lang="en-US" dirty="0" smtClean="0"/>
              <a:t> </a:t>
            </a:r>
          </a:p>
          <a:p>
            <a:r>
              <a:rPr lang="en-US" i="1"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1</a:t>
            </a:r>
            <a:r>
              <a:rPr lang="en-US" baseline="30000" dirty="0" smtClean="0">
                <a:latin typeface="Times New Roman" pitchFamily="18" charset="0"/>
                <a:cs typeface="Times New Roman" pitchFamily="18" charset="0"/>
              </a:rPr>
              <a:t>e</a:t>
            </a:r>
            <a:r>
              <a:rPr lang="en-US" dirty="0" smtClean="0">
                <a:sym typeface="Wingdings" pitchFamily="2" charset="2"/>
              </a:rPr>
              <a:t> x </a:t>
            </a:r>
            <a:r>
              <a:rPr lang="en-US" i="1"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2</a:t>
            </a:r>
            <a:r>
              <a:rPr lang="en-US" baseline="30000" dirty="0" smtClean="0">
                <a:latin typeface="Times New Roman" pitchFamily="18" charset="0"/>
                <a:cs typeface="Times New Roman" pitchFamily="18" charset="0"/>
              </a:rPr>
              <a:t>e</a:t>
            </a:r>
            <a:r>
              <a:rPr lang="en-US" dirty="0" smtClean="0"/>
              <a:t>  =  </a:t>
            </a:r>
            <a:r>
              <a:rPr lang="en-US" dirty="0" smtClean="0">
                <a:sym typeface="Wingdings" pitchFamily="2" charset="2"/>
              </a:rPr>
              <a:t>(</a:t>
            </a:r>
            <a:r>
              <a:rPr lang="en-US" i="1"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1</a:t>
            </a:r>
            <a:r>
              <a:rPr lang="en-US" dirty="0" smtClean="0">
                <a:sym typeface="Wingdings" pitchFamily="2" charset="2"/>
              </a:rPr>
              <a:t> </a:t>
            </a:r>
            <a:r>
              <a:rPr lang="en-US" dirty="0">
                <a:sym typeface="Wingdings" pitchFamily="2" charset="2"/>
              </a:rPr>
              <a:t>x </a:t>
            </a:r>
            <a:r>
              <a:rPr lang="en-US" i="1" dirty="0" smtClean="0">
                <a:latin typeface="Times New Roman" pitchFamily="18" charset="0"/>
                <a:cs typeface="Times New Roman" pitchFamily="18" charset="0"/>
              </a:rPr>
              <a:t>x</a:t>
            </a:r>
            <a:r>
              <a:rPr lang="en-US" baseline="-25000" dirty="0" smtClean="0">
                <a:latin typeface="Times New Roman" pitchFamily="18" charset="0"/>
                <a:cs typeface="Times New Roman" pitchFamily="18" charset="0"/>
              </a:rPr>
              <a:t>2</a:t>
            </a:r>
            <a:r>
              <a:rPr lang="en-US" dirty="0" smtClean="0">
                <a:sym typeface="Wingdings" pitchFamily="2" charset="2"/>
              </a:rPr>
              <a:t>)</a:t>
            </a:r>
            <a:r>
              <a:rPr lang="en-US" baseline="30000" dirty="0">
                <a:latin typeface="Times New Roman" pitchFamily="18" charset="0"/>
                <a:cs typeface="Times New Roman" pitchFamily="18" charset="0"/>
              </a:rPr>
              <a:t> e</a:t>
            </a:r>
            <a:r>
              <a:rPr lang="en-US" dirty="0" smtClean="0">
                <a:sym typeface="Wingdings" pitchFamily="2" charset="2"/>
              </a:rPr>
              <a:t> </a:t>
            </a:r>
            <a:r>
              <a:rPr lang="en-US" dirty="0" smtClean="0"/>
              <a:t>mod </a:t>
            </a:r>
            <a:r>
              <a:rPr lang="en-US" i="1" dirty="0" smtClean="0">
                <a:latin typeface="Times New Roman" pitchFamily="18" charset="0"/>
                <a:cs typeface="Times New Roman" pitchFamily="18" charset="0"/>
              </a:rPr>
              <a:t>N </a:t>
            </a:r>
            <a:endParaRPr lang="en-US" dirty="0" smtClean="0">
              <a:cs typeface="Times New Roman" pitchFamily="18" charset="0"/>
            </a:endParaRPr>
          </a:p>
          <a:p>
            <a:pPr marL="0" indent="0">
              <a:spcBef>
                <a:spcPts val="1200"/>
              </a:spcBef>
              <a:buNone/>
            </a:pPr>
            <a:r>
              <a:rPr lang="en-US" dirty="0" smtClean="0">
                <a:solidFill>
                  <a:srgbClr val="7030A0"/>
                </a:solidFill>
                <a:cs typeface="Times New Roman" pitchFamily="18" charset="0"/>
              </a:rPr>
              <a:t>“Somewhat </a:t>
            </a:r>
            <a:r>
              <a:rPr lang="en-US" dirty="0" err="1" smtClean="0">
                <a:solidFill>
                  <a:srgbClr val="7030A0"/>
                </a:solidFill>
                <a:cs typeface="Times New Roman" pitchFamily="18" charset="0"/>
              </a:rPr>
              <a:t>Homomorphic</a:t>
            </a:r>
            <a:r>
              <a:rPr lang="en-US" dirty="0" smtClean="0">
                <a:solidFill>
                  <a:srgbClr val="7030A0"/>
                </a:solidFill>
                <a:cs typeface="Times New Roman" pitchFamily="18" charset="0"/>
              </a:rPr>
              <a:t>”:  can compute some functions on encrypted data, but not all</a:t>
            </a:r>
          </a:p>
        </p:txBody>
      </p:sp>
      <p:sp>
        <p:nvSpPr>
          <p:cNvPr id="10244" name="Rectangle 2"/>
          <p:cNvSpPr>
            <a:spLocks noGrp="1" noChangeArrowheads="1"/>
          </p:cNvSpPr>
          <p:nvPr>
            <p:ph type="title"/>
          </p:nvPr>
        </p:nvSpPr>
        <p:spPr/>
        <p:txBody>
          <a:bodyPr/>
          <a:lstStyle/>
          <a:p>
            <a:r>
              <a:rPr lang="en-US" dirty="0" smtClean="0"/>
              <a:t>Privacy </a:t>
            </a:r>
            <a:r>
              <a:rPr lang="en-US" dirty="0" err="1" smtClean="0"/>
              <a:t>Homomorphisms</a:t>
            </a:r>
            <a:r>
              <a:rPr lang="en-US" dirty="0" smtClean="0"/>
              <a:t> </a:t>
            </a:r>
          </a:p>
        </p:txBody>
      </p:sp>
      <p:grpSp>
        <p:nvGrpSpPr>
          <p:cNvPr id="3" name="Group 2"/>
          <p:cNvGrpSpPr/>
          <p:nvPr/>
        </p:nvGrpSpPr>
        <p:grpSpPr>
          <a:xfrm>
            <a:off x="1295400" y="2209800"/>
            <a:ext cx="7162800" cy="1768475"/>
            <a:chOff x="1295400" y="1447800"/>
            <a:chExt cx="7162800" cy="1768475"/>
          </a:xfrm>
        </p:grpSpPr>
        <p:sp>
          <p:nvSpPr>
            <p:cNvPr id="10246" name="Text Box 4"/>
            <p:cNvSpPr txBox="1">
              <a:spLocks noChangeArrowheads="1"/>
            </p:cNvSpPr>
            <p:nvPr/>
          </p:nvSpPr>
          <p:spPr bwMode="auto">
            <a:xfrm>
              <a:off x="1295400" y="1447800"/>
              <a:ext cx="2530475" cy="396875"/>
            </a:xfrm>
            <a:prstGeom prst="rect">
              <a:avLst/>
            </a:prstGeom>
            <a:noFill/>
            <a:ln w="9525">
              <a:noFill/>
              <a:miter lim="800000"/>
              <a:headEnd/>
              <a:tailEnd/>
            </a:ln>
          </p:spPr>
          <p:txBody>
            <a:bodyPr>
              <a:spAutoFit/>
            </a:bodyPr>
            <a:lstStyle/>
            <a:p>
              <a:r>
                <a:rPr lang="en-US" u="sng">
                  <a:latin typeface="Arial Black" pitchFamily="34" charset="0"/>
                </a:rPr>
                <a:t>Plaintext space </a:t>
              </a:r>
              <a:r>
                <a:rPr lang="en-US" sz="2000" b="1" u="sng">
                  <a:latin typeface="Brush Script" pitchFamily="66" charset="0"/>
                </a:rPr>
                <a:t>P</a:t>
              </a:r>
            </a:p>
          </p:txBody>
        </p:sp>
        <p:sp>
          <p:nvSpPr>
            <p:cNvPr id="10247" name="Text Box 5"/>
            <p:cNvSpPr txBox="1">
              <a:spLocks noChangeArrowheads="1"/>
            </p:cNvSpPr>
            <p:nvPr/>
          </p:nvSpPr>
          <p:spPr bwMode="auto">
            <a:xfrm>
              <a:off x="5778500" y="1447800"/>
              <a:ext cx="2679700" cy="396875"/>
            </a:xfrm>
            <a:prstGeom prst="rect">
              <a:avLst/>
            </a:prstGeom>
            <a:noFill/>
            <a:ln w="9525">
              <a:noFill/>
              <a:miter lim="800000"/>
              <a:headEnd/>
              <a:tailEnd/>
            </a:ln>
          </p:spPr>
          <p:txBody>
            <a:bodyPr>
              <a:spAutoFit/>
            </a:bodyPr>
            <a:lstStyle/>
            <a:p>
              <a:r>
                <a:rPr lang="en-US" u="sng">
                  <a:latin typeface="Arial Black" pitchFamily="34" charset="0"/>
                </a:rPr>
                <a:t>Ciphertext space </a:t>
              </a:r>
              <a:r>
                <a:rPr lang="en-US" sz="2000" b="1" u="sng">
                  <a:latin typeface="Brush Script" pitchFamily="66" charset="0"/>
                </a:rPr>
                <a:t>C</a:t>
              </a:r>
            </a:p>
          </p:txBody>
        </p:sp>
        <p:sp>
          <p:nvSpPr>
            <p:cNvPr id="10248" name="Text Box 6"/>
            <p:cNvSpPr txBox="1">
              <a:spLocks noChangeArrowheads="1"/>
            </p:cNvSpPr>
            <p:nvPr/>
          </p:nvSpPr>
          <p:spPr bwMode="auto">
            <a:xfrm>
              <a:off x="2209800" y="1752600"/>
              <a:ext cx="1263650" cy="396875"/>
            </a:xfrm>
            <a:prstGeom prst="rect">
              <a:avLst/>
            </a:prstGeom>
            <a:noFill/>
            <a:ln w="9525">
              <a:noFill/>
              <a:miter lim="800000"/>
              <a:headEnd/>
              <a:tailEnd/>
            </a:ln>
          </p:spPr>
          <p:txBody>
            <a:bodyPr>
              <a:spAutoFit/>
            </a:bodyPr>
            <a:lstStyle/>
            <a:p>
              <a:r>
                <a:rPr lang="en-US" sz="2000" i="1"/>
                <a:t>x</a:t>
              </a:r>
              <a:r>
                <a:rPr lang="en-US" sz="2000" baseline="-25000"/>
                <a:t>1 </a:t>
              </a:r>
              <a:r>
                <a:rPr lang="en-US" sz="2000"/>
                <a:t>          </a:t>
              </a:r>
              <a:r>
                <a:rPr lang="en-US" sz="2000" i="1"/>
                <a:t>x</a:t>
              </a:r>
              <a:r>
                <a:rPr lang="en-US" sz="2000" baseline="-25000"/>
                <a:t>2</a:t>
              </a:r>
            </a:p>
          </p:txBody>
        </p:sp>
        <p:sp>
          <p:nvSpPr>
            <p:cNvPr id="10249" name="Text Box 8"/>
            <p:cNvSpPr txBox="1">
              <a:spLocks noChangeArrowheads="1"/>
            </p:cNvSpPr>
            <p:nvPr/>
          </p:nvSpPr>
          <p:spPr bwMode="auto">
            <a:xfrm>
              <a:off x="3986213" y="1651000"/>
              <a:ext cx="1471612" cy="406400"/>
            </a:xfrm>
            <a:prstGeom prst="rect">
              <a:avLst/>
            </a:prstGeom>
            <a:noFill/>
            <a:ln w="9525">
              <a:solidFill>
                <a:schemeClr val="tx1"/>
              </a:solidFill>
              <a:miter lim="800000"/>
              <a:headEnd/>
              <a:tailEnd/>
            </a:ln>
          </p:spPr>
          <p:txBody>
            <a:bodyPr wrap="none">
              <a:spAutoFit/>
            </a:bodyPr>
            <a:lstStyle/>
            <a:p>
              <a:r>
                <a:rPr lang="en-US" sz="2000" i="1"/>
                <a:t>c</a:t>
              </a:r>
              <a:r>
                <a:rPr lang="en-US" sz="2000" i="1" baseline="-25000"/>
                <a:t>i</a:t>
              </a:r>
              <a:r>
                <a:rPr lang="en-US" sz="2000" baseline="-25000"/>
                <a:t> </a:t>
              </a:r>
              <a:r>
                <a:rPr lang="en-US" sz="2000">
                  <a:sym typeface="Wingdings" pitchFamily="2" charset="2"/>
                </a:rPr>
                <a:t> </a:t>
              </a:r>
              <a:r>
                <a:rPr lang="en-US" sz="2000">
                  <a:latin typeface="Arial" charset="0"/>
                  <a:sym typeface="Wingdings" pitchFamily="2" charset="2"/>
                </a:rPr>
                <a:t>Enc(</a:t>
              </a:r>
              <a:r>
                <a:rPr lang="en-US" sz="2000" i="1">
                  <a:sym typeface="Wingdings" pitchFamily="2" charset="2"/>
                </a:rPr>
                <a:t>x</a:t>
              </a:r>
              <a:r>
                <a:rPr lang="en-US" sz="2000" i="1" baseline="-25000">
                  <a:sym typeface="Wingdings" pitchFamily="2" charset="2"/>
                </a:rPr>
                <a:t>i</a:t>
              </a:r>
              <a:r>
                <a:rPr lang="en-US" sz="2000">
                  <a:latin typeface="Arial" charset="0"/>
                  <a:sym typeface="Wingdings" pitchFamily="2" charset="2"/>
                </a:rPr>
                <a:t>)</a:t>
              </a:r>
              <a:endParaRPr lang="en-US" sz="2000">
                <a:latin typeface="Arial" charset="0"/>
              </a:endParaRPr>
            </a:p>
          </p:txBody>
        </p:sp>
        <p:sp>
          <p:nvSpPr>
            <p:cNvPr id="10250" name="Text Box 10"/>
            <p:cNvSpPr txBox="1">
              <a:spLocks noChangeArrowheads="1"/>
            </p:cNvSpPr>
            <p:nvPr/>
          </p:nvSpPr>
          <p:spPr bwMode="auto">
            <a:xfrm>
              <a:off x="5975350" y="1752600"/>
              <a:ext cx="1492250" cy="396875"/>
            </a:xfrm>
            <a:prstGeom prst="rect">
              <a:avLst/>
            </a:prstGeom>
            <a:noFill/>
            <a:ln w="9525">
              <a:noFill/>
              <a:miter lim="800000"/>
              <a:headEnd/>
              <a:tailEnd/>
            </a:ln>
          </p:spPr>
          <p:txBody>
            <a:bodyPr>
              <a:spAutoFit/>
            </a:bodyPr>
            <a:lstStyle/>
            <a:p>
              <a:r>
                <a:rPr lang="en-US" sz="2000" i="1"/>
                <a:t>c</a:t>
              </a:r>
              <a:r>
                <a:rPr lang="en-US" sz="2000" baseline="-25000"/>
                <a:t>1</a:t>
              </a:r>
              <a:r>
                <a:rPr lang="en-US" sz="2000"/>
                <a:t>           </a:t>
              </a:r>
              <a:r>
                <a:rPr lang="en-US" sz="2000" i="1"/>
                <a:t>c</a:t>
              </a:r>
              <a:r>
                <a:rPr lang="en-US" sz="2000" baseline="-25000"/>
                <a:t>2</a:t>
              </a:r>
            </a:p>
          </p:txBody>
        </p:sp>
        <p:sp>
          <p:nvSpPr>
            <p:cNvPr id="10251" name="Oval 11"/>
            <p:cNvSpPr>
              <a:spLocks noChangeArrowheads="1"/>
            </p:cNvSpPr>
            <p:nvPr/>
          </p:nvSpPr>
          <p:spPr bwMode="auto">
            <a:xfrm>
              <a:off x="2698750" y="2362200"/>
              <a:ext cx="304800" cy="304800"/>
            </a:xfrm>
            <a:prstGeom prst="ellipse">
              <a:avLst/>
            </a:prstGeom>
            <a:noFill/>
            <a:ln w="9525">
              <a:solidFill>
                <a:schemeClr val="tx1"/>
              </a:solidFill>
              <a:round/>
              <a:headEnd/>
              <a:tailEnd/>
            </a:ln>
          </p:spPr>
          <p:txBody>
            <a:bodyPr wrap="none" anchor="ctr"/>
            <a:lstStyle/>
            <a:p>
              <a:pPr algn="ctr"/>
              <a:r>
                <a:rPr lang="en-US" sz="2000">
                  <a:latin typeface="Symbol" pitchFamily="18" charset="2"/>
                </a:rPr>
                <a:t>*</a:t>
              </a:r>
            </a:p>
          </p:txBody>
        </p:sp>
        <p:sp>
          <p:nvSpPr>
            <p:cNvPr id="10252" name="Line 12"/>
            <p:cNvSpPr>
              <a:spLocks noChangeShapeType="1"/>
            </p:cNvSpPr>
            <p:nvPr/>
          </p:nvSpPr>
          <p:spPr bwMode="auto">
            <a:xfrm>
              <a:off x="2546350" y="2133600"/>
              <a:ext cx="228600" cy="228600"/>
            </a:xfrm>
            <a:prstGeom prst="line">
              <a:avLst/>
            </a:prstGeom>
            <a:noFill/>
            <a:ln w="9525">
              <a:solidFill>
                <a:schemeClr val="tx1"/>
              </a:solidFill>
              <a:round/>
              <a:headEnd/>
              <a:tailEnd type="arrow" w="med" len="med"/>
            </a:ln>
          </p:spPr>
          <p:txBody>
            <a:bodyPr/>
            <a:lstStyle/>
            <a:p>
              <a:endParaRPr lang="en-US"/>
            </a:p>
          </p:txBody>
        </p:sp>
        <p:sp>
          <p:nvSpPr>
            <p:cNvPr id="10253" name="Line 13"/>
            <p:cNvSpPr>
              <a:spLocks noChangeShapeType="1"/>
            </p:cNvSpPr>
            <p:nvPr/>
          </p:nvSpPr>
          <p:spPr bwMode="auto">
            <a:xfrm flipH="1">
              <a:off x="2927350" y="2133600"/>
              <a:ext cx="228600" cy="228600"/>
            </a:xfrm>
            <a:prstGeom prst="line">
              <a:avLst/>
            </a:prstGeom>
            <a:noFill/>
            <a:ln w="9525">
              <a:solidFill>
                <a:schemeClr val="tx1"/>
              </a:solidFill>
              <a:round/>
              <a:headEnd/>
              <a:tailEnd type="arrow" w="med" len="med"/>
            </a:ln>
          </p:spPr>
          <p:txBody>
            <a:bodyPr/>
            <a:lstStyle/>
            <a:p>
              <a:endParaRPr lang="en-US"/>
            </a:p>
          </p:txBody>
        </p:sp>
        <p:sp>
          <p:nvSpPr>
            <p:cNvPr id="10254" name="Oval 14"/>
            <p:cNvSpPr>
              <a:spLocks noChangeArrowheads="1"/>
            </p:cNvSpPr>
            <p:nvPr/>
          </p:nvSpPr>
          <p:spPr bwMode="auto">
            <a:xfrm>
              <a:off x="6477000" y="2362200"/>
              <a:ext cx="304800" cy="304800"/>
            </a:xfrm>
            <a:prstGeom prst="ellipse">
              <a:avLst/>
            </a:prstGeom>
            <a:noFill/>
            <a:ln w="9525">
              <a:solidFill>
                <a:schemeClr val="tx1"/>
              </a:solidFill>
              <a:round/>
              <a:headEnd/>
              <a:tailEnd/>
            </a:ln>
          </p:spPr>
          <p:txBody>
            <a:bodyPr wrap="none" anchor="ctr"/>
            <a:lstStyle/>
            <a:p>
              <a:pPr algn="ctr"/>
              <a:r>
                <a:rPr lang="en-US" sz="2000">
                  <a:latin typeface="Symbol" pitchFamily="18" charset="2"/>
                </a:rPr>
                <a:t>#</a:t>
              </a:r>
            </a:p>
          </p:txBody>
        </p:sp>
        <p:sp>
          <p:nvSpPr>
            <p:cNvPr id="10255" name="Line 15"/>
            <p:cNvSpPr>
              <a:spLocks noChangeShapeType="1"/>
            </p:cNvSpPr>
            <p:nvPr/>
          </p:nvSpPr>
          <p:spPr bwMode="auto">
            <a:xfrm>
              <a:off x="6324600" y="2133600"/>
              <a:ext cx="228600" cy="228600"/>
            </a:xfrm>
            <a:prstGeom prst="line">
              <a:avLst/>
            </a:prstGeom>
            <a:noFill/>
            <a:ln w="9525">
              <a:solidFill>
                <a:schemeClr val="tx1"/>
              </a:solidFill>
              <a:round/>
              <a:headEnd/>
              <a:tailEnd type="arrow" w="med" len="med"/>
            </a:ln>
          </p:spPr>
          <p:txBody>
            <a:bodyPr/>
            <a:lstStyle/>
            <a:p>
              <a:endParaRPr lang="en-US"/>
            </a:p>
          </p:txBody>
        </p:sp>
        <p:sp>
          <p:nvSpPr>
            <p:cNvPr id="10256" name="Line 16"/>
            <p:cNvSpPr>
              <a:spLocks noChangeShapeType="1"/>
            </p:cNvSpPr>
            <p:nvPr/>
          </p:nvSpPr>
          <p:spPr bwMode="auto">
            <a:xfrm flipH="1">
              <a:off x="6705600" y="2133600"/>
              <a:ext cx="228600" cy="228600"/>
            </a:xfrm>
            <a:prstGeom prst="line">
              <a:avLst/>
            </a:prstGeom>
            <a:noFill/>
            <a:ln w="9525">
              <a:solidFill>
                <a:schemeClr val="tx1"/>
              </a:solidFill>
              <a:round/>
              <a:headEnd/>
              <a:tailEnd type="arrow" w="med" len="med"/>
            </a:ln>
          </p:spPr>
          <p:txBody>
            <a:bodyPr/>
            <a:lstStyle/>
            <a:p>
              <a:endParaRPr lang="en-US"/>
            </a:p>
          </p:txBody>
        </p:sp>
        <p:sp>
          <p:nvSpPr>
            <p:cNvPr id="10257" name="Line 17"/>
            <p:cNvSpPr>
              <a:spLocks noChangeShapeType="1"/>
            </p:cNvSpPr>
            <p:nvPr/>
          </p:nvSpPr>
          <p:spPr bwMode="auto">
            <a:xfrm>
              <a:off x="2851150" y="2667000"/>
              <a:ext cx="0" cy="228600"/>
            </a:xfrm>
            <a:prstGeom prst="line">
              <a:avLst/>
            </a:prstGeom>
            <a:noFill/>
            <a:ln w="9525">
              <a:solidFill>
                <a:schemeClr val="tx1"/>
              </a:solidFill>
              <a:round/>
              <a:headEnd/>
              <a:tailEnd type="arrow" w="med" len="med"/>
            </a:ln>
          </p:spPr>
          <p:txBody>
            <a:bodyPr/>
            <a:lstStyle/>
            <a:p>
              <a:endParaRPr lang="en-US"/>
            </a:p>
          </p:txBody>
        </p:sp>
        <p:sp>
          <p:nvSpPr>
            <p:cNvPr id="10258" name="Text Box 18"/>
            <p:cNvSpPr txBox="1">
              <a:spLocks noChangeArrowheads="1"/>
            </p:cNvSpPr>
            <p:nvPr/>
          </p:nvSpPr>
          <p:spPr bwMode="auto">
            <a:xfrm>
              <a:off x="2698750" y="2819400"/>
              <a:ext cx="304800" cy="396875"/>
            </a:xfrm>
            <a:prstGeom prst="rect">
              <a:avLst/>
            </a:prstGeom>
            <a:noFill/>
            <a:ln w="9525">
              <a:noFill/>
              <a:miter lim="800000"/>
              <a:headEnd/>
              <a:tailEnd/>
            </a:ln>
          </p:spPr>
          <p:txBody>
            <a:bodyPr>
              <a:spAutoFit/>
            </a:bodyPr>
            <a:lstStyle/>
            <a:p>
              <a:r>
                <a:rPr lang="en-US" sz="2000" i="1"/>
                <a:t>y</a:t>
              </a:r>
              <a:endParaRPr lang="en-US" sz="2000" baseline="-25000"/>
            </a:p>
          </p:txBody>
        </p:sp>
        <p:sp>
          <p:nvSpPr>
            <p:cNvPr id="10259" name="Line 19"/>
            <p:cNvSpPr>
              <a:spLocks noChangeShapeType="1"/>
            </p:cNvSpPr>
            <p:nvPr/>
          </p:nvSpPr>
          <p:spPr bwMode="auto">
            <a:xfrm>
              <a:off x="6629400" y="2667000"/>
              <a:ext cx="0" cy="228600"/>
            </a:xfrm>
            <a:prstGeom prst="line">
              <a:avLst/>
            </a:prstGeom>
            <a:noFill/>
            <a:ln w="9525">
              <a:solidFill>
                <a:schemeClr val="tx1"/>
              </a:solidFill>
              <a:round/>
              <a:headEnd/>
              <a:tailEnd type="arrow" w="med" len="med"/>
            </a:ln>
          </p:spPr>
          <p:txBody>
            <a:bodyPr/>
            <a:lstStyle/>
            <a:p>
              <a:endParaRPr lang="en-US"/>
            </a:p>
          </p:txBody>
        </p:sp>
        <p:sp>
          <p:nvSpPr>
            <p:cNvPr id="10260" name="Text Box 20"/>
            <p:cNvSpPr txBox="1">
              <a:spLocks noChangeArrowheads="1"/>
            </p:cNvSpPr>
            <p:nvPr/>
          </p:nvSpPr>
          <p:spPr bwMode="auto">
            <a:xfrm>
              <a:off x="6477000" y="2819400"/>
              <a:ext cx="304800" cy="396875"/>
            </a:xfrm>
            <a:prstGeom prst="rect">
              <a:avLst/>
            </a:prstGeom>
            <a:noFill/>
            <a:ln w="9525">
              <a:noFill/>
              <a:miter lim="800000"/>
              <a:headEnd/>
              <a:tailEnd/>
            </a:ln>
          </p:spPr>
          <p:txBody>
            <a:bodyPr>
              <a:spAutoFit/>
            </a:bodyPr>
            <a:lstStyle/>
            <a:p>
              <a:r>
                <a:rPr lang="en-US" sz="2000" i="1"/>
                <a:t>d</a:t>
              </a:r>
              <a:endParaRPr lang="en-US" sz="2000" baseline="-25000"/>
            </a:p>
          </p:txBody>
        </p:sp>
        <p:sp>
          <p:nvSpPr>
            <p:cNvPr id="10261" name="Text Box 21"/>
            <p:cNvSpPr txBox="1">
              <a:spLocks noChangeArrowheads="1"/>
            </p:cNvSpPr>
            <p:nvPr/>
          </p:nvSpPr>
          <p:spPr bwMode="auto">
            <a:xfrm>
              <a:off x="3986213" y="2641600"/>
              <a:ext cx="1408112" cy="406400"/>
            </a:xfrm>
            <a:prstGeom prst="rect">
              <a:avLst/>
            </a:prstGeom>
            <a:noFill/>
            <a:ln w="9525">
              <a:solidFill>
                <a:schemeClr val="tx1"/>
              </a:solidFill>
              <a:miter lim="800000"/>
              <a:headEnd/>
              <a:tailEnd/>
            </a:ln>
          </p:spPr>
          <p:txBody>
            <a:bodyPr wrap="none">
              <a:spAutoFit/>
            </a:bodyPr>
            <a:lstStyle/>
            <a:p>
              <a:r>
                <a:rPr lang="en-US" sz="2000" i="1" dirty="0"/>
                <a:t>y</a:t>
              </a:r>
              <a:r>
                <a:rPr lang="en-US" sz="2000" baseline="-25000" dirty="0"/>
                <a:t> </a:t>
              </a:r>
              <a:r>
                <a:rPr lang="en-US" sz="2000" dirty="0">
                  <a:sym typeface="Wingdings" pitchFamily="2" charset="2"/>
                </a:rPr>
                <a:t> </a:t>
              </a:r>
              <a:r>
                <a:rPr lang="en-US" sz="2000" dirty="0">
                  <a:latin typeface="Arial" charset="0"/>
                  <a:sym typeface="Wingdings" pitchFamily="2" charset="2"/>
                </a:rPr>
                <a:t>Dec(</a:t>
              </a:r>
              <a:r>
                <a:rPr lang="en-US" sz="2000" i="1" dirty="0">
                  <a:sym typeface="Wingdings" pitchFamily="2" charset="2"/>
                </a:rPr>
                <a:t>d</a:t>
              </a:r>
              <a:r>
                <a:rPr lang="en-US" sz="2000" dirty="0">
                  <a:latin typeface="Arial" charset="0"/>
                  <a:sym typeface="Wingdings" pitchFamily="2" charset="2"/>
                </a:rPr>
                <a:t>)</a:t>
              </a:r>
              <a:endParaRPr lang="en-US" sz="2000" dirty="0">
                <a:latin typeface="Arial" charset="0"/>
              </a:endParaRPr>
            </a:p>
          </p:txBody>
        </p:sp>
        <p:sp>
          <p:nvSpPr>
            <p:cNvPr id="10262" name="Line 9"/>
            <p:cNvSpPr>
              <a:spLocks noChangeShapeType="1"/>
            </p:cNvSpPr>
            <p:nvPr/>
          </p:nvSpPr>
          <p:spPr bwMode="auto">
            <a:xfrm>
              <a:off x="3657600" y="2057400"/>
              <a:ext cx="2057400" cy="0"/>
            </a:xfrm>
            <a:prstGeom prst="line">
              <a:avLst/>
            </a:prstGeom>
            <a:noFill/>
            <a:ln w="9525">
              <a:solidFill>
                <a:schemeClr val="tx1"/>
              </a:solidFill>
              <a:round/>
              <a:headEnd/>
              <a:tailEnd type="triangle" w="med" len="med"/>
            </a:ln>
          </p:spPr>
          <p:txBody>
            <a:bodyPr/>
            <a:lstStyle/>
            <a:p>
              <a:endParaRPr lang="en-US"/>
            </a:p>
          </p:txBody>
        </p:sp>
        <p:sp>
          <p:nvSpPr>
            <p:cNvPr id="10263" name="Line 22"/>
            <p:cNvSpPr>
              <a:spLocks noChangeShapeType="1"/>
            </p:cNvSpPr>
            <p:nvPr/>
          </p:nvSpPr>
          <p:spPr bwMode="auto">
            <a:xfrm>
              <a:off x="3657600" y="3048000"/>
              <a:ext cx="2057400" cy="0"/>
            </a:xfrm>
            <a:prstGeom prst="line">
              <a:avLst/>
            </a:prstGeom>
            <a:noFill/>
            <a:ln w="9525">
              <a:solidFill>
                <a:schemeClr val="tx1"/>
              </a:solidFill>
              <a:round/>
              <a:headEnd type="triangle" w="med" len="med"/>
              <a:tailEnd/>
            </a:ln>
          </p:spPr>
          <p:txBody>
            <a:bodyPr/>
            <a:lstStyle/>
            <a:p>
              <a:endParaRPr lang="en-US"/>
            </a:p>
          </p:txBody>
        </p:sp>
      </p:grpSp>
      <p:sp>
        <p:nvSpPr>
          <p:cNvPr id="24" name="Rectangle 3"/>
          <p:cNvSpPr txBox="1">
            <a:spLocks noChangeArrowheads="1"/>
          </p:cNvSpPr>
          <p:nvPr/>
        </p:nvSpPr>
        <p:spPr>
          <a:xfrm>
            <a:off x="609600" y="1640276"/>
            <a:ext cx="8382000" cy="1179124"/>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lnSpc>
                <a:spcPct val="90000"/>
              </a:lnSpc>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Rivest</a:t>
            </a:r>
            <a:r>
              <a:rPr lang="en-US" dirty="0"/>
              <a:t>-Adelman-</a:t>
            </a:r>
            <a:r>
              <a:rPr lang="en-US" dirty="0" err="1"/>
              <a:t>Dertouzos</a:t>
            </a:r>
            <a:r>
              <a:rPr lang="en-US" dirty="0"/>
              <a:t> </a:t>
            </a:r>
            <a:r>
              <a:rPr lang="en-US" dirty="0" smtClean="0"/>
              <a:t>1978</a:t>
            </a:r>
            <a:endParaRPr lang="en-US" i="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6872555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1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1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“Fully Homomorphic” Encryption</a:t>
            </a:r>
            <a:endParaRPr lang="en-US" dirty="0"/>
          </a:p>
        </p:txBody>
      </p:sp>
      <p:sp>
        <p:nvSpPr>
          <p:cNvPr id="4" name="Content Placeholder 3"/>
          <p:cNvSpPr>
            <a:spLocks noGrp="1"/>
          </p:cNvSpPr>
          <p:nvPr>
            <p:ph idx="1"/>
          </p:nvPr>
        </p:nvSpPr>
        <p:spPr>
          <a:xfrm>
            <a:off x="381000" y="1412874"/>
            <a:ext cx="8382000" cy="886397"/>
          </a:xfrm>
        </p:spPr>
        <p:txBody>
          <a:bodyPr/>
          <a:lstStyle/>
          <a:p>
            <a:r>
              <a:rPr lang="en-US" dirty="0" smtClean="0"/>
              <a:t>Encryption for which we can compute </a:t>
            </a:r>
            <a:r>
              <a:rPr lang="en-US" dirty="0" smtClean="0">
                <a:solidFill>
                  <a:srgbClr val="FF0000"/>
                </a:solidFill>
              </a:rPr>
              <a:t>arbitrary functions</a:t>
            </a:r>
            <a:r>
              <a:rPr lang="en-US" dirty="0" smtClean="0"/>
              <a:t> on the encrypted data</a:t>
            </a:r>
          </a:p>
        </p:txBody>
      </p:sp>
      <p:grpSp>
        <p:nvGrpSpPr>
          <p:cNvPr id="2" name="Group 1"/>
          <p:cNvGrpSpPr/>
          <p:nvPr/>
        </p:nvGrpSpPr>
        <p:grpSpPr>
          <a:xfrm>
            <a:off x="3009900" y="3200400"/>
            <a:ext cx="2819400" cy="1676400"/>
            <a:chOff x="3124200" y="2590800"/>
            <a:chExt cx="2819400" cy="1676400"/>
          </a:xfrm>
        </p:grpSpPr>
        <p:sp>
          <p:nvSpPr>
            <p:cNvPr id="5" name="Line 39"/>
            <p:cNvSpPr>
              <a:spLocks noChangeShapeType="1"/>
            </p:cNvSpPr>
            <p:nvPr/>
          </p:nvSpPr>
          <p:spPr bwMode="auto">
            <a:xfrm>
              <a:off x="3200400" y="3200400"/>
              <a:ext cx="990600" cy="0"/>
            </a:xfrm>
            <a:prstGeom prst="line">
              <a:avLst/>
            </a:prstGeom>
            <a:noFill/>
            <a:ln w="25400">
              <a:solidFill>
                <a:schemeClr val="tx1"/>
              </a:solidFill>
              <a:round/>
              <a:headEnd/>
              <a:tailEnd type="triangle" w="med" len="med"/>
            </a:ln>
            <a:effectLst/>
          </p:spPr>
          <p:txBody>
            <a:bodyPr/>
            <a:lstStyle/>
            <a:p>
              <a:endParaRPr lang="en-US"/>
            </a:p>
          </p:txBody>
        </p:sp>
        <p:sp>
          <p:nvSpPr>
            <p:cNvPr id="6" name="Rectangle 41"/>
            <p:cNvSpPr>
              <a:spLocks noChangeArrowheads="1"/>
            </p:cNvSpPr>
            <p:nvPr/>
          </p:nvSpPr>
          <p:spPr bwMode="auto">
            <a:xfrm>
              <a:off x="4114800" y="3810000"/>
              <a:ext cx="1752600" cy="457200"/>
            </a:xfrm>
            <a:prstGeom prst="rect">
              <a:avLst/>
            </a:prstGeom>
            <a:noFill/>
            <a:ln w="9525">
              <a:noFill/>
              <a:miter lim="800000"/>
              <a:headEnd/>
              <a:tailEnd/>
            </a:ln>
            <a:effectLst/>
          </p:spPr>
          <p:txBody>
            <a:bodyPr anchor="ctr"/>
            <a:lstStyle/>
            <a:p>
              <a:pPr eaLnBrk="0" hangingPunct="0">
                <a:buFont typeface="Arial" charset="0"/>
                <a:buNone/>
              </a:pPr>
              <a:r>
                <a:rPr lang="en-US" sz="2800" dirty="0" err="1" smtClean="0">
                  <a:cs typeface="Arial" charset="0"/>
                </a:rPr>
                <a:t>Enc</a:t>
              </a:r>
              <a:r>
                <a:rPr lang="en-US" sz="2800" dirty="0" smtClean="0">
                  <a:cs typeface="Arial" charset="0"/>
                </a:rPr>
                <a:t>(</a:t>
              </a:r>
              <a:r>
                <a:rPr lang="en-US" sz="2800" i="1" dirty="0" smtClean="0"/>
                <a:t>f</a:t>
              </a:r>
              <a:r>
                <a:rPr lang="en-US" sz="2800" dirty="0" smtClean="0">
                  <a:cs typeface="Arial" charset="0"/>
                </a:rPr>
                <a:t>(</a:t>
              </a:r>
              <a:r>
                <a:rPr lang="en-US" sz="2800" i="1" dirty="0" smtClean="0">
                  <a:latin typeface="Times New Roman" pitchFamily="18" charset="0"/>
                  <a:cs typeface="Times New Roman" pitchFamily="18" charset="0"/>
                </a:rPr>
                <a:t>x</a:t>
              </a:r>
              <a:r>
                <a:rPr lang="en-US" sz="2800" dirty="0" smtClean="0">
                  <a:cs typeface="Arial" charset="0"/>
                </a:rPr>
                <a:t>))</a:t>
              </a:r>
              <a:endParaRPr lang="en-US" sz="2800" dirty="0">
                <a:cs typeface="Arial" charset="0"/>
              </a:endParaRPr>
            </a:p>
          </p:txBody>
        </p:sp>
        <p:sp>
          <p:nvSpPr>
            <p:cNvPr id="7" name="Rectangle 42"/>
            <p:cNvSpPr>
              <a:spLocks noChangeArrowheads="1"/>
            </p:cNvSpPr>
            <p:nvPr/>
          </p:nvSpPr>
          <p:spPr bwMode="auto">
            <a:xfrm>
              <a:off x="3124200" y="2667000"/>
              <a:ext cx="1219200" cy="457200"/>
            </a:xfrm>
            <a:prstGeom prst="rect">
              <a:avLst/>
            </a:prstGeom>
            <a:noFill/>
            <a:ln w="9525">
              <a:noFill/>
              <a:miter lim="800000"/>
              <a:headEnd/>
              <a:tailEnd/>
            </a:ln>
            <a:effectLst/>
          </p:spPr>
          <p:txBody>
            <a:bodyPr anchor="ctr"/>
            <a:lstStyle/>
            <a:p>
              <a:pPr eaLnBrk="0" hangingPunct="0">
                <a:buFont typeface="Arial" charset="0"/>
                <a:buNone/>
              </a:pPr>
              <a:r>
                <a:rPr lang="en-US" sz="2800" dirty="0">
                  <a:cs typeface="Arial" charset="0"/>
                </a:rPr>
                <a:t>Enc(</a:t>
              </a:r>
              <a:r>
                <a:rPr lang="en-US" sz="2800" i="1" dirty="0">
                  <a:latin typeface="Times New Roman" pitchFamily="18" charset="0"/>
                  <a:cs typeface="Times New Roman" pitchFamily="18" charset="0"/>
                </a:rPr>
                <a:t>x</a:t>
              </a:r>
              <a:r>
                <a:rPr lang="en-US" sz="2800" dirty="0">
                  <a:cs typeface="Arial" charset="0"/>
                </a:rPr>
                <a:t>) </a:t>
              </a:r>
            </a:p>
          </p:txBody>
        </p:sp>
        <p:sp>
          <p:nvSpPr>
            <p:cNvPr id="8" name="Rectangle 43"/>
            <p:cNvSpPr>
              <a:spLocks noChangeArrowheads="1"/>
            </p:cNvSpPr>
            <p:nvPr/>
          </p:nvSpPr>
          <p:spPr bwMode="auto">
            <a:xfrm>
              <a:off x="4419600" y="2590800"/>
              <a:ext cx="914400" cy="838200"/>
            </a:xfrm>
            <a:prstGeom prst="rect">
              <a:avLst/>
            </a:prstGeom>
            <a:gradFill>
              <a:gsLst>
                <a:gs pos="0">
                  <a:srgbClr val="FF3399"/>
                </a:gs>
                <a:gs pos="25000">
                  <a:srgbClr val="FF6633"/>
                </a:gs>
                <a:gs pos="50000">
                  <a:srgbClr val="FFFF00"/>
                </a:gs>
                <a:gs pos="75000">
                  <a:srgbClr val="01A78F"/>
                </a:gs>
                <a:gs pos="100000">
                  <a:srgbClr val="3366FF"/>
                </a:gs>
              </a:gsLst>
              <a:lin ang="5400000" scaled="0"/>
            </a:gradFill>
            <a:ln w="38100">
              <a:solidFill>
                <a:schemeClr val="tx1"/>
              </a:solidFill>
              <a:miter lim="800000"/>
              <a:headEnd/>
              <a:tailEnd/>
            </a:ln>
            <a:effectLst/>
          </p:spPr>
          <p:txBody>
            <a:bodyPr wrap="none" anchor="ctr"/>
            <a:lstStyle/>
            <a:p>
              <a:pPr algn="ctr"/>
              <a:r>
                <a:rPr lang="en-US" sz="2800" dirty="0" err="1" smtClean="0"/>
                <a:t>Eval</a:t>
              </a:r>
              <a:endParaRPr lang="en-US" sz="2800" dirty="0"/>
            </a:p>
          </p:txBody>
        </p:sp>
        <p:sp>
          <p:nvSpPr>
            <p:cNvPr id="9" name="Line 44"/>
            <p:cNvSpPr>
              <a:spLocks noChangeShapeType="1"/>
            </p:cNvSpPr>
            <p:nvPr/>
          </p:nvSpPr>
          <p:spPr bwMode="auto">
            <a:xfrm flipH="1">
              <a:off x="5486400" y="3200400"/>
              <a:ext cx="304800" cy="0"/>
            </a:xfrm>
            <a:prstGeom prst="line">
              <a:avLst/>
            </a:prstGeom>
            <a:noFill/>
            <a:ln w="25400">
              <a:solidFill>
                <a:schemeClr val="tx1"/>
              </a:solidFill>
              <a:round/>
              <a:headEnd/>
              <a:tailEnd type="triangle" w="med" len="med"/>
            </a:ln>
            <a:effectLst/>
          </p:spPr>
          <p:txBody>
            <a:bodyPr/>
            <a:lstStyle/>
            <a:p>
              <a:endParaRPr lang="en-US"/>
            </a:p>
          </p:txBody>
        </p:sp>
        <p:sp>
          <p:nvSpPr>
            <p:cNvPr id="10" name="Rectangle 45"/>
            <p:cNvSpPr>
              <a:spLocks noChangeArrowheads="1"/>
            </p:cNvSpPr>
            <p:nvPr/>
          </p:nvSpPr>
          <p:spPr bwMode="auto">
            <a:xfrm>
              <a:off x="5486400" y="2667000"/>
              <a:ext cx="457200" cy="457200"/>
            </a:xfrm>
            <a:prstGeom prst="rect">
              <a:avLst/>
            </a:prstGeom>
            <a:noFill/>
            <a:ln w="9525">
              <a:noFill/>
              <a:miter lim="800000"/>
              <a:headEnd/>
              <a:tailEnd/>
            </a:ln>
            <a:effectLst/>
          </p:spPr>
          <p:txBody>
            <a:bodyPr anchor="ctr"/>
            <a:lstStyle/>
            <a:p>
              <a:pPr eaLnBrk="0" hangingPunct="0">
                <a:buFont typeface="Arial" charset="0"/>
                <a:buNone/>
              </a:pPr>
              <a:r>
                <a:rPr lang="en-US" sz="2800" i="1" dirty="0"/>
                <a:t>f</a:t>
              </a:r>
              <a:endParaRPr lang="en-US" sz="2800" i="1" dirty="0">
                <a:cs typeface="Arial" charset="0"/>
              </a:endParaRPr>
            </a:p>
          </p:txBody>
        </p:sp>
        <p:sp>
          <p:nvSpPr>
            <p:cNvPr id="11" name="Line 46"/>
            <p:cNvSpPr>
              <a:spLocks noChangeShapeType="1"/>
            </p:cNvSpPr>
            <p:nvPr/>
          </p:nvSpPr>
          <p:spPr bwMode="auto">
            <a:xfrm>
              <a:off x="4876800" y="3505200"/>
              <a:ext cx="0" cy="304800"/>
            </a:xfrm>
            <a:prstGeom prst="line">
              <a:avLst/>
            </a:prstGeom>
            <a:noFill/>
            <a:ln w="25400">
              <a:solidFill>
                <a:schemeClr val="tx1"/>
              </a:solidFill>
              <a:round/>
              <a:headEnd/>
              <a:tailEnd type="triangle" w="med" len="med"/>
            </a:ln>
            <a:effectLst/>
          </p:spPr>
          <p:txBody>
            <a:bodyPr/>
            <a:lstStyle/>
            <a:p>
              <a:endParaRPr lang="en-US"/>
            </a:p>
          </p:txBody>
        </p:sp>
      </p:grpSp>
    </p:spTree>
    <p:extLst>
      <p:ext uri="{BB962C8B-B14F-4D97-AF65-F5344CB8AC3E}">
        <p14:creationId xmlns:p14="http://schemas.microsoft.com/office/powerpoint/2010/main" val="193159804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3"/>
          <p:cNvSpPr>
            <a:spLocks noGrp="1" noChangeArrowheads="1"/>
          </p:cNvSpPr>
          <p:nvPr>
            <p:ph type="body" sz="quarter" idx="10"/>
          </p:nvPr>
        </p:nvSpPr>
        <p:spPr/>
        <p:txBody>
          <a:bodyPr/>
          <a:lstStyle/>
          <a:p>
            <a:pPr eaLnBrk="1" hangingPunct="1"/>
            <a:r>
              <a:rPr lang="en-US" dirty="0" smtClean="0"/>
              <a:t>An encryption scheme: (</a:t>
            </a:r>
            <a:r>
              <a:rPr lang="en-US" dirty="0" err="1" smtClean="0"/>
              <a:t>KeyGen</a:t>
            </a:r>
            <a:r>
              <a:rPr lang="en-US" dirty="0" smtClean="0"/>
              <a:t>, Enc, Dec)</a:t>
            </a:r>
          </a:p>
          <a:p>
            <a:pPr lvl="1" eaLnBrk="1" hangingPunct="1"/>
            <a:r>
              <a:rPr lang="en-US" dirty="0" smtClean="0"/>
              <a:t>Plaintext-space = {0,1}</a:t>
            </a:r>
          </a:p>
          <a:p>
            <a:pPr lvl="1" eaLnBrk="1" hangingPunct="1"/>
            <a:r>
              <a:rPr lang="en-US" dirty="0" smtClean="0"/>
              <a:t>(</a:t>
            </a:r>
            <a:r>
              <a:rPr lang="en-US" i="1" dirty="0" err="1" smtClean="0">
                <a:latin typeface="Times New Roman" pitchFamily="18" charset="0"/>
                <a:cs typeface="Times New Roman" pitchFamily="18" charset="0"/>
              </a:rPr>
              <a:t>pk,sk</a:t>
            </a:r>
            <a:r>
              <a:rPr lang="en-US" i="1" dirty="0" smtClean="0">
                <a:latin typeface="Times New Roman" pitchFamily="18" charset="0"/>
                <a:cs typeface="Times New Roman" pitchFamily="18" charset="0"/>
              </a:rPr>
              <a:t>)</a:t>
            </a:r>
            <a:r>
              <a:rPr lang="en-US" dirty="0" smtClean="0"/>
              <a:t> </a:t>
            </a:r>
            <a:r>
              <a:rPr lang="en-US" dirty="0" smtClean="0">
                <a:sym typeface="Wingdings" pitchFamily="2" charset="2"/>
              </a:rPr>
              <a:t></a:t>
            </a:r>
            <a:r>
              <a:rPr lang="en-US" dirty="0" err="1" smtClean="0">
                <a:sym typeface="Wingdings" pitchFamily="2" charset="2"/>
              </a:rPr>
              <a:t>KeyGen</a:t>
            </a:r>
            <a:r>
              <a:rPr lang="en-US" dirty="0" smtClean="0">
                <a:sym typeface="Wingdings" pitchFamily="2" charset="2"/>
              </a:rPr>
              <a:t>($),  </a:t>
            </a:r>
            <a:r>
              <a:rPr lang="en-US" i="1" dirty="0" err="1" smtClean="0">
                <a:latin typeface="Times New Roman" pitchFamily="18" charset="0"/>
                <a:cs typeface="Times New Roman" pitchFamily="18" charset="0"/>
                <a:sym typeface="Wingdings" pitchFamily="2" charset="2"/>
              </a:rPr>
              <a:t>c</a:t>
            </a:r>
            <a:r>
              <a:rPr lang="en-US" dirty="0" err="1" smtClean="0">
                <a:sym typeface="Wingdings" pitchFamily="2" charset="2"/>
              </a:rPr>
              <a:t>Enc</a:t>
            </a:r>
            <a:r>
              <a:rPr lang="en-US" baseline="-25000" dirty="0" err="1" smtClean="0">
                <a:latin typeface="Times New Roman" pitchFamily="18" charset="0"/>
                <a:cs typeface="Times New Roman" pitchFamily="18" charset="0"/>
                <a:sym typeface="Wingdings" pitchFamily="2" charset="2"/>
              </a:rPr>
              <a:t>pk</a:t>
            </a:r>
            <a:r>
              <a:rPr lang="en-US" dirty="0" smtClean="0">
                <a:sym typeface="Wingdings" pitchFamily="2" charset="2"/>
              </a:rPr>
              <a:t>(</a:t>
            </a:r>
            <a:r>
              <a:rPr lang="en-US" i="1" dirty="0" smtClean="0">
                <a:latin typeface="Times New Roman" pitchFamily="18" charset="0"/>
                <a:cs typeface="Times New Roman" pitchFamily="18" charset="0"/>
                <a:sym typeface="Wingdings" pitchFamily="2" charset="2"/>
              </a:rPr>
              <a:t>b</a:t>
            </a:r>
            <a:r>
              <a:rPr lang="en-US" dirty="0" smtClean="0">
                <a:sym typeface="Wingdings" pitchFamily="2" charset="2"/>
              </a:rPr>
              <a:t>),  </a:t>
            </a:r>
            <a:r>
              <a:rPr lang="en-US" i="1" dirty="0" err="1" smtClean="0">
                <a:latin typeface="Times New Roman" pitchFamily="18" charset="0"/>
                <a:cs typeface="Times New Roman" pitchFamily="18" charset="0"/>
                <a:sym typeface="Wingdings" pitchFamily="2" charset="2"/>
              </a:rPr>
              <a:t>b</a:t>
            </a:r>
            <a:r>
              <a:rPr lang="en-US" dirty="0" err="1" smtClean="0">
                <a:sym typeface="Wingdings" pitchFamily="2" charset="2"/>
              </a:rPr>
              <a:t>Dec</a:t>
            </a:r>
            <a:r>
              <a:rPr lang="en-US" i="1" baseline="-25000" dirty="0" err="1" smtClean="0">
                <a:latin typeface="Times New Roman" pitchFamily="18" charset="0"/>
                <a:cs typeface="Times New Roman" pitchFamily="18" charset="0"/>
                <a:sym typeface="Wingdings" pitchFamily="2" charset="2"/>
              </a:rPr>
              <a:t>sk</a:t>
            </a:r>
            <a:r>
              <a:rPr lang="en-US" dirty="0" smtClean="0">
                <a:sym typeface="Wingdings" pitchFamily="2" charset="2"/>
              </a:rPr>
              <a:t>(</a:t>
            </a:r>
            <a:r>
              <a:rPr lang="en-US" i="1" dirty="0" smtClean="0">
                <a:latin typeface="Times New Roman" pitchFamily="18" charset="0"/>
                <a:cs typeface="Times New Roman" pitchFamily="18" charset="0"/>
                <a:sym typeface="Wingdings" pitchFamily="2" charset="2"/>
              </a:rPr>
              <a:t>c</a:t>
            </a:r>
            <a:r>
              <a:rPr lang="en-US" dirty="0" smtClean="0">
                <a:sym typeface="Wingdings" pitchFamily="2" charset="2"/>
              </a:rPr>
              <a:t>)</a:t>
            </a:r>
            <a:endParaRPr lang="en-US" dirty="0" smtClean="0"/>
          </a:p>
          <a:p>
            <a:pPr eaLnBrk="1" hangingPunct="1"/>
            <a:r>
              <a:rPr lang="en-US" dirty="0" smtClean="0">
                <a:solidFill>
                  <a:srgbClr val="0000CC"/>
                </a:solidFill>
              </a:rPr>
              <a:t>Semantic security</a:t>
            </a:r>
            <a:r>
              <a:rPr lang="en-US" dirty="0" smtClean="0"/>
              <a:t> [GM’84]:</a:t>
            </a:r>
            <a:br>
              <a:rPr lang="en-US" dirty="0" smtClean="0"/>
            </a:br>
            <a:r>
              <a:rPr lang="en-US" dirty="0" smtClean="0"/>
              <a:t>     </a:t>
            </a:r>
            <a:r>
              <a:rPr lang="en-US" dirty="0" smtClean="0">
                <a:solidFill>
                  <a:srgbClr val="009900"/>
                </a:solidFill>
              </a:rPr>
              <a:t>(</a:t>
            </a:r>
            <a:r>
              <a:rPr lang="en-US" i="1" dirty="0" err="1" smtClean="0">
                <a:solidFill>
                  <a:srgbClr val="009900"/>
                </a:solidFill>
                <a:latin typeface="Times New Roman" pitchFamily="18" charset="0"/>
                <a:cs typeface="Times New Roman" pitchFamily="18" charset="0"/>
              </a:rPr>
              <a:t>pk</a:t>
            </a:r>
            <a:r>
              <a:rPr lang="en-US" dirty="0" smtClean="0">
                <a:solidFill>
                  <a:srgbClr val="009900"/>
                </a:solidFill>
              </a:rPr>
              <a:t>, </a:t>
            </a:r>
            <a:r>
              <a:rPr lang="en-US" dirty="0" err="1" smtClean="0">
                <a:solidFill>
                  <a:srgbClr val="009900"/>
                </a:solidFill>
              </a:rPr>
              <a:t>Enc</a:t>
            </a:r>
            <a:r>
              <a:rPr lang="en-US" i="1" baseline="-25000" dirty="0" err="1" smtClean="0">
                <a:solidFill>
                  <a:srgbClr val="009900"/>
                </a:solidFill>
                <a:latin typeface="Times New Roman" pitchFamily="18" charset="0"/>
                <a:cs typeface="Times New Roman" pitchFamily="18" charset="0"/>
              </a:rPr>
              <a:t>pk</a:t>
            </a:r>
            <a:r>
              <a:rPr lang="en-US" dirty="0" smtClean="0">
                <a:solidFill>
                  <a:srgbClr val="009900"/>
                </a:solidFill>
              </a:rPr>
              <a:t>(</a:t>
            </a:r>
            <a:r>
              <a:rPr lang="en-US" dirty="0" smtClean="0">
                <a:solidFill>
                  <a:srgbClr val="009900"/>
                </a:solidFill>
                <a:latin typeface="Times New Roman" pitchFamily="18" charset="0"/>
                <a:cs typeface="Times New Roman" pitchFamily="18" charset="0"/>
              </a:rPr>
              <a:t>0</a:t>
            </a:r>
            <a:r>
              <a:rPr lang="en-US" dirty="0" smtClean="0">
                <a:solidFill>
                  <a:srgbClr val="009900"/>
                </a:solidFill>
              </a:rPr>
              <a:t>))  </a:t>
            </a:r>
            <a:r>
              <a:rPr lang="en-US" dirty="0" smtClean="0">
                <a:solidFill>
                  <a:srgbClr val="009900"/>
                </a:solidFill>
                <a:sym typeface="Symbol" pitchFamily="18" charset="2"/>
              </a:rPr>
              <a:t></a:t>
            </a:r>
            <a:r>
              <a:rPr lang="en-US" dirty="0" smtClean="0">
                <a:solidFill>
                  <a:srgbClr val="009900"/>
                </a:solidFill>
                <a:sym typeface="Math B" pitchFamily="2" charset="2"/>
              </a:rPr>
              <a:t> </a:t>
            </a:r>
            <a:r>
              <a:rPr lang="en-US" dirty="0" smtClean="0">
                <a:solidFill>
                  <a:srgbClr val="009900"/>
                </a:solidFill>
              </a:rPr>
              <a:t> (</a:t>
            </a:r>
            <a:r>
              <a:rPr lang="en-US" i="1" dirty="0" err="1" smtClean="0">
                <a:solidFill>
                  <a:srgbClr val="009900"/>
                </a:solidFill>
                <a:latin typeface="Times New Roman" pitchFamily="18" charset="0"/>
                <a:cs typeface="Times New Roman" pitchFamily="18" charset="0"/>
              </a:rPr>
              <a:t>pk</a:t>
            </a:r>
            <a:r>
              <a:rPr lang="en-US" dirty="0" smtClean="0">
                <a:solidFill>
                  <a:srgbClr val="009900"/>
                </a:solidFill>
              </a:rPr>
              <a:t>, </a:t>
            </a:r>
            <a:r>
              <a:rPr lang="en-US" dirty="0" err="1" smtClean="0">
                <a:solidFill>
                  <a:srgbClr val="009900"/>
                </a:solidFill>
              </a:rPr>
              <a:t>Enc</a:t>
            </a:r>
            <a:r>
              <a:rPr lang="en-US" i="1" baseline="-25000" dirty="0" err="1" smtClean="0">
                <a:solidFill>
                  <a:srgbClr val="009900"/>
                </a:solidFill>
                <a:latin typeface="Times New Roman" pitchFamily="18" charset="0"/>
                <a:cs typeface="Times New Roman" pitchFamily="18" charset="0"/>
              </a:rPr>
              <a:t>pk</a:t>
            </a:r>
            <a:r>
              <a:rPr lang="en-US" dirty="0" smtClean="0">
                <a:solidFill>
                  <a:srgbClr val="009900"/>
                </a:solidFill>
              </a:rPr>
              <a:t>(</a:t>
            </a:r>
            <a:r>
              <a:rPr lang="en-US" dirty="0" smtClean="0">
                <a:solidFill>
                  <a:srgbClr val="009900"/>
                </a:solidFill>
                <a:latin typeface="Times New Roman" pitchFamily="18" charset="0"/>
                <a:cs typeface="Times New Roman" pitchFamily="18" charset="0"/>
              </a:rPr>
              <a:t>1</a:t>
            </a:r>
            <a:r>
              <a:rPr lang="en-US" dirty="0" smtClean="0">
                <a:solidFill>
                  <a:srgbClr val="009900"/>
                </a:solidFill>
              </a:rPr>
              <a:t>))</a:t>
            </a:r>
          </a:p>
          <a:p>
            <a:pPr lvl="1" eaLnBrk="1" hangingPunct="1">
              <a:buFont typeface="Wingdings" pitchFamily="2" charset="2"/>
              <a:buNone/>
            </a:pPr>
            <a:r>
              <a:rPr lang="en-US" dirty="0" smtClean="0">
                <a:sym typeface="Symbol"/>
              </a:rPr>
              <a:t></a:t>
            </a:r>
            <a:r>
              <a:rPr lang="en-US" dirty="0" smtClean="0"/>
              <a:t> means indistinguishable by efficient algorithms</a:t>
            </a:r>
          </a:p>
        </p:txBody>
      </p:sp>
      <p:sp>
        <p:nvSpPr>
          <p:cNvPr id="13316" name="Rectangle 2"/>
          <p:cNvSpPr>
            <a:spLocks noGrp="1" noChangeArrowheads="1"/>
          </p:cNvSpPr>
          <p:nvPr>
            <p:ph type="title"/>
          </p:nvPr>
        </p:nvSpPr>
        <p:spPr/>
        <p:txBody>
          <a:bodyPr/>
          <a:lstStyle/>
          <a:p>
            <a:pPr eaLnBrk="1" hangingPunct="1"/>
            <a:r>
              <a:rPr lang="en-US" dirty="0" smtClean="0"/>
              <a:t>Some Notations</a:t>
            </a:r>
          </a:p>
        </p:txBody>
      </p:sp>
      <p:sp>
        <p:nvSpPr>
          <p:cNvPr id="13315" name="Slide Number Placeholder 5"/>
          <p:cNvSpPr>
            <a:spLocks noGrp="1"/>
          </p:cNvSpPr>
          <p:nvPr>
            <p:ph type="sldNum" sz="quarter" idx="12"/>
          </p:nvPr>
        </p:nvSpPr>
        <p:spPr>
          <a:noFill/>
        </p:spPr>
        <p:txBody>
          <a:bodyPr/>
          <a:lstStyle/>
          <a:p>
            <a:fld id="{8DA68291-D722-462E-9B94-09F82B6F3450}" type="slidenum">
              <a:rPr lang="en-US"/>
              <a:pPr/>
              <a:t>6</a:t>
            </a:fld>
            <a:endParaRPr lang="en-US"/>
          </a:p>
        </p:txBody>
      </p:sp>
    </p:spTree>
    <p:extLst>
      <p:ext uri="{BB962C8B-B14F-4D97-AF65-F5344CB8AC3E}">
        <p14:creationId xmlns:p14="http://schemas.microsoft.com/office/powerpoint/2010/main" val="405439675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type="body" sz="quarter" idx="10"/>
          </p:nvPr>
        </p:nvSpPr>
        <p:spPr>
          <a:xfrm>
            <a:off x="381000" y="1411552"/>
            <a:ext cx="8382000" cy="4616648"/>
          </a:xfrm>
        </p:spPr>
        <p:txBody>
          <a:bodyPr/>
          <a:lstStyle/>
          <a:p>
            <a:pPr eaLnBrk="1" hangingPunct="1"/>
            <a:r>
              <a:rPr lang="en-US" i="1" dirty="0" smtClean="0">
                <a:latin typeface="Times New Roman" pitchFamily="18" charset="0"/>
                <a:cs typeface="Times New Roman" pitchFamily="18" charset="0"/>
              </a:rPr>
              <a:t>H</a:t>
            </a:r>
            <a:r>
              <a:rPr lang="en-US" dirty="0" smtClean="0"/>
              <a:t> = </a:t>
            </a:r>
            <a:r>
              <a:rPr lang="en-US" sz="3600" dirty="0" smtClean="0"/>
              <a:t>{</a:t>
            </a:r>
            <a:r>
              <a:rPr lang="en-US" dirty="0" err="1" smtClean="0"/>
              <a:t>KeyGen</a:t>
            </a:r>
            <a:r>
              <a:rPr lang="en-US" dirty="0" smtClean="0"/>
              <a:t>, Enc, Dec, </a:t>
            </a:r>
            <a:r>
              <a:rPr lang="en-US" dirty="0" err="1" smtClean="0">
                <a:solidFill>
                  <a:srgbClr val="009900"/>
                </a:solidFill>
              </a:rPr>
              <a:t>Eval</a:t>
            </a:r>
            <a:r>
              <a:rPr lang="en-US" sz="3600" dirty="0" smtClean="0"/>
              <a:t>}</a:t>
            </a:r>
          </a:p>
          <a:p>
            <a:pPr lvl="1" eaLnBrk="1" hangingPunct="1">
              <a:buFont typeface="Wingdings" pitchFamily="2" charset="2"/>
              <a:buNone/>
            </a:pPr>
            <a:r>
              <a:rPr lang="en-US" dirty="0" smtClean="0"/>
              <a:t>  </a:t>
            </a:r>
            <a:r>
              <a:rPr lang="en-US" i="1" dirty="0" smtClean="0">
                <a:latin typeface="Times New Roman" pitchFamily="18" charset="0"/>
                <a:cs typeface="Times New Roman" pitchFamily="18" charset="0"/>
                <a:sym typeface="Wingdings" pitchFamily="2" charset="2"/>
              </a:rPr>
              <a:t>c</a:t>
            </a:r>
            <a:r>
              <a:rPr lang="en-US" dirty="0" smtClean="0">
                <a:latin typeface="Times New Roman" pitchFamily="18" charset="0"/>
                <a:cs typeface="Times New Roman" pitchFamily="18" charset="0"/>
                <a:sym typeface="Wingdings" pitchFamily="2" charset="2"/>
              </a:rPr>
              <a:t>*</a:t>
            </a:r>
            <a:r>
              <a:rPr lang="en-US" dirty="0" smtClean="0">
                <a:sym typeface="Wingdings" pitchFamily="2" charset="2"/>
              </a:rPr>
              <a:t>  </a:t>
            </a:r>
            <a:r>
              <a:rPr lang="en-US" dirty="0" err="1" smtClean="0">
                <a:sym typeface="Wingdings" pitchFamily="2" charset="2"/>
              </a:rPr>
              <a:t>Eval</a:t>
            </a:r>
            <a:r>
              <a:rPr lang="en-US" i="1" baseline="-25000" dirty="0" err="1" smtClean="0">
                <a:latin typeface="Times New Roman" pitchFamily="18" charset="0"/>
                <a:cs typeface="Times New Roman" pitchFamily="18" charset="0"/>
                <a:sym typeface="Wingdings" pitchFamily="2" charset="2"/>
              </a:rPr>
              <a:t>pk</a:t>
            </a:r>
            <a:r>
              <a:rPr lang="en-US" dirty="0" smtClean="0">
                <a:sym typeface="Wingdings" pitchFamily="2" charset="2"/>
              </a:rPr>
              <a:t>(</a:t>
            </a:r>
            <a:r>
              <a:rPr lang="en-US" i="1" dirty="0" smtClean="0">
                <a:latin typeface="Times New Roman" pitchFamily="18" charset="0"/>
                <a:cs typeface="Times New Roman" pitchFamily="18" charset="0"/>
                <a:sym typeface="Wingdings" pitchFamily="2" charset="2"/>
              </a:rPr>
              <a:t>f</a:t>
            </a:r>
            <a:r>
              <a:rPr lang="en-US" dirty="0" smtClean="0">
                <a:latin typeface="Times New Roman" pitchFamily="18" charset="0"/>
                <a:cs typeface="Times New Roman" pitchFamily="18" charset="0"/>
                <a:sym typeface="Wingdings" pitchFamily="2" charset="2"/>
              </a:rPr>
              <a:t>, </a:t>
            </a:r>
            <a:r>
              <a:rPr lang="en-US" b="1" i="1" dirty="0" smtClean="0">
                <a:latin typeface="Times New Roman" pitchFamily="18" charset="0"/>
                <a:cs typeface="Times New Roman" pitchFamily="18" charset="0"/>
                <a:sym typeface="Wingdings" pitchFamily="2" charset="2"/>
              </a:rPr>
              <a:t>c</a:t>
            </a:r>
            <a:r>
              <a:rPr lang="en-US" dirty="0" smtClean="0">
                <a:sym typeface="Wingdings" pitchFamily="2" charset="2"/>
              </a:rPr>
              <a:t>)</a:t>
            </a:r>
          </a:p>
          <a:p>
            <a:pPr eaLnBrk="1" hangingPunct="1">
              <a:spcBef>
                <a:spcPct val="35000"/>
              </a:spcBef>
            </a:pPr>
            <a:r>
              <a:rPr lang="en-US" dirty="0" err="1" smtClean="0">
                <a:solidFill>
                  <a:srgbClr val="0000CC"/>
                </a:solidFill>
              </a:rPr>
              <a:t>Homomorphic</a:t>
            </a:r>
            <a:r>
              <a:rPr lang="en-US" dirty="0" smtClean="0"/>
              <a:t>: </a:t>
            </a:r>
            <a:r>
              <a:rPr lang="en-US" dirty="0" err="1" smtClean="0">
                <a:solidFill>
                  <a:srgbClr val="009900"/>
                </a:solidFill>
              </a:rPr>
              <a:t>Dec</a:t>
            </a:r>
            <a:r>
              <a:rPr lang="en-US" baseline="-25000" dirty="0" err="1" smtClean="0">
                <a:solidFill>
                  <a:srgbClr val="009900"/>
                </a:solidFill>
                <a:latin typeface="Times New Roman" pitchFamily="18" charset="0"/>
                <a:cs typeface="Times New Roman" pitchFamily="18" charset="0"/>
              </a:rPr>
              <a:t>sk</a:t>
            </a:r>
            <a:r>
              <a:rPr lang="en-US" dirty="0" smtClean="0">
                <a:solidFill>
                  <a:srgbClr val="009900"/>
                </a:solidFill>
              </a:rPr>
              <a:t>(</a:t>
            </a:r>
            <a:r>
              <a:rPr lang="en-US" dirty="0" err="1" smtClean="0">
                <a:solidFill>
                  <a:srgbClr val="009900"/>
                </a:solidFill>
              </a:rPr>
              <a:t>Eval</a:t>
            </a:r>
            <a:r>
              <a:rPr lang="en-US" baseline="-25000" dirty="0" err="1" smtClean="0">
                <a:solidFill>
                  <a:srgbClr val="009900"/>
                </a:solidFill>
                <a:latin typeface="Times New Roman" pitchFamily="18" charset="0"/>
                <a:cs typeface="Times New Roman" pitchFamily="18" charset="0"/>
              </a:rPr>
              <a:t>pk</a:t>
            </a:r>
            <a:r>
              <a:rPr lang="en-US" dirty="0" smtClean="0">
                <a:solidFill>
                  <a:srgbClr val="009900"/>
                </a:solidFill>
              </a:rPr>
              <a:t>( </a:t>
            </a:r>
            <a:r>
              <a:rPr lang="en-US" i="1" dirty="0" smtClean="0">
                <a:solidFill>
                  <a:srgbClr val="009900"/>
                </a:solidFill>
                <a:latin typeface="Times New Roman" pitchFamily="18" charset="0"/>
                <a:cs typeface="Times New Roman" pitchFamily="18" charset="0"/>
              </a:rPr>
              <a:t>f</a:t>
            </a:r>
            <a:r>
              <a:rPr lang="en-US" dirty="0" smtClean="0">
                <a:solidFill>
                  <a:srgbClr val="009900"/>
                </a:solidFill>
              </a:rPr>
              <a:t>, </a:t>
            </a:r>
            <a:r>
              <a:rPr lang="en-US" dirty="0" err="1" smtClean="0">
                <a:solidFill>
                  <a:srgbClr val="009900"/>
                </a:solidFill>
              </a:rPr>
              <a:t>Enc</a:t>
            </a:r>
            <a:r>
              <a:rPr lang="en-US" baseline="-25000" dirty="0" err="1" smtClean="0">
                <a:solidFill>
                  <a:srgbClr val="009900"/>
                </a:solidFill>
                <a:latin typeface="Times New Roman" pitchFamily="18" charset="0"/>
                <a:cs typeface="Times New Roman" pitchFamily="18" charset="0"/>
              </a:rPr>
              <a:t>pk</a:t>
            </a:r>
            <a:r>
              <a:rPr lang="en-US" dirty="0" smtClean="0">
                <a:solidFill>
                  <a:srgbClr val="009900"/>
                </a:solidFill>
              </a:rPr>
              <a:t>(</a:t>
            </a:r>
            <a:r>
              <a:rPr lang="en-US" i="1" dirty="0" smtClean="0">
                <a:solidFill>
                  <a:srgbClr val="009900"/>
                </a:solidFill>
                <a:latin typeface="Times New Roman" pitchFamily="18" charset="0"/>
                <a:cs typeface="Times New Roman" pitchFamily="18" charset="0"/>
              </a:rPr>
              <a:t>x</a:t>
            </a:r>
            <a:r>
              <a:rPr lang="en-US" dirty="0" smtClean="0">
                <a:solidFill>
                  <a:srgbClr val="009900"/>
                </a:solidFill>
              </a:rPr>
              <a:t>))) = </a:t>
            </a:r>
            <a:r>
              <a:rPr lang="en-US" i="1" dirty="0" smtClean="0">
                <a:solidFill>
                  <a:srgbClr val="009900"/>
                </a:solidFill>
                <a:latin typeface="Times New Roman" pitchFamily="18" charset="0"/>
                <a:cs typeface="Times New Roman" pitchFamily="18" charset="0"/>
              </a:rPr>
              <a:t>f</a:t>
            </a:r>
            <a:r>
              <a:rPr lang="en-US" dirty="0" smtClean="0">
                <a:solidFill>
                  <a:srgbClr val="009900"/>
                </a:solidFill>
              </a:rPr>
              <a:t>(</a:t>
            </a:r>
            <a:r>
              <a:rPr lang="en-US" i="1" dirty="0" smtClean="0">
                <a:solidFill>
                  <a:srgbClr val="009900"/>
                </a:solidFill>
                <a:latin typeface="Times New Roman" pitchFamily="18" charset="0"/>
                <a:cs typeface="Times New Roman" pitchFamily="18" charset="0"/>
              </a:rPr>
              <a:t>x</a:t>
            </a:r>
            <a:r>
              <a:rPr lang="en-US" dirty="0" smtClean="0">
                <a:solidFill>
                  <a:srgbClr val="009900"/>
                </a:solidFill>
              </a:rPr>
              <a:t>)</a:t>
            </a:r>
          </a:p>
          <a:p>
            <a:pPr lvl="1" eaLnBrk="1" hangingPunct="1"/>
            <a:r>
              <a:rPr lang="en-US" i="1" dirty="0" smtClean="0">
                <a:latin typeface="Times New Roman" pitchFamily="18" charset="0"/>
                <a:cs typeface="Times New Roman" pitchFamily="18" charset="0"/>
                <a:sym typeface="Wingdings" pitchFamily="2" charset="2"/>
              </a:rPr>
              <a:t>c</a:t>
            </a:r>
            <a:r>
              <a:rPr lang="en-US" dirty="0" smtClean="0">
                <a:latin typeface="Times New Roman" pitchFamily="18" charset="0"/>
                <a:cs typeface="Times New Roman" pitchFamily="18" charset="0"/>
                <a:sym typeface="Wingdings" pitchFamily="2" charset="2"/>
              </a:rPr>
              <a:t>*</a:t>
            </a:r>
            <a:r>
              <a:rPr lang="en-US" dirty="0" smtClean="0">
                <a:cs typeface="Times New Roman" pitchFamily="18" charset="0"/>
              </a:rPr>
              <a:t> may not look like a “fresh” </a:t>
            </a:r>
            <a:r>
              <a:rPr lang="en-US" dirty="0" err="1" smtClean="0">
                <a:cs typeface="Times New Roman" pitchFamily="18" charset="0"/>
              </a:rPr>
              <a:t>ciphertext</a:t>
            </a:r>
            <a:endParaRPr lang="en-US" dirty="0" smtClean="0">
              <a:cs typeface="Times New Roman" pitchFamily="18" charset="0"/>
            </a:endParaRPr>
          </a:p>
          <a:p>
            <a:pPr lvl="1" eaLnBrk="1" hangingPunct="1"/>
            <a:r>
              <a:rPr lang="en-US" dirty="0" smtClean="0"/>
              <a:t>As long as it decrypts to </a:t>
            </a:r>
            <a:r>
              <a:rPr lang="en-US" i="1" dirty="0" smtClean="0">
                <a:latin typeface="Times New Roman" pitchFamily="18" charset="0"/>
                <a:cs typeface="Times New Roman" pitchFamily="18" charset="0"/>
              </a:rPr>
              <a:t>f</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a:t>
            </a:r>
          </a:p>
          <a:p>
            <a:pPr eaLnBrk="1" hangingPunct="1">
              <a:spcBef>
                <a:spcPct val="35000"/>
              </a:spcBef>
            </a:pPr>
            <a:r>
              <a:rPr lang="en-US" dirty="0" smtClean="0">
                <a:solidFill>
                  <a:srgbClr val="0000CC"/>
                </a:solidFill>
              </a:rPr>
              <a:t>Compact</a:t>
            </a:r>
            <a:r>
              <a:rPr lang="en-US" dirty="0" smtClean="0"/>
              <a:t>: Decrypting </a:t>
            </a:r>
            <a:r>
              <a:rPr lang="en-US" i="1" dirty="0" smtClean="0">
                <a:latin typeface="Times New Roman" pitchFamily="18" charset="0"/>
                <a:cs typeface="Times New Roman" pitchFamily="18" charset="0"/>
                <a:sym typeface="Wingdings" pitchFamily="2" charset="2"/>
              </a:rPr>
              <a:t>c</a:t>
            </a:r>
            <a:r>
              <a:rPr lang="en-US" dirty="0" smtClean="0">
                <a:latin typeface="Times New Roman" pitchFamily="18" charset="0"/>
                <a:cs typeface="Times New Roman" pitchFamily="18" charset="0"/>
                <a:sym typeface="Wingdings" pitchFamily="2" charset="2"/>
              </a:rPr>
              <a:t>*</a:t>
            </a:r>
            <a:r>
              <a:rPr lang="en-US" dirty="0" smtClean="0"/>
              <a:t> easier than computing </a:t>
            </a:r>
            <a:r>
              <a:rPr lang="en-US" i="1" dirty="0" smtClean="0">
                <a:latin typeface="Times New Roman" pitchFamily="18" charset="0"/>
                <a:cs typeface="Times New Roman" pitchFamily="18" charset="0"/>
              </a:rPr>
              <a:t>f</a:t>
            </a:r>
            <a:endParaRPr lang="en-US" dirty="0" smtClean="0"/>
          </a:p>
          <a:p>
            <a:pPr lvl="1">
              <a:spcBef>
                <a:spcPct val="35000"/>
              </a:spcBef>
            </a:pPr>
            <a:r>
              <a:rPr lang="en-US" dirty="0" smtClean="0">
                <a:cs typeface="Times New Roman" pitchFamily="18" charset="0"/>
              </a:rPr>
              <a:t>Otherwise we could use </a:t>
            </a:r>
            <a:r>
              <a:rPr lang="en-US" dirty="0" err="1" smtClean="0">
                <a:sym typeface="Wingdings" pitchFamily="2" charset="2"/>
              </a:rPr>
              <a:t>Eval</a:t>
            </a:r>
            <a:r>
              <a:rPr lang="en-US" i="1" baseline="-25000" dirty="0" err="1" smtClean="0">
                <a:latin typeface="Times New Roman" pitchFamily="18" charset="0"/>
                <a:cs typeface="Times New Roman" pitchFamily="18" charset="0"/>
                <a:sym typeface="Wingdings" pitchFamily="2" charset="2"/>
              </a:rPr>
              <a:t>pk</a:t>
            </a:r>
            <a:r>
              <a:rPr lang="en-US" i="1" baseline="-25000" dirty="0" smtClean="0">
                <a:latin typeface="Times New Roman" pitchFamily="18" charset="0"/>
                <a:cs typeface="Times New Roman" pitchFamily="18" charset="0"/>
                <a:sym typeface="Wingdings" pitchFamily="2" charset="2"/>
              </a:rPr>
              <a:t> </a:t>
            </a:r>
            <a:r>
              <a:rPr lang="en-US" dirty="0" smtClean="0">
                <a:sym typeface="Wingdings" pitchFamily="2" charset="2"/>
              </a:rPr>
              <a:t>(</a:t>
            </a:r>
            <a:r>
              <a:rPr lang="en-US" i="1" dirty="0" smtClean="0">
                <a:latin typeface="Times New Roman" pitchFamily="18" charset="0"/>
                <a:cs typeface="Times New Roman" pitchFamily="18" charset="0"/>
                <a:sym typeface="Wingdings" pitchFamily="2" charset="2"/>
              </a:rPr>
              <a:t>f</a:t>
            </a:r>
            <a:r>
              <a:rPr lang="en-US" dirty="0" smtClean="0">
                <a:latin typeface="Times New Roman" pitchFamily="18" charset="0"/>
                <a:cs typeface="Times New Roman" pitchFamily="18" charset="0"/>
                <a:sym typeface="Wingdings" pitchFamily="2" charset="2"/>
              </a:rPr>
              <a:t>, </a:t>
            </a:r>
            <a:r>
              <a:rPr lang="en-US" b="1" i="1" dirty="0" smtClean="0">
                <a:latin typeface="Times New Roman" pitchFamily="18" charset="0"/>
                <a:cs typeface="Times New Roman" pitchFamily="18" charset="0"/>
                <a:sym typeface="Wingdings" pitchFamily="2" charset="2"/>
              </a:rPr>
              <a:t>c</a:t>
            </a:r>
            <a:r>
              <a:rPr lang="en-US" dirty="0" smtClean="0">
                <a:sym typeface="Wingdings" pitchFamily="2" charset="2"/>
              </a:rPr>
              <a:t>)=(</a:t>
            </a:r>
            <a:r>
              <a:rPr lang="en-US" i="1" dirty="0" smtClean="0">
                <a:latin typeface="Times New Roman" pitchFamily="18" charset="0"/>
                <a:cs typeface="Times New Roman" pitchFamily="18" charset="0"/>
                <a:sym typeface="Wingdings" pitchFamily="2" charset="2"/>
              </a:rPr>
              <a:t>f</a:t>
            </a:r>
            <a:r>
              <a:rPr lang="en-US" dirty="0" smtClean="0">
                <a:latin typeface="Times New Roman" pitchFamily="18" charset="0"/>
                <a:cs typeface="Times New Roman" pitchFamily="18" charset="0"/>
                <a:sym typeface="Wingdings" pitchFamily="2" charset="2"/>
              </a:rPr>
              <a:t>, </a:t>
            </a:r>
            <a:r>
              <a:rPr lang="en-US" b="1" i="1" dirty="0" smtClean="0">
                <a:latin typeface="Times New Roman" pitchFamily="18" charset="0"/>
                <a:cs typeface="Times New Roman" pitchFamily="18" charset="0"/>
                <a:sym typeface="Wingdings" pitchFamily="2" charset="2"/>
              </a:rPr>
              <a:t>c</a:t>
            </a:r>
            <a:r>
              <a:rPr lang="en-US" dirty="0" smtClean="0">
                <a:cs typeface="Times New Roman" pitchFamily="18" charset="0"/>
                <a:sym typeface="Wingdings" pitchFamily="2" charset="2"/>
              </a:rPr>
              <a:t>) and </a:t>
            </a:r>
            <a:r>
              <a:rPr lang="en-US" dirty="0" err="1" smtClean="0">
                <a:cs typeface="Times New Roman" pitchFamily="18" charset="0"/>
                <a:sym typeface="Wingdings" pitchFamily="2" charset="2"/>
              </a:rPr>
              <a:t>Dec</a:t>
            </a:r>
            <a:r>
              <a:rPr lang="en-US" i="1" baseline="-25000" dirty="0" err="1" smtClean="0">
                <a:cs typeface="Times New Roman" pitchFamily="18" charset="0"/>
                <a:sym typeface="Wingdings" pitchFamily="2" charset="2"/>
              </a:rPr>
              <a:t>sk</a:t>
            </a:r>
            <a:r>
              <a:rPr lang="en-US" dirty="0" smtClean="0">
                <a:cs typeface="Times New Roman" pitchFamily="18" charset="0"/>
                <a:sym typeface="Wingdings" pitchFamily="2" charset="2"/>
              </a:rPr>
              <a:t>(</a:t>
            </a:r>
            <a:r>
              <a:rPr lang="en-US" i="1" dirty="0" smtClean="0">
                <a:latin typeface="Times New Roman" pitchFamily="18" charset="0"/>
                <a:cs typeface="Times New Roman" pitchFamily="18" charset="0"/>
                <a:sym typeface="Wingdings" pitchFamily="2" charset="2"/>
              </a:rPr>
              <a:t>f</a:t>
            </a:r>
            <a:r>
              <a:rPr lang="en-US" dirty="0" smtClean="0">
                <a:latin typeface="Times New Roman" pitchFamily="18" charset="0"/>
                <a:cs typeface="Times New Roman" pitchFamily="18" charset="0"/>
                <a:sym typeface="Wingdings" pitchFamily="2" charset="2"/>
              </a:rPr>
              <a:t>, </a:t>
            </a:r>
            <a:r>
              <a:rPr lang="en-US" b="1" i="1" dirty="0" smtClean="0">
                <a:latin typeface="Times New Roman" pitchFamily="18" charset="0"/>
                <a:cs typeface="Times New Roman" pitchFamily="18" charset="0"/>
                <a:sym typeface="Wingdings" pitchFamily="2" charset="2"/>
              </a:rPr>
              <a:t>c</a:t>
            </a:r>
            <a:r>
              <a:rPr lang="en-US" dirty="0" smtClean="0">
                <a:cs typeface="Times New Roman" pitchFamily="18" charset="0"/>
                <a:sym typeface="Wingdings" pitchFamily="2" charset="2"/>
              </a:rPr>
              <a:t>) = </a:t>
            </a:r>
            <a:r>
              <a:rPr lang="en-US" i="1" dirty="0" smtClean="0">
                <a:latin typeface="Times New Roman" pitchFamily="18" charset="0"/>
                <a:cs typeface="Times New Roman" pitchFamily="18" charset="0"/>
                <a:sym typeface="Wingdings" pitchFamily="2" charset="2"/>
              </a:rPr>
              <a:t>f</a:t>
            </a:r>
            <a:r>
              <a:rPr lang="en-US" dirty="0" smtClean="0">
                <a:cs typeface="Times New Roman" pitchFamily="18" charset="0"/>
                <a:sym typeface="Wingdings" pitchFamily="2" charset="2"/>
              </a:rPr>
              <a:t>(</a:t>
            </a:r>
            <a:r>
              <a:rPr lang="en-US" dirty="0" err="1" smtClean="0">
                <a:cs typeface="Times New Roman" pitchFamily="18" charset="0"/>
                <a:sym typeface="Wingdings" pitchFamily="2" charset="2"/>
              </a:rPr>
              <a:t>Dec</a:t>
            </a:r>
            <a:r>
              <a:rPr lang="en-US" i="1" baseline="-25000" dirty="0" err="1" smtClean="0">
                <a:cs typeface="Times New Roman" pitchFamily="18" charset="0"/>
                <a:sym typeface="Wingdings" pitchFamily="2" charset="2"/>
              </a:rPr>
              <a:t>sk</a:t>
            </a:r>
            <a:r>
              <a:rPr lang="en-US" dirty="0" smtClean="0">
                <a:cs typeface="Times New Roman" pitchFamily="18" charset="0"/>
                <a:sym typeface="Wingdings" pitchFamily="2" charset="2"/>
              </a:rPr>
              <a:t>(</a:t>
            </a:r>
            <a:r>
              <a:rPr lang="en-US" b="1" i="1" dirty="0" smtClean="0">
                <a:latin typeface="Times New Roman" pitchFamily="18" charset="0"/>
                <a:cs typeface="Times New Roman" pitchFamily="18" charset="0"/>
                <a:sym typeface="Wingdings" pitchFamily="2" charset="2"/>
              </a:rPr>
              <a:t>c</a:t>
            </a:r>
            <a:r>
              <a:rPr lang="en-US" dirty="0" smtClean="0">
                <a:cs typeface="Times New Roman" pitchFamily="18" charset="0"/>
                <a:sym typeface="Wingdings" pitchFamily="2" charset="2"/>
              </a:rPr>
              <a:t>))</a:t>
            </a:r>
            <a:endParaRPr lang="en-US" dirty="0" smtClean="0">
              <a:sym typeface="Wingdings" pitchFamily="2" charset="2"/>
            </a:endParaRPr>
          </a:p>
          <a:p>
            <a:pPr lvl="1" eaLnBrk="1" hangingPunct="1">
              <a:spcBef>
                <a:spcPct val="35000"/>
              </a:spcBef>
            </a:pPr>
            <a:r>
              <a:rPr lang="en-US" dirty="0" smtClean="0"/>
              <a:t>Technically, |</a:t>
            </a:r>
            <a:r>
              <a:rPr lang="en-US" i="1" dirty="0" smtClean="0">
                <a:latin typeface="Times New Roman" pitchFamily="18" charset="0"/>
                <a:cs typeface="Times New Roman" pitchFamily="18" charset="0"/>
                <a:sym typeface="Wingdings" pitchFamily="2" charset="2"/>
              </a:rPr>
              <a:t>c</a:t>
            </a:r>
            <a:r>
              <a:rPr lang="en-US" dirty="0" smtClean="0">
                <a:latin typeface="Times New Roman" pitchFamily="18" charset="0"/>
                <a:cs typeface="Times New Roman" pitchFamily="18" charset="0"/>
                <a:sym typeface="Wingdings" pitchFamily="2" charset="2"/>
              </a:rPr>
              <a:t>*</a:t>
            </a:r>
            <a:r>
              <a:rPr lang="en-US" dirty="0" smtClean="0"/>
              <a:t>| independent of the complexity of </a:t>
            </a:r>
            <a:r>
              <a:rPr lang="en-US" i="1" dirty="0" smtClean="0">
                <a:latin typeface="Times New Roman" pitchFamily="18" charset="0"/>
                <a:cs typeface="Times New Roman" pitchFamily="18" charset="0"/>
              </a:rPr>
              <a:t>f</a:t>
            </a:r>
            <a:endParaRPr lang="en-US" dirty="0" smtClean="0">
              <a:cs typeface="Times New Roman" pitchFamily="18" charset="0"/>
            </a:endParaRPr>
          </a:p>
        </p:txBody>
      </p:sp>
      <p:sp>
        <p:nvSpPr>
          <p:cNvPr id="14341" name="Rectangle 27"/>
          <p:cNvSpPr>
            <a:spLocks noGrp="1" noChangeArrowheads="1"/>
          </p:cNvSpPr>
          <p:nvPr>
            <p:ph type="title"/>
          </p:nvPr>
        </p:nvSpPr>
        <p:spPr/>
        <p:txBody>
          <a:bodyPr/>
          <a:lstStyle/>
          <a:p>
            <a:pPr eaLnBrk="1" hangingPunct="1"/>
            <a:r>
              <a:rPr lang="en-US" dirty="0" err="1" smtClean="0"/>
              <a:t>Homomorphic</a:t>
            </a:r>
            <a:r>
              <a:rPr lang="en-US" dirty="0" smtClean="0"/>
              <a:t> Encryption (HE)</a:t>
            </a:r>
          </a:p>
        </p:txBody>
      </p:sp>
      <p:sp>
        <p:nvSpPr>
          <p:cNvPr id="14339" name="Slide Number Placeholder 5"/>
          <p:cNvSpPr>
            <a:spLocks noGrp="1"/>
          </p:cNvSpPr>
          <p:nvPr>
            <p:ph type="sldNum" sz="quarter" idx="12"/>
          </p:nvPr>
        </p:nvSpPr>
        <p:spPr>
          <a:noFill/>
        </p:spPr>
        <p:txBody>
          <a:bodyPr/>
          <a:lstStyle/>
          <a:p>
            <a:fld id="{9C239FFB-55AC-4E74-A2F0-C219D12F4ADB}" type="slidenum">
              <a:rPr lang="en-US" sz="1400"/>
              <a:pPr/>
              <a:t>7</a:t>
            </a:fld>
            <a:endParaRPr lang="en-US" sz="1400"/>
          </a:p>
        </p:txBody>
      </p:sp>
      <p:sp>
        <p:nvSpPr>
          <p:cNvPr id="6" name="TextBox 5"/>
          <p:cNvSpPr txBox="1"/>
          <p:nvPr/>
        </p:nvSpPr>
        <p:spPr>
          <a:xfrm>
            <a:off x="5562600" y="1981200"/>
            <a:ext cx="466794" cy="461665"/>
          </a:xfrm>
          <a:prstGeom prst="rect">
            <a:avLst/>
          </a:prstGeom>
          <a:noFill/>
        </p:spPr>
        <p:txBody>
          <a:bodyPr wrap="none" rtlCol="0">
            <a:spAutoFit/>
          </a:bodyPr>
          <a:lstStyle/>
          <a:p>
            <a:r>
              <a:rPr lang="en-US" sz="2400" i="1" dirty="0">
                <a:solidFill>
                  <a:srgbClr val="009900"/>
                </a:solidFill>
                <a:cs typeface="Times New Roman" pitchFamily="18" charset="0"/>
                <a:sym typeface="Wingdings" pitchFamily="2" charset="2"/>
              </a:rPr>
              <a:t>c</a:t>
            </a:r>
            <a:r>
              <a:rPr lang="en-US" sz="2400" dirty="0">
                <a:solidFill>
                  <a:srgbClr val="009900"/>
                </a:solidFill>
                <a:cs typeface="Times New Roman" pitchFamily="18" charset="0"/>
                <a:sym typeface="Wingdings" pitchFamily="2" charset="2"/>
              </a:rPr>
              <a:t>*</a:t>
            </a:r>
            <a:endParaRPr lang="en-US" sz="2400" dirty="0">
              <a:solidFill>
                <a:srgbClr val="009900"/>
              </a:solidFill>
            </a:endParaRPr>
          </a:p>
        </p:txBody>
      </p:sp>
      <p:sp>
        <p:nvSpPr>
          <p:cNvPr id="8" name="Left Brace 7"/>
          <p:cNvSpPr/>
          <p:nvPr/>
        </p:nvSpPr>
        <p:spPr>
          <a:xfrm rot="5400000">
            <a:off x="5600700" y="1028700"/>
            <a:ext cx="381000" cy="2895600"/>
          </a:xfrm>
          <a:prstGeom prst="leftBrace">
            <a:avLst/>
          </a:prstGeom>
          <a:ln>
            <a:solidFill>
              <a:srgbClr val="0099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Tree>
    <p:extLst>
      <p:ext uri="{BB962C8B-B14F-4D97-AF65-F5344CB8AC3E}">
        <p14:creationId xmlns:p14="http://schemas.microsoft.com/office/powerpoint/2010/main" val="282351127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1000" y="1411552"/>
            <a:ext cx="8382000" cy="4641271"/>
          </a:xfrm>
        </p:spPr>
        <p:txBody>
          <a:bodyPr/>
          <a:lstStyle/>
          <a:p>
            <a:r>
              <a:rPr lang="en-US" dirty="0" smtClean="0"/>
              <a:t>First plausible candidate in [Gen’09]</a:t>
            </a:r>
          </a:p>
          <a:p>
            <a:pPr lvl="1"/>
            <a:r>
              <a:rPr lang="en-US" dirty="0" smtClean="0"/>
              <a:t>Security from hard problems in ideal lattices</a:t>
            </a:r>
          </a:p>
          <a:p>
            <a:pPr lvl="1"/>
            <a:r>
              <a:rPr lang="en-US" dirty="0" err="1" smtClean="0"/>
              <a:t>Polynomially</a:t>
            </a:r>
            <a:r>
              <a:rPr lang="en-US" dirty="0" smtClean="0"/>
              <a:t> slower than computing in the clear</a:t>
            </a:r>
          </a:p>
          <a:p>
            <a:pPr lvl="2"/>
            <a:r>
              <a:rPr lang="en-US" dirty="0" smtClean="0"/>
              <a:t>Big polynomial though</a:t>
            </a:r>
          </a:p>
          <a:p>
            <a:r>
              <a:rPr lang="en-US" dirty="0" smtClean="0"/>
              <a:t>Many advances since</a:t>
            </a:r>
          </a:p>
          <a:p>
            <a:pPr lvl="1"/>
            <a:r>
              <a:rPr lang="en-US" dirty="0" smtClean="0"/>
              <a:t>Other hardness assumptions</a:t>
            </a:r>
          </a:p>
          <a:p>
            <a:pPr lvl="2"/>
            <a:r>
              <a:rPr lang="en-US" dirty="0" smtClean="0"/>
              <a:t>LWE, RLWE, NTRU, approximate-GCD</a:t>
            </a:r>
          </a:p>
          <a:p>
            <a:pPr lvl="1"/>
            <a:r>
              <a:rPr lang="en-US" dirty="0" smtClean="0"/>
              <a:t>More efficient</a:t>
            </a:r>
            <a:endParaRPr lang="en-US" dirty="0"/>
          </a:p>
          <a:p>
            <a:pPr lvl="1"/>
            <a:r>
              <a:rPr lang="en-US" dirty="0" smtClean="0"/>
              <a:t>Other “Advanced properties”</a:t>
            </a:r>
          </a:p>
          <a:p>
            <a:pPr lvl="2"/>
            <a:r>
              <a:rPr lang="en-US" dirty="0" smtClean="0"/>
              <a:t>Multi-key, Identity-based, …</a:t>
            </a:r>
          </a:p>
        </p:txBody>
      </p:sp>
      <p:sp>
        <p:nvSpPr>
          <p:cNvPr id="3" name="Title 2"/>
          <p:cNvSpPr>
            <a:spLocks noGrp="1"/>
          </p:cNvSpPr>
          <p:nvPr>
            <p:ph type="title"/>
          </p:nvPr>
        </p:nvSpPr>
        <p:spPr/>
        <p:txBody>
          <a:bodyPr/>
          <a:lstStyle/>
          <a:p>
            <a:r>
              <a:rPr lang="en-US" dirty="0" smtClean="0"/>
              <a:t>Fully </a:t>
            </a:r>
            <a:r>
              <a:rPr lang="en-US" dirty="0" err="1" smtClean="0"/>
              <a:t>Homomorphic</a:t>
            </a:r>
            <a:r>
              <a:rPr lang="en-US" dirty="0" smtClean="0"/>
              <a:t> Encryption</a:t>
            </a:r>
            <a:endParaRPr lang="en-US" dirty="0"/>
          </a:p>
        </p:txBody>
      </p:sp>
      <p:sp>
        <p:nvSpPr>
          <p:cNvPr id="5" name="Slide Number Placeholder 4"/>
          <p:cNvSpPr>
            <a:spLocks noGrp="1"/>
          </p:cNvSpPr>
          <p:nvPr>
            <p:ph type="sldNum" sz="quarter" idx="12"/>
          </p:nvPr>
        </p:nvSpPr>
        <p:spPr/>
        <p:txBody>
          <a:bodyPr/>
          <a:lstStyle/>
          <a:p>
            <a:fld id="{DF4131F3-4C3F-4904-AC8D-3091AF27558B}" type="slidenum">
              <a:rPr lang="en-US" smtClean="0"/>
              <a:t>8</a:t>
            </a:fld>
            <a:endParaRPr lang="en-US"/>
          </a:p>
        </p:txBody>
      </p:sp>
    </p:spTree>
    <p:extLst>
      <p:ext uri="{BB962C8B-B14F-4D97-AF65-F5344CB8AC3E}">
        <p14:creationId xmlns:p14="http://schemas.microsoft.com/office/powerpoint/2010/main" val="381276407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1000" y="1411552"/>
            <a:ext cx="8382000" cy="4737707"/>
          </a:xfrm>
        </p:spPr>
        <p:txBody>
          <a:bodyPr/>
          <a:lstStyle/>
          <a:p>
            <a:r>
              <a:rPr lang="en-US" dirty="0" err="1" smtClean="0"/>
              <a:t>Regev</a:t>
            </a:r>
            <a:r>
              <a:rPr lang="en-US" dirty="0" smtClean="0"/>
              <a:t>-like somewhat-</a:t>
            </a:r>
            <a:r>
              <a:rPr lang="en-US" dirty="0" err="1" smtClean="0"/>
              <a:t>homomorphic</a:t>
            </a:r>
            <a:r>
              <a:rPr lang="en-US" dirty="0" smtClean="0"/>
              <a:t> encryption</a:t>
            </a:r>
          </a:p>
          <a:p>
            <a:pPr lvl="1"/>
            <a:r>
              <a:rPr lang="en-US" dirty="0" smtClean="0"/>
              <a:t>Adding homomorphism to [Reg’05] cryptosystem</a:t>
            </a:r>
          </a:p>
          <a:p>
            <a:pPr lvl="2"/>
            <a:r>
              <a:rPr lang="en-US" dirty="0" smtClean="0"/>
              <a:t>Security based on LWE, Ring-LWE</a:t>
            </a:r>
          </a:p>
          <a:p>
            <a:pPr lvl="1"/>
            <a:r>
              <a:rPr lang="en-US" dirty="0" smtClean="0"/>
              <a:t>Based on [BV’11, BGV’12,  B’12]</a:t>
            </a:r>
          </a:p>
          <a:p>
            <a:r>
              <a:rPr lang="en-US" dirty="0" smtClean="0"/>
              <a:t>Bootstrapping to get FHE [Gen’09]</a:t>
            </a:r>
          </a:p>
          <a:p>
            <a:r>
              <a:rPr lang="en-US" dirty="0" smtClean="0"/>
              <a:t>Packed </a:t>
            </a:r>
            <a:r>
              <a:rPr lang="en-US" dirty="0" err="1" smtClean="0"/>
              <a:t>ciphertexts</a:t>
            </a:r>
            <a:r>
              <a:rPr lang="en-US" dirty="0" smtClean="0"/>
              <a:t> for efficiency</a:t>
            </a:r>
          </a:p>
          <a:p>
            <a:pPr lvl="1"/>
            <a:r>
              <a:rPr lang="en-US" dirty="0" smtClean="0"/>
              <a:t>Based on [SV’11, BGV’12, GHS’12]</a:t>
            </a:r>
          </a:p>
          <a:p>
            <a:r>
              <a:rPr lang="en-US" dirty="0" smtClean="0"/>
              <a:t>Not in this talk: a new LWE-based scheme</a:t>
            </a:r>
          </a:p>
          <a:p>
            <a:pPr lvl="1"/>
            <a:r>
              <a:rPr lang="en-US" dirty="0" smtClean="0"/>
              <a:t>[Gentry-</a:t>
            </a:r>
            <a:r>
              <a:rPr lang="en-US" dirty="0" err="1" smtClean="0"/>
              <a:t>Sahai</a:t>
            </a:r>
            <a:r>
              <a:rPr lang="en-US" dirty="0" smtClean="0"/>
              <a:t>-Waters CRYPTO 2013]</a:t>
            </a:r>
            <a:endParaRPr lang="en-US" dirty="0"/>
          </a:p>
        </p:txBody>
      </p:sp>
      <p:sp>
        <p:nvSpPr>
          <p:cNvPr id="3" name="Title 2"/>
          <p:cNvSpPr>
            <a:spLocks noGrp="1"/>
          </p:cNvSpPr>
          <p:nvPr>
            <p:ph type="title"/>
          </p:nvPr>
        </p:nvSpPr>
        <p:spPr/>
        <p:txBody>
          <a:bodyPr/>
          <a:lstStyle/>
          <a:p>
            <a:r>
              <a:rPr lang="en-US" dirty="0" smtClean="0"/>
              <a:t>This Talk</a:t>
            </a:r>
            <a:endParaRPr lang="en-US" dirty="0"/>
          </a:p>
        </p:txBody>
      </p:sp>
      <p:sp>
        <p:nvSpPr>
          <p:cNvPr id="5" name="Slide Number Placeholder 4"/>
          <p:cNvSpPr>
            <a:spLocks noGrp="1"/>
          </p:cNvSpPr>
          <p:nvPr>
            <p:ph type="sldNum" sz="quarter" idx="12"/>
          </p:nvPr>
        </p:nvSpPr>
        <p:spPr/>
        <p:txBody>
          <a:bodyPr/>
          <a:lstStyle/>
          <a:p>
            <a:fld id="{DF4131F3-4C3F-4904-AC8D-3091AF27558B}" type="slidenum">
              <a:rPr lang="en-US" smtClean="0"/>
              <a:t>9</a:t>
            </a:fld>
            <a:endParaRPr lang="en-US"/>
          </a:p>
        </p:txBody>
      </p:sp>
    </p:spTree>
    <p:extLst>
      <p:ext uri="{BB962C8B-B14F-4D97-AF65-F5344CB8AC3E}">
        <p14:creationId xmlns:p14="http://schemas.microsoft.com/office/powerpoint/2010/main" val="41159625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heme/theme1.xml><?xml version="1.0" encoding="utf-8"?>
<a:theme xmlns:a="http://schemas.openxmlformats.org/drawingml/2006/main" name="1_White Template with yellow-magenta Segoe">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0CAB1D8-8B60-41DC-AE7A-89AB460F81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1_White Template with yellow-magenta Segoe</Template>
  <TotalTime>8062</TotalTime>
  <Words>2670</Words>
  <Application>Microsoft Office PowerPoint</Application>
  <PresentationFormat>On-screen Show (4:3)</PresentationFormat>
  <Paragraphs>609</Paragraphs>
  <Slides>34</Slides>
  <Notes>11</Notes>
  <HiddenSlides>0</HiddenSlides>
  <MMClips>0</MMClip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1_White Template with yellow-magenta Segoe</vt:lpstr>
      <vt:lpstr>White with Courier font for code slides</vt:lpstr>
      <vt:lpstr>Homomorphic Encryption Tutorial</vt:lpstr>
      <vt:lpstr>I want to delegate processing of my data,  without giving away access to it.</vt:lpstr>
      <vt:lpstr>Outsourcing Computation</vt:lpstr>
      <vt:lpstr>Privacy Homomorphisms </vt:lpstr>
      <vt:lpstr>“Fully Homomorphic” Encryption</vt:lpstr>
      <vt:lpstr>Some Notations</vt:lpstr>
      <vt:lpstr>Homomorphic Encryption (HE)</vt:lpstr>
      <vt:lpstr>Fully Homomorphic Encryption</vt:lpstr>
      <vt:lpstr>This Talk</vt:lpstr>
      <vt:lpstr>Learning with Errors [Reg’05]</vt:lpstr>
      <vt:lpstr>Regev’s Cryptosystem [Reg’05]</vt:lpstr>
      <vt:lpstr>Additive Homomorphism</vt:lpstr>
      <vt:lpstr>How to Multiply [BV’11, B’12]</vt:lpstr>
      <vt:lpstr>How to Multiply [BV’11, B’12]</vt:lpstr>
      <vt:lpstr>Somewhat Homomorphic Encryption</vt:lpstr>
      <vt:lpstr>FHE via Bootstrapping [Gen’09]</vt:lpstr>
      <vt:lpstr>FHE via Bootstrapping [Gen’09]</vt:lpstr>
      <vt:lpstr>FHE via Bootstrapping [Gen’09]</vt:lpstr>
      <vt:lpstr>FHE via Bootstrapping [Gen’09]</vt:lpstr>
      <vt:lpstr>FHE via Bootstrapping [Gen’09]</vt:lpstr>
      <vt:lpstr>(In)Efficiency of This Scheme</vt:lpstr>
      <vt:lpstr>Better Efficiency with Ring-LWE</vt:lpstr>
      <vt:lpstr>Ciphertext Packing</vt:lpstr>
      <vt:lpstr>Plaintext Algebra</vt:lpstr>
      <vt:lpstr>Plaintext Slots</vt:lpstr>
      <vt:lpstr>Aside: an ℓ-SELECT Operation</vt:lpstr>
      <vt:lpstr>Homomorphic SIMD [SV’11]</vt:lpstr>
      <vt:lpstr>Beyond SIMD Computation</vt:lpstr>
      <vt:lpstr>So you want to compute some function…</vt:lpstr>
      <vt:lpstr>So you want to compute some function using SIMD…</vt:lpstr>
      <vt:lpstr>Routing Values  Between Levels</vt:lpstr>
      <vt:lpstr>Using Automorphisms</vt:lpstr>
      <vt:lpstr>Homomorphic Automorphism</vt:lpstr>
      <vt:lpstr>Summary of RLWE HE encryption</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Homomorphic Encryption    Tutorial</dc:title>
  <dc:creator>Shai Halevi</dc:creator>
  <cp:lastModifiedBy>Shai Halevi</cp:lastModifiedBy>
  <cp:revision>650</cp:revision>
  <cp:lastPrinted>2011-08-12T16:46:50Z</cp:lastPrinted>
  <dcterms:created xsi:type="dcterms:W3CDTF">2011-07-28T13:52:09Z</dcterms:created>
  <dcterms:modified xsi:type="dcterms:W3CDTF">2013-08-15T17:51:02Z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TC102867889990</vt:lpwstr>
  </property>
</Properties>
</file>