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4" r:id="rId19"/>
    <p:sldId id="273" r:id="rId20"/>
    <p:sldId id="302" r:id="rId21"/>
    <p:sldId id="303" r:id="rId22"/>
    <p:sldId id="304" r:id="rId23"/>
    <p:sldId id="305" r:id="rId24"/>
    <p:sldId id="306" r:id="rId25"/>
    <p:sldId id="307" r:id="rId26"/>
    <p:sldId id="275" r:id="rId27"/>
    <p:sldId id="276" r:id="rId28"/>
    <p:sldId id="277" r:id="rId29"/>
    <p:sldId id="278" r:id="rId30"/>
    <p:sldId id="279" r:id="rId31"/>
    <p:sldId id="281" r:id="rId32"/>
    <p:sldId id="282" r:id="rId33"/>
    <p:sldId id="283" r:id="rId34"/>
    <p:sldId id="284" r:id="rId35"/>
    <p:sldId id="287" r:id="rId36"/>
    <p:sldId id="288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7" r:id="rId46"/>
    <p:sldId id="299" r:id="rId47"/>
    <p:sldId id="300" r:id="rId48"/>
    <p:sldId id="30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6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189D4-3701-44C6-906E-C94131BBFF5E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D086E-6021-4A01-AFB5-894CB72A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[B+01] Barak, </a:t>
            </a:r>
            <a:r>
              <a:rPr lang="en-US" dirty="0" err="1" smtClean="0"/>
              <a:t>Goldreich</a:t>
            </a:r>
            <a:r>
              <a:rPr lang="en-US" dirty="0" smtClean="0"/>
              <a:t>, </a:t>
            </a:r>
            <a:r>
              <a:rPr lang="en-US" dirty="0" err="1" smtClean="0"/>
              <a:t>Impagliazzo</a:t>
            </a:r>
            <a:r>
              <a:rPr lang="en-US" dirty="0" smtClean="0"/>
              <a:t>, </a:t>
            </a:r>
            <a:r>
              <a:rPr lang="en-US" dirty="0" err="1" smtClean="0"/>
              <a:t>Rudich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Sahai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Vadhan</a:t>
            </a:r>
            <a:r>
              <a:rPr lang="en-US" baseline="0" dirty="0" smtClean="0"/>
              <a:t>, Yang, “On the (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)possibility of obfuscating programs”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D086E-6021-4A01-AFB5-894CB72ABD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34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[GR07] </a:t>
            </a:r>
            <a:r>
              <a:rPr lang="en-US" dirty="0" err="1" smtClean="0"/>
              <a:t>Goldwasser</a:t>
            </a:r>
            <a:r>
              <a:rPr lang="en-US" dirty="0" smtClean="0"/>
              <a:t>, </a:t>
            </a:r>
            <a:r>
              <a:rPr lang="en-US" dirty="0" err="1" smtClean="0"/>
              <a:t>Rothblum</a:t>
            </a:r>
            <a:r>
              <a:rPr lang="en-US" dirty="0" smtClean="0"/>
              <a:t>, “On best-possible obfuscation”</a:t>
            </a:r>
          </a:p>
          <a:p>
            <a:r>
              <a:rPr lang="en-US" dirty="0" smtClean="0"/>
              <a:t>[SW13] </a:t>
            </a:r>
            <a:r>
              <a:rPr lang="en-US" dirty="0" err="1" smtClean="0"/>
              <a:t>Sahai</a:t>
            </a:r>
            <a:r>
              <a:rPr lang="en-US" dirty="0" smtClean="0"/>
              <a:t>,</a:t>
            </a:r>
            <a:r>
              <a:rPr lang="en-US" baseline="0" dirty="0" smtClean="0"/>
              <a:t> Waters, “How to Use </a:t>
            </a:r>
            <a:r>
              <a:rPr lang="en-US" baseline="0" dirty="0" err="1" smtClean="0"/>
              <a:t>Indistinguishability</a:t>
            </a:r>
            <a:r>
              <a:rPr lang="en-US" baseline="0" dirty="0" smtClean="0"/>
              <a:t> Obfuscation: Deniable Encryption, and More”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D086E-6021-4A01-AFB5-894CB72ABD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5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[GGSW13]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Garg</a:t>
            </a:r>
            <a:r>
              <a:rPr lang="en-US" sz="1200" baseline="0" dirty="0" smtClean="0"/>
              <a:t>, Gentry, </a:t>
            </a:r>
            <a:r>
              <a:rPr lang="en-US" sz="1200" baseline="0" dirty="0" err="1" smtClean="0"/>
              <a:t>Sahai</a:t>
            </a:r>
            <a:r>
              <a:rPr lang="en-US" sz="1200" baseline="0" dirty="0" smtClean="0"/>
              <a:t>, Waters, “Witness encryption”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D086E-6021-4A01-AFB5-894CB72ABD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4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[C97] Canetti, “Towards realizing random oracles: hash functions that hide all partial information”</a:t>
            </a:r>
          </a:p>
          <a:p>
            <a:r>
              <a:rPr lang="en-US" dirty="0" smtClean="0"/>
              <a:t>[CMR98] Canetti, </a:t>
            </a:r>
            <a:r>
              <a:rPr lang="en-US" dirty="0" err="1" smtClean="0"/>
              <a:t>Micciancio</a:t>
            </a:r>
            <a:r>
              <a:rPr lang="en-US" dirty="0" smtClean="0"/>
              <a:t>, </a:t>
            </a:r>
            <a:r>
              <a:rPr lang="en-US" dirty="0" err="1" smtClean="0"/>
              <a:t>Reingold</a:t>
            </a:r>
            <a:r>
              <a:rPr lang="en-US" dirty="0" smtClean="0"/>
              <a:t>,</a:t>
            </a:r>
            <a:r>
              <a:rPr lang="en-US" baseline="0" dirty="0" smtClean="0"/>
              <a:t> “</a:t>
            </a:r>
            <a:r>
              <a:rPr lang="en-US" dirty="0" smtClean="0"/>
              <a:t>Perfectly one-way probabilistic</a:t>
            </a:r>
            <a:r>
              <a:rPr lang="en-US" baseline="0" dirty="0" smtClean="0"/>
              <a:t> </a:t>
            </a:r>
            <a:r>
              <a:rPr lang="en-US" dirty="0" smtClean="0"/>
              <a:t>hash functions”</a:t>
            </a:r>
          </a:p>
          <a:p>
            <a:r>
              <a:rPr lang="en-US" dirty="0" smtClean="0"/>
              <a:t>[LPS04] Lynn, </a:t>
            </a:r>
            <a:r>
              <a:rPr lang="en-US" dirty="0" err="1" smtClean="0"/>
              <a:t>Prabhakaran</a:t>
            </a:r>
            <a:r>
              <a:rPr lang="en-US" dirty="0" smtClean="0"/>
              <a:t>, </a:t>
            </a:r>
            <a:r>
              <a:rPr lang="en-US" dirty="0" err="1" smtClean="0"/>
              <a:t>Sahai</a:t>
            </a:r>
            <a:r>
              <a:rPr lang="en-US" dirty="0" smtClean="0"/>
              <a:t>,</a:t>
            </a:r>
            <a:r>
              <a:rPr lang="en-US" baseline="0" dirty="0" smtClean="0"/>
              <a:t> “</a:t>
            </a:r>
            <a:r>
              <a:rPr lang="en-US" dirty="0" smtClean="0"/>
              <a:t>Positive results and techniques for</a:t>
            </a:r>
            <a:r>
              <a:rPr lang="en-US" baseline="0" dirty="0" smtClean="0"/>
              <a:t> </a:t>
            </a:r>
            <a:r>
              <a:rPr lang="en-US" dirty="0" smtClean="0"/>
              <a:t>Obfuscation”</a:t>
            </a:r>
          </a:p>
          <a:p>
            <a:r>
              <a:rPr lang="en-US" dirty="0" smtClean="0"/>
              <a:t>[W05] Wee, “On obfuscating point functions”</a:t>
            </a:r>
          </a:p>
          <a:p>
            <a:r>
              <a:rPr lang="en-US" dirty="0" smtClean="0"/>
              <a:t>[DS05] </a:t>
            </a:r>
            <a:r>
              <a:rPr lang="en-US" dirty="0" err="1" smtClean="0"/>
              <a:t>Dodis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smtClean="0"/>
              <a:t>Smith,</a:t>
            </a:r>
            <a:r>
              <a:rPr lang="en-US" baseline="0" dirty="0" smtClean="0"/>
              <a:t> “C</a:t>
            </a:r>
            <a:r>
              <a:rPr lang="en-US" dirty="0" smtClean="0"/>
              <a:t>orrecting errors without leaking partial information”</a:t>
            </a:r>
          </a:p>
          <a:p>
            <a:r>
              <a:rPr lang="en-US" dirty="0" smtClean="0"/>
              <a:t>[AW07] </a:t>
            </a:r>
            <a:r>
              <a:rPr lang="en-US" dirty="0" err="1" smtClean="0"/>
              <a:t>Adida</a:t>
            </a:r>
            <a:r>
              <a:rPr lang="en-US" dirty="0" smtClean="0"/>
              <a:t>, </a:t>
            </a:r>
            <a:r>
              <a:rPr lang="en-US" dirty="0" err="1" smtClean="0"/>
              <a:t>Wikstrom</a:t>
            </a:r>
            <a:r>
              <a:rPr lang="en-US" dirty="0" smtClean="0"/>
              <a:t>,</a:t>
            </a:r>
            <a:r>
              <a:rPr lang="en-US" baseline="0" dirty="0" smtClean="0"/>
              <a:t> “</a:t>
            </a:r>
            <a:r>
              <a:rPr lang="en-US" dirty="0" smtClean="0"/>
              <a:t>How to shuffle in public”</a:t>
            </a:r>
          </a:p>
          <a:p>
            <a:r>
              <a:rPr lang="en-US" dirty="0" smtClean="0"/>
              <a:t>[CD08] Canetti, </a:t>
            </a:r>
            <a:r>
              <a:rPr lang="en-US" dirty="0" err="1" smtClean="0"/>
              <a:t>Dakdouk</a:t>
            </a:r>
            <a:r>
              <a:rPr lang="en-US" dirty="0" smtClean="0"/>
              <a:t>, “Obfuscating Point Functions with </a:t>
            </a:r>
            <a:r>
              <a:rPr lang="en-US" dirty="0" err="1" smtClean="0"/>
              <a:t>Multibit</a:t>
            </a:r>
            <a:r>
              <a:rPr lang="en-US" dirty="0" smtClean="0"/>
              <a:t> Output”</a:t>
            </a:r>
          </a:p>
          <a:p>
            <a:r>
              <a:rPr lang="en-US" dirty="0" smtClean="0"/>
              <a:t>[BC10] </a:t>
            </a:r>
            <a:r>
              <a:rPr lang="en-US" dirty="0" err="1" smtClean="0"/>
              <a:t>Bitansky</a:t>
            </a:r>
            <a:r>
              <a:rPr lang="en-US" dirty="0" smtClean="0"/>
              <a:t>, Canetti,</a:t>
            </a:r>
            <a:r>
              <a:rPr lang="en-US" baseline="0" dirty="0" smtClean="0"/>
              <a:t> “</a:t>
            </a:r>
            <a:r>
              <a:rPr lang="en-US" dirty="0" smtClean="0"/>
              <a:t>On strong simulation and </a:t>
            </a:r>
            <a:r>
              <a:rPr lang="en-US" dirty="0" err="1" smtClean="0"/>
              <a:t>composable</a:t>
            </a:r>
            <a:r>
              <a:rPr lang="en-US" dirty="0" smtClean="0"/>
              <a:t> point obfuscation”</a:t>
            </a:r>
          </a:p>
          <a:p>
            <a:r>
              <a:rPr lang="en-US" dirty="0" smtClean="0"/>
              <a:t>[HMLS10] </a:t>
            </a:r>
            <a:r>
              <a:rPr lang="en-US" dirty="0" err="1" smtClean="0"/>
              <a:t>Hofheinz</a:t>
            </a:r>
            <a:r>
              <a:rPr lang="en-US" dirty="0" smtClean="0"/>
              <a:t>, Malone-Lee, </a:t>
            </a:r>
            <a:r>
              <a:rPr lang="en-US" dirty="0" err="1" smtClean="0"/>
              <a:t>Stam</a:t>
            </a:r>
            <a:r>
              <a:rPr lang="en-US" dirty="0" smtClean="0"/>
              <a:t>,</a:t>
            </a:r>
            <a:r>
              <a:rPr lang="en-US" baseline="0" dirty="0" smtClean="0"/>
              <a:t> “</a:t>
            </a:r>
            <a:r>
              <a:rPr lang="en-US" dirty="0" smtClean="0"/>
              <a:t>Obfuscation for cryptographic</a:t>
            </a:r>
            <a:r>
              <a:rPr lang="en-US" baseline="0" dirty="0" smtClean="0"/>
              <a:t> </a:t>
            </a:r>
            <a:r>
              <a:rPr lang="en-US" dirty="0" smtClean="0"/>
              <a:t>Purposes”</a:t>
            </a:r>
          </a:p>
          <a:p>
            <a:r>
              <a:rPr lang="en-US" dirty="0" smtClean="0"/>
              <a:t>[HRSV11] </a:t>
            </a:r>
            <a:r>
              <a:rPr lang="en-US" dirty="0" err="1" smtClean="0"/>
              <a:t>Hohenberger</a:t>
            </a:r>
            <a:r>
              <a:rPr lang="en-US" dirty="0" smtClean="0"/>
              <a:t>, </a:t>
            </a:r>
            <a:r>
              <a:rPr lang="en-US" dirty="0" err="1" smtClean="0"/>
              <a:t>Rothblum</a:t>
            </a:r>
            <a:r>
              <a:rPr lang="en-US" dirty="0" smtClean="0"/>
              <a:t>, </a:t>
            </a:r>
            <a:r>
              <a:rPr lang="en-US" dirty="0" err="1" smtClean="0"/>
              <a:t>Shelat</a:t>
            </a:r>
            <a:r>
              <a:rPr lang="en-US" dirty="0" smtClean="0"/>
              <a:t>, </a:t>
            </a:r>
            <a:r>
              <a:rPr lang="en-US" dirty="0" err="1" smtClean="0"/>
              <a:t>Vaikuntanathan</a:t>
            </a:r>
            <a:r>
              <a:rPr lang="en-US" dirty="0" smtClean="0"/>
              <a:t>,</a:t>
            </a:r>
            <a:r>
              <a:rPr lang="en-US" baseline="0" dirty="0" smtClean="0"/>
              <a:t> “</a:t>
            </a:r>
            <a:r>
              <a:rPr lang="en-US" dirty="0" smtClean="0"/>
              <a:t>Securely obfuscating re-encryption”</a:t>
            </a:r>
          </a:p>
          <a:p>
            <a:r>
              <a:rPr lang="en-US" dirty="0" smtClean="0"/>
              <a:t>[BR13]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Brakerski</a:t>
            </a:r>
            <a:r>
              <a:rPr lang="en-US" baseline="0" dirty="0" smtClean="0"/>
              <a:t>, </a:t>
            </a:r>
            <a:r>
              <a:rPr lang="en-US" dirty="0" err="1" smtClean="0"/>
              <a:t>Rothblum</a:t>
            </a:r>
            <a:r>
              <a:rPr lang="en-US" dirty="0" smtClean="0"/>
              <a:t>, “Obfuscating Conjunctions”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D086E-6021-4A01-AFB5-894CB72ABD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5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DC2A8-DCBD-4A6B-85E2-A523D1A54A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DC2A8-DCBD-4A6B-85E2-A523D1A54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DC2A8-DCBD-4A6B-85E2-A523D1A54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269480" cy="1143000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DC2A8-DCBD-4A6B-85E2-A523D1A54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DC2A8-DCBD-4A6B-85E2-A523D1A54A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DC2A8-DCBD-4A6B-85E2-A523D1A54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DC2A8-DCBD-4A6B-85E2-A523D1A54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DC2A8-DCBD-4A6B-85E2-A523D1A54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DC2A8-DCBD-4A6B-85E2-A523D1A54A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DC2A8-DCBD-4A6B-85E2-A523D1A54A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9DC2A8-DCBD-4A6B-85E2-A523D1A54A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066800" y="762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12872" y="1295400"/>
            <a:ext cx="8054927" cy="51054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69DC2A8-DCBD-4A6B-85E2-A523D1A54A5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rco-iris.com/George/images/game_of_go.jp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04800"/>
            <a:ext cx="7406640" cy="2365482"/>
          </a:xfrm>
        </p:spPr>
        <p:txBody>
          <a:bodyPr>
            <a:noAutofit/>
          </a:bodyPr>
          <a:lstStyle/>
          <a:p>
            <a:r>
              <a:rPr lang="en-US" sz="4800" dirty="0" err="1" smtClean="0"/>
              <a:t>Indistinguishability</a:t>
            </a:r>
            <a:r>
              <a:rPr lang="en-US" sz="4800" dirty="0" smtClean="0"/>
              <a:t> Obfuscation for all Circuits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048000"/>
            <a:ext cx="7406640" cy="1752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Sanjam</a:t>
            </a:r>
            <a:r>
              <a:rPr lang="en-US" dirty="0" smtClean="0"/>
              <a:t> </a:t>
            </a:r>
            <a:r>
              <a:rPr lang="en-US" dirty="0" err="1" smtClean="0"/>
              <a:t>Garg</a:t>
            </a:r>
            <a:r>
              <a:rPr lang="en-US" dirty="0" smtClean="0"/>
              <a:t>, Craig Gentry*, </a:t>
            </a:r>
            <a:r>
              <a:rPr lang="en-US" u="sng" dirty="0" smtClean="0"/>
              <a:t>Shai Halevi*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Mariana </a:t>
            </a:r>
            <a:r>
              <a:rPr lang="en-US" dirty="0" err="1" smtClean="0"/>
              <a:t>Raykova</a:t>
            </a:r>
            <a:r>
              <a:rPr lang="en-US" dirty="0" smtClean="0"/>
              <a:t>, </a:t>
            </a:r>
            <a:r>
              <a:rPr lang="en-US" dirty="0" err="1" smtClean="0"/>
              <a:t>Amit</a:t>
            </a:r>
            <a:r>
              <a:rPr lang="en-US" dirty="0" smtClean="0"/>
              <a:t> </a:t>
            </a:r>
            <a:r>
              <a:rPr lang="en-US" dirty="0" err="1" smtClean="0"/>
              <a:t>Sahai</a:t>
            </a:r>
            <a:r>
              <a:rPr lang="en-US" dirty="0" smtClean="0"/>
              <a:t>, Brent Waters</a:t>
            </a:r>
          </a:p>
          <a:p>
            <a:endParaRPr lang="en-US" dirty="0"/>
          </a:p>
          <a:p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</a:rPr>
              <a:t>Faces in Modern Cryptography,  Oct-2013</a:t>
            </a:r>
          </a:p>
          <a:p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 Celebration in Honor of 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</a:rPr>
              <a:t>Goldwasser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and 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</a:rPr>
              <a:t>Micali’s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</a:rPr>
              <a:t> Turing </a:t>
            </a:r>
            <a:r>
              <a:rPr lang="en-US" sz="1900" dirty="0">
                <a:solidFill>
                  <a:schemeClr val="bg1">
                    <a:lumMod val="65000"/>
                  </a:schemeClr>
                </a:solidFill>
              </a:rPr>
              <a:t>Award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6248400"/>
            <a:ext cx="560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Supported by IARPA contract number D11PC20202</a:t>
            </a:r>
          </a:p>
        </p:txBody>
      </p:sp>
    </p:spTree>
    <p:extLst>
      <p:ext uri="{BB962C8B-B14F-4D97-AF65-F5344CB8AC3E}">
        <p14:creationId xmlns:p14="http://schemas.microsoft.com/office/powerpoint/2010/main" val="37821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Obfuscation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2872" y="1295400"/>
                <a:ext cx="8054927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An efficient public procedure O(</a:t>
                </a:r>
                <a:r>
                  <a:rPr lang="en-US" dirty="0" smtClean="0">
                    <a:latin typeface="Symbol" panose="05050102010706020507" pitchFamily="18" charset="2"/>
                  </a:rPr>
                  <a:t>*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Everything is known about it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xcept the random coins that it uses</a:t>
                </a:r>
              </a:p>
              <a:p>
                <a:r>
                  <a:rPr lang="en-US" dirty="0" smtClean="0"/>
                  <a:t>Takes as input a program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E.g., encoded as a circuit</a:t>
                </a:r>
              </a:p>
              <a:p>
                <a:r>
                  <a:rPr lang="en-US" dirty="0" smtClean="0"/>
                  <a:t>Produce as output another program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computes the same function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at most </a:t>
                </a:r>
                <a:r>
                  <a:rPr lang="en-US" dirty="0" err="1" smtClean="0"/>
                  <a:t>polynomially</a:t>
                </a:r>
                <a:r>
                  <a:rPr lang="en-US" dirty="0" smtClean="0"/>
                  <a:t> larger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is “unintelligible”</a:t>
                </a:r>
              </a:p>
              <a:p>
                <a:pPr lvl="2"/>
                <a:r>
                  <a:rPr lang="en-US" dirty="0" smtClean="0"/>
                  <a:t>Okay, defining this is tricky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2872" y="1295400"/>
                <a:ext cx="8054927" cy="5181600"/>
              </a:xfrm>
              <a:blipFill rotWithShape="1">
                <a:blip r:embed="rId2"/>
                <a:stretch>
                  <a:fillRect t="-1529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“Unintelligible”?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2872" y="1295400"/>
                <a:ext cx="8054927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we want: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cannot do much more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’</m:t>
                    </m:r>
                  </m:oMath>
                </a14:m>
                <a:r>
                  <a:rPr lang="en-US" i="1" dirty="0" smtClean="0">
                    <a:solidFill>
                      <a:schemeClr val="tx1"/>
                    </a:solidFill>
                  </a:rPr>
                  <a:t> than running it on various inputs</a:t>
                </a:r>
              </a:p>
              <a:p>
                <a:pPr lvl="1"/>
                <a:r>
                  <a:rPr lang="en-US" dirty="0" smtClean="0"/>
                  <a:t>At least: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depends on some secrets that are not readily apparent in its I/O,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en-US" dirty="0" smtClean="0"/>
                  <a:t> does not reveal these secrets</a:t>
                </a:r>
              </a:p>
              <a:p>
                <a:r>
                  <a:rPr lang="en-US" dirty="0" smtClean="0"/>
                  <a:t>[B+01] show that even this is impossible:</a:t>
                </a:r>
              </a:p>
              <a:p>
                <a:pPr lvl="1"/>
                <a:r>
                  <a:rPr lang="en-US" b="1" u="sng" dirty="0" err="1" smtClean="0"/>
                  <a:t>Thm</a:t>
                </a:r>
                <a:r>
                  <a:rPr lang="en-US" b="1" u="sng" dirty="0" smtClean="0"/>
                  <a:t>:</a:t>
                </a:r>
                <a:r>
                  <a:rPr lang="en-US" dirty="0" smtClean="0"/>
                  <a:t> If PRFs exist, then there exists PRF families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for which it is possible to recover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from </a:t>
                </a:r>
                <a:r>
                  <a:rPr lang="en-US" i="1" u="sng" dirty="0" smtClean="0"/>
                  <a:t>any circuit </a:t>
                </a:r>
                <a:r>
                  <a:rPr lang="en-US" dirty="0" smtClean="0"/>
                  <a:t>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These PRFs are </a:t>
                </a:r>
                <a:r>
                  <a:rPr lang="en-US" i="1" dirty="0" err="1" smtClean="0"/>
                  <a:t>unobfuscatable</a:t>
                </a:r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2872" y="1295400"/>
                <a:ext cx="8054927" cy="5029200"/>
              </a:xfrm>
              <a:blipFill rotWithShape="1">
                <a:blip r:embed="rId2"/>
                <a:stretch>
                  <a:fillRect t="-1576" r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“Unintelligible”?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some function are bad, but can we get O() that does “as well as possible” on every function?</a:t>
            </a:r>
          </a:p>
          <a:p>
            <a:r>
              <a:rPr lang="en-US" dirty="0" smtClean="0"/>
              <a:t>[B+01] suggested the weaker notion of “</a:t>
            </a:r>
            <a:r>
              <a:rPr lang="en-US" dirty="0" err="1" smtClean="0"/>
              <a:t>indistinguishability</a:t>
            </a:r>
            <a:r>
              <a:rPr lang="en-US" dirty="0" smtClean="0"/>
              <a:t> obfuscation” (</a:t>
            </a:r>
            <a:r>
              <a:rPr lang="en-US" i="1" dirty="0" err="1" smtClean="0"/>
              <a:t>iO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ives the “best-possible” guarantee </a:t>
            </a:r>
            <a:r>
              <a:rPr lang="en-US" dirty="0"/>
              <a:t>[GR07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It turns out to suffice for many applications (examples in [GGH+13, SW13,…])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Indistinguishability</a:t>
            </a:r>
            <a:r>
              <a:rPr lang="en-US" dirty="0" smtClean="0"/>
              <a:t> Obfuscation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u="sng" dirty="0" err="1" smtClean="0"/>
                  <a:t>Def</a:t>
                </a:r>
                <a:r>
                  <a:rPr lang="en-US" b="1" u="sng" dirty="0" smtClean="0"/>
                  <a:t>: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compute the same function</a:t>
                </a:r>
                <a:br>
                  <a:rPr lang="en-US" dirty="0" smtClean="0"/>
                </a:br>
                <a:r>
                  <a:rPr lang="en-US" dirty="0" smtClean="0"/>
                  <a:t>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|=|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)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Indistinguishable even if you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Note</a:t>
                </a:r>
                <a:r>
                  <a:rPr lang="en-US" dirty="0"/>
                  <a:t>: </a:t>
                </a:r>
                <a:r>
                  <a:rPr lang="en-US" dirty="0" smtClean="0"/>
                  <a:t>Inefficient </a:t>
                </a:r>
                <a:r>
                  <a:rPr lang="en-US" i="1" dirty="0" err="1" smtClean="0"/>
                  <a:t>iO</a:t>
                </a:r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smtClean="0"/>
                  <a:t>always possible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lexicographically </a:t>
                </a:r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</a:t>
                </a:r>
                <a:r>
                  <a:rPr lang="en-US" dirty="0"/>
                  <a:t>circuit </a:t>
                </a:r>
                <a:r>
                  <a:rPr lang="en-US" dirty="0" smtClean="0"/>
                  <a:t>computing</a:t>
                </a:r>
                <a:br>
                  <a:rPr lang="en-US" dirty="0" smtClean="0"/>
                </a:br>
                <a:r>
                  <a:rPr lang="en-US" dirty="0" smtClean="0"/>
                  <a:t>		the same </a:t>
                </a:r>
                <a:r>
                  <a:rPr lang="en-US" dirty="0"/>
                  <a:t>function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marL="402336" lvl="1" indent="0">
                  <a:buNone/>
                </a:pPr>
                <a:endParaRPr lang="en-US" dirty="0"/>
              </a:p>
              <a:p>
                <a:pPr marL="402336" lvl="1" indent="0">
                  <a:buNone/>
                </a:pPr>
                <a:r>
                  <a:rPr lang="en-US" dirty="0" smtClean="0"/>
                  <a:t>					(canonical form)</a:t>
                </a:r>
              </a:p>
              <a:p>
                <a:pPr marL="402336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Canonicalization is inefficient (unless P=NP)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509"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13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098657" y="4191000"/>
            <a:ext cx="3387743" cy="1646537"/>
            <a:chOff x="2098657" y="4191000"/>
            <a:chExt cx="3387743" cy="16465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428" y="4656716"/>
              <a:ext cx="724972" cy="78997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657" y="5023098"/>
              <a:ext cx="814092" cy="814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657" y="4191000"/>
              <a:ext cx="814091" cy="8648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7100" y="4559888"/>
              <a:ext cx="724972" cy="991982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stCxn id="9" idx="3"/>
            </p:cNvCxnSpPr>
            <p:nvPr/>
          </p:nvCxnSpPr>
          <p:spPr>
            <a:xfrm>
              <a:off x="2912749" y="4623424"/>
              <a:ext cx="634351" cy="283042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</p:cNvCxnSpPr>
            <p:nvPr/>
          </p:nvCxnSpPr>
          <p:spPr>
            <a:xfrm flipV="1">
              <a:off x="2912749" y="5220293"/>
              <a:ext cx="634351" cy="210025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3"/>
              <a:endCxn id="7" idx="1"/>
            </p:cNvCxnSpPr>
            <p:nvPr/>
          </p:nvCxnSpPr>
          <p:spPr>
            <a:xfrm flipV="1">
              <a:off x="4272072" y="5051704"/>
              <a:ext cx="489356" cy="4175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585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>
            <a:stCxn id="15" idx="2"/>
          </p:cNvCxnSpPr>
          <p:nvPr/>
        </p:nvCxnSpPr>
        <p:spPr>
          <a:xfrm>
            <a:off x="1790700" y="2198702"/>
            <a:ext cx="38100" cy="3984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2400" y="2559916"/>
            <a:ext cx="3276600" cy="3174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248494"/>
            <a:ext cx="2362200" cy="2023765"/>
          </a:xfrm>
          <a:prstGeom prst="rect">
            <a:avLst/>
          </a:prstGeom>
          <a:solidFill>
            <a:srgbClr val="FF9797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Best-Possible Obfuscation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28700" y="3829747"/>
            <a:ext cx="1524000" cy="923330"/>
          </a:xfrm>
          <a:prstGeom prst="rect">
            <a:avLst/>
          </a:prstGeom>
          <a:solidFill>
            <a:srgbClr val="97FFC6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Some circuit C</a:t>
            </a:r>
            <a:endParaRPr 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28520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Best Obfuscation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2573386"/>
            <a:ext cx="320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/>
              <a:t>Indist</a:t>
            </a:r>
            <a:r>
              <a:rPr lang="en-US" sz="2700" dirty="0" smtClean="0"/>
              <a:t>. Obfuscation</a:t>
            </a:r>
            <a:endParaRPr lang="en-US" sz="2700" dirty="0"/>
          </a:p>
        </p:txBody>
      </p:sp>
      <p:sp>
        <p:nvSpPr>
          <p:cNvPr id="15" name="TextBox 14"/>
          <p:cNvSpPr txBox="1"/>
          <p:nvPr/>
        </p:nvSpPr>
        <p:spPr>
          <a:xfrm>
            <a:off x="1543050" y="1690871"/>
            <a:ext cx="495300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x</a:t>
            </a:r>
            <a:endParaRPr lang="en-US" sz="2700" dirty="0"/>
          </a:p>
        </p:txBody>
      </p:sp>
      <p:sp>
        <p:nvSpPr>
          <p:cNvPr id="16" name="TextBox 15"/>
          <p:cNvSpPr txBox="1"/>
          <p:nvPr/>
        </p:nvSpPr>
        <p:spPr>
          <a:xfrm>
            <a:off x="1390650" y="6197769"/>
            <a:ext cx="971550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00" dirty="0"/>
              <a:t>C</a:t>
            </a:r>
            <a:r>
              <a:rPr lang="en-US" sz="2700" dirty="0" smtClean="0"/>
              <a:t>(x)</a:t>
            </a:r>
            <a:endParaRPr lang="en-US" sz="2700" dirty="0"/>
          </a:p>
        </p:txBody>
      </p:sp>
      <p:cxnSp>
        <p:nvCxnSpPr>
          <p:cNvPr id="19" name="Straight Arrow Connector 18"/>
          <p:cNvCxnSpPr>
            <a:stCxn id="25" idx="2"/>
          </p:cNvCxnSpPr>
          <p:nvPr/>
        </p:nvCxnSpPr>
        <p:spPr>
          <a:xfrm flipH="1">
            <a:off x="7334250" y="2184231"/>
            <a:ext cx="19050" cy="3999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0" y="2545445"/>
            <a:ext cx="3276600" cy="31748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72200" y="3234023"/>
            <a:ext cx="2362200" cy="20237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91300" y="3815276"/>
            <a:ext cx="1524000" cy="923330"/>
          </a:xfrm>
          <a:prstGeom prst="rect">
            <a:avLst/>
          </a:prstGeom>
          <a:solidFill>
            <a:srgbClr val="97FFC6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Some circuit C</a:t>
            </a:r>
            <a:endParaRPr lang="en-US" sz="27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270734"/>
            <a:ext cx="2514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Padding</a:t>
            </a:r>
            <a:endParaRPr lang="en-US" sz="2700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2558915"/>
            <a:ext cx="3124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/>
              <a:t>Indist</a:t>
            </a:r>
            <a:r>
              <a:rPr lang="en-US" sz="2700" dirty="0" smtClean="0"/>
              <a:t>. Obfuscation</a:t>
            </a:r>
            <a:endParaRPr lang="en-US" sz="2700" dirty="0"/>
          </a:p>
        </p:txBody>
      </p:sp>
      <p:sp>
        <p:nvSpPr>
          <p:cNvPr id="25" name="TextBox 24"/>
          <p:cNvSpPr txBox="1"/>
          <p:nvPr/>
        </p:nvSpPr>
        <p:spPr>
          <a:xfrm>
            <a:off x="7105650" y="1676400"/>
            <a:ext cx="495300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x</a:t>
            </a:r>
            <a:endParaRPr lang="en-US" sz="2700" dirty="0"/>
          </a:p>
        </p:txBody>
      </p:sp>
      <p:sp>
        <p:nvSpPr>
          <p:cNvPr id="26" name="TextBox 25"/>
          <p:cNvSpPr txBox="1"/>
          <p:nvPr/>
        </p:nvSpPr>
        <p:spPr>
          <a:xfrm>
            <a:off x="6953250" y="6183298"/>
            <a:ext cx="971550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C(x)</a:t>
            </a:r>
            <a:endParaRPr lang="en-US" sz="2700" dirty="0"/>
          </a:p>
        </p:txBody>
      </p:sp>
      <p:sp>
        <p:nvSpPr>
          <p:cNvPr id="29" name="TextBox 28"/>
          <p:cNvSpPr txBox="1"/>
          <p:nvPr/>
        </p:nvSpPr>
        <p:spPr>
          <a:xfrm>
            <a:off x="3905250" y="3014213"/>
            <a:ext cx="13525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 smtClean="0"/>
              <a:t>≈</a:t>
            </a:r>
            <a:endParaRPr lang="en-US" sz="7000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3847981"/>
            <a:ext cx="26098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/>
              <a:t>Computationally Indistinguishable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126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/>
      <p:bldP spid="8" grpId="0"/>
      <p:bldP spid="20" grpId="0" animBg="1"/>
      <p:bldP spid="21" grpId="0" animBg="1"/>
      <p:bldP spid="23" grpId="0"/>
      <p:bldP spid="24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Many Applications of iO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2872" y="1295400"/>
                <a:ext cx="8054927" cy="5410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AES </a:t>
                </a: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 public key encryption [GGH+13, SW13]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Witness encryption: Encrypt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so only someone with proof of Riemann Hypothesis can decrypt [GGSW13]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Functional encryption: </a:t>
                </a:r>
                <a:r>
                  <a:rPr lang="en-US" dirty="0" err="1" smtClean="0"/>
                  <a:t>Noninteractive</a:t>
                </a:r>
                <a:r>
                  <a:rPr lang="en-US" dirty="0" smtClean="0"/>
                  <a:t> access control [GGH+13], 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Dec(Key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solidFill>
                          <a:srgbClr val="7030A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 smtClean="0">
                    <a:solidFill>
                      <a:srgbClr val="7030A0"/>
                    </a:solidFill>
                  </a:rPr>
                  <a:t>Enc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))</a:t>
                </a:r>
                <a:r>
                  <a:rPr lang="en-US" dirty="0" smtClean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  <m:r>
                      <a:rPr lang="en-US" dirty="0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dirty="0" smtClean="0">
                        <a:solidFill>
                          <a:srgbClr val="7030A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)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Many more (all of them this year)…</a:t>
                </a:r>
              </a:p>
              <a:p>
                <a:pPr marL="1947672" lvl="8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One notable thing </a:t>
                </a:r>
                <a:r>
                  <a:rPr lang="en-US" dirty="0" err="1" smtClean="0"/>
                  <a:t>iO</a:t>
                </a:r>
                <a:r>
                  <a:rPr lang="en-US" dirty="0" smtClean="0"/>
                  <a:t> doesn’t give us (yet): </a:t>
                </a:r>
                <a:r>
                  <a:rPr lang="en-US" dirty="0" err="1" smtClean="0"/>
                  <a:t>Homomorphic</a:t>
                </a:r>
                <a:r>
                  <a:rPr lang="en-US" dirty="0" smtClean="0"/>
                  <a:t> Encryption (HE)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2872" y="1295400"/>
                <a:ext cx="8054927" cy="5410200"/>
              </a:xfrm>
              <a:blipFill rotWithShape="1">
                <a:blip r:embed="rId3"/>
                <a:stretch>
                  <a:fillRect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82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</a:t>
            </a:r>
            <a:r>
              <a:rPr lang="en-US" i="1" dirty="0" err="1" smtClean="0"/>
              <a:t>iO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very few functions, we know how to achieve stronger notions than </a:t>
                </a:r>
                <a:r>
                  <a:rPr lang="en-US" dirty="0" err="1" smtClean="0"/>
                  <a:t>iO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“Virtual Black Box” (VBB)</a:t>
                </a:r>
              </a:p>
              <a:p>
                <a:r>
                  <a:rPr lang="en-US" dirty="0" smtClean="0"/>
                  <a:t>Point-functions / cryptographic locks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    </m:t>
                          </m:r>
                          <m:r>
                            <a:rPr lang="en-US" i="1">
                              <a:latin typeface="Cambria Math"/>
                            </a:rPr>
                            <m:t>𝑖𝑓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/>
                            </a:rPr>
                            <m:t>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𝑜𝑡h𝑒𝑟𝑤𝑖𝑠𝑒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[</a:t>
                </a:r>
                <a:r>
                  <a:rPr lang="en-US" dirty="0"/>
                  <a:t>C97, CMR98, LPS04, </a:t>
                </a:r>
                <a:r>
                  <a:rPr lang="en-US" dirty="0" smtClean="0"/>
                  <a:t>W05] </a:t>
                </a:r>
              </a:p>
              <a:p>
                <a:pPr lvl="1"/>
                <a:r>
                  <a:rPr lang="en-US" dirty="0"/>
                  <a:t>Many extensions, </a:t>
                </a:r>
                <a:r>
                  <a:rPr lang="en-US" dirty="0" smtClean="0"/>
                  <a:t>generalizations [DS05</a:t>
                </a:r>
                <a:r>
                  <a:rPr lang="en-US" dirty="0"/>
                  <a:t>, </a:t>
                </a:r>
                <a:r>
                  <a:rPr lang="en-US" dirty="0" smtClean="0"/>
                  <a:t>AW07, CD08</a:t>
                </a:r>
                <a:r>
                  <a:rPr lang="en-US" dirty="0"/>
                  <a:t>, BC10, HMLS10, </a:t>
                </a:r>
                <a:r>
                  <a:rPr lang="en-US" dirty="0" smtClean="0"/>
                  <a:t>HRSV11, BR13]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Obfuscation vs. HE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17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447800" y="1371600"/>
            <a:ext cx="4343400" cy="762000"/>
            <a:chOff x="1447800" y="1371600"/>
            <a:chExt cx="4343400" cy="762000"/>
          </a:xfrm>
        </p:grpSpPr>
        <p:sp>
          <p:nvSpPr>
            <p:cNvPr id="7" name="Rectangle 6"/>
            <p:cNvSpPr/>
            <p:nvPr/>
          </p:nvSpPr>
          <p:spPr>
            <a:xfrm>
              <a:off x="1447800" y="1447800"/>
              <a:ext cx="6096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438400" y="1371600"/>
              <a:ext cx="2362200" cy="762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Obfuscation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1447800"/>
              <a:ext cx="6096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800600" y="1752600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</p:cNvCxnSpPr>
            <p:nvPr/>
          </p:nvCxnSpPr>
          <p:spPr>
            <a:xfrm>
              <a:off x="2057400" y="1752600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447800" y="4038600"/>
            <a:ext cx="4343400" cy="762000"/>
            <a:chOff x="1447800" y="4038600"/>
            <a:chExt cx="4343400" cy="762000"/>
          </a:xfrm>
        </p:grpSpPr>
        <p:sp>
          <p:nvSpPr>
            <p:cNvPr id="21" name="Rectangle 20"/>
            <p:cNvSpPr/>
            <p:nvPr/>
          </p:nvSpPr>
          <p:spPr>
            <a:xfrm>
              <a:off x="1447800" y="4114800"/>
              <a:ext cx="6096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438400" y="4038600"/>
              <a:ext cx="2362200" cy="762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/>
                <a:t>Encryption</a:t>
              </a:r>
              <a:endParaRPr lang="en-US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81600" y="4114800"/>
              <a:ext cx="6096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800600" y="4419600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1" idx="3"/>
            </p:cNvCxnSpPr>
            <p:nvPr/>
          </p:nvCxnSpPr>
          <p:spPr>
            <a:xfrm>
              <a:off x="2057400" y="4419600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870" y="1752600"/>
            <a:ext cx="3531978" cy="1371600"/>
            <a:chOff x="5212870" y="1752600"/>
            <a:chExt cx="3531978" cy="1371600"/>
          </a:xfrm>
        </p:grpSpPr>
        <p:sp>
          <p:nvSpPr>
            <p:cNvPr id="10" name="Rectangle 9"/>
            <p:cNvSpPr/>
            <p:nvPr/>
          </p:nvSpPr>
          <p:spPr>
            <a:xfrm>
              <a:off x="5212870" y="2514600"/>
              <a:ext cx="6096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0340" y="199138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0241" y="2022157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ym typeface="Wingdings" panose="05000000000000000000" pitchFamily="2" charset="2"/>
                </a:rPr>
                <a:t></a:t>
              </a:r>
              <a:endParaRPr lang="en-US" sz="2400" dirty="0"/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5943600" y="1752600"/>
              <a:ext cx="256641" cy="99060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5600" y="1948190"/>
              <a:ext cx="8382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F(</a:t>
              </a:r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r>
                <a:rPr lang="en-US" sz="2400" dirty="0" smtClean="0">
                  <a:solidFill>
                    <a:schemeClr val="tx1"/>
                  </a:solidFill>
                </a:rPr>
                <a:t>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13523" y="266700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in the clear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14800" y="4419600"/>
            <a:ext cx="4506709" cy="1371600"/>
            <a:chOff x="4114800" y="4419600"/>
            <a:chExt cx="4506709" cy="1371600"/>
          </a:xfrm>
        </p:grpSpPr>
        <p:sp>
          <p:nvSpPr>
            <p:cNvPr id="24" name="Rectangle 23"/>
            <p:cNvSpPr/>
            <p:nvPr/>
          </p:nvSpPr>
          <p:spPr>
            <a:xfrm>
              <a:off x="5212870" y="5181600"/>
              <a:ext cx="6096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0340" y="465838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00241" y="4689157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ym typeface="Wingdings" panose="05000000000000000000" pitchFamily="2" charset="2"/>
                </a:rPr>
                <a:t></a:t>
              </a:r>
              <a:endParaRPr lang="en-US" sz="2400" dirty="0"/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5943600" y="4419600"/>
              <a:ext cx="256641" cy="99060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05600" y="4615190"/>
              <a:ext cx="8382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F(</a:t>
              </a:r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r>
                <a:rPr lang="en-US" sz="2400" dirty="0" smtClean="0">
                  <a:solidFill>
                    <a:schemeClr val="tx1"/>
                  </a:solidFill>
                </a:rPr>
                <a:t>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14800" y="5181600"/>
              <a:ext cx="6096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22820" y="5257800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or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05600" y="5345668"/>
              <a:ext cx="1915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encrypted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564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1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Obfuscating Arbitrary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2366" indent="-514350"/>
            <a:r>
              <a:rPr lang="en-US" dirty="0" smtClean="0"/>
              <a:t>A two-step construction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Obfuscating “shallow circuits” (NC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</a:p>
          <a:p>
            <a:pPr marL="1163574" lvl="2" indent="-514350"/>
            <a:r>
              <a:rPr lang="en-US" dirty="0" smtClean="0"/>
              <a:t>This is where the meat is</a:t>
            </a:r>
          </a:p>
          <a:p>
            <a:pPr marL="1163574" lvl="2" indent="-514350"/>
            <a:r>
              <a:rPr lang="en-US" dirty="0" smtClean="0"/>
              <a:t>Using </a:t>
            </a:r>
            <a:r>
              <a:rPr lang="en-US" dirty="0" err="1" smtClean="0"/>
              <a:t>multilinear</a:t>
            </a:r>
            <a:r>
              <a:rPr lang="en-US" dirty="0" smtClean="0"/>
              <a:t> maps</a:t>
            </a:r>
          </a:p>
          <a:p>
            <a:pPr marL="1163574" lvl="2" indent="-514350"/>
            <a:r>
              <a:rPr lang="en-US" dirty="0" smtClean="0"/>
              <a:t>Security under a new (ad-hoc) assumption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Bootstrapping to get all circuits</a:t>
            </a:r>
          </a:p>
          <a:p>
            <a:pPr marL="1163574" lvl="2" indent="-514350"/>
            <a:r>
              <a:rPr lang="en-US" dirty="0" smtClean="0"/>
              <a:t>Using </a:t>
            </a:r>
            <a:r>
              <a:rPr lang="en-US" dirty="0" err="1" smtClean="0"/>
              <a:t>homomorphic</a:t>
            </a:r>
            <a:r>
              <a:rPr lang="en-US" dirty="0" smtClean="0"/>
              <a:t> encryption with NC</a:t>
            </a:r>
            <a:r>
              <a:rPr lang="en-US" baseline="30000" dirty="0" smtClean="0"/>
              <a:t>1</a:t>
            </a:r>
            <a:r>
              <a:rPr lang="en-US" dirty="0" smtClean="0"/>
              <a:t> decryption</a:t>
            </a:r>
          </a:p>
          <a:p>
            <a:pPr marL="1163574" lvl="2" indent="-514350"/>
            <a:r>
              <a:rPr lang="en-US" dirty="0"/>
              <a:t>V</a:t>
            </a:r>
            <a:r>
              <a:rPr lang="en-US" dirty="0" smtClean="0"/>
              <a:t>ery simple, provable, transformation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programs “unintelligible” while maintaining their functionality</a:t>
            </a:r>
          </a:p>
          <a:p>
            <a:pPr lvl="1"/>
            <a:r>
              <a:rPr lang="en-US" dirty="0" smtClean="0"/>
              <a:t>Example from Wikipedia:</a:t>
            </a:r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do it?</a:t>
            </a:r>
          </a:p>
          <a:p>
            <a:r>
              <a:rPr lang="en-US" dirty="0" smtClean="0"/>
              <a:t>How to define </a:t>
            </a:r>
            <a:r>
              <a:rPr lang="en-US" dirty="0"/>
              <a:t>“unintelligible</a:t>
            </a:r>
            <a:r>
              <a:rPr lang="en-US" dirty="0" smtClean="0"/>
              <a:t>”?</a:t>
            </a:r>
          </a:p>
          <a:p>
            <a:r>
              <a:rPr lang="en-US" dirty="0" smtClean="0"/>
              <a:t>Can we achieve it?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52600" y="2743200"/>
            <a:ext cx="56388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@P=split//,".URRUU\c8R";@d=split//,"\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nrekcah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rehtona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";sub p{ @p{"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"}=(P,P);pipe"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";++$p;($q*=2)+=$f=!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fork;map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{$P=$P[$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f^ord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($p{$_})&amp;6];$p{$_}=/ ^$P/ix?$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$_}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keys%p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p;p;p;p;p;map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{$p{$_}=~/^[P.]/&amp;&amp; close$_}%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p;wait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until$?;map{/^r/&amp;&amp;&lt;$_&gt;}%p;$_=$d[$q];sleep rand(2)if/\S/;print</a:t>
            </a:r>
          </a:p>
        </p:txBody>
      </p:sp>
    </p:spTree>
    <p:extLst>
      <p:ext uri="{BB962C8B-B14F-4D97-AF65-F5344CB8AC3E}">
        <p14:creationId xmlns:p14="http://schemas.microsoft.com/office/powerpoint/2010/main" val="306140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NC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Obfuscation</a:t>
            </a:r>
            <a:r>
              <a:rPr lang="en-US" dirty="0" err="1" smtClean="0">
                <a:sym typeface="Wingdings" panose="05000000000000000000" pitchFamily="2" charset="2"/>
              </a:rPr>
              <a:t>P</a:t>
            </a:r>
            <a:r>
              <a:rPr lang="en-US" dirty="0" smtClean="0">
                <a:sym typeface="Wingdings" panose="05000000000000000000" pitchFamily="2" charset="2"/>
              </a:rPr>
              <a:t> Obfuscation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26900" y="1352113"/>
            <a:ext cx="4343400" cy="762000"/>
            <a:chOff x="1447800" y="4038600"/>
            <a:chExt cx="4343400" cy="762000"/>
          </a:xfrm>
        </p:grpSpPr>
        <p:sp>
          <p:nvSpPr>
            <p:cNvPr id="8" name="Rectangle 7"/>
            <p:cNvSpPr/>
            <p:nvPr/>
          </p:nvSpPr>
          <p:spPr>
            <a:xfrm>
              <a:off x="1447800" y="4114800"/>
              <a:ext cx="6096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330700" y="4038600"/>
              <a:ext cx="2720850" cy="762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err="1" smtClean="0"/>
                <a:t>Homomorphic</a:t>
              </a:r>
              <a:r>
                <a:rPr lang="en-US" sz="2400" dirty="0" smtClean="0"/>
                <a:t> Encryption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1600" y="4114800"/>
              <a:ext cx="6096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6"/>
            </p:cNvCxnSpPr>
            <p:nvPr/>
          </p:nvCxnSpPr>
          <p:spPr>
            <a:xfrm>
              <a:off x="5051550" y="4419600"/>
              <a:ext cx="1300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</p:cNvCxnSpPr>
            <p:nvPr/>
          </p:nvCxnSpPr>
          <p:spPr>
            <a:xfrm>
              <a:off x="2057400" y="4419600"/>
              <a:ext cx="2733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091970" y="2495113"/>
            <a:ext cx="6096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x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99440" y="197189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7" name="Right Brace 16"/>
          <p:cNvSpPr/>
          <p:nvPr/>
        </p:nvSpPr>
        <p:spPr>
          <a:xfrm>
            <a:off x="5822700" y="1733113"/>
            <a:ext cx="256641" cy="9906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81800" y="1928703"/>
            <a:ext cx="8382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F(</a:t>
            </a:r>
            <a:r>
              <a:rPr lang="en-US" sz="2400" i="1" dirty="0" smtClean="0">
                <a:solidFill>
                  <a:schemeClr val="tx1"/>
                </a:solidFill>
              </a:rPr>
              <a:t>x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43329" y="2233503"/>
            <a:ext cx="5622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00800" y="2630269"/>
                <a:ext cx="19523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Encrypted-result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+ </a:t>
                </a:r>
                <a:r>
                  <a:rPr lang="en-US" dirty="0" err="1" smtClean="0"/>
                  <a:t>eval</a:t>
                </a:r>
                <a:r>
                  <a:rPr lang="en-US" dirty="0" smtClean="0"/>
                  <a:t> transcript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630269"/>
                <a:ext cx="1952329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2500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648200" y="3669268"/>
            <a:ext cx="1431141" cy="445532"/>
            <a:chOff x="4648200" y="3669268"/>
            <a:chExt cx="1431141" cy="445532"/>
          </a:xfrm>
        </p:grpSpPr>
        <p:sp>
          <p:nvSpPr>
            <p:cNvPr id="37" name="TextBox 36"/>
            <p:cNvSpPr txBox="1"/>
            <p:nvPr/>
          </p:nvSpPr>
          <p:spPr>
            <a:xfrm>
              <a:off x="4648200" y="3669268"/>
              <a:ext cx="1352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NC</a:t>
              </a:r>
              <a:r>
                <a:rPr lang="en-US" baseline="30000" dirty="0" smtClean="0"/>
                <a:t>1</a:t>
              </a:r>
              <a:r>
                <a:rPr lang="en-US" dirty="0" smtClean="0"/>
                <a:t> Circuit</a:t>
              </a:r>
              <a:endParaRPr lang="en-US" dirty="0"/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5822700" y="3988173"/>
              <a:ext cx="256641" cy="1266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701570" y="3104713"/>
            <a:ext cx="3061430" cy="2610287"/>
            <a:chOff x="5701570" y="3104713"/>
            <a:chExt cx="3061430" cy="2610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079341" y="3551872"/>
                  <a:ext cx="2683659" cy="12003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𝜋</m:t>
                      </m:r>
                    </m:oMath>
                  </a14:m>
                  <a:r>
                    <a:rPr lang="en-US" dirty="0" smtClean="0"/>
                    <a:t> describes </a:t>
                  </a:r>
                  <a:r>
                    <a:rPr lang="en-US" dirty="0" err="1" smtClean="0"/>
                    <a:t>homomorphic</a:t>
                  </a:r>
                  <a:r>
                    <a:rPr lang="en-US" dirty="0" smtClean="0"/>
                    <a:t> evaluation that takes </a:t>
                  </a:r>
                  <a:r>
                    <a:rPr lang="en-US" dirty="0" err="1" smtClean="0"/>
                    <a:t>x,F</a:t>
                  </a:r>
                  <a:r>
                    <a:rPr lang="en-US" dirty="0" smtClean="0"/>
                    <a:t> to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𝑐</m:t>
                      </m:r>
                    </m:oMath>
                  </a14:m>
                  <a:r>
                    <a:rPr lang="en-US" dirty="0" smtClean="0"/>
                    <a:t>, then use  </a:t>
                  </a:r>
                  <a:r>
                    <a:rPr lang="en-US" dirty="0" err="1" smtClean="0"/>
                    <a:t>sk</a:t>
                  </a:r>
                  <a:r>
                    <a:rPr lang="en-US" dirty="0" smtClean="0"/>
                    <a:t>  to decrypt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𝑐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341" y="3551872"/>
                  <a:ext cx="2683659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580" t="-2010" r="-3612" b="-65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7239000" y="3200400"/>
              <a:ext cx="0" cy="3514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781800" y="5105400"/>
              <a:ext cx="8382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F(</a:t>
              </a:r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r>
                <a:rPr lang="en-US" sz="2400" dirty="0" smtClean="0">
                  <a:solidFill>
                    <a:schemeClr val="tx1"/>
                  </a:solidFill>
                </a:rPr>
                <a:t>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239000" y="4753928"/>
              <a:ext cx="0" cy="2752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591300" y="4391799"/>
              <a:ext cx="381000" cy="3326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5701570" y="3104713"/>
              <a:ext cx="463915" cy="447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7671034" y="465986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0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NC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Obfuscation</a:t>
            </a:r>
            <a:r>
              <a:rPr lang="en-US" dirty="0" err="1" smtClean="0">
                <a:sym typeface="Wingdings" panose="05000000000000000000" pitchFamily="2" charset="2"/>
              </a:rPr>
              <a:t>P</a:t>
            </a:r>
            <a:r>
              <a:rPr lang="en-US" dirty="0" smtClean="0">
                <a:sym typeface="Wingdings" panose="05000000000000000000" pitchFamily="2" charset="2"/>
              </a:rPr>
              <a:t> Obfuscation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21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91970" y="2495113"/>
            <a:ext cx="6096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</a:rPr>
              <a:t>x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99440" y="197189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US" sz="2800" dirty="0"/>
          </a:p>
        </p:txBody>
      </p:sp>
      <p:sp>
        <p:nvSpPr>
          <p:cNvPr id="17" name="Right Brace 16"/>
          <p:cNvSpPr/>
          <p:nvPr/>
        </p:nvSpPr>
        <p:spPr>
          <a:xfrm>
            <a:off x="5822700" y="1733113"/>
            <a:ext cx="256641" cy="9906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81800" y="1928703"/>
            <a:ext cx="8382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F(</a:t>
            </a:r>
            <a:r>
              <a:rPr lang="en-US" sz="2400" i="1" dirty="0" smtClean="0">
                <a:solidFill>
                  <a:schemeClr val="tx1"/>
                </a:solidFill>
              </a:rPr>
              <a:t>x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00800" y="2630269"/>
                <a:ext cx="19523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Encrypted-result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+ </a:t>
                </a:r>
                <a:r>
                  <a:rPr lang="en-US" dirty="0" err="1" smtClean="0"/>
                  <a:t>eval</a:t>
                </a:r>
                <a:r>
                  <a:rPr lang="en-US" dirty="0" smtClean="0"/>
                  <a:t> transcript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630269"/>
                <a:ext cx="1952329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2500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172200" y="3551872"/>
            <a:ext cx="2590800" cy="113877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/>
              <a:t>@P=split//,".URRUU</a:t>
            </a:r>
            <a:r>
              <a:rPr lang="en-US" sz="1700" b="1" dirty="0"/>
              <a:t>\c</a:t>
            </a:r>
            <a:r>
              <a:rPr lang="en-US" sz="1700" dirty="0"/>
              <a:t>8R";@d=split//,"</a:t>
            </a:r>
            <a:r>
              <a:rPr lang="en-US" sz="1700" b="1" dirty="0"/>
              <a:t>\</a:t>
            </a:r>
            <a:r>
              <a:rPr lang="en-US" sz="1700" b="1" dirty="0" err="1"/>
              <a:t>n</a:t>
            </a:r>
            <a:r>
              <a:rPr lang="en-US" sz="1700" dirty="0" err="1"/>
              <a:t>rekcah</a:t>
            </a:r>
            <a:r>
              <a:rPr lang="en-US" sz="1700" dirty="0"/>
              <a:t> </a:t>
            </a:r>
            <a:r>
              <a:rPr lang="en-US" sz="1700" dirty="0" err="1"/>
              <a:t>xinU</a:t>
            </a:r>
            <a:r>
              <a:rPr lang="en-US" sz="1700" dirty="0"/>
              <a:t> / </a:t>
            </a:r>
            <a:r>
              <a:rPr lang="en-US" sz="1700" dirty="0" err="1"/>
              <a:t>lreP</a:t>
            </a:r>
            <a:r>
              <a:rPr lang="en-US" sz="1700" dirty="0"/>
              <a:t> </a:t>
            </a:r>
            <a:r>
              <a:rPr lang="en-US" sz="1700" dirty="0" err="1"/>
              <a:t>rehtona</a:t>
            </a:r>
            <a:r>
              <a:rPr lang="en-US" sz="1700" dirty="0"/>
              <a:t> </a:t>
            </a:r>
            <a:r>
              <a:rPr lang="en-US" sz="1700" dirty="0" err="1"/>
              <a:t>tsuJ</a:t>
            </a:r>
            <a:r>
              <a:rPr lang="en-US" sz="1700" dirty="0"/>
              <a:t>";</a:t>
            </a:r>
            <a:r>
              <a:rPr lang="en-US" sz="1700" b="1" dirty="0"/>
              <a:t>sub</a:t>
            </a:r>
            <a:r>
              <a:rPr lang="en-US" sz="1700" dirty="0"/>
              <a:t> p{ @p{"</a:t>
            </a:r>
            <a:r>
              <a:rPr lang="en-US" sz="1700" dirty="0" err="1" smtClean="0"/>
              <a:t>r$p</a:t>
            </a:r>
            <a:r>
              <a:rPr lang="en-US" sz="1700" dirty="0" smtClean="0"/>
              <a:t>“…</a:t>
            </a:r>
            <a:endParaRPr lang="en-US" sz="17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143329" y="2233503"/>
            <a:ext cx="5622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239000" y="3200400"/>
            <a:ext cx="0" cy="3514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781800" y="5105400"/>
            <a:ext cx="8382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F(</a:t>
            </a:r>
            <a:r>
              <a:rPr lang="en-US" sz="2400" i="1" dirty="0" smtClean="0">
                <a:solidFill>
                  <a:schemeClr val="tx1"/>
                </a:solidFill>
              </a:rPr>
              <a:t>x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239000" y="4753928"/>
            <a:ext cx="0" cy="275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48200" y="4001869"/>
            <a:ext cx="142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Obfuscate</a:t>
            </a:r>
            <a:br>
              <a:rPr lang="en-US" dirty="0" smtClean="0"/>
            </a:br>
            <a:r>
              <a:rPr lang="en-US" dirty="0" smtClean="0"/>
              <a:t>only</a:t>
            </a:r>
            <a:r>
              <a:rPr lang="en-US" dirty="0"/>
              <a:t> </a:t>
            </a:r>
            <a:r>
              <a:rPr lang="en-US" dirty="0" smtClean="0"/>
              <a:t>this part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5822700" y="3988173"/>
            <a:ext cx="256641" cy="126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48200" y="3669268"/>
            <a:ext cx="135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NC</a:t>
            </a:r>
            <a:r>
              <a:rPr lang="en-US" baseline="30000" dirty="0" smtClean="0"/>
              <a:t>1</a:t>
            </a:r>
            <a:r>
              <a:rPr lang="en-US" dirty="0" smtClean="0"/>
              <a:t> Circuit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209800" y="2114114"/>
            <a:ext cx="3933529" cy="3162548"/>
            <a:chOff x="2209800" y="2114114"/>
            <a:chExt cx="3933529" cy="3162548"/>
          </a:xfrm>
        </p:grpSpPr>
        <p:sp>
          <p:nvSpPr>
            <p:cNvPr id="16" name="TextBox 15"/>
            <p:cNvSpPr txBox="1"/>
            <p:nvPr/>
          </p:nvSpPr>
          <p:spPr>
            <a:xfrm>
              <a:off x="2209800" y="4907330"/>
              <a:ext cx="2366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of P obfuscator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6" idx="0"/>
            </p:cNvCxnSpPr>
            <p:nvPr/>
          </p:nvCxnSpPr>
          <p:spPr>
            <a:xfrm flipV="1">
              <a:off x="3392977" y="2114114"/>
              <a:ext cx="1667723" cy="2793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3"/>
            </p:cNvCxnSpPr>
            <p:nvPr/>
          </p:nvCxnSpPr>
          <p:spPr>
            <a:xfrm flipV="1">
              <a:off x="4576153" y="4753928"/>
              <a:ext cx="1567176" cy="338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326900" y="1352113"/>
            <a:ext cx="4343400" cy="762000"/>
            <a:chOff x="1447800" y="4038600"/>
            <a:chExt cx="4343400" cy="762000"/>
          </a:xfrm>
        </p:grpSpPr>
        <p:sp>
          <p:nvSpPr>
            <p:cNvPr id="36" name="Rectangle 35"/>
            <p:cNvSpPr/>
            <p:nvPr/>
          </p:nvSpPr>
          <p:spPr>
            <a:xfrm>
              <a:off x="1447800" y="4114800"/>
              <a:ext cx="6096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2330700" y="4038600"/>
              <a:ext cx="2720850" cy="7620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err="1" smtClean="0"/>
                <a:t>Homomorphic</a:t>
              </a:r>
              <a:r>
                <a:rPr lang="en-US" sz="2400" dirty="0" smtClean="0"/>
                <a:t> Encryption</a:t>
              </a:r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81600" y="4114800"/>
              <a:ext cx="6096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7" idx="6"/>
            </p:cNvCxnSpPr>
            <p:nvPr/>
          </p:nvCxnSpPr>
          <p:spPr>
            <a:xfrm>
              <a:off x="5051550" y="4419600"/>
              <a:ext cx="1300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3"/>
            </p:cNvCxnSpPr>
            <p:nvPr/>
          </p:nvCxnSpPr>
          <p:spPr>
            <a:xfrm>
              <a:off x="2057400" y="4419600"/>
              <a:ext cx="2733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>
            <a:off x="5701570" y="3104713"/>
            <a:ext cx="470630" cy="447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71034" y="465986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CondDec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0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Conditional </a:t>
            </a:r>
            <a:r>
              <a:rPr lang="en-US" dirty="0"/>
              <a:t>Decryption </a:t>
            </a:r>
            <a:r>
              <a:rPr lang="en-US" dirty="0" smtClean="0"/>
              <a:t>with </a:t>
            </a:r>
            <a:r>
              <a:rPr lang="en-US" i="1" dirty="0" err="1" smtClean="0"/>
              <a:t>iO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i="1" dirty="0" err="1" smtClean="0"/>
              <a:t>iO</a:t>
            </a:r>
            <a:r>
              <a:rPr lang="en-US" dirty="0" smtClean="0"/>
              <a:t>, not “perfect” obfuscation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But we can adapt the </a:t>
            </a:r>
            <a:r>
              <a:rPr lang="en-US" dirty="0" err="1" smtClean="0"/>
              <a:t>CondDec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We use </a:t>
            </a:r>
            <a:r>
              <a:rPr lang="en-US" i="1" dirty="0" smtClean="0"/>
              <a:t>two</a:t>
            </a:r>
            <a:r>
              <a:rPr lang="en-US" dirty="0" smtClean="0"/>
              <a:t> HE secret keys</a:t>
            </a:r>
          </a:p>
        </p:txBody>
      </p:sp>
    </p:spTree>
    <p:extLst>
      <p:ext uri="{BB962C8B-B14F-4D97-AF65-F5344CB8AC3E}">
        <p14:creationId xmlns:p14="http://schemas.microsoft.com/office/powerpoint/2010/main" val="26006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15" idx="2"/>
          </p:cNvCxnSpPr>
          <p:nvPr/>
        </p:nvCxnSpPr>
        <p:spPr>
          <a:xfrm flipH="1">
            <a:off x="2312092" y="3052607"/>
            <a:ext cx="12008" cy="1214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38181" y="4775031"/>
            <a:ext cx="1" cy="854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00" y="3662463"/>
            <a:ext cx="3505200" cy="1478684"/>
          </a:xfrm>
          <a:prstGeom prst="rect">
            <a:avLst/>
          </a:prstGeom>
          <a:solidFill>
            <a:srgbClr val="92D05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2" y="274320"/>
            <a:ext cx="7943088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iO</a:t>
            </a:r>
            <a:r>
              <a:rPr lang="en-US" dirty="0" smtClean="0"/>
              <a:t> for </a:t>
            </a:r>
            <a:r>
              <a:rPr lang="en-US" dirty="0" err="1" smtClean="0"/>
              <a:t>CondDec</a:t>
            </a:r>
            <a:r>
              <a:rPr lang="en-US" dirty="0" smtClean="0"/>
              <a:t> → </a:t>
            </a:r>
            <a:r>
              <a:rPr lang="en-US" dirty="0" err="1" smtClean="0"/>
              <a:t>iO</a:t>
            </a:r>
            <a:r>
              <a:rPr lang="en-US" dirty="0" smtClean="0"/>
              <a:t> for All Circuits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4183764"/>
            <a:ext cx="3505200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CondDec</a:t>
            </a:r>
            <a:r>
              <a:rPr lang="en-US" sz="2700" baseline="-25000" dirty="0" smtClean="0"/>
              <a:t>F,</a:t>
            </a:r>
            <a:r>
              <a:rPr lang="en-US" sz="2700" b="1" baseline="-25000" dirty="0" smtClean="0">
                <a:solidFill>
                  <a:srgbClr val="FF0000"/>
                </a:solidFill>
              </a:rPr>
              <a:t>SK0</a:t>
            </a:r>
            <a:r>
              <a:rPr lang="en-US" sz="2700" dirty="0" smtClean="0"/>
              <a:t>(·, …, ·)</a:t>
            </a:r>
            <a:endParaRPr lang="en-US" sz="2700" dirty="0"/>
          </a:p>
        </p:txBody>
      </p:sp>
      <p:sp>
        <p:nvSpPr>
          <p:cNvPr id="8" name="TextBox 7"/>
          <p:cNvSpPr txBox="1"/>
          <p:nvPr/>
        </p:nvSpPr>
        <p:spPr>
          <a:xfrm>
            <a:off x="737980" y="3675933"/>
            <a:ext cx="320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/>
              <a:t>Indist</a:t>
            </a:r>
            <a:r>
              <a:rPr lang="en-US" sz="2700" dirty="0" smtClean="0"/>
              <a:t>. Obfuscation</a:t>
            </a:r>
            <a:endParaRPr lang="en-US" sz="2700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1713779"/>
            <a:ext cx="4191000" cy="13388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l-GR" sz="2700" dirty="0" smtClean="0"/>
              <a:t>π</a:t>
            </a:r>
            <a:r>
              <a:rPr lang="en-US" sz="2700" dirty="0" smtClean="0"/>
              <a:t>, x, and two </a:t>
            </a:r>
            <a:r>
              <a:rPr lang="en-US" sz="2700" dirty="0" err="1" smtClean="0"/>
              <a:t>ciphertexts</a:t>
            </a:r>
            <a:r>
              <a:rPr lang="en-US" sz="2700" dirty="0" smtClean="0"/>
              <a:t> c</a:t>
            </a:r>
            <a:r>
              <a:rPr lang="en-US" sz="2700" baseline="-25000" dirty="0"/>
              <a:t>0</a:t>
            </a:r>
            <a:r>
              <a:rPr lang="en-US" sz="2700" dirty="0" smtClean="0"/>
              <a:t> = Enc</a:t>
            </a:r>
            <a:r>
              <a:rPr lang="en-US" sz="2700" baseline="-25000" dirty="0" smtClean="0">
                <a:solidFill>
                  <a:srgbClr val="FF0000"/>
                </a:solidFill>
              </a:rPr>
              <a:t>PK0</a:t>
            </a:r>
            <a:r>
              <a:rPr lang="en-US" sz="2700" dirty="0" smtClean="0"/>
              <a:t>(F(x)) and               c</a:t>
            </a:r>
            <a:r>
              <a:rPr lang="en-US" sz="2700" baseline="-25000" dirty="0" smtClean="0"/>
              <a:t>1</a:t>
            </a:r>
            <a:r>
              <a:rPr lang="en-US" sz="2700" dirty="0" smtClean="0"/>
              <a:t> </a:t>
            </a:r>
            <a:r>
              <a:rPr lang="en-US" sz="2700" dirty="0"/>
              <a:t>= </a:t>
            </a:r>
            <a:r>
              <a:rPr lang="en-US" sz="2700" dirty="0" smtClean="0"/>
              <a:t>Enc</a:t>
            </a:r>
            <a:r>
              <a:rPr lang="en-US" sz="2700" baseline="-25000" dirty="0" smtClean="0">
                <a:solidFill>
                  <a:srgbClr val="FF0000"/>
                </a:solidFill>
              </a:rPr>
              <a:t>PK1</a:t>
            </a:r>
            <a:r>
              <a:rPr lang="en-US" sz="2700" dirty="0" smtClean="0"/>
              <a:t>(F(x))</a:t>
            </a:r>
            <a:endParaRPr lang="en-US" sz="27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5638800"/>
            <a:ext cx="3714750" cy="5078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F(x) if </a:t>
            </a:r>
            <a:r>
              <a:rPr lang="el-GR" sz="2700" dirty="0"/>
              <a:t>π </a:t>
            </a:r>
            <a:r>
              <a:rPr lang="en-US" sz="2700" dirty="0" smtClean="0"/>
              <a:t>verifies</a:t>
            </a:r>
            <a:endParaRPr lang="en-US" sz="27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3962400" y="1704849"/>
            <a:ext cx="5105400" cy="4441782"/>
            <a:chOff x="3962400" y="1704849"/>
            <a:chExt cx="5105400" cy="4441782"/>
          </a:xfrm>
        </p:grpSpPr>
        <p:sp>
          <p:nvSpPr>
            <p:cNvPr id="29" name="TextBox 28"/>
            <p:cNvSpPr txBox="1"/>
            <p:nvPr/>
          </p:nvSpPr>
          <p:spPr>
            <a:xfrm>
              <a:off x="3962400" y="3783449"/>
              <a:ext cx="135255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0" dirty="0" smtClean="0"/>
                <a:t>≈</a:t>
              </a:r>
              <a:endParaRPr lang="en-US" sz="7000" dirty="0"/>
            </a:p>
          </p:txBody>
        </p:sp>
        <p:cxnSp>
          <p:nvCxnSpPr>
            <p:cNvPr id="20" name="Straight Arrow Connector 19"/>
            <p:cNvCxnSpPr>
              <a:stCxn id="25" idx="2"/>
            </p:cNvCxnSpPr>
            <p:nvPr/>
          </p:nvCxnSpPr>
          <p:spPr>
            <a:xfrm>
              <a:off x="6972300" y="3043677"/>
              <a:ext cx="45141" cy="12235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986383" y="4775031"/>
              <a:ext cx="0" cy="8637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181599" y="3653533"/>
              <a:ext cx="3505199" cy="147868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81600" y="4267200"/>
              <a:ext cx="3505199" cy="5078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smtClean="0"/>
                <a:t>CondDec</a:t>
              </a:r>
              <a:r>
                <a:rPr lang="en-US" sz="2700" baseline="-25000" dirty="0" smtClean="0"/>
                <a:t>F,</a:t>
              </a:r>
              <a:r>
                <a:rPr lang="en-US" sz="2700" b="1" baseline="-25000" dirty="0" smtClean="0">
                  <a:solidFill>
                    <a:srgbClr val="FF0000"/>
                  </a:solidFill>
                </a:rPr>
                <a:t>SK1</a:t>
              </a:r>
              <a:r>
                <a:rPr lang="en-US" sz="2700" dirty="0" smtClean="0"/>
                <a:t>(·, …, ·)</a:t>
              </a:r>
              <a:endParaRPr lang="en-US" sz="2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86180" y="3667003"/>
              <a:ext cx="32004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err="1" smtClean="0"/>
                <a:t>Indist</a:t>
              </a:r>
              <a:r>
                <a:rPr lang="en-US" sz="2700" dirty="0" smtClean="0"/>
                <a:t>. Obfuscation</a:t>
              </a:r>
              <a:endParaRPr lang="en-US" sz="27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76800" y="1704849"/>
              <a:ext cx="4191000" cy="133882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l-GR" sz="2700" dirty="0" smtClean="0"/>
                <a:t>π</a:t>
              </a:r>
              <a:r>
                <a:rPr lang="en-US" sz="2700" dirty="0" smtClean="0"/>
                <a:t>, x</a:t>
              </a:r>
              <a:r>
                <a:rPr lang="en-US" sz="2700" baseline="-25000" dirty="0" smtClean="0"/>
                <a:t>i</a:t>
              </a:r>
              <a:r>
                <a:rPr lang="en-US" sz="2700" dirty="0" smtClean="0"/>
                <a:t>’s, and two </a:t>
              </a:r>
              <a:r>
                <a:rPr lang="en-US" sz="2700" dirty="0" err="1" smtClean="0"/>
                <a:t>ciphertexts</a:t>
              </a:r>
              <a:r>
                <a:rPr lang="en-US" sz="2700" dirty="0" smtClean="0"/>
                <a:t> c</a:t>
              </a:r>
              <a:r>
                <a:rPr lang="en-US" sz="2700" baseline="-25000" dirty="0"/>
                <a:t>0</a:t>
              </a:r>
              <a:r>
                <a:rPr lang="en-US" sz="2700" dirty="0" smtClean="0"/>
                <a:t> = Enc</a:t>
              </a:r>
              <a:r>
                <a:rPr lang="en-US" sz="2700" baseline="-25000" dirty="0" smtClean="0">
                  <a:solidFill>
                    <a:srgbClr val="FF0000"/>
                  </a:solidFill>
                </a:rPr>
                <a:t>PK0</a:t>
              </a:r>
              <a:r>
                <a:rPr lang="en-US" sz="2700" dirty="0" smtClean="0"/>
                <a:t>(F(x)) and               c</a:t>
              </a:r>
              <a:r>
                <a:rPr lang="en-US" sz="2700" baseline="-25000" dirty="0" smtClean="0"/>
                <a:t>1</a:t>
              </a:r>
              <a:r>
                <a:rPr lang="en-US" sz="2700" dirty="0" smtClean="0"/>
                <a:t> </a:t>
              </a:r>
              <a:r>
                <a:rPr lang="en-US" sz="2700" dirty="0"/>
                <a:t>= </a:t>
              </a:r>
              <a:r>
                <a:rPr lang="en-US" sz="2700" dirty="0" smtClean="0"/>
                <a:t>Enc</a:t>
              </a:r>
              <a:r>
                <a:rPr lang="en-US" sz="2700" baseline="-25000" dirty="0" smtClean="0">
                  <a:solidFill>
                    <a:srgbClr val="FF0000"/>
                  </a:solidFill>
                </a:rPr>
                <a:t>PK1</a:t>
              </a:r>
              <a:r>
                <a:rPr lang="en-US" sz="2700" dirty="0" smtClean="0"/>
                <a:t>(F(x))</a:t>
              </a:r>
              <a:endParaRPr lang="en-US" sz="27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5400" y="5638800"/>
              <a:ext cx="3714750" cy="50783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smtClean="0"/>
                <a:t>F(x) if </a:t>
              </a:r>
              <a:r>
                <a:rPr lang="el-GR" sz="2700" dirty="0"/>
                <a:t>π </a:t>
              </a:r>
              <a:r>
                <a:rPr lang="en-US" sz="2700" dirty="0" smtClean="0"/>
                <a:t>verifies</a:t>
              </a:r>
              <a:endParaRPr 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9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Two-Key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305800" cy="5105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1st program has secret SK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inside (but </a:t>
            </a:r>
            <a:r>
              <a:rPr lang="en-US" sz="2800" i="1" dirty="0" smtClean="0"/>
              <a:t>not</a:t>
            </a:r>
            <a:r>
              <a:rPr lang="en-US" sz="2800" dirty="0" smtClean="0"/>
              <a:t> SK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2nd program has secret SK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inside (but </a:t>
            </a:r>
            <a:r>
              <a:rPr lang="en-US" sz="2800" i="1" dirty="0" smtClean="0"/>
              <a:t>not</a:t>
            </a:r>
            <a:r>
              <a:rPr lang="en-US" sz="2800" dirty="0" smtClean="0"/>
              <a:t> SK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But programs are indistinguishable</a:t>
            </a:r>
            <a:endParaRPr lang="en-US" sz="2800" dirty="0"/>
          </a:p>
          <a:p>
            <a:r>
              <a:rPr lang="en-US" sz="2800" dirty="0" smtClean="0"/>
              <a:t>So, neither program “leaks” either secret.</a:t>
            </a:r>
          </a:p>
          <a:p>
            <a:endParaRPr lang="en-US" sz="2800" dirty="0"/>
          </a:p>
          <a:p>
            <a:r>
              <a:rPr lang="en-US" sz="2800" dirty="0" smtClean="0"/>
              <a:t>Two-key trick is very handy in </a:t>
            </a:r>
            <a:r>
              <a:rPr lang="en-US" sz="2800" dirty="0" err="1" smtClean="0"/>
              <a:t>iO</a:t>
            </a:r>
            <a:r>
              <a:rPr lang="en-US" sz="2800" dirty="0" smtClean="0"/>
              <a:t> context.</a:t>
            </a:r>
            <a:endParaRPr lang="en-US" sz="2800" dirty="0"/>
          </a:p>
          <a:p>
            <a:r>
              <a:rPr lang="en-US" sz="2800" dirty="0" smtClean="0"/>
              <a:t>Similar to </a:t>
            </a:r>
            <a:r>
              <a:rPr lang="en-US" sz="2800" dirty="0" err="1" smtClean="0"/>
              <a:t>Naor</a:t>
            </a:r>
            <a:r>
              <a:rPr lang="en-US" sz="2800" dirty="0" smtClean="0"/>
              <a:t>-Yung ’90 technique to get encryption with chosen </a:t>
            </a:r>
            <a:r>
              <a:rPr lang="en-US" sz="2800" dirty="0" err="1" smtClean="0"/>
              <a:t>ciphertext</a:t>
            </a:r>
            <a:r>
              <a:rPr lang="en-US" sz="2800" dirty="0" smtClean="0"/>
              <a:t> security</a:t>
            </a:r>
          </a:p>
        </p:txBody>
      </p:sp>
    </p:spTree>
    <p:extLst>
      <p:ext uri="{BB962C8B-B14F-4D97-AF65-F5344CB8AC3E}">
        <p14:creationId xmlns:p14="http://schemas.microsoft.com/office/powerpoint/2010/main" val="34134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</a:t>
            </a:r>
            <a:r>
              <a:rPr lang="en-US" baseline="30000" dirty="0" smtClean="0"/>
              <a:t>1</a:t>
            </a:r>
            <a:r>
              <a:rPr lang="en-US" dirty="0" smtClean="0"/>
              <a:t> Obfuscation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Our Construction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872" y="1295400"/>
            <a:ext cx="8054927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Describe Circuits as </a:t>
            </a:r>
            <a:r>
              <a:rPr lang="en-US" dirty="0" smtClean="0">
                <a:solidFill>
                  <a:srgbClr val="00B050"/>
                </a:solidFill>
              </a:rPr>
              <a:t>Branching Programs </a:t>
            </a:r>
            <a:r>
              <a:rPr lang="en-US" dirty="0" smtClean="0"/>
              <a:t>(BPs) using Barrington’s theorem [B86]</a:t>
            </a:r>
          </a:p>
          <a:p>
            <a:pPr lvl="8"/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Randomized</a:t>
            </a:r>
            <a:r>
              <a:rPr lang="en-US" dirty="0" smtClean="0"/>
              <a:t> BPs (RBPs) a-la-</a:t>
            </a:r>
            <a:r>
              <a:rPr lang="en-US" dirty="0" err="1" smtClean="0"/>
              <a:t>Kilian</a:t>
            </a:r>
            <a:r>
              <a:rPr lang="en-US" dirty="0" smtClean="0"/>
              <a:t> [K88]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Encode </a:t>
            </a:r>
            <a:r>
              <a:rPr lang="en-US" dirty="0"/>
              <a:t>R</a:t>
            </a:r>
            <a:r>
              <a:rPr lang="en-US" dirty="0" smtClean="0"/>
              <a:t>BPs “in the exponent” using</a:t>
            </a:r>
            <a:br>
              <a:rPr lang="en-US" dirty="0" smtClean="0"/>
            </a:br>
            <a:r>
              <a:rPr lang="en-US" dirty="0" err="1" smtClean="0">
                <a:solidFill>
                  <a:srgbClr val="00B050"/>
                </a:solidFill>
              </a:rPr>
              <a:t>multilinear</a:t>
            </a:r>
            <a:r>
              <a:rPr lang="en-US" dirty="0" smtClean="0">
                <a:solidFill>
                  <a:srgbClr val="00B050"/>
                </a:solidFill>
              </a:rPr>
              <a:t> maps </a:t>
            </a:r>
            <a:r>
              <a:rPr lang="en-US" dirty="0" smtClean="0"/>
              <a:t>[GGH13,CLT13]</a:t>
            </a:r>
          </a:p>
          <a:p>
            <a:pPr lvl="8"/>
            <a:endParaRPr lang="en-US" dirty="0" smtClean="0"/>
          </a:p>
          <a:p>
            <a:r>
              <a:rPr lang="en-US" dirty="0"/>
              <a:t>Modifications to defeat attacks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Multiplicative </a:t>
            </a:r>
            <a:r>
              <a:rPr lang="en-US" dirty="0" smtClean="0">
                <a:solidFill>
                  <a:srgbClr val="00B050"/>
                </a:solidFill>
              </a:rPr>
              <a:t>bundling </a:t>
            </a:r>
            <a:r>
              <a:rPr lang="en-US" dirty="0" smtClean="0"/>
              <a:t>against </a:t>
            </a:r>
            <a:r>
              <a:rPr lang="en-US" dirty="0" smtClean="0">
                <a:solidFill>
                  <a:srgbClr val="FF0000"/>
                </a:solidFill>
              </a:rPr>
              <a:t>”partial evaluation”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“mixed input” </a:t>
            </a:r>
            <a:r>
              <a:rPr lang="en-US" dirty="0" smtClean="0"/>
              <a:t>attacks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efenses against </a:t>
            </a:r>
            <a:r>
              <a:rPr lang="en-US" dirty="0">
                <a:solidFill>
                  <a:srgbClr val="FF0000"/>
                </a:solidFill>
              </a:rPr>
              <a:t>“DDH attacks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“rank attacks”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(Oblivious) Branching Programs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 specific way of describing a function</a:t>
                </a:r>
              </a:p>
              <a:p>
                <a:r>
                  <a:rPr lang="en-US" dirty="0"/>
                  <a:t>L</a:t>
                </a:r>
                <a:r>
                  <a:rPr lang="en-US" dirty="0" smtClean="0"/>
                  <a:t>ength-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BP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-bit </a:t>
                </a:r>
                <a:r>
                  <a:rPr lang="en-US" dirty="0" smtClean="0"/>
                  <a:t>input </a:t>
                </a:r>
                <a:r>
                  <a:rPr lang="en-US" dirty="0"/>
                  <a:t>is a sequence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1,0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1,1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2,0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2,1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∈{</m:t>
                    </m:r>
                    <m:r>
                      <a:rPr lang="en-US" b="0" i="1" smtClean="0">
                        <a:latin typeface="Cambria Math"/>
                      </a:rPr>
                      <m:t>1,…,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are indexes,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’s are matrices</a:t>
                </a:r>
              </a:p>
              <a:p>
                <a:r>
                  <a:rPr lang="en-US" dirty="0" smtClean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chooses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the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, else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(Oblivious) Branching Programs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length-9 BP has 4-bit inputs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514600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2,0</a:t>
            </a:r>
            <a:endParaRPr lang="en-US" sz="32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514600"/>
            <a:ext cx="76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1,0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5146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/>
              <a:t>3</a:t>
            </a:r>
            <a:r>
              <a:rPr lang="en-US" sz="3200" baseline="-25000" dirty="0" smtClean="0"/>
              <a:t>,0</a:t>
            </a:r>
            <a:endParaRPr lang="en-US" sz="32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514600"/>
            <a:ext cx="7620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5,0</a:t>
            </a:r>
            <a:endParaRPr lang="en-US" sz="32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848600" y="2438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2514600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4,0</a:t>
            </a:r>
            <a:endParaRPr lang="en-US" sz="3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25146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6,0</a:t>
            </a:r>
            <a:endParaRPr lang="en-US" sz="3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2514600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7,0</a:t>
            </a:r>
            <a:endParaRPr lang="en-US" sz="32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2514599"/>
            <a:ext cx="76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8,0</a:t>
            </a:r>
            <a:endParaRPr lang="en-US" sz="32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0" y="25146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9,0</a:t>
            </a:r>
            <a:endParaRPr lang="en-US" sz="32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3301425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2,1</a:t>
            </a:r>
            <a:endParaRPr lang="en-US" sz="32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3301425"/>
            <a:ext cx="76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1,1</a:t>
            </a:r>
            <a:endParaRPr lang="en-US" sz="3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38400" y="33014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3,1</a:t>
            </a:r>
            <a:endParaRPr lang="en-US" sz="32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267200" y="3301425"/>
            <a:ext cx="7620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5,1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3301425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4,1</a:t>
            </a:r>
            <a:endParaRPr lang="en-US" sz="32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3014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6,1</a:t>
            </a:r>
            <a:endParaRPr lang="en-US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3301425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7,1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10400" y="3301424"/>
            <a:ext cx="76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8,1</a:t>
            </a:r>
            <a:endParaRPr lang="en-US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4800" y="33014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9,1</a:t>
            </a:r>
            <a:endParaRPr lang="en-US" sz="32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4444425"/>
            <a:ext cx="4572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1143000" y="4444425"/>
            <a:ext cx="4572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" y="4444425"/>
            <a:ext cx="4572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09800" y="4444425"/>
            <a:ext cx="4572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cxnSp>
        <p:nvCxnSpPr>
          <p:cNvPr id="30" name="Straight Arrow Connector 29"/>
          <p:cNvCxnSpPr>
            <a:stCxn id="26" idx="0"/>
            <a:endCxn id="17" idx="2"/>
          </p:cNvCxnSpPr>
          <p:nvPr/>
        </p:nvCxnSpPr>
        <p:spPr>
          <a:xfrm flipV="1">
            <a:off x="838200" y="3886200"/>
            <a:ext cx="1981200" cy="558225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0"/>
            <a:endCxn id="20" idx="2"/>
          </p:cNvCxnSpPr>
          <p:nvPr/>
        </p:nvCxnSpPr>
        <p:spPr>
          <a:xfrm flipV="1">
            <a:off x="838200" y="3886200"/>
            <a:ext cx="4724400" cy="558225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0"/>
            <a:endCxn id="23" idx="2"/>
          </p:cNvCxnSpPr>
          <p:nvPr/>
        </p:nvCxnSpPr>
        <p:spPr>
          <a:xfrm flipV="1">
            <a:off x="838200" y="3886200"/>
            <a:ext cx="7467600" cy="558225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9600" y="4444425"/>
            <a:ext cx="4572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5105400" y="2438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62200" y="2438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 animBg="1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(Oblivious) Branching Programs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length-9 BP has 4-bit inputs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2514600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2,0</a:t>
            </a:r>
            <a:endParaRPr lang="en-US" sz="32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514600"/>
            <a:ext cx="76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1,0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5146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/>
              <a:t>3</a:t>
            </a:r>
            <a:r>
              <a:rPr lang="en-US" sz="3200" baseline="-25000" dirty="0" smtClean="0"/>
              <a:t>,0</a:t>
            </a:r>
            <a:endParaRPr lang="en-US" sz="32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514600"/>
            <a:ext cx="7620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5,0</a:t>
            </a:r>
            <a:endParaRPr lang="en-US" sz="32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848600" y="2438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2514600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4,0</a:t>
            </a:r>
            <a:endParaRPr lang="en-US" sz="3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25146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6,0</a:t>
            </a:r>
            <a:endParaRPr lang="en-US" sz="3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2514600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7,0</a:t>
            </a:r>
            <a:endParaRPr lang="en-US" sz="32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2514599"/>
            <a:ext cx="76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8,0</a:t>
            </a:r>
            <a:endParaRPr lang="en-US" sz="32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0" y="25146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9,0</a:t>
            </a:r>
            <a:endParaRPr lang="en-US" sz="32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3301425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2,1</a:t>
            </a:r>
            <a:endParaRPr lang="en-US" sz="32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3301425"/>
            <a:ext cx="76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1,1</a:t>
            </a:r>
            <a:endParaRPr lang="en-US" sz="3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38400" y="33014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3,1</a:t>
            </a:r>
            <a:endParaRPr lang="en-US" sz="32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267200" y="3301425"/>
            <a:ext cx="7620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5,1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3301425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4,1</a:t>
            </a:r>
            <a:endParaRPr lang="en-US" sz="32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3014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6,1</a:t>
            </a:r>
            <a:endParaRPr lang="en-US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3301425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7,1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10400" y="3301424"/>
            <a:ext cx="76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8,1</a:t>
            </a:r>
            <a:endParaRPr lang="en-US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4800" y="33014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9,1</a:t>
            </a:r>
            <a:endParaRPr lang="en-US" sz="32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4444425"/>
            <a:ext cx="4572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1143000" y="4444425"/>
            <a:ext cx="4572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" y="4444425"/>
            <a:ext cx="4572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09800" y="4444425"/>
            <a:ext cx="4572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cxnSp>
        <p:nvCxnSpPr>
          <p:cNvPr id="30" name="Straight Arrow Connector 29"/>
          <p:cNvCxnSpPr>
            <a:stCxn id="25" idx="0"/>
            <a:endCxn id="15" idx="2"/>
          </p:cNvCxnSpPr>
          <p:nvPr/>
        </p:nvCxnSpPr>
        <p:spPr>
          <a:xfrm flipV="1">
            <a:off x="1371600" y="3886200"/>
            <a:ext cx="533400" cy="558225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9" idx="2"/>
          </p:cNvCxnSpPr>
          <p:nvPr/>
        </p:nvCxnSpPr>
        <p:spPr>
          <a:xfrm flipV="1">
            <a:off x="1371600" y="3886200"/>
            <a:ext cx="2362200" cy="558225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21" idx="2"/>
          </p:cNvCxnSpPr>
          <p:nvPr/>
        </p:nvCxnSpPr>
        <p:spPr>
          <a:xfrm flipV="1">
            <a:off x="1371600" y="3886200"/>
            <a:ext cx="5105400" cy="558225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9600" y="4444425"/>
            <a:ext cx="4572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5105400" y="2438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62200" y="2438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43000" y="4444425"/>
            <a:ext cx="4572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6019800" y="3200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76600" y="3200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800" y="3200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5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</a:t>
            </a:r>
            <a:r>
              <a:rPr lang="en-US" dirty="0"/>
              <a:t>s</a:t>
            </a:r>
            <a:r>
              <a:rPr lang="en-US" dirty="0" smtClean="0"/>
              <a:t>ecrets in software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AES encryption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1"/>
            <a:ext cx="4343400" cy="3099926"/>
            <a:chOff x="2819400" y="2362201"/>
            <a:chExt cx="4343400" cy="309992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362201"/>
              <a:ext cx="4343400" cy="3099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4419600" y="2819400"/>
              <a:ext cx="1143000" cy="304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43200" y="5105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strutpatent.com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286000"/>
            <a:ext cx="10695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1677762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20574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057400"/>
            <a:ext cx="0" cy="3048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5364" y="5193268"/>
            <a:ext cx="123623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05600" y="5290066"/>
            <a:ext cx="0" cy="5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5791200"/>
            <a:ext cx="1667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2"/>
          </p:cNvCxnSpPr>
          <p:nvPr/>
        </p:nvCxnSpPr>
        <p:spPr>
          <a:xfrm flipV="1">
            <a:off x="8373482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(Oblivious) Branching Programs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This length-9 BP has 4-bit inputs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Multiply the chosen 9 matrices together</a:t>
                </a:r>
              </a:p>
              <a:p>
                <a:pPr lvl="1"/>
                <a:r>
                  <a:rPr lang="en-US" dirty="0" smtClean="0"/>
                  <a:t>If product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 output 1.  Otherwise output 0.</a:t>
                </a:r>
                <a:endParaRPr lang="en-US" dirty="0"/>
              </a:p>
            </p:txBody>
          </p:sp>
        </mc:Choice>
        <mc:Fallback xmlns="">
          <p:sp>
            <p:nvSpPr>
              <p:cNvPr id="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53" b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24000" y="2514600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2,0</a:t>
            </a:r>
            <a:endParaRPr lang="en-US" sz="32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514600"/>
            <a:ext cx="76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1,0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5146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/>
              <a:t>3</a:t>
            </a:r>
            <a:r>
              <a:rPr lang="en-US" sz="3200" baseline="-25000" dirty="0" smtClean="0"/>
              <a:t>,0</a:t>
            </a:r>
            <a:endParaRPr lang="en-US" sz="32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514600"/>
            <a:ext cx="7620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5,0</a:t>
            </a:r>
            <a:endParaRPr lang="en-US" sz="32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848600" y="2438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2514600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4,0</a:t>
            </a:r>
            <a:endParaRPr lang="en-US" sz="3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25146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6,0</a:t>
            </a:r>
            <a:endParaRPr lang="en-US" sz="3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2514600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7,0</a:t>
            </a:r>
            <a:endParaRPr lang="en-US" sz="32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2514599"/>
            <a:ext cx="76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8,0</a:t>
            </a:r>
            <a:endParaRPr lang="en-US" sz="32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0" y="25146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9,0</a:t>
            </a:r>
            <a:endParaRPr lang="en-US" sz="32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3301425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2,1</a:t>
            </a:r>
            <a:endParaRPr lang="en-US" sz="32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3301425"/>
            <a:ext cx="76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1,1</a:t>
            </a:r>
            <a:endParaRPr lang="en-US" sz="3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38400" y="33014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3,1</a:t>
            </a:r>
            <a:endParaRPr lang="en-US" sz="32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267200" y="3301425"/>
            <a:ext cx="7620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5,1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3301425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4,1</a:t>
            </a:r>
            <a:endParaRPr lang="en-US" sz="32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3014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6,1</a:t>
            </a:r>
            <a:endParaRPr lang="en-US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3301425"/>
            <a:ext cx="7620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7,1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10400" y="3301424"/>
            <a:ext cx="7620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8,1</a:t>
            </a:r>
            <a:endParaRPr lang="en-US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4800" y="33014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9,1</a:t>
            </a:r>
            <a:endParaRPr lang="en-US" sz="32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4444425"/>
            <a:ext cx="4572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1143000" y="4444425"/>
            <a:ext cx="4572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" y="4444425"/>
            <a:ext cx="4572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09800" y="4444425"/>
            <a:ext cx="4572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" y="4444425"/>
            <a:ext cx="4572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5105400" y="2438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62200" y="2438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43000" y="4444425"/>
            <a:ext cx="4572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6019800" y="3200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76600" y="3200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800" y="3200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3400" y="3200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34200" y="3200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91000" y="2438400"/>
            <a:ext cx="914400" cy="762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676400" y="4444425"/>
            <a:ext cx="4572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4444425"/>
            <a:ext cx="4572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44263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Barrington’s Theorem [B86]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computable by depth-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circuit </a:t>
                </a: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>
                    <a:sym typeface="Wingdings" panose="05000000000000000000" pitchFamily="2" charset="2"/>
                  </a:rPr>
                  <a:t/>
                </a:r>
                <a:br>
                  <a:rPr lang="en-US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 smtClean="0"/>
                  <a:t> computable by a BP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With constant-dimension matrices</a:t>
                </a:r>
              </a:p>
              <a:p>
                <a:r>
                  <a:rPr lang="en-US" dirty="0" smtClean="0"/>
                  <a:t>Corollary: every function in NC</a:t>
                </a:r>
                <a:r>
                  <a:rPr lang="en-US" baseline="30000" dirty="0" smtClean="0"/>
                  <a:t>1</a:t>
                </a:r>
                <a:r>
                  <a:rPr lang="en-US" dirty="0" smtClean="0"/>
                  <a:t> has a polynomial-length BP</a:t>
                </a:r>
              </a:p>
              <a:p>
                <a:pPr lvl="1"/>
                <a:r>
                  <a:rPr lang="en-US" dirty="0" smtClean="0"/>
                  <a:t>Recall: NC</a:t>
                </a:r>
                <a:r>
                  <a:rPr lang="en-US" baseline="30000" dirty="0" smtClean="0"/>
                  <a:t>1</a:t>
                </a:r>
                <a:r>
                  <a:rPr lang="en-US" dirty="0" smtClean="0"/>
                  <a:t> = O(log n)-depth circuits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10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Oblivious BP Evaluation [K88]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295400"/>
                <a:ext cx="8229600" cy="5105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Alice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. Bob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. They want Bob to 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They start with a BP=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</m:oMath>
                </a14:m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 smtClean="0">
                    <a:solidFill>
                      <a:srgbClr val="C00000"/>
                    </a:solidFill>
                  </a:rPr>
                  <a:t>Randomized BP Generation</a:t>
                </a:r>
              </a:p>
              <a:p>
                <a:pPr lvl="1"/>
                <a:r>
                  <a:rPr lang="en-US" dirty="0" smtClean="0"/>
                  <a:t>Alice chooses random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RBP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 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=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>
                  <a:spcBef>
                    <a:spcPts val="1200"/>
                  </a:spcBef>
                </a:pPr>
                <a:r>
                  <a:rPr lang="en-US" dirty="0" smtClean="0">
                    <a:solidFill>
                      <a:srgbClr val="C00000"/>
                    </a:solidFill>
                  </a:rPr>
                  <a:t>Matrix Collection</a:t>
                </a:r>
              </a:p>
              <a:p>
                <a:pPr lvl="1"/>
                <a:r>
                  <a:rPr lang="en-US" dirty="0"/>
                  <a:t>Alice sends matrices for her input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:</m:t>
                    </m:r>
                    <m:r>
                      <a:rPr lang="en-US" b="0" i="1" dirty="0" smtClean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≤|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|}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Bob gets matrices for his input via OT</a:t>
                </a:r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 smtClean="0">
                    <a:solidFill>
                      <a:srgbClr val="C00000"/>
                    </a:solidFill>
                  </a:rPr>
                  <a:t>Evaluation of Randomized BP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and their inverses cancel,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 cancel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dirty="0" smtClean="0">
                    <a:solidFill>
                      <a:srgbClr val="C00000"/>
                    </a:solidFill>
                  </a:rPr>
                  <a:t>Randomized BP gives Alice perfect privacy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295400"/>
                <a:ext cx="8229600" cy="5105400"/>
              </a:xfrm>
              <a:blipFill rotWithShape="1">
                <a:blip r:embed="rId2"/>
                <a:stretch>
                  <a:fillRect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84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Kilian’s</a:t>
            </a:r>
            <a:r>
              <a:rPr lang="en-US" dirty="0" smtClean="0"/>
              <a:t> </a:t>
            </a:r>
            <a:r>
              <a:rPr lang="en-US" dirty="0" err="1" smtClean="0"/>
              <a:t>Protocol</a:t>
            </a:r>
            <a:r>
              <a:rPr lang="en-US" dirty="0" err="1" smtClean="0">
                <a:sym typeface="Wingdings" panose="05000000000000000000" pitchFamily="2" charset="2"/>
              </a:rPr>
              <a:t></a:t>
            </a:r>
            <a:r>
              <a:rPr lang="en-US" sz="4400" dirty="0" err="1" smtClean="0"/>
              <a:t>BP-Obfuscation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chemeClr val="accent3"/>
                    </a:solidFill>
                  </a:rPr>
                  <a:t>RBP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accent3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3"/>
                        </a:solidFill>
                        <a:latin typeface="Cambria Math"/>
                      </a:rPr>
                      <m:t>𝐹</m:t>
                    </m:r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solidFill>
                          <a:schemeClr val="accent3"/>
                        </a:solidFill>
                        <a:latin typeface="Cambria Math"/>
                      </a:rPr>
                      <m:t>𝑥</m:t>
                    </m:r>
                    <m:r>
                      <a:rPr lang="en-US" i="1" dirty="0" err="1" smtClean="0">
                        <a:solidFill>
                          <a:schemeClr val="accent3"/>
                        </a:solidFill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accent3"/>
                        </a:solidFill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3"/>
                    </a:solidFill>
                  </a:rPr>
                  <a:t> with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3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solidFill>
                      <a:schemeClr val="accent3"/>
                    </a:solidFill>
                  </a:rPr>
                  <a:t> part fixed</a:t>
                </a:r>
              </a:p>
              <a:p>
                <a:pPr lvl="1"/>
                <a:r>
                  <a:rPr lang="en-US" dirty="0" smtClean="0"/>
                  <a:t>Bob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</a:t>
                </a:r>
                <a:r>
                  <a:rPr lang="en-US" dirty="0" smtClean="0"/>
                  <a:t>s in </a:t>
                </a:r>
                <a:r>
                  <a:rPr lang="en-US" dirty="0" err="1" smtClean="0"/>
                  <a:t>Kilian</a:t>
                </a:r>
                <a:r>
                  <a:rPr lang="en-US" dirty="0" smtClean="0"/>
                  <a:t>, but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’s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Evaluates randomized BP in usual way, choosing appropriate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-parts.</a:t>
                </a:r>
              </a:p>
              <a:p>
                <a:pPr lvl="7"/>
                <a:endParaRPr lang="en-US" dirty="0"/>
              </a:p>
              <a:p>
                <a:r>
                  <a:rPr lang="en-US" dirty="0"/>
                  <a:t>B</a:t>
                </a:r>
                <a:r>
                  <a:rPr lang="en-US" dirty="0" smtClean="0"/>
                  <a:t>iggest problems: </a:t>
                </a:r>
              </a:p>
              <a:p>
                <a:pPr lvl="1"/>
                <a:r>
                  <a:rPr lang="en-US" dirty="0" smtClean="0"/>
                  <a:t>Perfect privacy is lost once we give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Partial evaluation attacks</a:t>
                </a:r>
                <a:r>
                  <a:rPr lang="en-US" dirty="0" smtClean="0"/>
                  <a:t>: Adversary computes partial product of matrices from 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makes comparisons.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Mixed Input attacks</a:t>
                </a:r>
                <a:r>
                  <a:rPr lang="en-US" dirty="0"/>
                  <a:t>: Adversary computes matrix product that does not respect the BP structure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89" r="-1060" b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65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Multilinear</a:t>
            </a:r>
            <a:r>
              <a:rPr lang="en-US" dirty="0" smtClean="0"/>
              <a:t> Maps to Hide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Recall cryptographic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multilinear</a:t>
                </a:r>
                <a:r>
                  <a:rPr lang="en-US" dirty="0" smtClean="0"/>
                  <a:t> map:</a:t>
                </a:r>
              </a:p>
              <a:p>
                <a:pPr lvl="1"/>
                <a:r>
                  <a:rPr lang="en-US" dirty="0" smtClean="0"/>
                  <a:t>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of order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,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 err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dirty="0" err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Computable maps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𝑖</m:t>
                    </m:r>
                    <m:r>
                      <a:rPr lang="en-US" dirty="0" smtClean="0">
                        <a:latin typeface="Cambria Math"/>
                      </a:rPr>
                      <m:t>+</m:t>
                    </m:r>
                    <m:r>
                      <a:rPr lang="en-US" dirty="0" err="1" smtClean="0">
                        <a:latin typeface="Cambria Math"/>
                      </a:rPr>
                      <m:t>𝑗</m:t>
                    </m:r>
                    <m:r>
                      <a:rPr lang="en-US" dirty="0" smtClean="0">
                        <a:latin typeface="Cambria Math"/>
                      </a:rPr>
                      <m:t>≤</m:t>
                    </m:r>
                    <m:r>
                      <a:rPr lang="en-US" dirty="0" smtClean="0">
                        <a:latin typeface="Cambria Math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Multi-linearity: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𝑎</m:t>
                            </m:r>
                          </m:sup>
                        </m:sSubSup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p>
                        </m:sSubSup>
                      </m:e>
                    </m:d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𝑎𝑏</m:t>
                        </m:r>
                      </m:sup>
                    </m:sSubSup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𝑎</m:t>
                    </m:r>
                    <m:r>
                      <a:rPr lang="en-US" smtClean="0">
                        <a:latin typeface="Cambria Math"/>
                      </a:rPr>
                      <m:t>,</m:t>
                    </m:r>
                    <m:r>
                      <a:rPr lang="en-US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Cryptographic hardness: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dirty="0" smtClean="0"/>
                  <a:t>DL analog: hard to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err="1" smtClean="0"/>
                  <a:t>Multilinear</a:t>
                </a:r>
                <a:r>
                  <a:rPr lang="en-US" dirty="0" smtClean="0"/>
                  <a:t>-DDH: 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’s,</a:t>
                </a:r>
                <a:br>
                  <a:rPr lang="en-US" dirty="0" smtClean="0"/>
                </a:br>
                <a:r>
                  <a:rPr lang="en-US" dirty="0" smtClean="0"/>
                  <a:t>hard to distinguish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⋅…⋅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 smtClean="0"/>
                  <a:t> from random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Etc.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[GGH13, CLT13] don’t exactly give this</a:t>
                </a: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dirty="0" smtClean="0"/>
                  <a:t>But it’s close enough for our purposes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64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Multilinear</a:t>
            </a:r>
            <a:r>
              <a:rPr lang="en-US" dirty="0"/>
              <a:t> Maps to Hide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Encode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’s in the exponent,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Matrix is encoded element-wise</a:t>
                </a:r>
              </a:p>
              <a:p>
                <a:r>
                  <a:rPr lang="en-US" dirty="0" smtClean="0"/>
                  <a:t>Can use the maps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’s to multiply them</a:t>
                </a:r>
              </a:p>
              <a:p>
                <a:pPr lvl="1"/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𝑀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𝑀𝑁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=1..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, can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</m:sup>
                    </m:sSub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nary>
                          <m:naryPr>
                            <m:chr m:val="∏"/>
                            <m:supHide m:val="on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Then we can check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Are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’s </a:t>
                </a:r>
                <a:r>
                  <a:rPr lang="en-US" dirty="0" smtClean="0"/>
                  <a:t>really hidden?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“Partial Evaluation” 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Evaluate the program on two inputs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𝑦</m:t>
                    </m:r>
                    <m:r>
                      <a:rPr lang="en-US" b="0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:r>
                  <a:rPr lang="en-US" dirty="0"/>
                  <a:t>b</a:t>
                </a:r>
                <a:r>
                  <a:rPr lang="en-US" dirty="0" smtClean="0"/>
                  <a:t>ut only use matrices between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, 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baseline="3000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Roughly, you learn if in the computations of the circuits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you have the same value on some internal wire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“Mixed Input” Attack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2873" y="1295400"/>
                <a:ext cx="7902528" cy="5105400"/>
              </a:xfrm>
            </p:spPr>
            <p:txBody>
              <a:bodyPr/>
              <a:lstStyle/>
              <a:p>
                <a:r>
                  <a:rPr lang="en-US" dirty="0" smtClean="0"/>
                  <a:t>Inconsistent matrix selection:</a:t>
                </a:r>
              </a:p>
              <a:p>
                <a:pPr lvl="1"/>
                <a:r>
                  <a:rPr lang="en-US" dirty="0" smtClean="0"/>
                  <a:t>Product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 smtClean="0"/>
                  <a:t>, but these two steps depend on the same input bit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/>
                  <a:t>Roughly, you learn what happens when </a:t>
                </a:r>
                <a:r>
                  <a:rPr lang="en-US" dirty="0" smtClean="0"/>
                  <a:t>fixing some </a:t>
                </a:r>
                <a:r>
                  <a:rPr lang="en-US" dirty="0"/>
                  <a:t>internal wire </a:t>
                </a:r>
                <a:r>
                  <a:rPr lang="en-US" dirty="0" smtClean="0"/>
                  <a:t>in the circuit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Fixing the wire value to 0, or to 1, or copying value from another wire, …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2873" y="1295400"/>
                <a:ext cx="7902528" cy="5105400"/>
              </a:xfrm>
              <a:blipFill rotWithShape="1">
                <a:blip r:embed="rId2"/>
                <a:stretch>
                  <a:fillRect t="-1553" r="-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“Multiplicative </a:t>
            </a:r>
            <a:r>
              <a:rPr lang="en-US" dirty="0" smtClean="0"/>
              <a:t>Bundling”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Obfuscator uses two randomized BPs</a:t>
                </a:r>
              </a:p>
              <a:p>
                <a:pPr lvl="1"/>
                <a:r>
                  <a:rPr lang="en-US" dirty="0" smtClean="0"/>
                  <a:t>“Main BP</a:t>
                </a:r>
                <a:r>
                  <a:rPr lang="en-US" baseline="30000" dirty="0" smtClean="0"/>
                  <a:t> </a:t>
                </a:r>
                <a:r>
                  <a:rPr lang="en-US" dirty="0" smtClean="0"/>
                  <a:t>”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“Dummy BP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baseline="30000" dirty="0" smtClean="0"/>
                  <a:t> </a:t>
                </a:r>
                <a:r>
                  <a:rPr lang="en-US" dirty="0" smtClean="0"/>
                  <a:t>” computing </a:t>
                </a:r>
                <a:r>
                  <a:rPr lang="en-US" dirty="0" err="1" smtClean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Same length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-assignments as the BP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A</a:t>
                </a:r>
                <a:r>
                  <a:rPr lang="en-US" dirty="0" smtClean="0"/>
                  <a:t>ll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’s are the identity</a:t>
                </a:r>
              </a:p>
              <a:p>
                <a:pPr lvl="2"/>
                <a:r>
                  <a:rPr lang="en-US" dirty="0" smtClean="0"/>
                  <a:t>Independent randomizer matrices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For every 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choose random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 under the constraint: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or every input bit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and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  <m:r>
                      <a:rPr lang="en-US" b="0" i="1" dirty="0" smtClean="0">
                        <a:latin typeface="Cambria Math"/>
                      </a:rPr>
                      <m:t>∈{0,1}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{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{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}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“Multiplicative Bundling”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Obfuscator outputs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mtClean="0">
                                <a:latin typeface="Cambria Math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mtClean="0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mtClean="0">
                                  <a:latin typeface="Cambria Math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smtClean="0">
                                  <a:latin typeface="Cambria Math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mtClean="0">
                              <a:latin typeface="Cambria Math"/>
                            </a:rPr>
                            <m:t>𝑖</m:t>
                          </m:r>
                          <m:r>
                            <a:rPr lang="en-US" smtClean="0">
                              <a:latin typeface="Cambria Math"/>
                            </a:rPr>
                            <m:t>,</m:t>
                          </m:r>
                          <m:r>
                            <a:rPr lang="en-US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To evaluate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, compute the products </a:t>
                </a:r>
                <a:r>
                  <a:rPr lang="en-US" dirty="0"/>
                  <a:t>(in the exponent)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′=</m:t>
                    </m:r>
                    <m:nary>
                      <m:naryPr>
                        <m:chr m:val="∏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𝐵</m:t>
                            </m:r>
                            <m:r>
                              <a:rPr lang="en-US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>
                  <a:spcBef>
                    <a:spcPts val="0"/>
                  </a:spcBef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𝑃</m:t>
                    </m:r>
                    <m:r>
                      <a:rPr lang="en-US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𝛼</m:t>
                    </m:r>
                    <m:r>
                      <a:rPr lang="en-US" smtClean="0">
                        <a:latin typeface="Cambria Math"/>
                      </a:rPr>
                      <m:t>⋅</m:t>
                    </m:r>
                    <m:r>
                      <a:rPr lang="en-US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or some constant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(the same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𝑃</m:t>
                    </m:r>
                    <m:r>
                      <a:rPr lang="en-US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“</a:t>
                </a:r>
                <a:r>
                  <a:rPr lang="en-US" dirty="0"/>
                  <a:t>P</a:t>
                </a:r>
                <a:r>
                  <a:rPr lang="en-US" dirty="0" smtClean="0"/>
                  <a:t>artial evaluation”</a:t>
                </a:r>
                <a:r>
                  <a:rPr lang="en-US" baseline="-25000" dirty="0" smtClean="0"/>
                  <a:t> </a:t>
                </a:r>
                <a:r>
                  <a:rPr lang="en-US" dirty="0" smtClean="0"/>
                  <a:t>&amp; “mixed input” attacks yield matrices that differ by a multiplicative constant</a:t>
                </a:r>
              </a:p>
              <a:p>
                <a:pPr lvl="1"/>
                <a:r>
                  <a:rPr lang="en-US" dirty="0"/>
                  <a:t>Rather than identical </a:t>
                </a:r>
                <a:r>
                  <a:rPr lang="en-US" dirty="0" smtClean="0"/>
                  <a:t>matrices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</a:t>
            </a:r>
            <a:r>
              <a:rPr lang="en-US" dirty="0"/>
              <a:t>s</a:t>
            </a:r>
            <a:r>
              <a:rPr lang="en-US" dirty="0" smtClean="0"/>
              <a:t>ecrets in software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AES encryption </a:t>
            </a:r>
            <a:r>
              <a:rPr lang="en-US" dirty="0" smtClean="0">
                <a:sym typeface="Wingdings" panose="05000000000000000000" pitchFamily="2" charset="2"/>
              </a:rPr>
              <a:t> Public-key encryption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2286000"/>
            <a:ext cx="10695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1677762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20574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0574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5364" y="5193268"/>
            <a:ext cx="123623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05600" y="5290066"/>
            <a:ext cx="0" cy="5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5791200"/>
            <a:ext cx="1667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2"/>
          </p:cNvCxnSpPr>
          <p:nvPr/>
        </p:nvCxnSpPr>
        <p:spPr>
          <a:xfrm flipV="1">
            <a:off x="8373482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19400" y="2362200"/>
            <a:ext cx="4343400" cy="30999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@P=split//,".URRUU</a:t>
            </a:r>
            <a:r>
              <a:rPr lang="en-US" sz="1600" b="1" dirty="0">
                <a:solidFill>
                  <a:schemeClr val="tx1"/>
                </a:solidFill>
              </a:rPr>
              <a:t>\c</a:t>
            </a:r>
            <a:r>
              <a:rPr lang="en-US" sz="1600" dirty="0">
                <a:solidFill>
                  <a:schemeClr val="tx1"/>
                </a:solidFill>
              </a:rPr>
              <a:t>8R";@d=split//,"</a:t>
            </a:r>
            <a:r>
              <a:rPr lang="en-US" sz="1600" b="1" dirty="0">
                <a:solidFill>
                  <a:schemeClr val="tx1"/>
                </a:solidFill>
              </a:rPr>
              <a:t>\</a:t>
            </a:r>
            <a:r>
              <a:rPr lang="en-US" sz="1600" b="1" dirty="0" err="1">
                <a:solidFill>
                  <a:schemeClr val="tx1"/>
                </a:solidFill>
              </a:rPr>
              <a:t>n</a:t>
            </a:r>
            <a:r>
              <a:rPr lang="en-US" sz="1600" dirty="0" err="1">
                <a:solidFill>
                  <a:schemeClr val="tx1"/>
                </a:solidFill>
              </a:rPr>
              <a:t>rekcah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xinU</a:t>
            </a:r>
            <a:r>
              <a:rPr lang="en-US" sz="1600" dirty="0">
                <a:solidFill>
                  <a:schemeClr val="tx1"/>
                </a:solidFill>
              </a:rPr>
              <a:t> / </a:t>
            </a:r>
            <a:r>
              <a:rPr lang="en-US" sz="1600" dirty="0" err="1">
                <a:solidFill>
                  <a:schemeClr val="tx1"/>
                </a:solidFill>
              </a:rPr>
              <a:t>lreP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rehtona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tsuJ</a:t>
            </a:r>
            <a:r>
              <a:rPr lang="en-US" sz="1600" dirty="0">
                <a:solidFill>
                  <a:schemeClr val="tx1"/>
                </a:solidFill>
              </a:rPr>
              <a:t>";</a:t>
            </a:r>
            <a:r>
              <a:rPr lang="en-US" sz="1600" b="1" dirty="0">
                <a:solidFill>
                  <a:schemeClr val="tx1"/>
                </a:solidFill>
              </a:rPr>
              <a:t>sub</a:t>
            </a:r>
            <a:r>
              <a:rPr lang="en-US" sz="1600" dirty="0" smtClean="0">
                <a:solidFill>
                  <a:schemeClr val="tx1"/>
                </a:solidFill>
              </a:rPr>
              <a:t> p</a:t>
            </a:r>
            <a:r>
              <a:rPr lang="en-US" sz="1600" dirty="0">
                <a:solidFill>
                  <a:schemeClr val="tx1"/>
                </a:solidFill>
              </a:rPr>
              <a:t>{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@p{"</a:t>
            </a:r>
            <a:r>
              <a:rPr lang="en-US" sz="1600" dirty="0" err="1">
                <a:solidFill>
                  <a:schemeClr val="tx1"/>
                </a:solidFill>
              </a:rPr>
              <a:t>r$p</a:t>
            </a:r>
            <a:r>
              <a:rPr lang="en-US" sz="1600" dirty="0">
                <a:solidFill>
                  <a:schemeClr val="tx1"/>
                </a:solidFill>
              </a:rPr>
              <a:t>","</a:t>
            </a:r>
            <a:r>
              <a:rPr lang="en-US" sz="1600" dirty="0" err="1">
                <a:solidFill>
                  <a:schemeClr val="tx1"/>
                </a:solidFill>
              </a:rPr>
              <a:t>u$p</a:t>
            </a:r>
            <a:r>
              <a:rPr lang="en-US" sz="1600" dirty="0">
                <a:solidFill>
                  <a:schemeClr val="tx1"/>
                </a:solidFill>
              </a:rPr>
              <a:t>"}=(</a:t>
            </a:r>
            <a:r>
              <a:rPr lang="en-US" sz="1600" dirty="0" smtClean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en-US" sz="1600" dirty="0" smtClean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);pipe"</a:t>
            </a:r>
            <a:r>
              <a:rPr lang="en-US" sz="1600" dirty="0" err="1">
                <a:solidFill>
                  <a:schemeClr val="tx1"/>
                </a:solidFill>
              </a:rPr>
              <a:t>r$p</a:t>
            </a:r>
            <a:r>
              <a:rPr lang="en-US" sz="1600" dirty="0">
                <a:solidFill>
                  <a:schemeClr val="tx1"/>
                </a:solidFill>
              </a:rPr>
              <a:t>","</a:t>
            </a:r>
            <a:r>
              <a:rPr lang="en-US" sz="1600" dirty="0" err="1">
                <a:solidFill>
                  <a:schemeClr val="tx1"/>
                </a:solidFill>
              </a:rPr>
              <a:t>u$p</a:t>
            </a:r>
            <a:r>
              <a:rPr lang="en-US" sz="1600" dirty="0">
                <a:solidFill>
                  <a:schemeClr val="tx1"/>
                </a:solidFill>
              </a:rPr>
              <a:t>";++$p;($q*=2)+=$f=!</a:t>
            </a:r>
            <a:r>
              <a:rPr lang="en-US" sz="1600" dirty="0" err="1">
                <a:solidFill>
                  <a:schemeClr val="tx1"/>
                </a:solidFill>
              </a:rPr>
              <a:t>fork;map</a:t>
            </a:r>
            <a:r>
              <a:rPr lang="en-US" sz="1600" dirty="0">
                <a:solidFill>
                  <a:schemeClr val="tx1"/>
                </a:solidFill>
              </a:rPr>
              <a:t>{$P=$P[$</a:t>
            </a:r>
            <a:r>
              <a:rPr lang="en-US" sz="1600" dirty="0" err="1">
                <a:solidFill>
                  <a:schemeClr val="tx1"/>
                </a:solidFill>
              </a:rPr>
              <a:t>f^</a:t>
            </a:r>
            <a:r>
              <a:rPr lang="en-US" sz="1600" dirty="0" err="1" smtClean="0">
                <a:solidFill>
                  <a:schemeClr val="tx1"/>
                </a:solidFill>
              </a:rPr>
              <a:t>ord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($p{$_})&amp;6];$p{$_}=/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^$P/</a:t>
            </a:r>
            <a:r>
              <a:rPr lang="en-US" sz="1600" dirty="0" smtClean="0">
                <a:solidFill>
                  <a:schemeClr val="tx1"/>
                </a:solidFill>
              </a:rPr>
              <a:t>ix</a:t>
            </a:r>
            <a:r>
              <a:rPr lang="en-US" sz="1600" dirty="0">
                <a:solidFill>
                  <a:schemeClr val="tx1"/>
                </a:solidFill>
              </a:rPr>
              <a:t>?$</a:t>
            </a:r>
            <a:r>
              <a:rPr lang="en-US" sz="1600" dirty="0" err="1">
                <a:solidFill>
                  <a:schemeClr val="tx1"/>
                </a:solidFill>
              </a:rPr>
              <a:t>P:close</a:t>
            </a:r>
            <a:r>
              <a:rPr lang="en-US" sz="1600" dirty="0">
                <a:solidFill>
                  <a:schemeClr val="tx1"/>
                </a:solidFill>
              </a:rPr>
              <a:t>$_}</a:t>
            </a:r>
            <a:r>
              <a:rPr lang="en-US" sz="1600" dirty="0" err="1" smtClean="0">
                <a:solidFill>
                  <a:schemeClr val="tx1"/>
                </a:solidFill>
              </a:rPr>
              <a:t>keys</a:t>
            </a:r>
            <a:r>
              <a:rPr lang="en-US" sz="1600" dirty="0" err="1">
                <a:solidFill>
                  <a:schemeClr val="tx1"/>
                </a:solidFill>
              </a:rPr>
              <a:t>%p</a:t>
            </a:r>
            <a:r>
              <a:rPr lang="en-US" sz="1600" dirty="0">
                <a:solidFill>
                  <a:schemeClr val="tx1"/>
                </a:solidFill>
              </a:rPr>
              <a:t>}</a:t>
            </a:r>
            <a:r>
              <a:rPr lang="en-US" sz="1600" dirty="0" err="1" smtClean="0">
                <a:solidFill>
                  <a:schemeClr val="tx1"/>
                </a:solidFill>
              </a:rPr>
              <a:t>p</a:t>
            </a:r>
            <a:r>
              <a:rPr lang="en-US" sz="1600" dirty="0" err="1">
                <a:solidFill>
                  <a:schemeClr val="tx1"/>
                </a:solidFill>
              </a:rPr>
              <a:t>;</a:t>
            </a:r>
            <a:r>
              <a:rPr lang="en-US" sz="1600" dirty="0" err="1" smtClean="0">
                <a:solidFill>
                  <a:schemeClr val="tx1"/>
                </a:solidFill>
              </a:rPr>
              <a:t>p</a:t>
            </a:r>
            <a:r>
              <a:rPr lang="en-US" sz="1600" dirty="0" err="1">
                <a:solidFill>
                  <a:schemeClr val="tx1"/>
                </a:solidFill>
              </a:rPr>
              <a:t>;</a:t>
            </a:r>
            <a:r>
              <a:rPr lang="en-US" sz="1600" dirty="0" err="1" smtClean="0">
                <a:solidFill>
                  <a:schemeClr val="tx1"/>
                </a:solidFill>
              </a:rPr>
              <a:t>p</a:t>
            </a:r>
            <a:r>
              <a:rPr lang="en-US" sz="1600" dirty="0" err="1">
                <a:solidFill>
                  <a:schemeClr val="tx1"/>
                </a:solidFill>
              </a:rPr>
              <a:t>;</a:t>
            </a:r>
            <a:r>
              <a:rPr lang="en-US" sz="1600" dirty="0" err="1" smtClean="0">
                <a:solidFill>
                  <a:schemeClr val="tx1"/>
                </a:solidFill>
              </a:rPr>
              <a:t>p</a:t>
            </a:r>
            <a:r>
              <a:rPr lang="en-US" sz="1600" dirty="0" err="1">
                <a:solidFill>
                  <a:schemeClr val="tx1"/>
                </a:solidFill>
              </a:rPr>
              <a:t>;</a:t>
            </a:r>
            <a:r>
              <a:rPr lang="en-US" sz="1600" dirty="0" err="1" smtClean="0">
                <a:solidFill>
                  <a:schemeClr val="tx1"/>
                </a:solidFill>
              </a:rPr>
              <a:t>p</a:t>
            </a:r>
            <a:r>
              <a:rPr lang="en-US" sz="1600" dirty="0" err="1">
                <a:solidFill>
                  <a:schemeClr val="tx1"/>
                </a:solidFill>
              </a:rPr>
              <a:t>;map</a:t>
            </a:r>
            <a:r>
              <a:rPr lang="en-US" sz="1600" dirty="0">
                <a:solidFill>
                  <a:schemeClr val="tx1"/>
                </a:solidFill>
              </a:rPr>
              <a:t>{$p{$_}=~/^[</a:t>
            </a:r>
            <a:r>
              <a:rPr lang="en-US" sz="1600" dirty="0" smtClean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.]/&amp;&amp;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close$_}%</a:t>
            </a:r>
            <a:r>
              <a:rPr lang="en-US" sz="1600" dirty="0" err="1">
                <a:solidFill>
                  <a:schemeClr val="tx1"/>
                </a:solidFill>
              </a:rPr>
              <a:t>p;wait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until$?;map{/^</a:t>
            </a:r>
            <a:r>
              <a:rPr lang="en-US" sz="1600" dirty="0" smtClean="0">
                <a:solidFill>
                  <a:schemeClr val="tx1"/>
                </a:solidFill>
              </a:rPr>
              <a:t>r</a:t>
            </a:r>
            <a:r>
              <a:rPr lang="en-US" sz="1600" dirty="0">
                <a:solidFill>
                  <a:schemeClr val="tx1"/>
                </a:solidFill>
              </a:rPr>
              <a:t>/&amp;&amp;&lt;$_&gt;}%p;$_=$d[$q];sleep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rand(2)if/\S/;print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7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DDH 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Identifying matrices (in the exponent) that </a:t>
                </a:r>
                <a:r>
                  <a:rPr lang="en-US" dirty="0"/>
                  <a:t>differ by a multiplicative </a:t>
                </a:r>
                <a:r>
                  <a:rPr lang="en-US" dirty="0" smtClean="0"/>
                  <a:t>constant is DDH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But we can solve DDH using MMAPs:</a:t>
                </a:r>
              </a:p>
              <a:p>
                <a:pPr lvl="1"/>
                <a:r>
                  <a:rPr lang="en-US" dirty="0"/>
                  <a:t>G</a:t>
                </a:r>
                <a:r>
                  <a:rPr lang="en-US" dirty="0" smtClean="0"/>
                  <a:t>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</a:t>
                </a: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),</a:t>
                </a:r>
                <a:r>
                  <a:rPr lang="en-US" dirty="0"/>
                  <a:t> </a:t>
                </a:r>
                <a:r>
                  <a:rPr lang="en-US" dirty="0" smtClean="0"/>
                  <a:t>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 etc.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Not out of the woods yet…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53" r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More Attacks: Determinant &amp;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MMAPs to compute determinant</a:t>
                </a:r>
              </a:p>
              <a:p>
                <a:pPr lvl="1"/>
                <a:r>
                  <a:rPr lang="en-US" dirty="0" smtClean="0"/>
                  <a:t>E.g.,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compute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1,1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1,1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det</m:t>
                        </m:r>
                        <m:r>
                          <a:rPr lang="en-US" b="0" i="1" smtClean="0">
                            <a:latin typeface="Cambria Math"/>
                          </a:rPr>
                          <m:t>⁡(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For matrices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, can check if they are singular</a:t>
                </a:r>
              </a:p>
              <a:p>
                <a:pPr lvl="1"/>
                <a:r>
                  <a:rPr lang="en-US" dirty="0" smtClean="0"/>
                  <a:t>Use projections to compute rank</a:t>
                </a:r>
              </a:p>
              <a:p>
                <a:r>
                  <a:rPr lang="en-US" dirty="0" smtClean="0"/>
                  <a:t>Not sure how to use for actual attack,</a:t>
                </a:r>
                <a:br>
                  <a:rPr lang="en-US" dirty="0" smtClean="0"/>
                </a:br>
                <a:r>
                  <a:rPr lang="en-US" dirty="0" smtClean="0"/>
                  <a:t>but it is something to look for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53" r="-3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DDH, Rank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option (also used in [BR13b]) is to switch to “asymmetric maps”</a:t>
            </a:r>
          </a:p>
          <a:p>
            <a:pPr lvl="1"/>
            <a:r>
              <a:rPr lang="en-US" dirty="0" smtClean="0"/>
              <a:t>Just like </a:t>
            </a:r>
            <a:r>
              <a:rPr lang="en-US" dirty="0"/>
              <a:t>XSDH </a:t>
            </a:r>
            <a:r>
              <a:rPr lang="en-US" dirty="0" smtClean="0"/>
              <a:t>for bilinear maps, DDH can potentially be hard in the different groups, even though you have pairing</a:t>
            </a:r>
          </a:p>
          <a:p>
            <a:pPr lvl="1"/>
            <a:r>
              <a:rPr lang="en-US" dirty="0" smtClean="0"/>
              <a:t>A little awkward to define in the </a:t>
            </a:r>
            <a:r>
              <a:rPr lang="en-US" dirty="0" err="1" smtClean="0"/>
              <a:t>multilinear</a:t>
            </a:r>
            <a:r>
              <a:rPr lang="en-US" dirty="0" smtClean="0"/>
              <a:t> setting, so will not do it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DDH, Rank 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2872" y="1219200"/>
                <a:ext cx="8054927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Or embed in higher-dimension matrices</a:t>
                </a:r>
              </a:p>
              <a:p>
                <a:pPr lvl="1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$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$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Matrix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, too high to compute</a:t>
                </a:r>
              </a:p>
              <a:p>
                <a:r>
                  <a:rPr lang="en-US" dirty="0" smtClean="0"/>
                  <a:t>$’s are independent between all the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Matrices in attacks no longer </a:t>
                </a:r>
                <a:r>
                  <a:rPr lang="en-US" dirty="0"/>
                  <a:t>differ </a:t>
                </a:r>
                <a:r>
                  <a:rPr lang="en-US" dirty="0" smtClean="0"/>
                  <a:t>just by </a:t>
                </a:r>
                <a:r>
                  <a:rPr lang="en-US" dirty="0"/>
                  <a:t>a multiplicative </a:t>
                </a:r>
                <a:r>
                  <a:rPr lang="en-US" dirty="0" smtClean="0"/>
                  <a:t>constant factor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2872" y="1219200"/>
                <a:ext cx="8054927" cy="5181600"/>
              </a:xfrm>
              <a:blipFill rotWithShape="1">
                <a:blip r:embed="rId2"/>
                <a:stretch>
                  <a:fillRect t="-1529" b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700000">
            <a:off x="3988450" y="20876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417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2872" y="1219200"/>
                <a:ext cx="8131128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𝐷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:r>
                  <a:rPr lang="en-US" dirty="0" smtClean="0"/>
                  <a:t>and similarly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′−1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diagonal,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then so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But top entries on the diagonal are random, different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Add pairs of “bookend” vectors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𝒖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𝒕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𝒔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1" i="0" smtClean="0">
                        <a:latin typeface="Cambria Math"/>
                      </a:rPr>
                      <m:t>𝐭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𝐬</m:t>
                        </m:r>
                      </m:e>
                      <m:sup>
                        <m:r>
                          <a:rPr lang="en-US" b="1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b="1" i="0" smtClean="0">
                        <a:latin typeface="Cambria Math"/>
                      </a:rPr>
                      <m:t>𝐭</m:t>
                    </m:r>
                    <m:r>
                      <a:rPr lang="en-US" b="1" i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have 0’s to eliminate the </a:t>
                </a:r>
                <a:r>
                  <a:rPr lang="en-US" i="1" dirty="0" smtClean="0"/>
                  <a:t>$</a:t>
                </a:r>
                <a:r>
                  <a:rPr lang="en-US" dirty="0" smtClean="0"/>
                  <a:t>’s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0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𝒖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1" i="1" smtClean="0">
                        <a:latin typeface="Cambria Math"/>
                      </a:rPr>
                      <m:t>𝒗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𝒕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, check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2872" y="1219200"/>
                <a:ext cx="8131128" cy="5257800"/>
              </a:xfrm>
              <a:blipFill rotWithShape="1">
                <a:blip r:embed="rId2"/>
                <a:stretch>
                  <a:fillRect t="-1506" r="-2474" b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BP-Obfuscation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295400"/>
                <a:ext cx="82296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“Main BP”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(</m:t>
                    </m:r>
                    <m:r>
                      <a:rPr lang="en-US" smtClean="0">
                        <a:latin typeface="Cambria Math"/>
                      </a:rPr>
                      <m:t>𝑦</m:t>
                    </m:r>
                    <m:r>
                      <a:rPr lang="en-US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“dummy” for </a:t>
                </a:r>
                <a:r>
                  <a:rPr lang="en-US" dirty="0" err="1" smtClean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Multiplicative </a:t>
                </a:r>
                <a:r>
                  <a:rPr lang="en-US" dirty="0"/>
                  <a:t>bundling</a:t>
                </a:r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Embed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’s in higher-degree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</a:p>
              <a:p>
                <a:r>
                  <a:rPr lang="en-US" dirty="0" smtClean="0"/>
                  <a:t>Multiply by randomizers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  <m:r>
                          <a:rPr lang="en-US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Add “bookend” vectors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𝒖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𝒔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𝒗</m:t>
                        </m:r>
                        <m:r>
                          <a:rPr lang="en-US">
                            <a:latin typeface="Cambria Math"/>
                          </a:rPr>
                          <m:t>=</m:t>
                        </m:r>
                        <m:r>
                          <a:rPr lang="en-US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Encode everything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-MMAPs</a:t>
                </a:r>
              </a:p>
              <a:p>
                <a:pPr lvl="8"/>
                <a:endParaRPr lang="en-US" dirty="0"/>
              </a:p>
              <a:p>
                <a:r>
                  <a:rPr lang="en-US" dirty="0" smtClean="0"/>
                  <a:t>To evaluate: compare products of “main”, “dummy”, output 1 if they match.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295400"/>
                <a:ext cx="8229600" cy="5105400"/>
              </a:xfrm>
              <a:blipFill rotWithShape="1">
                <a:blip r:embed="rId2"/>
                <a:stretch>
                  <a:fillRect t="-1553"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Indistinguishable?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It’s plausible…</a:t>
                </a:r>
              </a:p>
              <a:p>
                <a:r>
                  <a:rPr lang="en-US" dirty="0" smtClean="0"/>
                  <a:t>Don’t know to distinguish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en-US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except by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can prove that some “generic attacks” do not work</a:t>
                </a:r>
              </a:p>
              <a:p>
                <a:r>
                  <a:rPr lang="en-US" dirty="0" smtClean="0"/>
                  <a:t>But no simple hardness assumption that we can reduce to</a:t>
                </a:r>
              </a:p>
              <a:p>
                <a:pPr lvl="1"/>
                <a:r>
                  <a:rPr lang="en-US" dirty="0" smtClean="0"/>
                  <a:t>This is important future work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53" r="-3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Better underlying hardness assumptions</a:t>
            </a:r>
          </a:p>
          <a:p>
            <a:r>
              <a:rPr lang="en-US" dirty="0" smtClean="0"/>
              <a:t>Faster constructions</a:t>
            </a:r>
          </a:p>
          <a:p>
            <a:pPr lvl="1"/>
            <a:r>
              <a:rPr lang="en-US" dirty="0" smtClean="0"/>
              <a:t>Complexity of our construction is horrendous</a:t>
            </a:r>
          </a:p>
          <a:p>
            <a:r>
              <a:rPr lang="en-US" dirty="0" smtClean="0"/>
              <a:t>Better notions</a:t>
            </a:r>
          </a:p>
          <a:p>
            <a:pPr lvl="1"/>
            <a:r>
              <a:rPr lang="en-US" i="1" dirty="0" err="1" smtClean="0"/>
              <a:t>iO</a:t>
            </a:r>
            <a:r>
              <a:rPr lang="en-US" dirty="0" smtClean="0"/>
              <a:t> is okay for some things, not others</a:t>
            </a:r>
          </a:p>
          <a:p>
            <a:pPr lvl="1"/>
            <a:r>
              <a:rPr lang="en-US" dirty="0" smtClean="0"/>
              <a:t>Certainly does not capture our intuition of what an obfuscator is</a:t>
            </a:r>
          </a:p>
          <a:p>
            <a:pPr lvl="2"/>
            <a:r>
              <a:rPr lang="en-US" dirty="0" smtClean="0"/>
              <a:t>Doesn’t even capture the intuition of what the current construction achieves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The sky is the limit…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026" name="Picture 2" descr="C:\Documents and Settings\Administrator\Local Settings\Temporary Internet Files\Content.IE5\J85BIBIC\MP900439551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88" y="1600200"/>
            <a:ext cx="2262632" cy="338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24400" y="4267200"/>
            <a:ext cx="312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 smtClean="0">
                <a:solidFill>
                  <a:schemeClr val="tx1"/>
                </a:solidFill>
              </a:rPr>
              <a:t>Questions?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</a:t>
            </a:r>
            <a:r>
              <a:rPr lang="en-US" dirty="0"/>
              <a:t>s</a:t>
            </a:r>
            <a:r>
              <a:rPr lang="en-US" dirty="0" smtClean="0"/>
              <a:t>ecrets in software</a:t>
            </a:r>
          </a:p>
          <a:p>
            <a:pPr lvl="8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Distributing software patches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2286000"/>
            <a:ext cx="127477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Vulnerable</a:t>
            </a:r>
            <a:endParaRPr lang="en-US" dirty="0"/>
          </a:p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76400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20574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0574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71524" y="4916269"/>
            <a:ext cx="104387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Patched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05600" y="5462126"/>
            <a:ext cx="0" cy="32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5791200"/>
            <a:ext cx="1667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73482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90801" y="2362200"/>
            <a:ext cx="5164564" cy="3099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1,2d0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&lt; The Way that can be told of is not the eternal Way;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&lt; The name that can be named is not the eternal name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4c2,3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&lt; The Named is the mother of all things.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---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 The named is the mother of all things.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11a11,13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 They both may be called deep and profound.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 Deeper and more profound,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 The door of all subtleties!</a:t>
            </a:r>
            <a:endParaRPr lang="en-US" sz="44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872" y="1295400"/>
            <a:ext cx="8054927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Hiding </a:t>
            </a:r>
            <a:r>
              <a:rPr lang="en-US" dirty="0"/>
              <a:t>s</a:t>
            </a:r>
            <a:r>
              <a:rPr lang="en-US" dirty="0" smtClean="0"/>
              <a:t>ecrets in software</a:t>
            </a:r>
          </a:p>
          <a:p>
            <a:pPr marL="923544" lvl="3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Distributing software patches</a:t>
            </a:r>
            <a:br>
              <a:rPr lang="en-US" dirty="0" smtClean="0"/>
            </a:br>
            <a:r>
              <a:rPr lang="en-US" dirty="0" smtClean="0"/>
              <a:t>while hiding vulnerability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10/4/2013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2286000"/>
            <a:ext cx="127477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Vulnerable</a:t>
            </a:r>
            <a:endParaRPr lang="en-US" dirty="0"/>
          </a:p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76400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20574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0574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71524" y="4916269"/>
            <a:ext cx="104387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Patched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05600" y="5462126"/>
            <a:ext cx="0" cy="32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5791200"/>
            <a:ext cx="1667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73482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90801" y="2362200"/>
            <a:ext cx="5164564" cy="30999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@P=split//,".URRUU</a:t>
            </a:r>
            <a:r>
              <a:rPr lang="en-US" sz="1600" b="1" dirty="0" smtClean="0">
                <a:solidFill>
                  <a:schemeClr val="tx1"/>
                </a:solidFill>
              </a:rPr>
              <a:t>\c</a:t>
            </a:r>
            <a:r>
              <a:rPr lang="en-US" sz="1600" dirty="0" smtClean="0">
                <a:solidFill>
                  <a:schemeClr val="tx1"/>
                </a:solidFill>
              </a:rPr>
              <a:t>8R";@d=split//,"</a:t>
            </a:r>
            <a:r>
              <a:rPr lang="en-US" sz="1600" b="1" dirty="0" smtClean="0">
                <a:solidFill>
                  <a:schemeClr val="tx1"/>
                </a:solidFill>
              </a:rPr>
              <a:t>\</a:t>
            </a:r>
            <a:r>
              <a:rPr lang="en-US" sz="1600" b="1" dirty="0" err="1" smtClean="0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rekcah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xinU</a:t>
            </a:r>
            <a:r>
              <a:rPr lang="en-US" sz="1600" dirty="0" smtClean="0">
                <a:solidFill>
                  <a:schemeClr val="tx1"/>
                </a:solidFill>
              </a:rPr>
              <a:t> / </a:t>
            </a:r>
            <a:r>
              <a:rPr lang="en-US" sz="1600" dirty="0" err="1" smtClean="0">
                <a:solidFill>
                  <a:schemeClr val="tx1"/>
                </a:solidFill>
              </a:rPr>
              <a:t>lreP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rehtona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tsuJ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r>
              <a:rPr lang="en-US" sz="1600" b="1" dirty="0" smtClean="0">
                <a:solidFill>
                  <a:schemeClr val="tx1"/>
                </a:solidFill>
              </a:rPr>
              <a:t>sub</a:t>
            </a:r>
            <a:r>
              <a:rPr lang="en-US" sz="1600" dirty="0" smtClean="0">
                <a:solidFill>
                  <a:schemeClr val="tx1"/>
                </a:solidFill>
              </a:rPr>
              <a:t> p{ @p{"</a:t>
            </a:r>
            <a:r>
              <a:rPr lang="en-US" sz="1600" dirty="0" err="1" smtClean="0">
                <a:solidFill>
                  <a:schemeClr val="tx1"/>
                </a:solidFill>
              </a:rPr>
              <a:t>r$p</a:t>
            </a:r>
            <a:r>
              <a:rPr lang="en-US" sz="1600" dirty="0" smtClean="0">
                <a:solidFill>
                  <a:schemeClr val="tx1"/>
                </a:solidFill>
              </a:rPr>
              <a:t>","</a:t>
            </a:r>
            <a:r>
              <a:rPr lang="en-US" sz="1600" dirty="0" err="1" smtClean="0">
                <a:solidFill>
                  <a:schemeClr val="tx1"/>
                </a:solidFill>
              </a:rPr>
              <a:t>u$p</a:t>
            </a:r>
            <a:r>
              <a:rPr lang="en-US" sz="1600" dirty="0" smtClean="0">
                <a:solidFill>
                  <a:schemeClr val="tx1"/>
                </a:solidFill>
              </a:rPr>
              <a:t>"}=(P,P);pipe"</a:t>
            </a:r>
            <a:r>
              <a:rPr lang="en-US" sz="1600" dirty="0" err="1" smtClean="0">
                <a:solidFill>
                  <a:schemeClr val="tx1"/>
                </a:solidFill>
              </a:rPr>
              <a:t>r$p</a:t>
            </a:r>
            <a:r>
              <a:rPr lang="en-US" sz="1600" dirty="0" smtClean="0">
                <a:solidFill>
                  <a:schemeClr val="tx1"/>
                </a:solidFill>
              </a:rPr>
              <a:t>","</a:t>
            </a:r>
            <a:r>
              <a:rPr lang="en-US" sz="1600" dirty="0" err="1" smtClean="0">
                <a:solidFill>
                  <a:schemeClr val="tx1"/>
                </a:solidFill>
              </a:rPr>
              <a:t>u$p</a:t>
            </a:r>
            <a:r>
              <a:rPr lang="en-US" sz="1600" dirty="0" smtClean="0">
                <a:solidFill>
                  <a:schemeClr val="tx1"/>
                </a:solidFill>
              </a:rPr>
              <a:t>";++$p;($q*=2)+=$f=!</a:t>
            </a:r>
            <a:r>
              <a:rPr lang="en-US" sz="1600" dirty="0" err="1" smtClean="0">
                <a:solidFill>
                  <a:schemeClr val="tx1"/>
                </a:solidFill>
              </a:rPr>
              <a:t>fork;map</a:t>
            </a:r>
            <a:r>
              <a:rPr lang="en-US" sz="1600" dirty="0" smtClean="0">
                <a:solidFill>
                  <a:schemeClr val="tx1"/>
                </a:solidFill>
              </a:rPr>
              <a:t>{$P=$P[$</a:t>
            </a:r>
            <a:r>
              <a:rPr lang="en-US" sz="1600" dirty="0" err="1" smtClean="0">
                <a:solidFill>
                  <a:schemeClr val="tx1"/>
                </a:solidFill>
              </a:rPr>
              <a:t>f^ord</a:t>
            </a:r>
            <a:r>
              <a:rPr lang="en-US" sz="1600" dirty="0" smtClean="0">
                <a:solidFill>
                  <a:schemeClr val="tx1"/>
                </a:solidFill>
              </a:rPr>
              <a:t> ($p{$_})&amp;6];$p{$_}=/ ^$P/ix?$</a:t>
            </a:r>
            <a:r>
              <a:rPr lang="en-US" sz="1600" dirty="0" err="1" smtClean="0">
                <a:solidFill>
                  <a:schemeClr val="tx1"/>
                </a:solidFill>
              </a:rPr>
              <a:t>P:close</a:t>
            </a:r>
            <a:r>
              <a:rPr lang="en-US" sz="1600" dirty="0" smtClean="0">
                <a:solidFill>
                  <a:schemeClr val="tx1"/>
                </a:solidFill>
              </a:rPr>
              <a:t>$_}</a:t>
            </a:r>
            <a:r>
              <a:rPr lang="en-US" sz="1600" dirty="0" err="1" smtClean="0">
                <a:solidFill>
                  <a:schemeClr val="tx1"/>
                </a:solidFill>
              </a:rPr>
              <a:t>keys%p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  <a:r>
              <a:rPr lang="en-US" sz="1600" dirty="0" err="1" smtClean="0">
                <a:solidFill>
                  <a:schemeClr val="tx1"/>
                </a:solidFill>
              </a:rPr>
              <a:t>p;p;p;p;p;map</a:t>
            </a:r>
            <a:r>
              <a:rPr lang="en-US" sz="1600" dirty="0" smtClean="0">
                <a:solidFill>
                  <a:schemeClr val="tx1"/>
                </a:solidFill>
              </a:rPr>
              <a:t>{$p{$_}=~/^[P.]/&amp;&amp; close$_}%</a:t>
            </a:r>
            <a:r>
              <a:rPr lang="en-US" sz="1600" dirty="0" err="1" smtClean="0">
                <a:solidFill>
                  <a:schemeClr val="tx1"/>
                </a:solidFill>
              </a:rPr>
              <a:t>p;wait</a:t>
            </a:r>
            <a:r>
              <a:rPr lang="en-US" sz="1600" dirty="0" smtClean="0">
                <a:solidFill>
                  <a:schemeClr val="tx1"/>
                </a:solidFill>
              </a:rPr>
              <a:t> until$?;map{/^r/&amp;&amp;&lt;$_&gt;}%p;$_=$d[$q];sleep rand(2)if/\S/;print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45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Hiding </a:t>
            </a:r>
            <a:r>
              <a:rPr lang="en-US" dirty="0"/>
              <a:t>s</a:t>
            </a:r>
            <a:r>
              <a:rPr lang="en-US" dirty="0" smtClean="0"/>
              <a:t>ecrets in software</a:t>
            </a:r>
          </a:p>
          <a:p>
            <a:pPr lvl="8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Uploading my expertise to the web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7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76400" y="19050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19050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190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71524" y="4763869"/>
            <a:ext cx="74892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move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05600" y="5309726"/>
            <a:ext cx="0" cy="32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5638800"/>
            <a:ext cx="1667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73482" y="54102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25185" y="2209800"/>
            <a:ext cx="4994815" cy="3099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72" y="2118360"/>
            <a:ext cx="1499180" cy="149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85" y="2209800"/>
            <a:ext cx="499481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67301" y="2133600"/>
            <a:ext cx="3405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4"/>
              </a:rPr>
              <a:t>http://www.arco-iris.com/George/images/game_of_go.jpg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35814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of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Hiding </a:t>
            </a:r>
            <a:r>
              <a:rPr lang="en-US" dirty="0"/>
              <a:t>s</a:t>
            </a:r>
            <a:r>
              <a:rPr lang="en-US" dirty="0" smtClean="0"/>
              <a:t>ecrets in software</a:t>
            </a:r>
          </a:p>
          <a:p>
            <a:pPr lvl="8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Uploading my expertise to the web</a:t>
            </a:r>
            <a:br>
              <a:rPr lang="en-US" dirty="0" smtClean="0"/>
            </a:br>
            <a:r>
              <a:rPr lang="en-US" dirty="0" smtClean="0"/>
              <a:t>without revealing my strategies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8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76400" y="19050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19050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19050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71524" y="4763869"/>
            <a:ext cx="74892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move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05600" y="5309726"/>
            <a:ext cx="0" cy="32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5638800"/>
            <a:ext cx="1667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73482" y="54102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25185" y="2209800"/>
            <a:ext cx="4994815" cy="30999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@P=split//,".URRUU</a:t>
            </a:r>
            <a:r>
              <a:rPr lang="en-US" sz="1600" b="1" dirty="0" smtClean="0">
                <a:solidFill>
                  <a:schemeClr val="tx1"/>
                </a:solidFill>
              </a:rPr>
              <a:t>\c</a:t>
            </a:r>
            <a:r>
              <a:rPr lang="en-US" sz="1600" dirty="0" smtClean="0">
                <a:solidFill>
                  <a:schemeClr val="tx1"/>
                </a:solidFill>
              </a:rPr>
              <a:t>8R";@d=split//,"</a:t>
            </a:r>
            <a:r>
              <a:rPr lang="en-US" sz="1600" b="1" dirty="0" smtClean="0">
                <a:solidFill>
                  <a:schemeClr val="tx1"/>
                </a:solidFill>
              </a:rPr>
              <a:t>\</a:t>
            </a:r>
            <a:r>
              <a:rPr lang="en-US" sz="1600" b="1" dirty="0" err="1" smtClean="0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rekcah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xinU</a:t>
            </a:r>
            <a:r>
              <a:rPr lang="en-US" sz="1600" dirty="0" smtClean="0">
                <a:solidFill>
                  <a:schemeClr val="tx1"/>
                </a:solidFill>
              </a:rPr>
              <a:t> / </a:t>
            </a:r>
            <a:r>
              <a:rPr lang="en-US" sz="1600" dirty="0" err="1" smtClean="0">
                <a:solidFill>
                  <a:schemeClr val="tx1"/>
                </a:solidFill>
              </a:rPr>
              <a:t>lreP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rehtona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tsuJ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r>
              <a:rPr lang="en-US" sz="1600" b="1" dirty="0" smtClean="0">
                <a:solidFill>
                  <a:schemeClr val="tx1"/>
                </a:solidFill>
              </a:rPr>
              <a:t>sub</a:t>
            </a:r>
            <a:r>
              <a:rPr lang="en-US" sz="1600" dirty="0" smtClean="0">
                <a:solidFill>
                  <a:schemeClr val="tx1"/>
                </a:solidFill>
              </a:rPr>
              <a:t> p{ @p{"</a:t>
            </a:r>
            <a:r>
              <a:rPr lang="en-US" sz="1600" dirty="0" err="1" smtClean="0">
                <a:solidFill>
                  <a:schemeClr val="tx1"/>
                </a:solidFill>
              </a:rPr>
              <a:t>r$p</a:t>
            </a:r>
            <a:r>
              <a:rPr lang="en-US" sz="1600" dirty="0" smtClean="0">
                <a:solidFill>
                  <a:schemeClr val="tx1"/>
                </a:solidFill>
              </a:rPr>
              <a:t>","</a:t>
            </a:r>
            <a:r>
              <a:rPr lang="en-US" sz="1600" dirty="0" err="1" smtClean="0">
                <a:solidFill>
                  <a:schemeClr val="tx1"/>
                </a:solidFill>
              </a:rPr>
              <a:t>u$p</a:t>
            </a:r>
            <a:r>
              <a:rPr lang="en-US" sz="1600" dirty="0" smtClean="0">
                <a:solidFill>
                  <a:schemeClr val="tx1"/>
                </a:solidFill>
              </a:rPr>
              <a:t>"}=(P,P);pipe"</a:t>
            </a:r>
            <a:r>
              <a:rPr lang="en-US" sz="1600" dirty="0" err="1" smtClean="0">
                <a:solidFill>
                  <a:schemeClr val="tx1"/>
                </a:solidFill>
              </a:rPr>
              <a:t>r$p</a:t>
            </a:r>
            <a:r>
              <a:rPr lang="en-US" sz="1600" dirty="0" smtClean="0">
                <a:solidFill>
                  <a:schemeClr val="tx1"/>
                </a:solidFill>
              </a:rPr>
              <a:t>","</a:t>
            </a:r>
            <a:r>
              <a:rPr lang="en-US" sz="1600" dirty="0" err="1" smtClean="0">
                <a:solidFill>
                  <a:schemeClr val="tx1"/>
                </a:solidFill>
              </a:rPr>
              <a:t>u$p</a:t>
            </a:r>
            <a:r>
              <a:rPr lang="en-US" sz="1600" dirty="0" smtClean="0">
                <a:solidFill>
                  <a:schemeClr val="tx1"/>
                </a:solidFill>
              </a:rPr>
              <a:t>";++$p;($q*=2)+=$f=!</a:t>
            </a:r>
            <a:r>
              <a:rPr lang="en-US" sz="1600" dirty="0" err="1" smtClean="0">
                <a:solidFill>
                  <a:schemeClr val="tx1"/>
                </a:solidFill>
              </a:rPr>
              <a:t>fork;map</a:t>
            </a:r>
            <a:r>
              <a:rPr lang="en-US" sz="1600" dirty="0" smtClean="0">
                <a:solidFill>
                  <a:schemeClr val="tx1"/>
                </a:solidFill>
              </a:rPr>
              <a:t>{$P=$P[$</a:t>
            </a:r>
            <a:r>
              <a:rPr lang="en-US" sz="1600" dirty="0" err="1" smtClean="0">
                <a:solidFill>
                  <a:schemeClr val="tx1"/>
                </a:solidFill>
              </a:rPr>
              <a:t>f^ord</a:t>
            </a:r>
            <a:r>
              <a:rPr lang="en-US" sz="1600" dirty="0" smtClean="0">
                <a:solidFill>
                  <a:schemeClr val="tx1"/>
                </a:solidFill>
              </a:rPr>
              <a:t> ($p{$_})&amp;6];$p{$_}=/ ^$P/ix?$</a:t>
            </a:r>
            <a:r>
              <a:rPr lang="en-US" sz="1600" dirty="0" err="1" smtClean="0">
                <a:solidFill>
                  <a:schemeClr val="tx1"/>
                </a:solidFill>
              </a:rPr>
              <a:t>P:close</a:t>
            </a:r>
            <a:r>
              <a:rPr lang="en-US" sz="1600" dirty="0" smtClean="0">
                <a:solidFill>
                  <a:schemeClr val="tx1"/>
                </a:solidFill>
              </a:rPr>
              <a:t>$_}</a:t>
            </a:r>
            <a:r>
              <a:rPr lang="en-US" sz="1600" dirty="0" err="1" smtClean="0">
                <a:solidFill>
                  <a:schemeClr val="tx1"/>
                </a:solidFill>
              </a:rPr>
              <a:t>keys%p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  <a:r>
              <a:rPr lang="en-US" sz="1600" dirty="0" err="1" smtClean="0">
                <a:solidFill>
                  <a:schemeClr val="tx1"/>
                </a:solidFill>
              </a:rPr>
              <a:t>p;p;p;p;p;map</a:t>
            </a:r>
            <a:r>
              <a:rPr lang="en-US" sz="1600" dirty="0" smtClean="0">
                <a:solidFill>
                  <a:schemeClr val="tx1"/>
                </a:solidFill>
              </a:rPr>
              <a:t>{$p{$_}=~/^[P.]/&amp;&amp; close$_}%</a:t>
            </a:r>
            <a:r>
              <a:rPr lang="en-US" sz="1600" dirty="0" err="1" smtClean="0">
                <a:solidFill>
                  <a:schemeClr val="tx1"/>
                </a:solidFill>
              </a:rPr>
              <a:t>p;wait</a:t>
            </a:r>
            <a:r>
              <a:rPr lang="en-US" sz="1600" dirty="0" smtClean="0">
                <a:solidFill>
                  <a:schemeClr val="tx1"/>
                </a:solidFill>
              </a:rPr>
              <a:t> until$?;map{/^r/&amp;&amp;&lt;$_&gt;}%p;$_=$d[$q];sleep rand(2)if/\S/;print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72" y="2118360"/>
            <a:ext cx="1499180" cy="149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66800" y="35814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of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872" y="1295400"/>
            <a:ext cx="8054927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Used fairly widely in practice</a:t>
            </a:r>
          </a:p>
          <a:p>
            <a:r>
              <a:rPr lang="en-US" dirty="0" smtClean="0"/>
              <a:t>Mostly as an art form</a:t>
            </a:r>
          </a:p>
          <a:p>
            <a:pPr lvl="1"/>
            <a:r>
              <a:rPr lang="en-US" dirty="0" smtClean="0"/>
              <a:t>Some rules-of-thumb, sporadic tool support</a:t>
            </a:r>
          </a:p>
          <a:p>
            <a:pPr lvl="1"/>
            <a:r>
              <a:rPr lang="en-US" dirty="0" smtClean="0"/>
              <a:t>Relies on human ingenuity, security-via-obscurity</a:t>
            </a:r>
          </a:p>
          <a:p>
            <a:pPr lvl="1"/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best, obfuscation merely makes it time-consuming, but not impossible, to reverse engineer a 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program” </a:t>
            </a:r>
            <a:r>
              <a:rPr lang="en-US" dirty="0" smtClean="0"/>
              <a:t>(from Wikipedia)</a:t>
            </a:r>
          </a:p>
          <a:p>
            <a:r>
              <a:rPr lang="en-US" dirty="0" smtClean="0"/>
              <a:t>Can it be done the </a:t>
            </a:r>
            <a:r>
              <a:rPr lang="en-US" dirty="0" err="1" smtClean="0"/>
              <a:t>Goldwasser-Micali</a:t>
            </a:r>
            <a:r>
              <a:rPr lang="en-US" dirty="0" smtClean="0"/>
              <a:t> way?</a:t>
            </a:r>
          </a:p>
          <a:p>
            <a:pPr lvl="1"/>
            <a:r>
              <a:rPr lang="en-US" dirty="0" smtClean="0"/>
              <a:t>Definitions, constructions, concrete assumptions</a:t>
            </a:r>
          </a:p>
          <a:p>
            <a:pPr lvl="1"/>
            <a:r>
              <a:rPr lang="en-US" dirty="0" smtClean="0"/>
              <a:t>Question addressed 1</a:t>
            </a:r>
            <a:r>
              <a:rPr lang="en-US" baseline="30000" dirty="0" smtClean="0"/>
              <a:t>st</a:t>
            </a:r>
            <a:r>
              <a:rPr lang="en-US" dirty="0" smtClean="0"/>
              <a:t> by Barak et al. in 2001 [B+01]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Indistinguishability Obfuscation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C2A8-DCBD-4A6B-85E2-A523D1A54A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5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1748</TotalTime>
  <Words>3549</Words>
  <Application>Microsoft Office PowerPoint</Application>
  <PresentationFormat>On-screen Show (4:3)</PresentationFormat>
  <Paragraphs>619</Paragraphs>
  <Slides>48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Solstice</vt:lpstr>
      <vt:lpstr>Indistinguishability Obfuscation for all Circuits</vt:lpstr>
      <vt:lpstr>Code Obfuscation</vt:lpstr>
      <vt:lpstr>Why Obfuscation?</vt:lpstr>
      <vt:lpstr>Why Obfuscation?</vt:lpstr>
      <vt:lpstr>Why Obfuscation?</vt:lpstr>
      <vt:lpstr>Why Obfuscation?</vt:lpstr>
      <vt:lpstr>Why Obfuscation?</vt:lpstr>
      <vt:lpstr>Why Obfuscation?</vt:lpstr>
      <vt:lpstr>Contemporary Obfuscation</vt:lpstr>
      <vt:lpstr>Defining Obfuscation</vt:lpstr>
      <vt:lpstr>What’s “Unintelligible”?</vt:lpstr>
      <vt:lpstr>What’s “Unintelligible”?</vt:lpstr>
      <vt:lpstr>Indistinguishability Obfuscation</vt:lpstr>
      <vt:lpstr>Best-Possible Obfuscation</vt:lpstr>
      <vt:lpstr>Many Applications of iO</vt:lpstr>
      <vt:lpstr>Beyond iO</vt:lpstr>
      <vt:lpstr>Aside: Obfuscation vs. HE</vt:lpstr>
      <vt:lpstr>Our Construction</vt:lpstr>
      <vt:lpstr>Obfuscating Arbitrary Circuits</vt:lpstr>
      <vt:lpstr>NC1 ObfuscationP Obfuscation</vt:lpstr>
      <vt:lpstr>NC1 ObfuscationP Obfuscation</vt:lpstr>
      <vt:lpstr>Conditional Decryption with iO</vt:lpstr>
      <vt:lpstr>iO for CondDec → iO for All Circuits</vt:lpstr>
      <vt:lpstr>Analysis of Two-Key Technique</vt:lpstr>
      <vt:lpstr>NC1 Obfuscation</vt:lpstr>
      <vt:lpstr>Outline of Our Construction</vt:lpstr>
      <vt:lpstr>(Oblivious) Branching Programs</vt:lpstr>
      <vt:lpstr>(Oblivious) Branching Programs</vt:lpstr>
      <vt:lpstr>(Oblivious) Branching Programs</vt:lpstr>
      <vt:lpstr>(Oblivious) Branching Programs</vt:lpstr>
      <vt:lpstr>Barrington’s Theorem [B86]</vt:lpstr>
      <vt:lpstr>Oblivious BP Evaluation [K88]</vt:lpstr>
      <vt:lpstr>Kilian’s ProtocolBP-Obfuscation?</vt:lpstr>
      <vt:lpstr>Multilinear Maps to Hide Matrices</vt:lpstr>
      <vt:lpstr>Multilinear Maps to Hide Matrices</vt:lpstr>
      <vt:lpstr>“Partial Evaluation” Attacks</vt:lpstr>
      <vt:lpstr>“Mixed Input” Attack</vt:lpstr>
      <vt:lpstr>“Multiplicative Bundling”</vt:lpstr>
      <vt:lpstr>“Multiplicative Bundling”</vt:lpstr>
      <vt:lpstr>DDH Attacks</vt:lpstr>
      <vt:lpstr>More Attacks: Determinant &amp; Rank</vt:lpstr>
      <vt:lpstr>Fixing DDH, Rank Attacks</vt:lpstr>
      <vt:lpstr>Fixing DDH, Rank Attacks</vt:lpstr>
      <vt:lpstr>How To Evaluate?</vt:lpstr>
      <vt:lpstr>Summary of BP-Obfuscation</vt:lpstr>
      <vt:lpstr>Is This Indistinguishable?</vt:lpstr>
      <vt:lpstr>Open Problems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Indistinguishability Obfuscation and Applications</dc:title>
  <dc:creator>shaih</dc:creator>
  <cp:lastModifiedBy>shaih</cp:lastModifiedBy>
  <cp:revision>138</cp:revision>
  <dcterms:created xsi:type="dcterms:W3CDTF">2013-09-29T13:19:56Z</dcterms:created>
  <dcterms:modified xsi:type="dcterms:W3CDTF">2013-10-05T13:27:33Z</dcterms:modified>
</cp:coreProperties>
</file>