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87" r:id="rId15"/>
    <p:sldId id="269" r:id="rId16"/>
    <p:sldId id="271" r:id="rId17"/>
    <p:sldId id="273" r:id="rId18"/>
    <p:sldId id="275" r:id="rId19"/>
    <p:sldId id="276" r:id="rId20"/>
    <p:sldId id="277" r:id="rId21"/>
    <p:sldId id="272" r:id="rId22"/>
    <p:sldId id="278" r:id="rId23"/>
    <p:sldId id="280" r:id="rId24"/>
    <p:sldId id="279" r:id="rId25"/>
    <p:sldId id="281" r:id="rId26"/>
    <p:sldId id="282" r:id="rId27"/>
    <p:sldId id="283" r:id="rId28"/>
    <p:sldId id="288" r:id="rId29"/>
    <p:sldId id="299" r:id="rId30"/>
    <p:sldId id="284" r:id="rId31"/>
    <p:sldId id="294" r:id="rId32"/>
    <p:sldId id="292" r:id="rId33"/>
    <p:sldId id="300" r:id="rId34"/>
    <p:sldId id="289" r:id="rId35"/>
    <p:sldId id="290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4" autoAdjust="0"/>
  </p:normalViewPr>
  <p:slideViewPr>
    <p:cSldViewPr snapToGrid="0" showGuides="1">
      <p:cViewPr varScale="1">
        <p:scale>
          <a:sx n="61" d="100"/>
          <a:sy n="61" d="100"/>
        </p:scale>
        <p:origin x="-1158" y="-90"/>
      </p:cViewPr>
      <p:guideLst>
        <p:guide orient="horz" pos="21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556FF-3DD8-4C9D-8491-58F12B87FC7A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F2611-48F9-4FF0-BAB9-9FA67B802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8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Cheon, Han, Lee, Ryu, and Stehle</a:t>
            </a:r>
          </a:p>
          <a:p>
            <a:r>
              <a:rPr lang="de-DE" dirty="0" smtClean="0"/>
              <a:t>Coron,</a:t>
            </a:r>
            <a:r>
              <a:rPr lang="de-DE" baseline="0" dirty="0" smtClean="0"/>
              <a:t> Gentry, Halevi, Lepoint, Maji, Miles, Raykova, Sahai, Tibouchi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F2611-48F9-4FF0-BAB9-9FA67B8025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0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polynomial rings?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Quantities of interest correspond to high-dimensional lattices and their </a:t>
            </a:r>
            <a:r>
              <a:rPr lang="en-US" dirty="0" err="1" smtClean="0"/>
              <a:t>cosets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Finding “small representatives” is hard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F2611-48F9-4FF0-BAB9-9FA67B802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4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GGH: ring-of-integers in some algebraic field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F2611-48F9-4FF0-BAB9-9FA67B8025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3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smtClean="0"/>
              <a:t>Note: Graded-Encoding is a tool, not a primitive,</a:t>
            </a:r>
            <a:r>
              <a:rPr lang="en-US" sz="1400" baseline="0" dirty="0" smtClean="0"/>
              <a:t> </a:t>
            </a:r>
            <a:r>
              <a:rPr lang="en-US" sz="1400" dirty="0" smtClean="0"/>
              <a:t>so attacks cannot “break it” per 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They break concrete assumptions made on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Also break some applications that use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We will see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F2611-48F9-4FF0-BAB9-9FA67B8025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8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e.g. in [GLW14,GLSW14] for</a:t>
            </a:r>
            <a:br>
              <a:rPr lang="en-US" dirty="0" smtClean="0"/>
            </a:br>
            <a:r>
              <a:rPr lang="en-US" dirty="0" smtClean="0"/>
              <a:t>witness-encryption, obfuscation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F2611-48F9-4FF0-BAB9-9FA67B8025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6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AABB-9757-4B30-AD25-67581495BFC4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7CBB-BFBC-4869-A607-66A2347BF4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AABB-9757-4B30-AD25-67581495BFC4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7CBB-BFBC-4869-A607-66A2347BF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AABB-9757-4B30-AD25-67581495BFC4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7CBB-BFBC-4869-A607-66A2347BF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876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fld id="{DABAAABB-9757-4B30-AD25-67581495BFC4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492875"/>
            <a:ext cx="3352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92875"/>
            <a:ext cx="762000" cy="365125"/>
          </a:xfrm>
        </p:spPr>
        <p:txBody>
          <a:bodyPr/>
          <a:lstStyle/>
          <a:p>
            <a:fld id="{D4D97CBB-BFBC-4869-A607-66A2347BF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AABB-9757-4B30-AD25-67581495BFC4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7CBB-BFBC-4869-A607-66A2347BF4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AABB-9757-4B30-AD25-67581495BFC4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7CBB-BFBC-4869-A607-66A2347BF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AABB-9757-4B30-AD25-67581495BFC4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7CBB-BFBC-4869-A607-66A2347BF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AABB-9757-4B30-AD25-67581495BFC4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7CBB-BFBC-4869-A607-66A2347BF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AABB-9757-4B30-AD25-67581495BFC4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7CBB-BFBC-4869-A607-66A2347BF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AABB-9757-4B30-AD25-67581495BFC4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7CBB-BFBC-4869-A607-66A2347BF4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AABB-9757-4B30-AD25-67581495BFC4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4D97CBB-BFBC-4869-A607-66A2347BF4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86868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92875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BAAABB-9757-4B30-AD25-67581495BFC4}" type="datetimeFigureOut">
              <a:rPr lang="en-US" smtClean="0"/>
              <a:t>1/23/2015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492875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492875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D97CBB-BFBC-4869-A607-66A2347BF4A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8153400" cy="1828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Graded Encoding </a:t>
            </a:r>
            <a:r>
              <a:rPr lang="en-US" dirty="0"/>
              <a:t>Schemes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47536"/>
            <a:ext cx="7854696" cy="81006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Survey of Recent Attacks</a:t>
            </a:r>
            <a:endParaRPr lang="en-US" sz="40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" y="4343400"/>
            <a:ext cx="7854696" cy="16002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Shai Halevi (IBM Research)</a:t>
            </a:r>
          </a:p>
          <a:p>
            <a:pPr algn="ctr"/>
            <a:r>
              <a:rPr lang="en-US" dirty="0" smtClean="0"/>
              <a:t>NYC Crypto Day</a:t>
            </a:r>
          </a:p>
          <a:p>
            <a:pPr algn="ctr"/>
            <a:r>
              <a:rPr lang="en-US" dirty="0" smtClean="0"/>
              <a:t>January 2015</a:t>
            </a:r>
            <a:endParaRPr lang="en-US" dirty="0"/>
          </a:p>
        </p:txBody>
      </p:sp>
      <p:pic>
        <p:nvPicPr>
          <p:cNvPr id="1029" name="Picture 5" descr="US Grace 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71" y="152400"/>
            <a:ext cx="1626870" cy="135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0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Callout 3"/>
              <p:cNvSpPr/>
              <p:nvPr/>
            </p:nvSpPr>
            <p:spPr>
              <a:xfrm>
                <a:off x="2333786" y="3413125"/>
                <a:ext cx="4476427" cy="1905000"/>
              </a:xfrm>
              <a:prstGeom prst="wedgeEllipseCallout">
                <a:avLst>
                  <a:gd name="adj1" fmla="val -47421"/>
                  <a:gd name="adj2" fmla="val -10040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𝐂𝐑𝐓</m:t>
                    </m:r>
                    <m:r>
                      <a:rPr lang="en-US" sz="2400" b="1" smtClean="0">
                        <a:solidFill>
                          <a:schemeClr val="bg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400" b="1">
                        <a:solidFill>
                          <a:schemeClr val="bg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 smtClean="0">
                    <a:solidFill>
                      <a:schemeClr val="bg1"/>
                    </a:solidFill>
                  </a:rPr>
                  <a:t> is  the element  mod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400" b="1" dirty="0" smtClean="0">
                    <a:solidFill>
                      <a:schemeClr val="bg1"/>
                    </a:solidFill>
                  </a:rPr>
                  <a:t> with  this  CRT decomposition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86" y="3413125"/>
                <a:ext cx="4476427" cy="1905000"/>
              </a:xfrm>
              <a:prstGeom prst="wedgeEllipseCallout">
                <a:avLst>
                  <a:gd name="adj1" fmla="val -47421"/>
                  <a:gd name="adj2" fmla="val -100406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[CLT13]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Level-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encoding </a:t>
                </a:r>
                <a:r>
                  <a:rPr lang="en-US" dirty="0" smtClean="0"/>
                  <a:t>of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0" dirty="0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has the </a:t>
                </a:r>
                <a:r>
                  <a:rPr lang="en-US" dirty="0"/>
                  <a:t>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𝐂𝐑𝐓</m:t>
                                </m:r>
                                <m:r>
                                  <a:rPr lang="en-US" b="1" i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b="1" i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𝐍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dirty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‘s are small </a:t>
                </a:r>
                <a:r>
                  <a:rPr lang="en-US" dirty="0"/>
                  <a:t>element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cosets</a:t>
                </a:r>
                <a:r>
                  <a:rPr lang="en-US" dirty="0" smtClean="0"/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57" t="-1625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6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[CLT13]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Level-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encoding </a:t>
                </a:r>
                <a:r>
                  <a:rPr lang="en-US" dirty="0" smtClean="0"/>
                  <a:t>of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dirty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0" dirty="0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has the </a:t>
                </a:r>
                <a:r>
                  <a:rPr lang="en-US" dirty="0"/>
                  <a:t>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𝐂𝐑𝐓</m:t>
                                </m:r>
                                <m:r>
                                  <a:rPr lang="en-US" b="1" i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US" b="1" i="0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𝐍</m:t>
                        </m:r>
                      </m:sub>
                    </m:sSub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0" dirty="0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‘s are small </a:t>
                </a:r>
                <a:r>
                  <a:rPr lang="en-US" dirty="0"/>
                  <a:t>element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US" dirty="0" err="1" smtClean="0"/>
                  <a:t>cosets</a:t>
                </a:r>
                <a:r>
                  <a:rPr lang="en-US" dirty="0" smtClean="0"/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</a:p>
              <a:p>
                <a:pPr lvl="8"/>
                <a:endParaRPr lang="en-US" dirty="0"/>
              </a:p>
              <a:p>
                <a:r>
                  <a:rPr lang="en-US" dirty="0" smtClean="0"/>
                  <a:t>Can add, multiply encodings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𝐞𝐧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𝜶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𝐞𝐧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𝒒</m:t>
                        </m:r>
                      </m:sub>
                    </m:sSub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𝐞𝐧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𝛂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𝜷</m:t>
                        </m:r>
                      </m:e>
                    </m:acc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𝐞𝐧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𝜶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⋅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𝐞𝐧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𝒒</m:t>
                        </m:r>
                      </m:sub>
                    </m:sSub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𝐞𝐧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𝜶𝜷</m:t>
                        </m:r>
                      </m:e>
                    </m:acc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 smtClean="0"/>
                  <a:t>As long as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remain smaller than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 t="-1625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1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[CLT13] Zero-Test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610600" cy="4876800"/>
              </a:xfrm>
            </p:spPr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≝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=1,…,</m:t>
                    </m:r>
                    <m:r>
                      <a:rPr lang="en-US" b="0" i="1" dirty="0" smtClean="0">
                        <a:latin typeface="Cambria Math"/>
                      </a:rPr>
                      <m:t>𝑡</m:t>
                    </m:r>
                  </m:oMath>
                </a14:m>
                <a:endParaRPr lang="en-US" b="0" dirty="0" smtClean="0"/>
              </a:p>
              <a:p>
                <a:pPr lvl="6"/>
                <a:endParaRPr lang="en-US" dirty="0" smtClean="0"/>
              </a:p>
              <a:p>
                <a:r>
                  <a:rPr lang="en-US" dirty="0" smtClean="0"/>
                  <a:t>Observation: Fix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Then</a:t>
                </a:r>
              </a:p>
              <a:p>
                <a:pPr lvl="8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𝐂𝐑𝐓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/>
                        </a:rPr>
                        <m:t>=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∑</m:t>
                      </m:r>
                      <m:r>
                        <a:rPr lang="en-US" b="1" i="1" baseline="-25000" smtClean="0">
                          <a:solidFill>
                            <a:srgbClr val="00B050"/>
                          </a:solidFill>
                          <a:latin typeface="Cambria Math"/>
                        </a:rPr>
                        <m:t>𝒊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𝒎𝒐𝒅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The CLT zero-test parameter is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𝒛𝒕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𝑪𝑹𝑻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𝑵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610600" cy="4876800"/>
              </a:xfrm>
              <a:blipFill rotWithShape="1">
                <a:blip r:embed="rId2"/>
                <a:stretch>
                  <a:fillRect l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7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[CLT13] Zero-Test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𝒛𝒕</m:t>
                        </m:r>
                      </m:sub>
                    </m:sSub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𝑪𝑹𝑻</m:t>
                            </m:r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bSup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𝒕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𝑵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An encoding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(0,…,0) </m:t>
                    </m:r>
                  </m:oMath>
                </a14:m>
                <a:r>
                  <a:rPr lang="en-US" dirty="0" smtClean="0"/>
                  <a:t>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has the form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𝒖</m:t>
                    </m:r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𝐂𝐑𝐓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𝐫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𝒓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𝒈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𝑵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:r>
                  <a:rPr lang="en-US" b="0" dirty="0" smtClean="0"/>
                  <a:t>So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𝒖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𝒛𝒕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𝑪𝑹𝑻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𝒕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=∑</m:t>
                    </m:r>
                    <m:r>
                      <a:rPr lang="en-US" b="1" i="1" baseline="-25000" smtClean="0">
                        <a:solidFill>
                          <a:srgbClr val="00B05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|≪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and 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|≪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sum is still much smaller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is an encoding of non-zero at level k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𝑧𝑡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36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“Asymmetric” Variant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6868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Applies to both CLT, GGH</a:t>
                </a:r>
              </a:p>
              <a:p>
                <a:pPr lvl="1"/>
                <a:r>
                  <a:rPr lang="en-US" dirty="0" smtClean="0"/>
                  <a:t>Used in most applications, hardness assumptions</a:t>
                </a:r>
              </a:p>
              <a:p>
                <a:r>
                  <a:rPr lang="en-US" dirty="0" smtClean="0"/>
                  <a:t>Instead of a single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dirty="0" smtClean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r>
                  <a:rPr lang="en-US" dirty="0" smtClean="0"/>
                  <a:t>Encoding relative to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, not levels</a:t>
                </a:r>
              </a:p>
              <a:p>
                <a:pPr lvl="1"/>
                <a:r>
                  <a:rPr lang="en-US" dirty="0" smtClean="0"/>
                  <a:t>Encoding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have denominator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Can add same-set encodings,</a:t>
                </a:r>
                <a:br>
                  <a:rPr lang="en-US" dirty="0" smtClean="0"/>
                </a:br>
                <a:r>
                  <a:rPr lang="en-US" dirty="0" smtClean="0"/>
                  <a:t>multiply encodings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disjoint sets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Zero-test </a:t>
                </a:r>
                <a:r>
                  <a:rPr lang="en-US" dirty="0" err="1" smtClean="0"/>
                  <a:t>param</a:t>
                </a:r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∈[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in numerator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686800" cy="4876800"/>
              </a:xfrm>
              <a:blipFill rotWithShape="1">
                <a:blip r:embed="rId2"/>
                <a:stretch>
                  <a:fillRect l="-1333" t="-1625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07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properties of GGH, CLT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Plaintext is a vector of elements</a:t>
                </a:r>
              </a:p>
              <a:p>
                <a:pPr lvl="1"/>
                <a:r>
                  <a:rPr lang="en-US" dirty="0" smtClean="0"/>
                  <a:t>Size-1 vector In GGH</a:t>
                </a:r>
              </a:p>
              <a:p>
                <a:pPr lvl="2"/>
                <a:r>
                  <a:rPr lang="en-US" dirty="0" smtClean="0"/>
                  <a:t>There is also a GGH variant with longer vectors</a:t>
                </a:r>
              </a:p>
              <a:p>
                <a:r>
                  <a:rPr lang="en-US" dirty="0" smtClean="0"/>
                  <a:t>An encoding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“related” to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will write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𝒖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∼(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 smtClean="0"/>
                  <a:t>Finding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means breaking the scheme</a:t>
                </a:r>
              </a:p>
              <a:p>
                <a:r>
                  <a:rPr lang="en-US" dirty="0" smtClean="0"/>
                  <a:t>Add/</a:t>
                </a:r>
                <a:r>
                  <a:rPr lang="en-US" dirty="0" err="1" smtClean="0"/>
                  <a:t>mult</a:t>
                </a:r>
                <a:r>
                  <a:rPr lang="en-US" dirty="0" smtClean="0"/>
                  <a:t> act on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</a:t>
                </a:r>
                <a:r>
                  <a:rPr lang="en-US" u="sng" dirty="0" smtClean="0">
                    <a:solidFill>
                      <a:srgbClr val="7030A0"/>
                    </a:solidFill>
                  </a:rPr>
                  <a:t>over </a:t>
                </a:r>
                <a:r>
                  <a:rPr lang="en-US" u="sng" dirty="0">
                    <a:solidFill>
                      <a:srgbClr val="7030A0"/>
                    </a:solidFill>
                  </a:rPr>
                  <a:t>the </a:t>
                </a:r>
                <a:r>
                  <a:rPr lang="en-US" u="sng" dirty="0" smtClean="0">
                    <a:solidFill>
                      <a:srgbClr val="7030A0"/>
                    </a:solidFill>
                  </a:rPr>
                  <a:t>integers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No modular  reduction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534400" cy="5105400"/>
              </a:xfrm>
              <a:blipFill rotWithShape="1">
                <a:blip r:embed="rId3"/>
                <a:stretch>
                  <a:fillRect l="-1357" t="-1553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properties of GGH, CLT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is an encodings of zero at the top level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𝒖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∼(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</a:p>
              <a:p>
                <a:r>
                  <a:rPr lang="en-US" dirty="0" smtClean="0"/>
                  <a:t>then by zero-testing we get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𝐳𝐭𝐬𝐭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=∑</m:t>
                    </m:r>
                    <m:r>
                      <a:rPr lang="en-US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’s are system parameters, independent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𝝈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for GGH,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 for CLT</a:t>
                </a:r>
              </a:p>
              <a:p>
                <a:pPr lvl="1"/>
                <a:r>
                  <a:rPr lang="en-US" dirty="0" smtClean="0"/>
                  <a:t>The computation is </a:t>
                </a:r>
                <a:r>
                  <a:rPr lang="en-US" u="sng" dirty="0" smtClean="0">
                    <a:solidFill>
                      <a:srgbClr val="7030A0"/>
                    </a:solidFill>
                  </a:rPr>
                  <a:t>over the integers</a:t>
                </a:r>
                <a:r>
                  <a:rPr lang="en-US" dirty="0" smtClean="0"/>
                  <a:t>, without modular reduction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(If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encodes non-zero then we do not get an equality over the integers)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534400" cy="5105400"/>
              </a:xfrm>
              <a:blipFill rotWithShape="1">
                <a:blip r:embed="rId2"/>
                <a:stretch>
                  <a:fillRect l="-1857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89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Attacks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56798"/>
            <a:ext cx="48768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[GGH13] “</a:t>
            </a:r>
            <a:r>
              <a:rPr lang="en-US" dirty="0" err="1" smtClean="0"/>
              <a:t>zeroizing</a:t>
            </a:r>
            <a:r>
              <a:rPr lang="en-US" dirty="0" smtClean="0"/>
              <a:t>” attack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Say we have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GGH encoding of zero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∼(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𝒈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… and many other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encodings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∼(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 smtClean="0"/>
                  <a:t>, using zero-test we get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𝒛𝒕𝒔𝒕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b="1" i="1" dirty="0" smtClean="0"/>
              </a:p>
              <a:p>
                <a:pPr lvl="1"/>
                <a:r>
                  <a:rPr lang="en-US" dirty="0" smtClean="0"/>
                  <a:t>We recover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’s </a:t>
                </a:r>
                <a:r>
                  <a:rPr lang="en-US" dirty="0" err="1" smtClean="0"/>
                  <a:t>upto</a:t>
                </a:r>
                <a:r>
                  <a:rPr lang="en-US" dirty="0" smtClean="0"/>
                  <a:t> the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compute GCDs to find, remove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0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[GGH13] </a:t>
            </a:r>
            <a:r>
              <a:rPr lang="en-US" dirty="0"/>
              <a:t>“</a:t>
            </a:r>
            <a:r>
              <a:rPr lang="en-US" dirty="0" err="1"/>
              <a:t>zeroizing</a:t>
            </a:r>
            <a:r>
              <a:rPr lang="en-US" dirty="0"/>
              <a:t>” </a:t>
            </a:r>
            <a:r>
              <a:rPr lang="en-US" dirty="0" smtClean="0"/>
              <a:t>attack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4876800"/>
              </a:xfrm>
            </p:spPr>
            <p:txBody>
              <a:bodyPr/>
              <a:lstStyle/>
              <a:p>
                <a:r>
                  <a:rPr lang="en-US" dirty="0" smtClean="0"/>
                  <a:t>This attack does not work for CLT</a:t>
                </a:r>
              </a:p>
              <a:p>
                <a:pPr lvl="1"/>
                <a:r>
                  <a:rPr lang="en-US" dirty="0" smtClean="0"/>
                  <a:t>At least not “out of the box”</a:t>
                </a:r>
              </a:p>
              <a:p>
                <a:pPr lvl="1"/>
                <a:r>
                  <a:rPr lang="en-US" dirty="0" smtClean="0"/>
                  <a:t>Also doesn’t work on the “vectorised” GGH variant</a:t>
                </a:r>
              </a:p>
              <a:p>
                <a:r>
                  <a:rPr lang="en-US" dirty="0" smtClean="0"/>
                  <a:t>We have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∼(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/>
                  <a:t>A</a:t>
                </a:r>
                <a:r>
                  <a:rPr lang="en-US" dirty="0" smtClean="0"/>
                  <a:t>pplying the same procedure gives the inner products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∑</m:t>
                    </m:r>
                    <m:r>
                      <a:rPr lang="en-US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𝒊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Only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per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</a:p>
              <a:p>
                <a:pPr lvl="1"/>
                <a:r>
                  <a:rPr lang="en-US" dirty="0" smtClean="0"/>
                  <a:t>Not enough to do GCD’s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4876800"/>
              </a:xfrm>
              <a:blipFill rotWithShape="1">
                <a:blip r:embed="rId2"/>
                <a:stretch>
                  <a:fillRect l="-1252" t="-1625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0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7973" y="4315934"/>
            <a:ext cx="10064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Graded Encoding Schemes (GES)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876800"/>
          </a:xfrm>
        </p:spPr>
        <p:txBody>
          <a:bodyPr/>
          <a:lstStyle/>
          <a:p>
            <a:r>
              <a:rPr lang="en-US" dirty="0" smtClean="0"/>
              <a:t>Very powerful crypto tools</a:t>
            </a:r>
          </a:p>
          <a:p>
            <a:pPr lvl="1"/>
            <a:r>
              <a:rPr lang="en-US" dirty="0" smtClean="0"/>
              <a:t>Resembles “Cryptographic </a:t>
            </a:r>
            <a:r>
              <a:rPr lang="en-US" dirty="0" err="1" smtClean="0"/>
              <a:t>Multilinear</a:t>
            </a:r>
            <a:r>
              <a:rPr lang="en-US" dirty="0" smtClean="0"/>
              <a:t> Maps”</a:t>
            </a:r>
          </a:p>
          <a:p>
            <a:r>
              <a:rPr lang="en-US" dirty="0" smtClean="0"/>
              <a:t>Enable computation on “hidden data”</a:t>
            </a:r>
          </a:p>
          <a:p>
            <a:pPr lvl="1"/>
            <a:r>
              <a:rPr lang="en-US" dirty="0" smtClean="0"/>
              <a:t>Similar to homomorphic encryption (HE)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But HE is too “all or nothing”</a:t>
            </a:r>
          </a:p>
          <a:p>
            <a:pPr lvl="1"/>
            <a:r>
              <a:rPr lang="en-US" dirty="0" smtClean="0"/>
              <a:t>No key: result is meaningless</a:t>
            </a:r>
          </a:p>
          <a:p>
            <a:pPr lvl="1"/>
            <a:r>
              <a:rPr lang="en-US" dirty="0" smtClean="0"/>
              <a:t>Has key: can read result and intermediate values</a:t>
            </a:r>
          </a:p>
        </p:txBody>
      </p:sp>
      <p:pic>
        <p:nvPicPr>
          <p:cNvPr id="6" name="Picture 31" descr="C:\Documents and Settings\craig\Local Settings\Temporary Internet Files\Content.IE5\VOIW5Q5X\MCj0441804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24332" y="3945616"/>
            <a:ext cx="2280232" cy="157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ube 33"/>
          <p:cNvSpPr>
            <a:spLocks noChangeArrowheads="1"/>
          </p:cNvSpPr>
          <p:nvPr/>
        </p:nvSpPr>
        <p:spPr bwMode="auto">
          <a:xfrm flipH="1">
            <a:off x="6134388" y="3820926"/>
            <a:ext cx="2338768" cy="1528536"/>
          </a:xfrm>
          <a:prstGeom prst="cube">
            <a:avLst>
              <a:gd name="adj" fmla="val 25000"/>
            </a:avLst>
          </a:prstGeom>
          <a:solidFill>
            <a:schemeClr val="accent1">
              <a:alpha val="10196"/>
            </a:schemeClr>
          </a:solidFill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0" b="1">
                <a:solidFill>
                  <a:srgbClr val="5D5DC9"/>
                </a:solidFill>
                <a:latin typeface="Comic Sans MS" pitchFamily="66" charset="0"/>
              </a:rPr>
              <a:t> </a:t>
            </a:r>
          </a:p>
        </p:txBody>
      </p:sp>
      <p:pic>
        <p:nvPicPr>
          <p:cNvPr id="7" name="Picture 2" descr="C:\Documents and Settings\craig\Local Settings\Temporary Internet Files\Content.IE5\VOIW5Q5X\MCj0431493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83258" y="4332655"/>
            <a:ext cx="263411" cy="62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0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Cheon</a:t>
            </a:r>
            <a:r>
              <a:rPr lang="en-US" dirty="0"/>
              <a:t> et al. Attack [</a:t>
            </a:r>
            <a:r>
              <a:rPr lang="de-DE" dirty="0"/>
              <a:t>CHLRS14]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A major “upgrade” of the [GGH13] attack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When applicable, completely breaks CLT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dirty="0" smtClean="0"/>
                  <a:t>i.e., you can factor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learn all the plaintext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Also works for the “vectorised” GGH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dirty="0" smtClean="0"/>
                  <a:t>Not a complete break, but as severe as </a:t>
                </a:r>
                <a:r>
                  <a:rPr lang="en-US" dirty="0" err="1" smtClean="0"/>
                  <a:t>zeroizing</a:t>
                </a:r>
                <a:r>
                  <a:rPr lang="en-US" dirty="0" smtClean="0"/>
                  <a:t> attacks on the non-vectorised GGH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Cheon</a:t>
            </a:r>
            <a:r>
              <a:rPr lang="en-US" dirty="0" smtClean="0"/>
              <a:t> et al. Attack [</a:t>
            </a:r>
            <a:r>
              <a:rPr lang="de-DE" dirty="0" smtClean="0"/>
              <a:t>CHLRS14]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Say we have many level-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zero-encodings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𝐮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𝐣</m:t>
                        </m:r>
                      </m:sub>
                    </m:sSub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∼</m:t>
                    </m:r>
                    <m:d>
                      <m:d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𝐣</m:t>
                            </m:r>
                            <m:r>
                              <a:rPr lang="en-US" b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𝐣</m:t>
                            </m:r>
                            <m:r>
                              <a:rPr lang="en-US" b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𝐭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𝐠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𝐭</m:t>
                            </m:r>
                          </m:sub>
                        </m:sSub>
                      </m:e>
                    </m:d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, 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𝐣</m:t>
                    </m:r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𝟏</m:t>
                    </m:r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𝟐</m:t>
                    </m:r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,…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… two level-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𝑖</m:t>
                    </m:r>
                    <m:r>
                      <a:rPr lang="en-US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encodings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𝒗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∼</m:t>
                    </m:r>
                    <m:d>
                      <m:d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𝐭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∼</m:t>
                    </m:r>
                    <m:d>
                      <m:d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0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/>
                          </a:rPr>
                          <m:t>,  … ,  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… and </a:t>
                </a:r>
                <a:r>
                  <a:rPr lang="en-US" dirty="0" smtClean="0"/>
                  <a:t>many encodings at level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𝑘</m:t>
                    </m:r>
                    <m:r>
                      <a:rPr lang="en-US" dirty="0">
                        <a:latin typeface="Cambria Math"/>
                      </a:rPr>
                      <m:t>−</m:t>
                    </m:r>
                    <m:r>
                      <a:rPr lang="en-US" dirty="0" err="1">
                        <a:latin typeface="Cambria Math"/>
                      </a:rPr>
                      <m:t>𝑖</m:t>
                    </m:r>
                    <m:r>
                      <a:rPr lang="en-US" dirty="0" smtClean="0">
                        <a:latin typeface="Cambria Math"/>
                      </a:rPr>
                      <m:t>−</m:t>
                    </m:r>
                    <m:r>
                      <a:rPr lang="en-US" dirty="0" smtClean="0">
                        <a:latin typeface="Cambria Math"/>
                      </a:rPr>
                      <m:t>𝑖</m:t>
                    </m:r>
                    <m:r>
                      <a:rPr lang="en-US" dirty="0" smtClean="0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𝐣</m:t>
                        </m:r>
                      </m:sub>
                    </m:sSub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∼</m:t>
                    </m:r>
                    <m:d>
                      <m:d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𝐣</m:t>
                            </m:r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/>
                          </a:rPr>
                          <m:t>…</m:t>
                        </m:r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𝐣</m:t>
                            </m:r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,  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𝐣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𝟏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,…</a:t>
                </a:r>
              </a:p>
              <a:p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we have a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encoding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∼(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 t="-2625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05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Cheon</a:t>
            </a:r>
            <a:r>
              <a:rPr lang="en-US" dirty="0" smtClean="0"/>
              <a:t> et al. Attack [</a:t>
            </a:r>
            <a:r>
              <a:rPr lang="de-DE" dirty="0" smtClean="0"/>
              <a:t>CHLRS14]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Zero-testing we get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𝐳𝐭𝐬𝐭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𝐮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𝐣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𝐯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𝐣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1" smtClean="0">
                        <a:solidFill>
                          <a:srgbClr val="FF0000"/>
                        </a:solidFill>
                        <a:latin typeface="Cambria Math"/>
                      </a:rPr>
                      <m:t>=∑</m:t>
                    </m:r>
                    <m:r>
                      <a:rPr lang="en-US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𝐢</m:t>
                    </m:r>
                    <m:r>
                      <a:rPr lang="en-US" b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𝐣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𝐣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Similarly 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ztst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In vector 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38600" y="462611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ymbol" panose="05050102010706020507" pitchFamily="18" charset="2"/>
              </a:rPr>
              <a:t>0</a:t>
            </a:r>
            <a:endParaRPr lang="en-US" sz="4000" dirty="0">
              <a:latin typeface="Symbol" panose="05050102010706020507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6254" y="401651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ymbol" panose="05050102010706020507" pitchFamily="18" charset="2"/>
              </a:rPr>
              <a:t>0</a:t>
            </a:r>
            <a:endParaRPr lang="en-US" sz="40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874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57600" y="4016514"/>
            <a:ext cx="3048000" cy="2438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Cheon</a:t>
            </a:r>
            <a:r>
              <a:rPr lang="en-US" dirty="0" smtClean="0"/>
              <a:t> et al. Attack [</a:t>
            </a:r>
            <a:r>
              <a:rPr lang="de-DE" dirty="0" smtClean="0"/>
              <a:t>CHLRS14]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Zero-testing we get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𝐳𝐭𝐬𝐭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𝐮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𝐣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𝐯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𝐣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1" smtClean="0">
                        <a:solidFill>
                          <a:srgbClr val="FF0000"/>
                        </a:solidFill>
                        <a:latin typeface="Cambria Math"/>
                      </a:rPr>
                      <m:t>=∑</m:t>
                    </m:r>
                    <m:r>
                      <a:rPr lang="en-US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𝐢</m:t>
                    </m:r>
                    <m:r>
                      <a:rPr lang="en-US" b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𝐣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𝐣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  <m:r>
                      <a:rPr lang="en-US" b="1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𝛔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Similarly 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ztst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In vector form: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066540" y="5867400"/>
            <a:ext cx="7086860" cy="685800"/>
            <a:chOff x="914400" y="5867400"/>
            <a:chExt cx="7086860" cy="685800"/>
          </a:xfrm>
        </p:grpSpPr>
        <p:sp>
          <p:nvSpPr>
            <p:cNvPr id="6" name="Right Brace 5"/>
            <p:cNvSpPr/>
            <p:nvPr/>
          </p:nvSpPr>
          <p:spPr>
            <a:xfrm rot="16200000">
              <a:off x="1743075" y="5038725"/>
              <a:ext cx="247650" cy="1905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 rot="16200000">
              <a:off x="7496175" y="5686425"/>
              <a:ext cx="247650" cy="609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rot="16200000">
              <a:off x="4867275" y="5038726"/>
              <a:ext cx="247650" cy="1905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493322" y="5992982"/>
                  <a:ext cx="716478" cy="560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322" y="5992982"/>
                  <a:ext cx="716478" cy="56021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239000" y="5992982"/>
                  <a:ext cx="762260" cy="560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5992982"/>
                  <a:ext cx="762260" cy="56021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47532" y="6029980"/>
                  <a:ext cx="5102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532" y="6029980"/>
                  <a:ext cx="510268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4038600" y="462611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0</a:t>
            </a:r>
            <a:endParaRPr lang="en-US" sz="4000" b="1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6254" y="401651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0</a:t>
            </a:r>
            <a:endParaRPr lang="en-US" sz="4000" b="1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01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Cheon</a:t>
            </a:r>
            <a:r>
              <a:rPr lang="en-US" dirty="0"/>
              <a:t> et al. Attack [</a:t>
            </a:r>
            <a:r>
              <a:rPr lang="de-DE" dirty="0"/>
              <a:t>CHLRS14]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Putting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’s in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matrix we get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𝒀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]=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𝑼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𝑽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𝑾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has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’s as rows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/>
                  <a:t> is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has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’s as columns</a:t>
                </a:r>
                <a:endParaRPr lang="en-US" dirty="0"/>
              </a:p>
              <a:p>
                <a:r>
                  <a:rPr lang="en-US" dirty="0" smtClean="0"/>
                  <a:t>Similarly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𝒀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=[</m:t>
                    </m:r>
                    <m:sSubSup>
                      <m:sSub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]=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𝑼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𝑾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but not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Importantly, equalities hold over the integers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 t="-1750" r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5715000" y="2895600"/>
            <a:ext cx="38100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8400" y="3124200"/>
            <a:ext cx="1932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Whp</a:t>
            </a:r>
            <a:r>
              <a:rPr lang="en-US" sz="2400" dirty="0" smtClean="0"/>
              <a:t> U,V,W</a:t>
            </a:r>
            <a:br>
              <a:rPr lang="en-US" sz="2400" dirty="0" smtClean="0"/>
            </a:br>
            <a:r>
              <a:rPr lang="en-US" sz="2400" dirty="0" smtClean="0"/>
              <a:t>are invertible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037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Cheon</a:t>
            </a:r>
            <a:r>
              <a:rPr lang="en-US" dirty="0"/>
              <a:t> et al. Attack [</a:t>
            </a:r>
            <a:r>
              <a:rPr lang="de-DE" dirty="0"/>
              <a:t>CHLRS14]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534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Once we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we compute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𝒁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𝒀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𝒀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𝑼𝑽𝑾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𝑼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𝑾</m:t>
                        </m:r>
                      </m:e>
                    </m:d>
                  </m:oMath>
                </a14:m>
                <a:r>
                  <a:rPr lang="en-US" b="1" i="1" dirty="0" smtClean="0">
                    <a:solidFill>
                      <a:srgbClr val="00B050"/>
                    </a:solidFill>
                    <a:latin typeface="Cambria Math"/>
                  </a:rPr>
                  <a:t/>
                </a:r>
                <a:br>
                  <a:rPr lang="en-US" b="1" i="1" dirty="0" smtClean="0">
                    <a:solidFill>
                      <a:srgbClr val="00B050"/>
                    </a:solidFill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                          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𝑾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i="1">
                                  <a:latin typeface="Cambria Math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/>
                                </a:rPr>
                                <m:t>/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/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Same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(since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are similar)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534400" cy="5029200"/>
              </a:xfrm>
              <a:blipFill rotWithShape="1">
                <a:blip r:embed="rId2"/>
                <a:stretch>
                  <a:fillRect l="-1357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562600" y="424511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ymbol" panose="05050102010706020507" pitchFamily="18" charset="2"/>
              </a:rPr>
              <a:t>0</a:t>
            </a:r>
            <a:endParaRPr lang="en-US" sz="4000" dirty="0">
              <a:latin typeface="Symbol" panose="05050102010706020507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26454" y="3559314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ymbol" panose="05050102010706020507" pitchFamily="18" charset="2"/>
              </a:rPr>
              <a:t>0</a:t>
            </a:r>
            <a:endParaRPr lang="en-US" sz="4000" dirty="0">
              <a:latin typeface="Symbol" panose="05050102010706020507" pitchFamily="18" charset="2"/>
            </a:endParaRPr>
          </a:p>
        </p:txBody>
      </p:sp>
      <p:sp>
        <p:nvSpPr>
          <p:cNvPr id="6" name="Oval 5"/>
          <p:cNvSpPr/>
          <p:nvPr/>
        </p:nvSpPr>
        <p:spPr>
          <a:xfrm>
            <a:off x="5029200" y="2590800"/>
            <a:ext cx="2065427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Cheon</a:t>
            </a:r>
            <a:r>
              <a:rPr lang="en-US" dirty="0"/>
              <a:t> et al. Attack [</a:t>
            </a:r>
            <a:r>
              <a:rPr lang="de-DE" dirty="0"/>
              <a:t>CHLRS14]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7630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After 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, compute its eigenvalues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upto the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𝐺𝐶𝐷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Often knowing the ratios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 is enough to violate hardness assumption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CLT, can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factor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763000" cy="5105400"/>
              </a:xfrm>
              <a:blipFill rotWithShape="1">
                <a:blip r:embed="rId2"/>
                <a:stretch>
                  <a:fillRect l="-1252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4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Cheon</a:t>
            </a:r>
            <a:r>
              <a:rPr lang="en-US" dirty="0"/>
              <a:t> et al. Attack [</a:t>
            </a:r>
            <a:r>
              <a:rPr lang="de-DE" dirty="0"/>
              <a:t>CHLRS14]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CLT, can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factor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𝑪𝑹𝑻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𝒊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/>
                </a:r>
                <a:br>
                  <a:rPr lang="en-US" b="1" dirty="0">
                    <a:solidFill>
                      <a:srgbClr val="00B05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𝑪𝑹𝑻</m:t>
                                </m:r>
                                <m:d>
                                  <m:d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,…,</m:t>
                                    </m:r>
                                    <m:sSubSup>
                                      <m:sSubSup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,…,</m:t>
                                    </m:r>
                                    <m:sSubSup>
                                      <m:sSubSup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𝒕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𝒊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B050"/>
                                            </a:solidFill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𝑵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Express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as a simple fraction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</a:t>
                </a:r>
                <a:r>
                  <a:rPr lang="en-US" dirty="0" smtClean="0"/>
                  <a:t>re co-</a:t>
                </a:r>
                <a:r>
                  <a:rPr lang="en-US" dirty="0"/>
                  <a:t>p</a:t>
                </a:r>
                <a:r>
                  <a:rPr lang="en-US" dirty="0" smtClean="0"/>
                  <a:t>rime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has </a:t>
                </a:r>
                <a:r>
                  <a:rPr lang="en-US" dirty="0" smtClean="0"/>
                  <a:t>0 CRT </a:t>
                </a:r>
                <a:r>
                  <a:rPr lang="en-US" dirty="0"/>
                  <a:t>component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Whp</a:t>
                </a:r>
                <a:r>
                  <a:rPr lang="en-US" dirty="0"/>
                  <a:t> the other CRT components are not zero</a:t>
                </a:r>
              </a:p>
              <a:p>
                <a:pPr marL="393192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𝐺𝐶𝐷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the Attack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6868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Easy to see that the same attack still works as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⋅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are encoding of zeros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Don’t need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’s themselves to encode zero</a:t>
                </a:r>
              </a:p>
              <a:p>
                <a:pPr lvl="1"/>
                <a:r>
                  <a:rPr lang="en-US" dirty="0" smtClean="0"/>
                  <a:t>e.g.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𝐮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𝐣</m:t>
                        </m:r>
                      </m:sub>
                    </m:sSub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∼</m:t>
                    </m:r>
                    <m:d>
                      <m:d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𝐣</m:t>
                            </m:r>
                            <m:r>
                              <a:rPr lang="en-US" b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 ∼   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  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∼</m:t>
                    </m:r>
                    <m:d>
                      <m:d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/>
                </a:r>
                <a:br>
                  <a:rPr lang="en-US" b="1" dirty="0" smtClean="0">
                    <a:solidFill>
                      <a:srgbClr val="00B05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∼  (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686800" cy="4876800"/>
              </a:xfrm>
              <a:blipFill rotWithShape="1">
                <a:blip r:embed="rId2"/>
                <a:stretch>
                  <a:fillRect l="-1333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2528455" y="430302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373582" y="478793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84969" y="524513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80563" y="4781006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9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Consequences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76" y="3429000"/>
            <a:ext cx="39909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3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Graded Encoding Schemes (GES)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 “some information” about result</a:t>
            </a:r>
          </a:p>
          <a:p>
            <a:pPr lvl="1"/>
            <a:r>
              <a:rPr lang="en-US" dirty="0" smtClean="0"/>
              <a:t>Can tell if results equals zero</a:t>
            </a:r>
          </a:p>
          <a:p>
            <a:pPr lvl="1"/>
            <a:r>
              <a:rPr lang="en-US" dirty="0" smtClean="0"/>
              <a:t>Not decrypt result or intermediate values</a:t>
            </a:r>
          </a:p>
          <a:p>
            <a:r>
              <a:rPr lang="en-US" dirty="0" smtClean="0"/>
              <a:t>This partial leakage can do great things</a:t>
            </a:r>
          </a:p>
          <a:p>
            <a:pPr lvl="1"/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Multipartite non-interactive key-exchange, Witness-encryption,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Attribute-based encryption, Cryptographic 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obfuscation, Functional encryption, …</a:t>
            </a:r>
          </a:p>
          <a:p>
            <a:r>
              <a:rPr lang="en-US" dirty="0" smtClean="0"/>
              <a:t>But implementing “limited leakage” is messy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45" y="1727504"/>
            <a:ext cx="865734" cy="1015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200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Schemes are Broken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schemes that publish low-level encoding of zeros are likely broken</a:t>
            </a:r>
          </a:p>
          <a:p>
            <a:pPr lvl="1"/>
            <a:r>
              <a:rPr lang="en-US" dirty="0" smtClean="0"/>
              <a:t>Publishing zero-encoding would be useful</a:t>
            </a:r>
          </a:p>
          <a:p>
            <a:pPr lvl="1"/>
            <a:r>
              <a:rPr lang="en-US" dirty="0" smtClean="0"/>
              <a:t>E.g., to re-randomize encodings by adding a subset-sum of these zero encodings</a:t>
            </a:r>
          </a:p>
          <a:p>
            <a:r>
              <a:rPr lang="en-US" dirty="0" smtClean="0"/>
              <a:t>Even some obfuscation schemes</a:t>
            </a:r>
          </a:p>
          <a:p>
            <a:pPr lvl="1"/>
            <a:r>
              <a:rPr lang="en-US" dirty="0" smtClean="0"/>
              <a:t>E.g., the “simple IO scheme” from [Zim14] </a:t>
            </a:r>
            <a:br>
              <a:rPr lang="en-US" dirty="0" smtClean="0"/>
            </a:br>
            <a:r>
              <a:rPr lang="en-US" dirty="0" smtClean="0"/>
              <a:t>(this requires further extending the attacks)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8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Many Assumptions are Broken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“Source Group” assumptions:</a:t>
                </a:r>
              </a:p>
              <a:p>
                <a:pPr lvl="1"/>
                <a:r>
                  <a:rPr lang="en-US" dirty="0" smtClean="0"/>
                  <a:t>Given level-1 encodings of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,…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, </a:t>
                </a:r>
                <a:r>
                  <a:rPr lang="en-US" dirty="0" smtClean="0"/>
                  <a:t>cannot tell 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𝐞𝐱𝐩𝐫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𝛂</m:t>
                            </m:r>
                          </m:e>
                        </m:acc>
                      </m:e>
                    </m:d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𝑒𝑥𝑝𝑟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dirty="0" smtClean="0"/>
                  <a:t> has degree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≤</m:t>
                    </m:r>
                    <m:r>
                      <a:rPr lang="en-US" smtClean="0">
                        <a:latin typeface="Cambria Math"/>
                      </a:rPr>
                      <m:t>𝑘</m:t>
                    </m:r>
                    <m:r>
                      <a:rPr lang="en-US" smtClean="0">
                        <a:latin typeface="Cambria Math"/>
                      </a:rPr>
                      <m:t>−3</m:t>
                    </m:r>
                  </m:oMath>
                </a14:m>
                <a:r>
                  <a:rPr lang="en-US" dirty="0" smtClean="0"/>
                  <a:t> (say)</a:t>
                </a:r>
              </a:p>
              <a:p>
                <a:r>
                  <a:rPr lang="en-US" dirty="0" smtClean="0"/>
                  <a:t>Generally broken, use the attack with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𝐮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𝐣</m:t>
                        </m:r>
                      </m:sub>
                    </m:sSub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∼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𝐞𝐱𝐩𝐫</m:t>
                    </m:r>
                    <m:d>
                      <m:d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𝛂</m:t>
                            </m:r>
                          </m:e>
                        </m:acc>
                      </m:e>
                    </m:d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𝐣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𝐯</m:t>
                    </m:r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𝐯</m:t>
                        </m:r>
                      </m:e>
                      <m:sup>
                        <m:r>
                          <a:rPr lang="en-US" b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𝐣</m:t>
                        </m:r>
                      </m:sub>
                    </m:sSub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∼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𝐣</m:t>
                        </m:r>
                      </m:sub>
                    </m:sSub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Assumptions are Broken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Subgroup-Membership assumptions:</a:t>
                </a:r>
              </a:p>
              <a:p>
                <a:pPr lvl="1"/>
                <a:r>
                  <a:rPr lang="en-US" dirty="0" smtClean="0"/>
                  <a:t>Input</a:t>
                </a:r>
                <a:r>
                  <a:rPr lang="en-US" dirty="0"/>
                  <a:t>: encoding of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𝛂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,$,…,$,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𝟎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,…,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𝟎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lvl="2"/>
                <a:r>
                  <a:rPr lang="en-US" dirty="0"/>
                  <a:t>And some other encodings too</a:t>
                </a:r>
              </a:p>
              <a:p>
                <a:pPr lvl="1"/>
                <a:r>
                  <a:rPr lang="en-US" dirty="0"/>
                  <a:t>Goal: distinguish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𝛂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𝛂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=$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Would be easy if </a:t>
                </a:r>
                <a:r>
                  <a:rPr lang="en-US" dirty="0" smtClean="0"/>
                  <a:t>we could </a:t>
                </a:r>
                <a:r>
                  <a:rPr lang="en-US" dirty="0"/>
                  <a:t>get an encoding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∗,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,…,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𝝓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,…,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𝝓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i="1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Assumption: it is hard </a:t>
                </a:r>
                <a:r>
                  <a:rPr lang="en-US" dirty="0" smtClean="0"/>
                  <a:t>otherwise</a:t>
                </a:r>
              </a:p>
              <a:p>
                <a:r>
                  <a:rPr lang="en-US" dirty="0" smtClean="0"/>
                  <a:t>Broken </a:t>
                </a:r>
                <a:r>
                  <a:rPr lang="en-US" dirty="0"/>
                  <a:t>if we can get encoding of the form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,…,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𝝓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,…,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𝝓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i="1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57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56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Assumptions are Broken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we have no candidate GES with hard source-group or </a:t>
            </a:r>
            <a:r>
              <a:rPr lang="en-US" smtClean="0"/>
              <a:t>subgroup-membership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Suggested Fix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∼</m:t>
                    </m:r>
                    <m:acc>
                      <m:accPr>
                        <m:chr m:val="⃗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 smtClean="0"/>
                  <a:t>, maybe we can use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𝜹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𝒗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𝒖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𝒗</m:t>
                        </m:r>
                      </m:e>
                    </m:acc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∼</m:t>
                    </m:r>
                    <m:acc>
                      <m:accPr>
                        <m:chr m:val="⃗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𝟎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For encodings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r>
                  <a:rPr lang="en-US" dirty="0" smtClean="0"/>
                  <a:t>This was suggested as a fix to the attacks</a:t>
                </a:r>
              </a:p>
              <a:p>
                <a:pPr lvl="1"/>
                <a:r>
                  <a:rPr lang="en-US" dirty="0" smtClean="0"/>
                  <a:t>It is always possible to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𝒗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𝒋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∼</m:t>
                    </m:r>
                    <m:acc>
                      <m:accPr>
                        <m:chr m:val="⃗"/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𝟎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to get the weaker condition [BWZ14]</a:t>
                </a:r>
              </a:p>
              <a:p>
                <a:pPr lvl="1"/>
                <a:r>
                  <a:rPr lang="en-US" dirty="0" smtClean="0"/>
                  <a:t>Similar fix mentioned in [GGHZ14]</a:t>
                </a:r>
              </a:p>
              <a:p>
                <a:r>
                  <a:rPr lang="en-US" dirty="0" smtClean="0"/>
                  <a:t>But the attack can be extended to defeat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876800"/>
              </a:xfrm>
              <a:blipFill rotWithShape="1">
                <a:blip r:embed="rId2"/>
                <a:stretch>
                  <a:fillRect l="-1286" t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39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Extending the Attack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mount the same attack, using vectors of double the length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solidFill>
                            <a:srgbClr val="FF0000"/>
                          </a:solidFill>
                          <a:latin typeface="Cambria Math"/>
                        </a:rPr>
                        <m:t>𝒛𝒕𝒔𝒕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</m:d>
                      <m:r>
                        <a:rPr lang="en-US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en-US" b="1" i="1" baseline="-25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𝐣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𝐣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∑</m:t>
                          </m:r>
                          <m:r>
                            <a:rPr lang="en-US" b="1" i="1" baseline="-25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𝐣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𝐢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𝐣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𝐢</m:t>
                              </m:r>
                            </m:sub>
                          </m:sSub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𝛔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𝐢</m:t>
                              </m:r>
                            </m:sub>
                          </m:sSub>
                        </m:e>
                      </m:d>
                      <m:r>
                        <a:rPr lang="en-US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mtClean="0">
                          <a:solidFill>
                            <a:srgbClr val="FF0000"/>
                          </a:solidFill>
                          <a:latin typeface="Cambria Math"/>
                        </a:rPr>
                        <m:t>𝒈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Similar to before, but now we have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1/</m:t>
                    </m:r>
                    <m:r>
                      <a:rPr lang="en-US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factor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𝑔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𝐶𝑅𝑇</m:t>
                    </m:r>
                    <m:r>
                      <a:rPr lang="en-US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in CLT</a:t>
                </a:r>
              </a:p>
              <a:p>
                <a:r>
                  <a:rPr lang="en-US" dirty="0"/>
                  <a:t>E</a:t>
                </a:r>
                <a:r>
                  <a:rPr lang="en-US" dirty="0" smtClean="0"/>
                  <a:t>quality holds over the integers/rationals!</a:t>
                </a:r>
              </a:p>
              <a:p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B050"/>
                        </a:solidFill>
                        <a:latin typeface="Cambria Math"/>
                      </a:rPr>
                      <m:t>𝒀</m:t>
                    </m:r>
                    <m:r>
                      <a:rPr lang="en-US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smtClean="0">
                        <a:solidFill>
                          <a:srgbClr val="00B050"/>
                        </a:solidFill>
                        <a:latin typeface="Cambria Math"/>
                      </a:rPr>
                      <m:t>𝑼</m:t>
                    </m:r>
                    <m:r>
                      <a:rPr lang="en-US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r>
                      <a:rPr lang="en-US" smtClean="0">
                        <a:solidFill>
                          <a:srgbClr val="00B050"/>
                        </a:solidFill>
                        <a:latin typeface="Cambria Math"/>
                      </a:rPr>
                      <m:t>𝑽</m:t>
                    </m:r>
                    <m:r>
                      <a:rPr lang="en-US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r>
                      <a:rPr lang="en-US" smtClean="0">
                        <a:solidFill>
                          <a:srgbClr val="00B050"/>
                        </a:solidFill>
                        <a:latin typeface="Cambria Math"/>
                      </a:rPr>
                      <m:t>𝑾</m:t>
                    </m:r>
                    <m:r>
                      <a:rPr lang="en-US" smtClean="0">
                        <a:solidFill>
                          <a:srgbClr val="00B050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type m:val="skw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𝒈</m:t>
                        </m:r>
                      </m:den>
                    </m:f>
                  </m:oMath>
                </a14:m>
                <a:r>
                  <a:rPr lang="en-US" dirty="0" smtClean="0"/>
                  <a:t>, and the same for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B050"/>
                        </a:solidFill>
                        <a:latin typeface="Cambria Math"/>
                      </a:rPr>
                      <m:t>𝒀</m:t>
                    </m:r>
                    <m:r>
                      <a:rPr lang="en-US" smtClean="0">
                        <a:solidFill>
                          <a:srgbClr val="00B05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/>
                  <a:t>W</a:t>
                </a:r>
                <a:r>
                  <a:rPr lang="en-US" dirty="0" smtClean="0"/>
                  <a:t>hen setting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𝑍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×</m:t>
                    </m:r>
                    <m:r>
                      <a:rPr lang="en-US" smtClean="0">
                        <a:latin typeface="Cambria Math"/>
                      </a:rPr>
                      <m:t>𝑌</m:t>
                    </m:r>
                    <m:r>
                      <a:rPr lang="en-US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, the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latin typeface="Cambria Math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dirty="0" smtClean="0"/>
                  <a:t> falls off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534400" cy="5105400"/>
              </a:xfrm>
              <a:blipFill rotWithShape="1">
                <a:blip r:embed="rId2"/>
                <a:stretch>
                  <a:fillRect l="-1357" t="-1553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the Attacks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Rely on partitioning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can 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without affecting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Similarly can vary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without </a:t>
                </a:r>
                <a:r>
                  <a:rPr lang="en-US" dirty="0"/>
                  <a:t>affecting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Many applications </a:t>
                </a:r>
                <a:r>
                  <a:rPr lang="en-US" smtClean="0"/>
                  <a:t>do </a:t>
                </a:r>
                <a:r>
                  <a:rPr lang="en-US" smtClean="0"/>
                  <a:t>not give </a:t>
                </a:r>
                <a:r>
                  <a:rPr lang="en-US" dirty="0" smtClean="0"/>
                  <a:t>such nicely partitioned encoding of zeros</a:t>
                </a:r>
              </a:p>
              <a:p>
                <a:pPr lvl="1"/>
                <a:r>
                  <a:rPr lang="en-US" dirty="0" smtClean="0"/>
                  <a:t>E.g., [GGHRSW13] use Barrington BPs</a:t>
                </a:r>
              </a:p>
              <a:p>
                <a:pPr lvl="2"/>
                <a:r>
                  <a:rPr lang="en-US" dirty="0"/>
                  <a:t>Y</a:t>
                </a:r>
                <a:r>
                  <a:rPr lang="en-US" dirty="0" smtClean="0"/>
                  <a:t>ou get encoding of zeros in the form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But changing any bit in the input affects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</a:p>
              <a:p>
                <a:pPr lvl="1"/>
                <a:r>
                  <a:rPr lang="en-US" dirty="0" smtClean="0"/>
                  <a:t>Some applications have explicit binding factors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 t="-375" b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77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Musings About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Current Graded Encoding Schemes “hide” encoded values behind mod-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relations</a:t>
                </a:r>
              </a:p>
              <a:p>
                <a:pPr lvl="1"/>
                <a:r>
                  <a:rPr lang="en-US" dirty="0" smtClean="0"/>
                  <a:t>Solving mod-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relations directly involves solving lattice problems (since we need small solutions)</a:t>
                </a:r>
              </a:p>
              <a:p>
                <a:r>
                  <a:rPr lang="en-US" dirty="0" smtClean="0"/>
                  <a:t>But zero-test parameter lets you “strip” the mod-q part, get relations over the integers</a:t>
                </a:r>
              </a:p>
              <a:p>
                <a:pPr lvl="1"/>
                <a:r>
                  <a:rPr lang="en-US" dirty="0" smtClean="0"/>
                  <a:t>No more lattice problems, any solution will do</a:t>
                </a:r>
              </a:p>
              <a:p>
                <a:pPr lvl="1"/>
                <a:r>
                  <a:rPr lang="en-US" dirty="0" smtClean="0"/>
                  <a:t>Can only get these relations when you have an encoding of zero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 t="-1625" r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68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Musings</a:t>
            </a:r>
            <a:r>
              <a:rPr lang="en-US" dirty="0"/>
              <a:t> </a:t>
            </a:r>
            <a:r>
              <a:rPr lang="en-US" dirty="0" smtClean="0"/>
              <a:t>About </a:t>
            </a:r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relies on the adversary’s inability to solve these relations</a:t>
            </a:r>
          </a:p>
          <a:p>
            <a:pPr lvl="1"/>
            <a:r>
              <a:rPr lang="en-US" dirty="0" smtClean="0"/>
              <a:t>By the time you get a zero, the relations are too complicated to solve</a:t>
            </a:r>
          </a:p>
          <a:p>
            <a:r>
              <a:rPr lang="en-US" dirty="0" smtClean="0"/>
              <a:t>Security feels more like HFE than FHE</a:t>
            </a:r>
          </a:p>
          <a:p>
            <a:pPr lvl="1"/>
            <a:r>
              <a:rPr lang="en-US" dirty="0" smtClean="0"/>
              <a:t>HFE: Hidden Field Equations</a:t>
            </a:r>
          </a:p>
          <a:p>
            <a:pPr lvl="1"/>
            <a:r>
              <a:rPr lang="en-US" dirty="0" smtClean="0"/>
              <a:t>FHE: Fully-Homomorphic Encryption</a:t>
            </a:r>
          </a:p>
          <a:p>
            <a:r>
              <a:rPr lang="en-US" dirty="0" smtClean="0"/>
              <a:t>It’s going to be a bumpy ride..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86800" cy="4876800"/>
          </a:xfrm>
        </p:spPr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Some details of [GGH13], [CLT13]</a:t>
            </a:r>
          </a:p>
          <a:p>
            <a:pPr lvl="1"/>
            <a:r>
              <a:rPr lang="en-US" dirty="0" smtClean="0"/>
              <a:t>The [GGH13] “</a:t>
            </a:r>
            <a:r>
              <a:rPr lang="en-US" dirty="0" err="1" smtClean="0"/>
              <a:t>zeroizing</a:t>
            </a:r>
            <a:r>
              <a:rPr lang="en-US" dirty="0" smtClean="0"/>
              <a:t>” attack</a:t>
            </a:r>
          </a:p>
          <a:p>
            <a:r>
              <a:rPr lang="en-US" dirty="0" smtClean="0"/>
              <a:t>New attacks (Cheon,Han,Lee,Ryu,Stehle’14)</a:t>
            </a:r>
          </a:p>
          <a:p>
            <a:pPr lvl="1"/>
            <a:r>
              <a:rPr lang="de-DE" dirty="0" smtClean="0"/>
              <a:t>Extensions of the attacks</a:t>
            </a:r>
            <a:r>
              <a:rPr lang="en-US" dirty="0" smtClean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Coron</a:t>
            </a:r>
            <a:r>
              <a:rPr lang="en-US" sz="2400" dirty="0" smtClean="0"/>
              <a:t>, Gentry, H, </a:t>
            </a:r>
            <a:r>
              <a:rPr lang="en-US" sz="2400" dirty="0" err="1" smtClean="0"/>
              <a:t>Lepoint</a:t>
            </a:r>
            <a:r>
              <a:rPr lang="en-US" sz="2400" dirty="0" smtClean="0"/>
              <a:t>, </a:t>
            </a:r>
            <a:r>
              <a:rPr lang="en-US" sz="2400" dirty="0" err="1" smtClean="0"/>
              <a:t>Maji</a:t>
            </a:r>
            <a:r>
              <a:rPr lang="en-US" sz="2400" dirty="0" smtClean="0"/>
              <a:t>, Miles, </a:t>
            </a:r>
            <a:r>
              <a:rPr lang="en-US" sz="2400" dirty="0" err="1" smtClean="0"/>
              <a:t>Raykova</a:t>
            </a:r>
            <a:r>
              <a:rPr lang="en-US" sz="2400" dirty="0" smtClean="0"/>
              <a:t>, </a:t>
            </a:r>
            <a:r>
              <a:rPr lang="en-US" sz="2400" dirty="0" err="1" smtClean="0"/>
              <a:t>Sahai</a:t>
            </a:r>
            <a:r>
              <a:rPr lang="en-US" sz="2400" dirty="0" smtClean="0"/>
              <a:t>, Tibouchi’15)</a:t>
            </a:r>
            <a:endParaRPr lang="en-US" dirty="0" smtClean="0"/>
          </a:p>
          <a:p>
            <a:pPr lvl="1"/>
            <a:r>
              <a:rPr lang="de-DE" dirty="0" smtClean="0"/>
              <a:t>Limitations </a:t>
            </a:r>
            <a:r>
              <a:rPr lang="de-DE" dirty="0"/>
              <a:t>of </a:t>
            </a:r>
            <a:r>
              <a:rPr lang="de-DE" dirty="0" smtClean="0"/>
              <a:t>attacks</a:t>
            </a:r>
          </a:p>
          <a:p>
            <a:r>
              <a:rPr lang="de-DE" dirty="0" smtClean="0"/>
              <a:t>Tentative conclusions</a:t>
            </a:r>
          </a:p>
        </p:txBody>
      </p:sp>
      <p:pic>
        <p:nvPicPr>
          <p:cNvPr id="1026" name="Picture 2" descr="C:\Program Files (x86)\Microsoft Office\MEDIA\CAGCAT10\j02919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03" y="1061635"/>
            <a:ext cx="1332181" cy="14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8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GGH Recipe:</a:t>
            </a:r>
          </a:p>
          <a:p>
            <a:r>
              <a:rPr lang="en-US" dirty="0" smtClean="0"/>
              <a:t>Start from some HE scheme</a:t>
            </a:r>
          </a:p>
          <a:p>
            <a:pPr lvl="1"/>
            <a:r>
              <a:rPr lang="en-US" dirty="0" smtClean="0"/>
              <a:t>Publish a “defective secret key”</a:t>
            </a:r>
          </a:p>
          <a:p>
            <a:pPr lvl="2"/>
            <a:r>
              <a:rPr lang="en-US" dirty="0" smtClean="0"/>
              <a:t>Called “zero-test parameter”</a:t>
            </a:r>
          </a:p>
          <a:p>
            <a:pPr lvl="1"/>
            <a:r>
              <a:rPr lang="en-US" dirty="0" smtClean="0"/>
              <a:t>Can be used to identify encryptions of zero</a:t>
            </a:r>
          </a:p>
          <a:p>
            <a:pPr lvl="2"/>
            <a:r>
              <a:rPr lang="en-US" dirty="0" smtClean="0"/>
              <a:t>Cannot be used for decryption</a:t>
            </a:r>
          </a:p>
          <a:p>
            <a:r>
              <a:rPr lang="en-US" dirty="0" smtClean="0"/>
              <a:t>Instantiated from NTRU in [GGH13],</a:t>
            </a:r>
            <a:br>
              <a:rPr lang="en-US" dirty="0" smtClean="0"/>
            </a:br>
            <a:r>
              <a:rPr lang="en-US" dirty="0" smtClean="0"/>
              <a:t>from approximate-GCD in [CLT13]</a:t>
            </a:r>
          </a:p>
          <a:p>
            <a:pPr lvl="1"/>
            <a:r>
              <a:rPr lang="en-US" dirty="0" smtClean="0"/>
              <a:t>Another proposal in [GGH14] </a:t>
            </a:r>
            <a:r>
              <a:rPr lang="en-US" sz="2400" dirty="0" smtClean="0"/>
              <a:t>(but not today)</a:t>
            </a:r>
            <a:endParaRPr lang="en-US" dirty="0" smtClean="0"/>
          </a:p>
        </p:txBody>
      </p:sp>
      <p:pic>
        <p:nvPicPr>
          <p:cNvPr id="2052" name="Picture 4" descr="https://encrypted-tbn2.gstatic.com/images?q=tbn:ANd9GcTn2ZrKMiaC6hPkgu-uQUqoNJfuHpNZICYcWqsRbQpfRBY4pc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10" y="963666"/>
            <a:ext cx="1379784" cy="153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3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[GGH13]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Works in polynomial rings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𝑅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(</m:t>
                    </m:r>
                    <m:r>
                      <a:rPr lang="en-US" smtClean="0">
                        <a:latin typeface="Cambria Math"/>
                      </a:rPr>
                      <m:t>𝑋</m:t>
                    </m:r>
                    <m:r>
                      <a:rPr lang="en-US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𝑅</m:t>
                    </m:r>
                    <m:r>
                      <a:rPr lang="en-US" smtClean="0">
                        <a:latin typeface="Cambria Math"/>
                      </a:rPr>
                      <m:t>/</m:t>
                    </m:r>
                    <m:r>
                      <a:rPr lang="en-US" smtClean="0">
                        <a:latin typeface="Cambria Math"/>
                      </a:rPr>
                      <m:t>𝑞𝑅</m:t>
                    </m:r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/</m:t>
                    </m:r>
                    <m:r>
                      <a:rPr lang="en-US">
                        <a:latin typeface="Cambria Math"/>
                      </a:rPr>
                      <m:t>𝐹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𝑋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is a “large” integer (e.g.,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𝑞</m:t>
                    </m:r>
                    <m:r>
                      <a:rPr lang="en-US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mtClean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Secrets </a:t>
                </a:r>
                <a:r>
                  <a:rPr lang="en-US" dirty="0"/>
                  <a:t>are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𝐳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/>
                          </a:rPr>
                          <m:t>$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dirty="0"/>
                  <a:t> and a “small”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𝒈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𝐑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“Plaintext space”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𝒈</m:t>
                        </m:r>
                      </m:sub>
                    </m:sSub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𝐑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𝒈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𝐑</m:t>
                    </m:r>
                  </m:oMath>
                </a14:m>
                <a:endParaRPr lang="en-US" b="1" dirty="0" smtClean="0"/>
              </a:p>
              <a:p>
                <a:r>
                  <a:rPr lang="en-US" dirty="0"/>
                  <a:t>Level-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encoding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𝛂</m:t>
                    </m:r>
                    <m:r>
                      <a:rPr lang="en-US" b="1" dirty="0">
                        <a:solidFill>
                          <a:srgbClr val="00B05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dirty="0"/>
                  <a:t> is of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𝒒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is a “small” element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coset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57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07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F5F5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[GGH13]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199"/>
                <a:ext cx="8534400" cy="507956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Secrets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are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𝒛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$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and a “small”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𝒈</m:t>
                    </m:r>
                    <m:r>
                      <a:rPr lang="en-US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𝑹</m:t>
                    </m:r>
                  </m:oMath>
                </a14:m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“Plaintext space”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𝒈</m:t>
                        </m:r>
                      </m:sub>
                    </m:sSub>
                    <m:r>
                      <a:rPr lang="en-US" b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𝑹</m:t>
                    </m:r>
                    <m:r>
                      <a:rPr lang="en-US" b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𝒈𝑹</m:t>
                    </m:r>
                  </m:oMath>
                </a14:m>
                <a:endParaRPr lang="en-US" b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Level-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e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ncoding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𝜶</m:t>
                    </m:r>
                    <m:r>
                      <a:rPr lang="en-US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is of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1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𝒒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is a “small” element in the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-</a:t>
                </a:r>
                <a:r>
                  <a:rPr lang="en-US" dirty="0" err="1" smtClean="0">
                    <a:solidFill>
                      <a:schemeClr val="bg1">
                        <a:lumMod val="50000"/>
                      </a:schemeClr>
                    </a:solidFill>
                  </a:rPr>
                  <a:t>coset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𝛼</m:t>
                    </m:r>
                  </m:oMath>
                </a14:m>
                <a:endParaRPr lang="en-US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dirty="0" smtClean="0"/>
                  <a:t>Can add, </a:t>
                </a:r>
                <a:r>
                  <a:rPr lang="en-US" dirty="0" err="1" smtClean="0"/>
                  <a:t>multriply</a:t>
                </a:r>
                <a:r>
                  <a:rPr lang="en-US" dirty="0" smtClean="0"/>
                  <a:t> encodings: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𝐞𝐧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𝐢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𝛂</m:t>
                                </m:r>
                              </m:e>
                            </m:d>
                            <m:r>
                              <a:rPr lang="en-US" b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𝐞𝐧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𝐢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𝛃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𝐪</m:t>
                        </m:r>
                      </m:sub>
                    </m:sSub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𝐞𝐧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𝐢</m:t>
                        </m:r>
                      </m:sub>
                    </m:sSub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𝛂</m:t>
                    </m:r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𝛃</m:t>
                    </m:r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𝐞𝐧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𝐢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𝛂</m:t>
                                </m:r>
                              </m:e>
                            </m:d>
                            <m:r>
                              <a:rPr lang="en-US" b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⋅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𝐞𝐧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𝛃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𝐪</m:t>
                        </m:r>
                      </m:sub>
                    </m:sSub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𝐞𝐧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US" b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𝐣</m:t>
                        </m:r>
                      </m:sub>
                    </m:sSub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𝛂𝛃</m:t>
                    </m:r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/>
                  <a:t>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remains </a:t>
                </a:r>
                <a:r>
                  <a:rPr lang="en-US" dirty="0"/>
                  <a:t>smaller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199"/>
                <a:ext cx="8534400" cy="5079569"/>
              </a:xfrm>
              <a:blipFill rotWithShape="1">
                <a:blip r:embed="rId2"/>
                <a:stretch>
                  <a:fillRect l="-1357" t="-1559" b="-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3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[GGH13] Zero-Test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Level-k encoding of zero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⋅</m:t>
                                </m:r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𝒒</m:t>
                        </m:r>
                      </m:sub>
                    </m:sSub>
                  </m:oMath>
                </a14:m>
                <a:endParaRPr lang="en-US" b="1" i="1" dirty="0" smtClean="0"/>
              </a:p>
              <a:p>
                <a:r>
                  <a:rPr lang="en-US" dirty="0" smtClean="0"/>
                  <a:t>Zero-test parameter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𝒛𝒕</m:t>
                        </m:r>
                      </m:sub>
                    </m:sSub>
                    <m:r>
                      <a:rPr lang="en-US" b="1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𝐡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𝒌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𝒒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is small-</a:t>
                </a:r>
                <a:r>
                  <a:rPr lang="en-US" dirty="0" err="1" smtClean="0"/>
                  <a:t>ish</a:t>
                </a:r>
                <a:endParaRPr lang="en-US" dirty="0" smtClean="0"/>
              </a:p>
              <a:p>
                <a:r>
                  <a:rPr lang="en-US" dirty="0" smtClean="0"/>
                  <a:t>Multiplying we get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en-US" b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00B050"/>
                                        </a:solidFill>
                                        <a:latin typeface="Cambria Math"/>
                                      </a:rPr>
                                      <m:t>𝒛𝒕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𝒒</m:t>
                            </m:r>
                          </m:sub>
                        </m:sSub>
                      </m:e>
                    </m:d>
                    <m:r>
                      <a:rPr lang="en-US" b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𝐫</m:t>
                        </m:r>
                        <m:r>
                          <a:rPr lang="en-US" b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𝐡</m:t>
                        </m:r>
                      </m:e>
                    </m:d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≪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 smtClean="0"/>
                  <a:t>Because both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𝑟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are small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>
                        <a:latin typeface="Cambria Math"/>
                      </a:rPr>
                      <m:t>𝑒𝑛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𝛼</m:t>
                        </m:r>
                        <m:r>
                          <a:rPr lang="en-US" smtClean="0">
                            <a:latin typeface="Cambria Math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𝑧𝑡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smtClean="0">
                        <a:latin typeface="Cambria Math"/>
                      </a:rPr>
                      <m:t>≈</m:t>
                    </m:r>
                    <m:r>
                      <a:rPr lang="en-US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55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[CLT13]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Similar idea, but using CRT representation modulo a composite integer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𝑵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⋅…⋅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Assuming that factoring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is hard</a:t>
                </a:r>
              </a:p>
              <a:p>
                <a:pPr lvl="1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are all the same size</a:t>
                </a:r>
              </a:p>
              <a:p>
                <a:pPr lvl="8"/>
                <a:endParaRPr lang="en-US" dirty="0" smtClean="0"/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Secrets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’s,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𝐳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1">
                            <a:solidFill>
                              <a:srgbClr val="00B050"/>
                            </a:solidFill>
                            <a:latin typeface="Cambria Math"/>
                          </a:rPr>
                          <m:t>$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𝒈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≪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i="1" dirty="0" smtClean="0"/>
                  <a:t>’s</a:t>
                </a:r>
                <a:endParaRPr lang="en-US" dirty="0" smtClean="0"/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“Plaintext space”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-vectors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×…×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𝒁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𝒈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sub>
                    </m:sSub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57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00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2232</TotalTime>
  <Words>3140</Words>
  <Application>Microsoft Office PowerPoint</Application>
  <PresentationFormat>On-screen Show (4:3)</PresentationFormat>
  <Paragraphs>283</Paragraphs>
  <Slides>38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Graded Encoding Schemes:</vt:lpstr>
      <vt:lpstr>Graded Encoding Schemes (GES)</vt:lpstr>
      <vt:lpstr>Graded Encoding Schemes (GES)</vt:lpstr>
      <vt:lpstr>Plan for this Talk</vt:lpstr>
      <vt:lpstr>Constructing GES</vt:lpstr>
      <vt:lpstr>The [GGH13] Construction</vt:lpstr>
      <vt:lpstr>The [GGH13] Construction</vt:lpstr>
      <vt:lpstr>The [GGH13] Zero-Test</vt:lpstr>
      <vt:lpstr>The [CLT13] Construction</vt:lpstr>
      <vt:lpstr>The [CLT13] Construction</vt:lpstr>
      <vt:lpstr>The [CLT13] Construction</vt:lpstr>
      <vt:lpstr>The [CLT13] Zero-Test</vt:lpstr>
      <vt:lpstr>The [CLT13] Zero-Test</vt:lpstr>
      <vt:lpstr>An “Asymmetric” Variant</vt:lpstr>
      <vt:lpstr>Common properties of GGH, CLT</vt:lpstr>
      <vt:lpstr>Common properties of GGH, CLT</vt:lpstr>
      <vt:lpstr>Attacks</vt:lpstr>
      <vt:lpstr>The [GGH13] “zeroizing” attack</vt:lpstr>
      <vt:lpstr>The [GGH13] “zeroizing” attack</vt:lpstr>
      <vt:lpstr>The Cheon et al. Attack [CHLRS14]</vt:lpstr>
      <vt:lpstr>The Cheon et al. Attack [CHLRS14]</vt:lpstr>
      <vt:lpstr>The Cheon et al. Attack [CHLRS14]</vt:lpstr>
      <vt:lpstr>The Cheon et al. Attack [CHLRS14]</vt:lpstr>
      <vt:lpstr>The Cheon et al. Attack [CHLRS14]</vt:lpstr>
      <vt:lpstr>The Cheon et al. Attack [CHLRS14]</vt:lpstr>
      <vt:lpstr>The Cheon et al. Attack [CHLRS14]</vt:lpstr>
      <vt:lpstr>The Cheon et al. Attack [CHLRS14]</vt:lpstr>
      <vt:lpstr>Extending the Attack</vt:lpstr>
      <vt:lpstr>Attack Consequences</vt:lpstr>
      <vt:lpstr>Some Schemes are Broken</vt:lpstr>
      <vt:lpstr>Many Assumptions are Broken</vt:lpstr>
      <vt:lpstr>Many Assumptions are Broken</vt:lpstr>
      <vt:lpstr>Many Assumptions are Broken</vt:lpstr>
      <vt:lpstr>A Suggested Fix</vt:lpstr>
      <vt:lpstr>Further Extending the Attack</vt:lpstr>
      <vt:lpstr>Limitations of the Attacks</vt:lpstr>
      <vt:lpstr>Final Musings About Security</vt:lpstr>
      <vt:lpstr>Final Musings About Security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Graded Encoding Schemes:</dc:title>
  <dc:creator>Shai Halevi</dc:creator>
  <cp:lastModifiedBy>Shai Halevi</cp:lastModifiedBy>
  <cp:revision>156</cp:revision>
  <dcterms:created xsi:type="dcterms:W3CDTF">2014-12-31T06:39:48Z</dcterms:created>
  <dcterms:modified xsi:type="dcterms:W3CDTF">2015-01-23T16:27:08Z</dcterms:modified>
</cp:coreProperties>
</file>