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51"/>
  </p:notesMasterIdLst>
  <p:sldIdLst>
    <p:sldId id="256" r:id="rId2"/>
    <p:sldId id="451" r:id="rId3"/>
    <p:sldId id="495" r:id="rId4"/>
    <p:sldId id="453" r:id="rId5"/>
    <p:sldId id="491" r:id="rId6"/>
    <p:sldId id="455" r:id="rId7"/>
    <p:sldId id="493" r:id="rId8"/>
    <p:sldId id="494" r:id="rId9"/>
    <p:sldId id="511" r:id="rId10"/>
    <p:sldId id="457" r:id="rId11"/>
    <p:sldId id="459" r:id="rId12"/>
    <p:sldId id="458" r:id="rId13"/>
    <p:sldId id="460" r:id="rId14"/>
    <p:sldId id="503" r:id="rId15"/>
    <p:sldId id="504" r:id="rId16"/>
    <p:sldId id="505" r:id="rId17"/>
    <p:sldId id="506" r:id="rId18"/>
    <p:sldId id="468" r:id="rId19"/>
    <p:sldId id="480" r:id="rId20"/>
    <p:sldId id="510" r:id="rId21"/>
    <p:sldId id="481" r:id="rId22"/>
    <p:sldId id="475" r:id="rId23"/>
    <p:sldId id="476" r:id="rId24"/>
    <p:sldId id="477" r:id="rId25"/>
    <p:sldId id="478" r:id="rId26"/>
    <p:sldId id="479" r:id="rId27"/>
    <p:sldId id="482" r:id="rId28"/>
    <p:sldId id="483" r:id="rId29"/>
    <p:sldId id="484" r:id="rId30"/>
    <p:sldId id="486" r:id="rId31"/>
    <p:sldId id="485" r:id="rId32"/>
    <p:sldId id="464" r:id="rId33"/>
    <p:sldId id="487" r:id="rId34"/>
    <p:sldId id="512" r:id="rId35"/>
    <p:sldId id="513" r:id="rId36"/>
    <p:sldId id="514" r:id="rId37"/>
    <p:sldId id="466" r:id="rId38"/>
    <p:sldId id="515" r:id="rId39"/>
    <p:sldId id="516" r:id="rId40"/>
    <p:sldId id="467" r:id="rId41"/>
    <p:sldId id="517" r:id="rId42"/>
    <p:sldId id="518" r:id="rId43"/>
    <p:sldId id="522" r:id="rId44"/>
    <p:sldId id="521" r:id="rId45"/>
    <p:sldId id="519" r:id="rId46"/>
    <p:sldId id="520" r:id="rId47"/>
    <p:sldId id="474" r:id="rId48"/>
    <p:sldId id="507" r:id="rId49"/>
    <p:sldId id="508" r:id="rId5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Tw Cen MT" panose="020B0604020202020204" charset="0"/>
      <p:regular r:id="rId59"/>
      <p:bold r:id="rId60"/>
      <p:italic r:id="rId61"/>
      <p:boldItalic r:id="rId62"/>
    </p:embeddedFont>
    <p:embeddedFont>
      <p:font typeface="cmmi8" panose="020B0604020202020204"/>
      <p:regular r:id="rId63"/>
    </p:embeddedFont>
    <p:embeddedFont>
      <p:font typeface="cmsy10" panose="020B0604020202020204"/>
      <p:regular r:id="rId64"/>
    </p:embeddedFont>
    <p:embeddedFont>
      <p:font typeface="Wingdings 2" panose="05020102010507070707" pitchFamily="18" charset="2"/>
      <p:regular r:id="rId65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2DA"/>
    <a:srgbClr val="99CC00"/>
    <a:srgbClr val="8F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71" d="100"/>
          <a:sy n="71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BEAC-E005-4952-BC2E-B6DF74B63C24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7EF-200C-46F5-8C56-8DDEBEAA9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05A1E-38D4-446D-B41E-C5DED3595F1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A6C2DA"/>
                </a:solidFill>
              </a:rPr>
              <a:t>Cryptographic </a:t>
            </a:r>
            <a:r>
              <a:rPr lang="en-US" dirty="0" err="1" smtClean="0">
                <a:solidFill>
                  <a:srgbClr val="A6C2DA"/>
                </a:solidFill>
              </a:rPr>
              <a:t>Multilinear</a:t>
            </a:r>
            <a:r>
              <a:rPr lang="en-US" dirty="0" smtClean="0">
                <a:solidFill>
                  <a:srgbClr val="A6C2DA"/>
                </a:solidFill>
              </a:rPr>
              <a:t> Maps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33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8FB3AA"/>
                </a:solidFill>
              </a:rPr>
              <a:t>Sanjam</a:t>
            </a:r>
            <a:r>
              <a:rPr lang="en-US" sz="3000" dirty="0" smtClean="0">
                <a:solidFill>
                  <a:srgbClr val="8FB3AA"/>
                </a:solidFill>
              </a:rPr>
              <a:t> </a:t>
            </a:r>
            <a:r>
              <a:rPr lang="en-US" sz="3000" dirty="0" err="1" smtClean="0">
                <a:solidFill>
                  <a:srgbClr val="8FB3AA"/>
                </a:solidFill>
              </a:rPr>
              <a:t>Garg</a:t>
            </a:r>
            <a:r>
              <a:rPr lang="en-US" sz="3000" dirty="0" smtClean="0">
                <a:solidFill>
                  <a:srgbClr val="8FB3AA"/>
                </a:solidFill>
              </a:rPr>
              <a:t>, </a:t>
            </a:r>
            <a:r>
              <a:rPr lang="en-US" sz="3000" dirty="0">
                <a:solidFill>
                  <a:srgbClr val="8FB3AA"/>
                </a:solidFill>
              </a:rPr>
              <a:t>Craig Gentry</a:t>
            </a:r>
            <a:r>
              <a:rPr lang="en-US" sz="3000" dirty="0">
                <a:solidFill>
                  <a:schemeClr val="tx1">
                    <a:lumMod val="65000"/>
                  </a:schemeClr>
                </a:solidFill>
              </a:rPr>
              <a:t>,</a:t>
            </a:r>
            <a:r>
              <a:rPr lang="en-US" sz="3000" dirty="0">
                <a:solidFill>
                  <a:srgbClr val="8FB3AA"/>
                </a:solidFill>
              </a:rPr>
              <a:t> and </a:t>
            </a:r>
            <a:r>
              <a:rPr lang="en-US" sz="3000" u="sng" dirty="0" err="1" smtClean="0">
                <a:solidFill>
                  <a:srgbClr val="8FB3AA"/>
                </a:solidFill>
              </a:rPr>
              <a:t>Shai</a:t>
            </a:r>
            <a:r>
              <a:rPr lang="en-US" sz="3000" u="sng" dirty="0" smtClean="0">
                <a:solidFill>
                  <a:srgbClr val="8FB3AA"/>
                </a:solidFill>
              </a:rPr>
              <a:t> </a:t>
            </a:r>
            <a:r>
              <a:rPr lang="en-US" sz="3000" u="sng" dirty="0" err="1" smtClean="0">
                <a:solidFill>
                  <a:srgbClr val="8FB3AA"/>
                </a:solidFill>
              </a:rPr>
              <a:t>Halevi</a:t>
            </a:r>
            <a:endParaRPr lang="en-US" sz="3000" u="sng" dirty="0">
              <a:solidFill>
                <a:srgbClr val="8FB3AA"/>
              </a:solidFill>
            </a:endParaRPr>
          </a:p>
          <a:p>
            <a:pPr algn="ctr"/>
            <a:r>
              <a:rPr lang="en-US" sz="3000" dirty="0">
                <a:solidFill>
                  <a:srgbClr val="8FB3AA"/>
                </a:solidFill>
              </a:rPr>
              <a:t>(UCLA)              </a:t>
            </a:r>
            <a:r>
              <a:rPr lang="en-US" sz="3000" dirty="0" smtClean="0">
                <a:solidFill>
                  <a:srgbClr val="8FB3AA"/>
                </a:solidFill>
              </a:rPr>
              <a:t>(IBM)               (IBM)</a:t>
            </a:r>
            <a:endParaRPr lang="en-US" sz="3000" dirty="0">
              <a:solidFill>
                <a:srgbClr val="8FB3A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3273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*Supported by IARPA contract number D11PC20202.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Multilinear Maps: 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n-Multilinear DH (for sets): Given level-1 encodings of 1, 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n+1</a:t>
            </a:r>
            <a:r>
              <a:rPr lang="en-US" dirty="0" smtClean="0"/>
              <a:t>, and some level-n encoding u, distinguish whether u encodes the product a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∙∙∙</a:t>
            </a:r>
            <a:r>
              <a:rPr lang="en-US" dirty="0" smtClean="0"/>
              <a:t>a</a:t>
            </a:r>
            <a:r>
              <a:rPr lang="en-US" baseline="-25000" dirty="0" smtClean="0"/>
              <a:t>n+1</a:t>
            </a:r>
            <a:r>
              <a:rPr lang="en-US" dirty="0" smtClean="0"/>
              <a:t>.</a:t>
            </a:r>
          </a:p>
          <a:p>
            <a:r>
              <a:rPr lang="en-US" dirty="0" smtClean="0"/>
              <a:t>n-Multilinear DH (for groups): Given g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a</a:t>
            </a:r>
            <a:r>
              <a:rPr lang="en-US" sz="1800" baseline="15000" dirty="0" smtClean="0"/>
              <a:t>1</a:t>
            </a:r>
            <a:r>
              <a:rPr lang="en-US" dirty="0" smtClean="0"/>
              <a:t>,…, g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a</a:t>
            </a:r>
            <a:r>
              <a:rPr lang="en-US" sz="1800" baseline="15000" dirty="0" smtClean="0"/>
              <a:t>n+1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G</a:t>
            </a:r>
            <a:r>
              <a:rPr lang="en-US" baseline="-25000" dirty="0" smtClean="0"/>
              <a:t>1</a:t>
            </a:r>
            <a:r>
              <a:rPr lang="en-US" dirty="0" smtClean="0"/>
              <a:t>, and g’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G</a:t>
            </a:r>
            <a:r>
              <a:rPr lang="en-US" baseline="-25000" dirty="0" smtClean="0"/>
              <a:t>n</a:t>
            </a:r>
            <a:r>
              <a:rPr lang="en-US" dirty="0" smtClean="0"/>
              <a:t>, distinguish whether g’ = g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a</a:t>
            </a:r>
            <a:r>
              <a:rPr lang="en-US" sz="1800" baseline="15000" dirty="0" smtClean="0"/>
              <a:t>1</a:t>
            </a:r>
            <a:r>
              <a:rPr lang="en-US" baseline="30000" dirty="0" smtClean="0"/>
              <a:t>…a</a:t>
            </a:r>
            <a:r>
              <a:rPr lang="en-US" sz="1800" baseline="15000" dirty="0" smtClean="0"/>
              <a:t>n+1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Easy Application: (n+1)-partite key agreement [</a:t>
            </a:r>
            <a:r>
              <a:rPr lang="en-US" dirty="0" err="1" smtClean="0"/>
              <a:t>Boneh</a:t>
            </a:r>
            <a:r>
              <a:rPr lang="en-US" dirty="0" smtClean="0"/>
              <a:t>-Silverberg ‘03]: </a:t>
            </a:r>
          </a:p>
          <a:p>
            <a:pPr lvl="1"/>
            <a:r>
              <a:rPr lang="en-US" dirty="0" smtClean="0"/>
              <a:t>Party </a:t>
            </a:r>
            <a:r>
              <a:rPr lang="en-US" dirty="0" err="1" smtClean="0"/>
              <a:t>i</a:t>
            </a:r>
            <a:r>
              <a:rPr lang="en-US" dirty="0" smtClean="0"/>
              <a:t> generates level-0 encoding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, and broadcasts level-1 encoding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party separately computes K = e(g</a:t>
            </a:r>
            <a:r>
              <a:rPr lang="en-US" baseline="-25000" dirty="0" smtClean="0"/>
              <a:t>1</a:t>
            </a:r>
            <a:r>
              <a:rPr lang="en-US" dirty="0" smtClean="0"/>
              <a:t>, …, 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 a</a:t>
            </a:r>
            <a:r>
              <a:rPr lang="en-US" sz="1600" baseline="15000" dirty="0" smtClean="0"/>
              <a:t>1</a:t>
            </a:r>
            <a:r>
              <a:rPr lang="en-US" baseline="30000" dirty="0" smtClean="0"/>
              <a:t>…a</a:t>
            </a:r>
            <a:r>
              <a:rPr lang="en-US" sz="1600" baseline="15000" dirty="0" smtClean="0"/>
              <a:t>n+1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Bigger Application: Predicate Encryption for Arbitrary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F(</a:t>
            </a:r>
            <a:r>
              <a:rPr lang="en-US" dirty="0" err="1" smtClean="0"/>
              <a:t>x,y</a:t>
            </a:r>
            <a:r>
              <a:rPr lang="en-US" dirty="0" smtClean="0"/>
              <a:t>) be an </a:t>
            </a:r>
            <a:r>
              <a:rPr lang="en-US" i="1" dirty="0" smtClean="0"/>
              <a:t>arbitrarily complex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predicate function, computable in time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boolean</a:t>
            </a:r>
            <a:r>
              <a:rPr lang="en-US" dirty="0" smtClean="0"/>
              <a:t> circuit C(</a:t>
            </a:r>
            <a:r>
              <a:rPr lang="en-US" dirty="0" err="1" smtClean="0"/>
              <a:t>x,y</a:t>
            </a:r>
            <a:r>
              <a:rPr lang="en-US" dirty="0" smtClean="0"/>
              <a:t>) of size O(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 log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) that computes F.</a:t>
            </a:r>
          </a:p>
          <a:p>
            <a:pPr lvl="1"/>
            <a:r>
              <a:rPr lang="en-US" dirty="0" smtClean="0"/>
              <a:t>Circuits have (say) AND, OR, and NOT gates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smtClean="0"/>
              <a:t>depth(C)-</a:t>
            </a:r>
            <a:r>
              <a:rPr lang="en-US" dirty="0" smtClean="0"/>
              <a:t>linear map, we can construct a predicate encryption scheme for F whose performance is O(|C|) group operations.</a:t>
            </a:r>
          </a:p>
          <a:p>
            <a:pPr lvl="1"/>
            <a:r>
              <a:rPr lang="en-US" dirty="0" smtClean="0"/>
              <a:t>[Garg-Gentry-Halevi-Sahai-Waters-2012]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Multilinear Maps: Do They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Boneh</a:t>
            </a:r>
            <a:r>
              <a:rPr lang="en-US" dirty="0" smtClean="0"/>
              <a:t> and Silverberg say it’s unlikely cryptographic m-maps can be constructed from </a:t>
            </a:r>
            <a:r>
              <a:rPr lang="en-US" dirty="0" err="1" smtClean="0"/>
              <a:t>abelian</a:t>
            </a:r>
            <a:r>
              <a:rPr lang="en-US" dirty="0" smtClean="0"/>
              <a:t> varieties: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“We also give evidence that such maps might have to either come from outside the realm of algebraic geometry, or occur as ‘unnatural’ computable maps arising from geometry.”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 on NTRU and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Whirlwind Tour of Lattice Crypto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Lattices, and “Hard” Problems</a:t>
            </a:r>
            <a:endParaRPr lang="en-US" dirty="0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3938587" y="40513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895600" y="4806950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3886200" y="47672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876800" y="4746625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39925" y="411321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947987" y="409098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929187" y="4030663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992312" y="341153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000375" y="3389313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990975" y="33496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2044700" y="27400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3052762" y="27162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043362" y="26781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033962" y="2657475"/>
            <a:ext cx="185738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082800" y="19939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090862" y="197167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4081462" y="19319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5072062" y="19113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867400" y="4738688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5919787" y="4022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5972175" y="3322638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62662" y="19050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914400" y="4022725"/>
            <a:ext cx="1066800" cy="290513"/>
          </a:xfrm>
          <a:prstGeom prst="roundRect">
            <a:avLst>
              <a:gd name="adj" fmla="val 54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435100" y="49291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46650" y="33448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027737" y="2625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1922462" y="48577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6897687" y="47132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950075" y="3997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7002462" y="329723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7092950" y="18796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" name="Oval 46"/>
          <p:cNvSpPr>
            <a:spLocks noChangeArrowheads="1"/>
          </p:cNvSpPr>
          <p:nvPr/>
        </p:nvSpPr>
        <p:spPr bwMode="auto">
          <a:xfrm>
            <a:off x="7058025" y="2600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62000" y="5791200"/>
            <a:ext cx="7620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lattice is just an additive subgroup of </a:t>
            </a:r>
            <a:r>
              <a:rPr lang="en-US" sz="2800" dirty="0" err="1" smtClean="0">
                <a:solidFill>
                  <a:schemeClr val="tx1"/>
                </a:solidFill>
              </a:rPr>
              <a:t>R</a:t>
            </a:r>
            <a:r>
              <a:rPr lang="en-US" sz="2800" baseline="30000" dirty="0" err="1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Lattices, and “Hard” Problems</a:t>
            </a:r>
            <a:endParaRPr lang="en-US" dirty="0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3957637" y="40513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14650" y="4806950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3905250" y="47672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895850" y="4746625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58975" y="411321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967037" y="409098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948237" y="4030663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011362" y="341153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019425" y="3389313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010025" y="33496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2063750" y="27400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3071812" y="27162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062412" y="26781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053012" y="2657475"/>
            <a:ext cx="185738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01850" y="19939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109912" y="197167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4100512" y="19319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5091112" y="19113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886450" y="4738688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5938837" y="4022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5991225" y="3322638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81712" y="19050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933450" y="4022725"/>
            <a:ext cx="1066800" cy="290513"/>
          </a:xfrm>
          <a:prstGeom prst="roundRect">
            <a:avLst>
              <a:gd name="adj" fmla="val 54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454150" y="49291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65700" y="33448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046787" y="2625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206875" y="2916238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’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378200" y="4046538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’</a:t>
            </a: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2043112" y="4905375"/>
            <a:ext cx="966788" cy="7937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V="1">
            <a:off x="2016125" y="4200525"/>
            <a:ext cx="41275" cy="7508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2400300" y="4887913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914400" y="3744913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1941512" y="48577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6916737" y="47132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969125" y="3997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7021512" y="329723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7112000" y="18796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" name="Oval 46"/>
          <p:cNvSpPr>
            <a:spLocks noChangeArrowheads="1"/>
          </p:cNvSpPr>
          <p:nvPr/>
        </p:nvSpPr>
        <p:spPr bwMode="auto">
          <a:xfrm>
            <a:off x="7077075" y="2600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 flipV="1">
            <a:off x="2125662" y="4156075"/>
            <a:ext cx="1890713" cy="75247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2071687" y="3470275"/>
            <a:ext cx="2892425" cy="139382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52400" y="5715000"/>
            <a:ext cx="8839200" cy="8382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 other words, any rank-n lattice L consists of all integer linear combinations of a rank-n set of basis vectors.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Lattices, and “Hard” Problems</a:t>
            </a:r>
            <a:endParaRPr lang="en-US" dirty="0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3957637" y="40513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14650" y="4806950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3905250" y="47672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895850" y="4746625"/>
            <a:ext cx="185737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58975" y="411321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967037" y="409098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948237" y="4030663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011362" y="341153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019425" y="3389313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010025" y="33496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2063750" y="27400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3071812" y="27162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062412" y="2678113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053012" y="2657475"/>
            <a:ext cx="185738" cy="176213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01850" y="19939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109912" y="197167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4100512" y="19319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5091112" y="19113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886450" y="4738688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5938837" y="4022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5991225" y="3322638"/>
            <a:ext cx="185737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81712" y="190500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933450" y="4022725"/>
            <a:ext cx="1066800" cy="290513"/>
          </a:xfrm>
          <a:prstGeom prst="roundRect">
            <a:avLst>
              <a:gd name="adj" fmla="val 54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454150" y="49291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65700" y="3344863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046787" y="2625725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206875" y="2916238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’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378200" y="4046538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’</a:t>
            </a: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2043112" y="4905375"/>
            <a:ext cx="966788" cy="7937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V="1">
            <a:off x="2016125" y="4200525"/>
            <a:ext cx="41275" cy="7508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2400300" y="4887913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914400" y="3744913"/>
            <a:ext cx="1724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rgbClr val="FFFF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GB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1941512" y="4857750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6916737" y="4713288"/>
            <a:ext cx="185738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969125" y="3997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7021512" y="3297238"/>
            <a:ext cx="185738" cy="176212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7112000" y="1879600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" name="Oval 46"/>
          <p:cNvSpPr>
            <a:spLocks noChangeArrowheads="1"/>
          </p:cNvSpPr>
          <p:nvPr/>
        </p:nvSpPr>
        <p:spPr bwMode="auto">
          <a:xfrm>
            <a:off x="7077075" y="2600325"/>
            <a:ext cx="185737" cy="177800"/>
          </a:xfrm>
          <a:prstGeom prst="ellipse">
            <a:avLst/>
          </a:prstGeom>
          <a:gradFill rotWithShape="0">
            <a:gsLst>
              <a:gs pos="0">
                <a:srgbClr val="FE8F73"/>
              </a:gs>
              <a:gs pos="50000">
                <a:srgbClr val="FF3300"/>
              </a:gs>
              <a:gs pos="100000">
                <a:srgbClr val="FE8F73"/>
              </a:gs>
            </a:gsLst>
            <a:lin ang="5400000" scaled="1"/>
          </a:gradFill>
          <a:ln w="648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 flipV="1">
            <a:off x="2125662" y="4156075"/>
            <a:ext cx="1890713" cy="75247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2071687" y="3470275"/>
            <a:ext cx="2892425" cy="139382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6200" y="5715000"/>
            <a:ext cx="8991600" cy="8382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Given </a:t>
            </a:r>
            <a:r>
              <a:rPr lang="en-US" sz="2800" i="1" dirty="0" smtClean="0">
                <a:solidFill>
                  <a:schemeClr val="tx1"/>
                </a:solidFill>
              </a:rPr>
              <a:t>some</a:t>
            </a:r>
            <a:r>
              <a:rPr lang="en-US" sz="2800" dirty="0" smtClean="0">
                <a:solidFill>
                  <a:schemeClr val="tx1"/>
                </a:solidFill>
              </a:rPr>
              <a:t> basis of L, it may be hard to find a </a:t>
            </a:r>
            <a:r>
              <a:rPr lang="en-US" sz="2800" i="1" dirty="0" smtClean="0">
                <a:solidFill>
                  <a:schemeClr val="tx1"/>
                </a:solidFill>
              </a:rPr>
              <a:t>good</a:t>
            </a:r>
            <a:r>
              <a:rPr lang="en-US" sz="2800" dirty="0" smtClean="0">
                <a:solidFill>
                  <a:schemeClr val="tx1"/>
                </a:solidFill>
              </a:rPr>
              <a:t> basis of L, to solve the (approximate) shortest/closest vector problems.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05600" y="24384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302752" cy="4495800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Lenstra,Lenstra,Lov</a:t>
            </a:r>
            <a:r>
              <a:rPr lang="en-US" dirty="0" err="1" smtClean="0">
                <a:latin typeface="Tw Cen MT"/>
                <a:cs typeface="Times New Roman"/>
              </a:rPr>
              <a:t>á</a:t>
            </a:r>
            <a:r>
              <a:rPr lang="en-US" dirty="0" err="1" smtClean="0"/>
              <a:t>sz</a:t>
            </a:r>
            <a:r>
              <a:rPr lang="en-US" dirty="0" smtClean="0"/>
              <a:t> ‘82]: Given a rank-n lattice L, the LLL algorithm runs in time poly(n) and outputs a 2</a:t>
            </a:r>
            <a:r>
              <a:rPr lang="en-US" baseline="30000" dirty="0" smtClean="0"/>
              <a:t>n</a:t>
            </a:r>
            <a:r>
              <a:rPr lang="en-US" dirty="0" smtClean="0"/>
              <a:t>-approximation of the shortest vector in L.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[Schnorr’93]: Roughly, it 2</a:t>
            </a:r>
            <a:r>
              <a:rPr lang="en-US" baseline="30000" dirty="0" smtClean="0"/>
              <a:t>k</a:t>
            </a:r>
            <a:r>
              <a:rPr lang="en-US" dirty="0" smtClean="0"/>
              <a:t>-approximates SVP in 2</a:t>
            </a:r>
            <a:r>
              <a:rPr lang="en-US" baseline="30000" dirty="0" smtClean="0"/>
              <a:t>n/k</a:t>
            </a:r>
            <a:r>
              <a:rPr lang="en-US" dirty="0" smtClean="0"/>
              <a:t>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 [HPS98]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p, q with p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)=1.  </a:t>
            </a:r>
          </a:p>
          <a:p>
            <a:pPr lvl="2"/>
            <a:r>
              <a:rPr lang="en-US" dirty="0" smtClean="0"/>
              <a:t>(Example: N=257, q=127, p=3.)</a:t>
            </a:r>
          </a:p>
          <a:p>
            <a:pPr lvl="1"/>
            <a:r>
              <a:rPr lang="en-US" dirty="0" smtClean="0"/>
              <a:t>Polynomial rings R = Z[x]/(x</a:t>
            </a:r>
            <a:r>
              <a:rPr lang="en-US" baseline="30000" dirty="0" smtClean="0"/>
              <a:t>N</a:t>
            </a:r>
            <a:r>
              <a:rPr lang="en-US" dirty="0" smtClean="0"/>
              <a:t>-1),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</a:t>
            </a:r>
            <a:r>
              <a:rPr lang="en-US" dirty="0" err="1" smtClean="0"/>
              <a:t>pR</a:t>
            </a:r>
            <a:r>
              <a:rPr lang="en-US" dirty="0" smtClean="0"/>
              <a:t>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/>
              <a:t>f = 1 mod p and g = 0 mod p.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Set h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g/f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18000" dirty="0" smtClean="0"/>
              <a:t>p</a:t>
            </a:r>
            <a:r>
              <a:rPr lang="en-US" dirty="0" smtClean="0"/>
              <a:t> with coefficients in (-p/2,p/2)):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/>
              <a:t>m + </a:t>
            </a:r>
            <a:r>
              <a:rPr lang="en-US" dirty="0" err="1" smtClean="0"/>
              <a:t>rh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/>
              <a:t>fc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p).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6800" y="2209800"/>
          <a:ext cx="666750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f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baseline="-250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f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f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baseline="-250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190750" y="5867400"/>
          <a:ext cx="5334000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f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baseline="-25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baseline="-25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90750" y="2209800"/>
          <a:ext cx="5334000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baseline="-25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N-1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N-2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r>
                        <a:rPr lang="en-US" sz="2200" baseline="-250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</a:t>
                      </a:r>
                      <a:endParaRPr lang="en-US" sz="2200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NTRU: Where are the Lattices?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8382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 = g/f </a:t>
            </a:r>
            <a:r>
              <a:rPr lang="en-US" sz="28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q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   </a:t>
            </a:r>
            <a:r>
              <a:rPr lang="en-US" sz="2800" dirty="0" smtClean="0">
                <a:solidFill>
                  <a:schemeClr val="tx1"/>
                </a:solidFill>
              </a:rPr>
              <a:t>f(x)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∙</a:t>
            </a:r>
            <a:r>
              <a:rPr lang="en-US" sz="2800" dirty="0" smtClean="0">
                <a:solidFill>
                  <a:schemeClr val="tx1"/>
                </a:solidFill>
              </a:rPr>
              <a:t>h(x) - </a:t>
            </a:r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∙</a:t>
            </a:r>
            <a:r>
              <a:rPr lang="en-US" sz="2800" dirty="0" err="1" smtClean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(x) = g(x) mod (x</a:t>
            </a:r>
            <a:r>
              <a:rPr lang="en-US" sz="2800" baseline="30000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-1) 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57750" y="2667000"/>
            <a:ext cx="0" cy="3352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90750" y="4343400"/>
            <a:ext cx="5334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744967">
            <a:off x="3649860" y="3432985"/>
            <a:ext cx="66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2744967">
            <a:off x="3649475" y="5109385"/>
            <a:ext cx="66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 rot="2744967">
            <a:off x="6316860" y="5111595"/>
            <a:ext cx="66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2744967">
            <a:off x="6316475" y="3432985"/>
            <a:ext cx="66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121479" y="3537645"/>
            <a:ext cx="6635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…</a:t>
            </a:r>
            <a:endParaRPr lang="en-US" sz="23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121479" y="5236279"/>
            <a:ext cx="6635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…</a:t>
            </a:r>
            <a:endParaRPr lang="en-US" sz="2300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6248400"/>
            <a:ext cx="6635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…</a:t>
            </a:r>
            <a:endParaRPr lang="en-US" sz="23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6248400"/>
            <a:ext cx="6635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…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(from Weil and Tate Pairings)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</a:t>
            </a:r>
            <a:r>
              <a:rPr lang="en-US" b="1" u="sng" dirty="0" smtClean="0"/>
              <a:t>Bi</a:t>
            </a:r>
            <a:r>
              <a:rPr lang="en-US" dirty="0" smtClean="0"/>
              <a:t>linear Maps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599" y="1056528"/>
            <a:ext cx="7123113" cy="1673225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Reminder: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US" dirty="0" smtClean="0"/>
              <a:t>NTRU could be broken via lattice reduction</a:t>
            </a:r>
          </a:p>
          <a:p>
            <a:pPr lvl="1"/>
            <a:r>
              <a:rPr lang="en-US" dirty="0" smtClean="0"/>
              <a:t>If you could reduce them enough..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NTRU is semantically secure if ratios g/f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of “small” elements are hard to distinguish from random elements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p, q with p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)=1.  </a:t>
            </a:r>
          </a:p>
          <a:p>
            <a:pPr lvl="2"/>
            <a:r>
              <a:rPr lang="en-US" dirty="0" smtClean="0"/>
              <a:t>(Example: N=257, q=127, p=3.)</a:t>
            </a:r>
          </a:p>
          <a:p>
            <a:pPr lvl="1"/>
            <a:r>
              <a:rPr lang="en-US" dirty="0" smtClean="0"/>
              <a:t>Polynomial rings R = Z[x]/(x</a:t>
            </a:r>
            <a:r>
              <a:rPr lang="en-US" baseline="30000" dirty="0" smtClean="0"/>
              <a:t>N</a:t>
            </a:r>
            <a:r>
              <a:rPr lang="en-US" dirty="0" smtClean="0"/>
              <a:t>-1),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</a:t>
            </a:r>
            <a:r>
              <a:rPr lang="en-US" dirty="0" err="1" smtClean="0"/>
              <a:t>pR</a:t>
            </a:r>
            <a:r>
              <a:rPr lang="en-US" dirty="0" smtClean="0"/>
              <a:t>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/>
              <a:t>f = 1 mod p and g = 0 mod p.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Set h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g/f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dirty="0" smtClean="0"/>
              <a:t> with coefficients in (-p/2,p/2)):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/>
              <a:t>m + </a:t>
            </a:r>
            <a:r>
              <a:rPr lang="en-US" dirty="0" err="1" smtClean="0"/>
              <a:t>rh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/>
              <a:t>fc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p).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p, q with p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)=1.  </a:t>
            </a:r>
          </a:p>
          <a:p>
            <a:pPr lvl="2"/>
            <a:r>
              <a:rPr lang="en-US" dirty="0" smtClean="0"/>
              <a:t>(Example: N=512, q=127, p=3.)</a:t>
            </a:r>
          </a:p>
          <a:p>
            <a:pPr lvl="1"/>
            <a:r>
              <a:rPr lang="en-US" dirty="0" smtClean="0"/>
              <a:t>Polynomial rings R = Z[x]/(</a:t>
            </a:r>
            <a:r>
              <a:rPr lang="el-GR" dirty="0" smtClean="0">
                <a:solidFill>
                  <a:srgbClr val="00B050"/>
                </a:solidFill>
                <a:latin typeface="Tahoma"/>
                <a:cs typeface="Tahoma"/>
              </a:rPr>
              <a:t>Φ</a:t>
            </a:r>
            <a:r>
              <a:rPr lang="en-US" baseline="-25000" dirty="0" smtClean="0">
                <a:solidFill>
                  <a:srgbClr val="00B050"/>
                </a:solidFill>
              </a:rPr>
              <a:t>N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  <a:r>
              <a:rPr lang="en-US" dirty="0" smtClean="0"/>
              <a:t>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</a:t>
            </a:r>
            <a:r>
              <a:rPr lang="en-US" dirty="0" err="1" smtClean="0"/>
              <a:t>pR</a:t>
            </a:r>
            <a:r>
              <a:rPr lang="en-US" dirty="0" smtClean="0"/>
              <a:t>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/>
              <a:t>f = 1 mod p and g = 0 mod p.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Set h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g/f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dirty="0" smtClean="0"/>
              <a:t> with coefficients in (-p/2,p/2)):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/>
              <a:t>m + </a:t>
            </a:r>
            <a:r>
              <a:rPr lang="en-US" dirty="0" err="1" smtClean="0"/>
              <a:t>rh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/>
              <a:t>fc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p).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q.  </a:t>
            </a:r>
            <a:r>
              <a:rPr lang="en-US" dirty="0" smtClean="0">
                <a:solidFill>
                  <a:srgbClr val="C00000"/>
                </a:solidFill>
              </a:rPr>
              <a:t>“Small” p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 2</a:t>
            </a:r>
            <a:r>
              <a:rPr lang="en-US" dirty="0" smtClean="0">
                <a:solidFill>
                  <a:srgbClr val="C00000"/>
                </a:solidFill>
              </a:rPr>
              <a:t> R, with ideal I = (p) relative prime to (q).</a:t>
            </a:r>
          </a:p>
          <a:p>
            <a:pPr lvl="2"/>
            <a:r>
              <a:rPr lang="en-US" dirty="0" smtClean="0"/>
              <a:t>(Example: N=512, q=127)</a:t>
            </a:r>
          </a:p>
          <a:p>
            <a:pPr lvl="1"/>
            <a:r>
              <a:rPr lang="en-US" dirty="0" smtClean="0"/>
              <a:t>Polynomial rings R = Z[x]/(</a:t>
            </a:r>
            <a:r>
              <a:rPr lang="el-GR" dirty="0" smtClean="0">
                <a:latin typeface="Tahoma"/>
                <a:cs typeface="Tahoma"/>
              </a:rPr>
              <a:t>Φ</a:t>
            </a:r>
            <a:r>
              <a:rPr lang="en-US" baseline="-25000" dirty="0" smtClean="0"/>
              <a:t>N</a:t>
            </a:r>
            <a:r>
              <a:rPr lang="en-US" dirty="0" smtClean="0"/>
              <a:t>(x)),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R/I,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1+I and g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I.  (g is a small multiple of p.)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Set h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g/f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with small coefficients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/>
              <a:t>m + </a:t>
            </a:r>
            <a:r>
              <a:rPr lang="en-US" dirty="0" err="1" smtClean="0"/>
              <a:t>rh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/>
              <a:t>fc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I).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q.  “Small” p</a:t>
            </a:r>
            <a:r>
              <a:rPr lang="en-US" dirty="0" smtClean="0">
                <a:latin typeface="cmsy10"/>
              </a:rPr>
              <a:t> 2</a:t>
            </a:r>
            <a:r>
              <a:rPr lang="en-US" dirty="0" smtClean="0"/>
              <a:t> R, with ideal I = (p) relative prime to (q).</a:t>
            </a:r>
          </a:p>
          <a:p>
            <a:pPr lvl="2"/>
            <a:r>
              <a:rPr lang="en-US" dirty="0" smtClean="0"/>
              <a:t>(Example: N=512, q=127)</a:t>
            </a:r>
          </a:p>
          <a:p>
            <a:pPr lvl="1"/>
            <a:r>
              <a:rPr lang="en-US" dirty="0" smtClean="0"/>
              <a:t>Polynomial rings R = Z[x]/(</a:t>
            </a:r>
            <a:r>
              <a:rPr lang="el-GR" dirty="0" smtClean="0">
                <a:latin typeface="Tahoma"/>
                <a:cs typeface="Tahoma"/>
              </a:rPr>
              <a:t>Φ</a:t>
            </a:r>
            <a:r>
              <a:rPr lang="en-US" baseline="-25000" dirty="0" smtClean="0"/>
              <a:t>N</a:t>
            </a:r>
            <a:r>
              <a:rPr lang="en-US" dirty="0" smtClean="0"/>
              <a:t>(x)),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R/I,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/>
              <a:t>f </a:t>
            </a:r>
            <a:r>
              <a:rPr lang="en-US" dirty="0" smtClean="0">
                <a:latin typeface="cmsy10"/>
              </a:rPr>
              <a:t>2 </a:t>
            </a:r>
            <a:r>
              <a:rPr lang="en-US" dirty="0" smtClean="0"/>
              <a:t>1+I and g </a:t>
            </a:r>
            <a:r>
              <a:rPr lang="en-US" dirty="0" smtClean="0">
                <a:latin typeface="cmsy10"/>
              </a:rPr>
              <a:t>2 </a:t>
            </a:r>
            <a:r>
              <a:rPr lang="en-US" dirty="0" smtClean="0"/>
              <a:t>I.  (g is a small multiple of p.)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Set h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← </a:t>
            </a:r>
            <a:r>
              <a:rPr lang="en-US" dirty="0" smtClean="0">
                <a:solidFill>
                  <a:srgbClr val="00B050"/>
                </a:solidFill>
              </a:rPr>
              <a:t>g/f </a:t>
            </a:r>
            <a:r>
              <a:rPr lang="en-US" dirty="0" smtClean="0">
                <a:solidFill>
                  <a:srgbClr val="00B05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-18000" dirty="0" err="1" smtClean="0">
                <a:solidFill>
                  <a:srgbClr val="00B050"/>
                </a:solidFill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 and h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←</a:t>
            </a:r>
            <a:r>
              <a:rPr lang="en-US" dirty="0" smtClean="0">
                <a:solidFill>
                  <a:srgbClr val="00B050"/>
                </a:solidFill>
              </a:rPr>
              <a:t> f/f </a:t>
            </a:r>
            <a:r>
              <a:rPr lang="en-US" dirty="0" smtClean="0">
                <a:solidFill>
                  <a:srgbClr val="00B05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-18000" dirty="0" err="1" smtClean="0">
                <a:solidFill>
                  <a:srgbClr val="00B050"/>
                </a:solidFill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dirty="0" smtClean="0"/>
              <a:t> with small coefficients):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>
                <a:solidFill>
                  <a:srgbClr val="00B050"/>
                </a:solidFill>
              </a:rPr>
              <a:t>mh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+ rh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/>
              <a:t>fc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I).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Integers N, q.  “Small” p</a:t>
            </a:r>
            <a:r>
              <a:rPr lang="en-US" dirty="0" smtClean="0">
                <a:latin typeface="cmsy10"/>
              </a:rPr>
              <a:t> 2</a:t>
            </a:r>
            <a:r>
              <a:rPr lang="en-US" dirty="0" smtClean="0"/>
              <a:t> R, with ideal I = (p) relative prime to (q).</a:t>
            </a:r>
          </a:p>
          <a:p>
            <a:pPr lvl="2"/>
            <a:r>
              <a:rPr lang="en-US" dirty="0" smtClean="0"/>
              <a:t>(Example: N=512, q=127)</a:t>
            </a:r>
          </a:p>
          <a:p>
            <a:pPr lvl="1"/>
            <a:r>
              <a:rPr lang="en-US" dirty="0" smtClean="0"/>
              <a:t>Polynomial rings R = Z[x]/(</a:t>
            </a:r>
            <a:r>
              <a:rPr lang="el-GR" dirty="0" smtClean="0">
                <a:latin typeface="Tahoma"/>
                <a:cs typeface="Tahoma"/>
              </a:rPr>
              <a:t>Φ</a:t>
            </a:r>
            <a:r>
              <a:rPr lang="en-US" baseline="-25000" dirty="0" smtClean="0"/>
              <a:t>N</a:t>
            </a:r>
            <a:r>
              <a:rPr lang="en-US" dirty="0" smtClean="0"/>
              <a:t>(x)),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p</a:t>
            </a:r>
            <a:r>
              <a:rPr lang="en-US" dirty="0" smtClean="0"/>
              <a:t> = R/I, and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qR.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Secret key </a:t>
            </a:r>
            <a:r>
              <a:rPr lang="en-US" dirty="0" err="1" smtClean="0"/>
              <a:t>sk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Random z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</a:t>
            </a:r>
            <a:r>
              <a:rPr lang="en-US" baseline="-25000" dirty="0" err="1" smtClean="0">
                <a:solidFill>
                  <a:srgbClr val="C00000"/>
                </a:solidFill>
              </a:rPr>
              <a:t>q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smtClean="0"/>
              <a:t>  Polynomials f, g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where:</a:t>
            </a:r>
          </a:p>
          <a:p>
            <a:pPr lvl="1"/>
            <a:r>
              <a:rPr lang="en-US" dirty="0" smtClean="0"/>
              <a:t>f and g are “small”.  Their coefficients are </a:t>
            </a:r>
            <a:r>
              <a:rPr lang="en-US" dirty="0" smtClean="0">
                <a:latin typeface="Tahoma"/>
                <a:cs typeface="Tahoma"/>
              </a:rPr>
              <a:t>«</a:t>
            </a:r>
            <a:r>
              <a:rPr lang="en-US" dirty="0" smtClean="0"/>
              <a:t> q.</a:t>
            </a:r>
          </a:p>
          <a:p>
            <a:pPr lvl="1"/>
            <a:r>
              <a:rPr lang="en-US" dirty="0" smtClean="0"/>
              <a:t>f </a:t>
            </a:r>
            <a:r>
              <a:rPr lang="en-US" dirty="0" smtClean="0">
                <a:latin typeface="cmsy10"/>
              </a:rPr>
              <a:t>2 </a:t>
            </a:r>
            <a:r>
              <a:rPr lang="en-US" dirty="0" smtClean="0"/>
              <a:t>1+I and g </a:t>
            </a:r>
            <a:r>
              <a:rPr lang="en-US" dirty="0" smtClean="0">
                <a:latin typeface="cmsy10"/>
              </a:rPr>
              <a:t>2 </a:t>
            </a:r>
            <a:r>
              <a:rPr lang="en-US" dirty="0" smtClean="0"/>
              <a:t>I.  (g is a small multiple of p.)</a:t>
            </a:r>
          </a:p>
          <a:p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Set h</a:t>
            </a:r>
            <a:r>
              <a:rPr lang="en-US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cs typeface="Times New Roman"/>
              </a:rPr>
              <a:t>← </a:t>
            </a:r>
            <a:r>
              <a:rPr lang="en-US" dirty="0" smtClean="0">
                <a:solidFill>
                  <a:srgbClr val="C00000"/>
                </a:solidFill>
              </a:rPr>
              <a:t>g/z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</a:t>
            </a:r>
            <a:r>
              <a:rPr lang="en-US" baseline="-18000" dirty="0" err="1" smtClean="0">
                <a:solidFill>
                  <a:srgbClr val="C00000"/>
                </a:solidFill>
              </a:rPr>
              <a:t>q</a:t>
            </a:r>
            <a:r>
              <a:rPr lang="en-US" dirty="0" smtClean="0">
                <a:solidFill>
                  <a:srgbClr val="C00000"/>
                </a:solidFill>
              </a:rPr>
              <a:t> and h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cs typeface="Times New Roman"/>
              </a:rPr>
              <a:t>←</a:t>
            </a:r>
            <a:r>
              <a:rPr lang="en-US" dirty="0" smtClean="0">
                <a:solidFill>
                  <a:srgbClr val="C00000"/>
                </a:solidFill>
              </a:rPr>
              <a:t> f/z </a:t>
            </a:r>
            <a:r>
              <a:rPr lang="en-US" dirty="0" smtClean="0">
                <a:solidFill>
                  <a:srgbClr val="C0000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</a:t>
            </a:r>
            <a:r>
              <a:rPr lang="en-US" baseline="-18000" dirty="0" err="1" smtClean="0">
                <a:solidFill>
                  <a:srgbClr val="C00000"/>
                </a:solidFill>
              </a:rPr>
              <a:t>q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Encrypt(</a:t>
            </a:r>
            <a:r>
              <a:rPr lang="en-US" dirty="0" err="1" smtClean="0"/>
              <a:t>pk</a:t>
            </a:r>
            <a:r>
              <a:rPr lang="en-US" dirty="0" smtClean="0"/>
              <a:t>, m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dirty="0" smtClean="0"/>
              <a:t> with small coefficients): </a:t>
            </a:r>
          </a:p>
          <a:p>
            <a:pPr lvl="1"/>
            <a:r>
              <a:rPr lang="en-US" dirty="0" smtClean="0"/>
              <a:t>Sample random “small” r from R.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r>
              <a:rPr lang="en-US" dirty="0" smtClean="0">
                <a:latin typeface="Times New Roman"/>
                <a:cs typeface="Times New Roman"/>
              </a:rPr>
              <a:t>← </a:t>
            </a:r>
            <a:r>
              <a:rPr lang="en-US" dirty="0" smtClean="0"/>
              <a:t>mh</a:t>
            </a:r>
            <a:r>
              <a:rPr lang="en-US" baseline="-25000" dirty="0" smtClean="0"/>
              <a:t>1</a:t>
            </a:r>
            <a:r>
              <a:rPr lang="en-US" dirty="0" smtClean="0"/>
              <a:t> + rh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dirty="0" smtClean="0"/>
              <a:t>, c): Set e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zc</a:t>
            </a:r>
            <a:r>
              <a:rPr lang="en-US" dirty="0" smtClean="0"/>
              <a:t> = </a:t>
            </a:r>
            <a:r>
              <a:rPr lang="en-US" dirty="0" err="1" smtClean="0"/>
              <a:t>fm+rg</a:t>
            </a:r>
            <a:r>
              <a:rPr lang="en-US" dirty="0" smtClean="0"/>
              <a:t>.  Output m </a:t>
            </a:r>
            <a:r>
              <a:rPr lang="en-US" dirty="0" smtClean="0">
                <a:latin typeface="Times New Roman"/>
                <a:cs typeface="Times New Roman"/>
              </a:rPr>
              <a:t>←</a:t>
            </a:r>
            <a:r>
              <a:rPr lang="en-US" dirty="0" smtClean="0"/>
              <a:t> (e mod I).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" y="2209800"/>
            <a:ext cx="8763000" cy="35052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u="sng" dirty="0" smtClean="0">
                <a:solidFill>
                  <a:schemeClr val="tx1"/>
                </a:solidFill>
              </a:rPr>
              <a:t>NTRU Summary</a:t>
            </a: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ciphertext</a:t>
            </a:r>
            <a:r>
              <a:rPr lang="en-US" sz="2400" dirty="0" smtClean="0">
                <a:solidFill>
                  <a:schemeClr val="tx1"/>
                </a:solidFill>
              </a:rPr>
              <a:t> that encrypts m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baseline="-18000" dirty="0" err="1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has the form e/z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q</a:t>
            </a:r>
            <a:r>
              <a:rPr lang="en-US" sz="2400" dirty="0" smtClean="0">
                <a:solidFill>
                  <a:schemeClr val="tx1"/>
                </a:solidFill>
              </a:rPr>
              <a:t>,                              where e is “small” (coefficients </a:t>
            </a:r>
            <a:r>
              <a:rPr lang="en-US" sz="2400" dirty="0" smtClean="0">
                <a:solidFill>
                  <a:schemeClr val="tx1"/>
                </a:solidFill>
                <a:latin typeface="Tahoma"/>
                <a:cs typeface="Tahoma"/>
              </a:rPr>
              <a:t>« </a:t>
            </a:r>
            <a:r>
              <a:rPr lang="en-US" sz="2400" dirty="0" smtClean="0">
                <a:solidFill>
                  <a:schemeClr val="tx1"/>
                </a:solidFill>
              </a:rPr>
              <a:t>q) and e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 </a:t>
            </a:r>
            <a:r>
              <a:rPr lang="en-US" sz="2400" dirty="0" err="1" smtClean="0">
                <a:solidFill>
                  <a:schemeClr val="tx1"/>
                </a:solidFill>
              </a:rPr>
              <a:t>m+I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decrypt, multiply z to get e.  Then reduce e mod I.  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public key contains encryptions of 0 and 1 (h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and h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).                  To encrypt m, multiply m with h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and add “random” encryption of 0.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NTRU: Additive Homomorphism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Given: </a:t>
            </a:r>
            <a:r>
              <a:rPr lang="en-US" dirty="0" err="1" smtClean="0"/>
              <a:t>Ciphertexts</a:t>
            </a: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that encrypt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small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= m</a:t>
            </a:r>
            <a:r>
              <a:rPr lang="en-US" baseline="-25000" dirty="0" smtClean="0"/>
              <a:t>i</a:t>
            </a:r>
            <a:r>
              <a:rPr lang="en-US" dirty="0" smtClean="0"/>
              <a:t> mod p.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Claim: Set c = c</a:t>
            </a:r>
            <a:r>
              <a:rPr lang="en-US" baseline="-25000" dirty="0" smtClean="0"/>
              <a:t>1</a:t>
            </a:r>
            <a:r>
              <a:rPr lang="en-US" dirty="0" smtClean="0"/>
              <a:t>+c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and m = 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. Then c encrypts m.</a:t>
            </a:r>
          </a:p>
          <a:p>
            <a:pPr lvl="1"/>
            <a:r>
              <a:rPr lang="en-US" dirty="0" smtClean="0"/>
              <a:t>c = (e</a:t>
            </a:r>
            <a:r>
              <a:rPr lang="en-US" baseline="-25000" dirty="0" smtClean="0"/>
              <a:t>1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)/z where e</a:t>
            </a:r>
            <a:r>
              <a:rPr lang="en-US" baseline="-25000" dirty="0" smtClean="0"/>
              <a:t>1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=m mod p and e</a:t>
            </a:r>
            <a:r>
              <a:rPr lang="en-US" baseline="-25000" dirty="0" smtClean="0"/>
              <a:t>1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 is “sort of small”.   It works if 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sz="2800" dirty="0" smtClean="0">
                <a:latin typeface="Tahoma"/>
                <a:cs typeface="Tahoma"/>
              </a:rPr>
              <a:t>«</a:t>
            </a:r>
            <a:r>
              <a:rPr lang="en-US" dirty="0" smtClean="0">
                <a:latin typeface="Tahoma"/>
                <a:cs typeface="Tahoma"/>
              </a:rPr>
              <a:t> </a:t>
            </a:r>
            <a:r>
              <a:rPr lang="en-US" dirty="0" smtClean="0"/>
              <a:t>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NTRU: Multiplicative Homomorphism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Given: </a:t>
            </a:r>
            <a:r>
              <a:rPr lang="en-US" dirty="0" err="1" smtClean="0"/>
              <a:t>Ciphertexts</a:t>
            </a: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that encrypt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small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= m</a:t>
            </a:r>
            <a:r>
              <a:rPr lang="en-US" baseline="-25000" dirty="0" smtClean="0"/>
              <a:t>i</a:t>
            </a:r>
            <a:r>
              <a:rPr lang="en-US" dirty="0" smtClean="0"/>
              <a:t> mod p.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Claim: Set c = c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and m = m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.           Then c encrypts m under z</a:t>
            </a:r>
            <a:r>
              <a:rPr lang="en-US" baseline="30000" dirty="0" smtClean="0"/>
              <a:t>2</a:t>
            </a:r>
            <a:r>
              <a:rPr lang="en-US" dirty="0" smtClean="0"/>
              <a:t> (rather than under z).</a:t>
            </a:r>
          </a:p>
          <a:p>
            <a:pPr lvl="1"/>
            <a:r>
              <a:rPr lang="en-US" dirty="0" smtClean="0"/>
              <a:t>c = (e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)/z</a:t>
            </a:r>
            <a:r>
              <a:rPr lang="en-US" baseline="30000" dirty="0" smtClean="0"/>
              <a:t>2</a:t>
            </a:r>
            <a:r>
              <a:rPr lang="en-US" dirty="0" smtClean="0"/>
              <a:t> where e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=m mod p and e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is               “sort of small”.   It works if 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sz="2800" dirty="0" smtClean="0">
                <a:latin typeface="Tahoma"/>
                <a:cs typeface="Tahoma"/>
              </a:rPr>
              <a:t>«</a:t>
            </a:r>
            <a:r>
              <a:rPr lang="en-US" dirty="0" smtClean="0">
                <a:latin typeface="Tahoma"/>
                <a:cs typeface="Tahoma"/>
              </a:rPr>
              <a:t> </a:t>
            </a:r>
            <a:r>
              <a:rPr lang="en-US" dirty="0" smtClean="0">
                <a:latin typeface="Tw Cen MT"/>
              </a:rPr>
              <a:t>√</a:t>
            </a:r>
            <a:r>
              <a:rPr lang="en-US" dirty="0" smtClean="0"/>
              <a:t>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NTRU: Any Homogeneous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Given: </a:t>
            </a:r>
            <a:r>
              <a:rPr lang="en-US" dirty="0" err="1" smtClean="0"/>
              <a:t>Ciphertexts</a:t>
            </a: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 encrypting m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small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= m</a:t>
            </a:r>
            <a:r>
              <a:rPr lang="en-US" baseline="-25000" dirty="0" smtClean="0"/>
              <a:t>i</a:t>
            </a:r>
            <a:r>
              <a:rPr lang="en-US" dirty="0" smtClean="0"/>
              <a:t> mod p.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Claim: Let f be a degree-d homogeneous poly.      Set c = f(c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and m = f(m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.           Then c encrypts m under </a:t>
            </a:r>
            <a:r>
              <a:rPr lang="en-US" dirty="0" err="1" smtClean="0"/>
              <a:t>z</a:t>
            </a:r>
            <a:r>
              <a:rPr lang="en-US" baseline="30000" dirty="0" err="1" smtClean="0"/>
              <a:t>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 = f(e</a:t>
            </a:r>
            <a:r>
              <a:rPr lang="en-US" baseline="-25000" dirty="0" smtClean="0"/>
              <a:t>1</a:t>
            </a:r>
            <a:r>
              <a:rPr lang="en-US" dirty="0" smtClean="0"/>
              <a:t>, …, e</a:t>
            </a:r>
            <a:r>
              <a:rPr lang="en-US" baseline="-25000" dirty="0" smtClean="0"/>
              <a:t>t</a:t>
            </a:r>
            <a:r>
              <a:rPr lang="en-US" dirty="0" smtClean="0"/>
              <a:t>)/</a:t>
            </a:r>
            <a:r>
              <a:rPr lang="en-US" dirty="0" err="1" smtClean="0"/>
              <a:t>z</a:t>
            </a:r>
            <a:r>
              <a:rPr lang="en-US" baseline="30000" dirty="0" err="1" smtClean="0"/>
              <a:t>d</a:t>
            </a:r>
            <a:r>
              <a:rPr lang="en-US" dirty="0" smtClean="0"/>
              <a:t> where f(e</a:t>
            </a:r>
            <a:r>
              <a:rPr lang="en-US" baseline="-25000" dirty="0" smtClean="0"/>
              <a:t>1</a:t>
            </a:r>
            <a:r>
              <a:rPr lang="en-US" dirty="0" smtClean="0"/>
              <a:t>, …, e</a:t>
            </a:r>
            <a:r>
              <a:rPr lang="en-US" baseline="-25000" dirty="0" smtClean="0"/>
              <a:t>t</a:t>
            </a:r>
            <a:r>
              <a:rPr lang="en-US" dirty="0" smtClean="0"/>
              <a:t>)=m mod p and f(e</a:t>
            </a:r>
            <a:r>
              <a:rPr lang="en-US" baseline="-25000" dirty="0" smtClean="0"/>
              <a:t>1</a:t>
            </a:r>
            <a:r>
              <a:rPr lang="en-US" dirty="0" smtClean="0"/>
              <a:t>, …, e</a:t>
            </a:r>
            <a:r>
              <a:rPr lang="en-US" baseline="-25000" dirty="0" smtClean="0"/>
              <a:t>t</a:t>
            </a:r>
            <a:r>
              <a:rPr lang="en-US" dirty="0" smtClean="0"/>
              <a:t>) is “sort of small”.   It works if 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sz="2500" dirty="0" smtClean="0">
                <a:latin typeface="Tahoma"/>
                <a:cs typeface="Tahoma"/>
              </a:rPr>
              <a:t>«</a:t>
            </a:r>
            <a:r>
              <a:rPr lang="en-US" baseline="30000" dirty="0" smtClean="0"/>
              <a:t> </a:t>
            </a:r>
            <a:r>
              <a:rPr lang="en-US" dirty="0" smtClean="0"/>
              <a:t>q</a:t>
            </a:r>
            <a:r>
              <a:rPr lang="en-US" baseline="30000" dirty="0" smtClean="0"/>
              <a:t>1/d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6075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Bilinear Maps in Cryptography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600200"/>
                <a:ext cx="8458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Cryptographic bilinear map</a:t>
                </a:r>
              </a:p>
              <a:p>
                <a:pPr lvl="1"/>
                <a:r>
                  <a:rPr lang="en-US" dirty="0" smtClean="0"/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order </a:t>
                </a:r>
                <a:r>
                  <a:rPr lang="en-US" dirty="0" smtClean="0">
                    <a:latin typeface="cmmi8" pitchFamily="34" charset="0"/>
                  </a:rPr>
                  <a:t>l</a:t>
                </a:r>
                <a:r>
                  <a:rPr lang="en-US" dirty="0" smtClean="0"/>
                  <a:t> with canonical generators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a bilinear map </a:t>
                </a:r>
              </a:p>
              <a:p>
                <a:pPr lvl="8"/>
                <a:endParaRPr lang="en-US" dirty="0" smtClean="0"/>
              </a:p>
              <a:p>
                <a:pPr lvl="1"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</a:p>
              <a:p>
                <a:pPr lvl="8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bSup>
                  </m:oMath>
                </a14:m>
                <a:r>
                  <a:rPr lang="en-US" sz="2800" dirty="0" smtClean="0"/>
                  <a:t> for all </a:t>
                </a:r>
                <a:r>
                  <a:rPr lang="en-US" sz="2800" i="1" dirty="0" err="1" smtClean="0"/>
                  <a:t>a,b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msy10"/>
                  </a:rPr>
                  <a:t>2</a:t>
                </a:r>
                <a:r>
                  <a:rPr lang="en-US" sz="2800" dirty="0" smtClean="0"/>
                  <a:t> Z/</a:t>
                </a:r>
                <a:r>
                  <a:rPr lang="en-US" sz="2800" dirty="0" smtClean="0">
                    <a:latin typeface="cmmi8" pitchFamily="34" charset="0"/>
                  </a:rPr>
                  <a:t> l </a:t>
                </a:r>
                <a:r>
                  <a:rPr lang="en-US" sz="2800" dirty="0" smtClean="0"/>
                  <a:t>Z.</a:t>
                </a:r>
              </a:p>
              <a:p>
                <a:pPr lvl="1"/>
                <a:r>
                  <a:rPr lang="en-US" sz="2800" dirty="0" smtClean="0"/>
                  <a:t>At least, “discrete log” problem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is hard. </a:t>
                </a:r>
              </a:p>
              <a:p>
                <a:pPr lvl="2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for random a </a:t>
                </a:r>
                <a:r>
                  <a:rPr lang="en-US" dirty="0" smtClean="0">
                    <a:latin typeface="cmsy10"/>
                  </a:rPr>
                  <a:t>2</a:t>
                </a:r>
                <a:r>
                  <a:rPr lang="en-US" dirty="0" smtClean="0"/>
                  <a:t> [</a:t>
                </a:r>
                <a:r>
                  <a:rPr lang="en-US" dirty="0" smtClean="0">
                    <a:latin typeface="cmmi8" pitchFamily="34" charset="0"/>
                  </a:rPr>
                  <a:t> l</a:t>
                </a:r>
                <a:r>
                  <a:rPr lang="en-US" dirty="0" smtClean="0"/>
                  <a:t>], output a. 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Instantiation: Weil or Tate pairings over elliptic curves.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600200"/>
                <a:ext cx="8458200" cy="5257800"/>
              </a:xfrm>
              <a:blipFill rotWithShape="0">
                <a:blip r:embed="rId2"/>
                <a:stretch>
                  <a:fillRect l="-433" t="-1276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Homomorphic Encryption</a:t>
            </a:r>
            <a:endParaRPr lang="en-US" dirty="0"/>
          </a:p>
        </p:txBody>
      </p:sp>
      <p:pic>
        <p:nvPicPr>
          <p:cNvPr id="3" name="Picture 14" descr="Cloud 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1504" y="3426024"/>
            <a:ext cx="2971800" cy="1812925"/>
          </a:xfrm>
          <a:prstGeom prst="rect">
            <a:avLst/>
          </a:prstGeom>
          <a:noFill/>
        </p:spPr>
      </p:pic>
      <p:pic>
        <p:nvPicPr>
          <p:cNvPr id="4" name="Picture 16" descr="sti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904" y="3654624"/>
            <a:ext cx="1681163" cy="1828800"/>
          </a:xfrm>
          <a:prstGeom prst="rect">
            <a:avLst/>
          </a:prstGeom>
          <a:noFill/>
        </p:spPr>
      </p:pic>
      <p:pic>
        <p:nvPicPr>
          <p:cNvPr id="5" name="Picture 17" descr="TAC TowerDr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4904" y="3905449"/>
            <a:ext cx="363538" cy="1120775"/>
          </a:xfrm>
          <a:prstGeom prst="rect">
            <a:avLst/>
          </a:prstGeom>
          <a:noFill/>
        </p:spPr>
      </p:pic>
      <p:pic>
        <p:nvPicPr>
          <p:cNvPr id="6" name="Picture 18" descr="TAC TowerDr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3367" y="3929262"/>
            <a:ext cx="363537" cy="1120775"/>
          </a:xfrm>
          <a:prstGeom prst="rect">
            <a:avLst/>
          </a:prstGeom>
          <a:noFill/>
        </p:spPr>
      </p:pic>
      <p:pic>
        <p:nvPicPr>
          <p:cNvPr id="7" name="Picture 19" descr="TAC TowerDr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6904" y="3916562"/>
            <a:ext cx="363538" cy="1120775"/>
          </a:xfrm>
          <a:prstGeom prst="rect">
            <a:avLst/>
          </a:prstGeom>
          <a:noFill/>
        </p:spPr>
      </p:pic>
      <p:pic>
        <p:nvPicPr>
          <p:cNvPr id="8" name="Picture 20" descr="TAC TowerDr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5367" y="3905449"/>
            <a:ext cx="363537" cy="1120775"/>
          </a:xfrm>
          <a:prstGeom prst="rect">
            <a:avLst/>
          </a:prstGeom>
          <a:noFill/>
        </p:spPr>
      </p:pic>
      <p:pic>
        <p:nvPicPr>
          <p:cNvPr id="9" name="Picture 21" descr="TAC TowerDri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98904" y="3883224"/>
            <a:ext cx="363538" cy="1120775"/>
          </a:xfrm>
          <a:prstGeom prst="rect">
            <a:avLst/>
          </a:prstGeom>
          <a:noFill/>
        </p:spPr>
      </p:pic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021904" y="5331024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000" dirty="0" smtClean="0">
                <a:cs typeface="Arial" charset="0"/>
              </a:rPr>
              <a:t>Alice</a:t>
            </a:r>
            <a:endParaRPr lang="en-US" sz="2000" dirty="0">
              <a:cs typeface="Arial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8136904" y="4655840"/>
            <a:ext cx="1331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000" dirty="0" smtClean="0">
                <a:cs typeface="Arial" charset="0"/>
              </a:rPr>
              <a:t>Server (Cloud)</a:t>
            </a:r>
            <a:endParaRPr lang="en-US" sz="2000" dirty="0">
              <a:cs typeface="Arial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07504" y="5559624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buFont typeface="Arial" charset="0"/>
              <a:buNone/>
            </a:pPr>
            <a:r>
              <a:rPr lang="en-US" sz="2000" dirty="0">
                <a:cs typeface="Arial" charset="0"/>
              </a:rPr>
              <a:t>(Input: </a:t>
            </a:r>
            <a:r>
              <a:rPr lang="en-US" sz="2000" dirty="0" smtClean="0">
                <a:cs typeface="Arial" charset="0"/>
              </a:rPr>
              <a:t>data x, key k)</a:t>
            </a:r>
            <a:endParaRPr lang="en-US" sz="2000" dirty="0">
              <a:cs typeface="Arial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5974904" y="5864424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 flipV="1">
            <a:off x="107504" y="2514600"/>
            <a:ext cx="4388296" cy="752872"/>
          </a:xfrm>
          <a:prstGeom prst="wedgeRoundRectCallout">
            <a:avLst>
              <a:gd name="adj1" fmla="val -25888"/>
              <a:gd name="adj2" fmla="val -1082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sz="2000" dirty="0"/>
              <a:t>“I </a:t>
            </a:r>
            <a:r>
              <a:rPr lang="en-US" sz="2000" dirty="0" smtClean="0"/>
              <a:t>want 1) the cloud to process my data 2) even though it is encrypted.</a:t>
            </a:r>
            <a:endParaRPr lang="en-US" sz="2000" dirty="0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2774504" y="4111824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3024808" y="598552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err="1" smtClean="0">
                <a:cs typeface="Arial" charset="0"/>
              </a:rPr>
              <a:t>Enc</a:t>
            </a:r>
            <a:r>
              <a:rPr lang="en-US" sz="2400" baseline="-25000" dirty="0" err="1" smtClean="0">
                <a:cs typeface="Arial" charset="0"/>
              </a:rPr>
              <a:t>k</a:t>
            </a:r>
            <a:r>
              <a:rPr lang="en-US" sz="2800" dirty="0" smtClean="0">
                <a:cs typeface="Arial" charset="0"/>
              </a:rPr>
              <a:t>[</a:t>
            </a:r>
            <a:r>
              <a:rPr lang="en-US" sz="2400" dirty="0" smtClean="0"/>
              <a:t>f</a:t>
            </a:r>
            <a:r>
              <a:rPr lang="en-US" sz="2400" dirty="0" smtClean="0">
                <a:cs typeface="Arial" charset="0"/>
              </a:rPr>
              <a:t>(x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cs typeface="Arial" charset="0"/>
              </a:rPr>
              <a:t>]</a:t>
            </a:r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3612704" y="3654624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err="1" smtClean="0">
                <a:cs typeface="Arial" charset="0"/>
              </a:rPr>
              <a:t>Enc</a:t>
            </a:r>
            <a:r>
              <a:rPr lang="en-US" sz="2400" baseline="-25000" dirty="0" err="1" smtClean="0">
                <a:cs typeface="Arial" charset="0"/>
              </a:rPr>
              <a:t>k</a:t>
            </a:r>
            <a:r>
              <a:rPr lang="en-US" sz="2400" dirty="0" smtClean="0">
                <a:cs typeface="Arial" charset="0"/>
              </a:rPr>
              <a:t>(x</a:t>
            </a:r>
            <a:r>
              <a:rPr lang="en-US" sz="2400" dirty="0">
                <a:cs typeface="Arial" charset="0"/>
              </a:rPr>
              <a:t>) </a:t>
            </a: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2774504" y="4645224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3460304" y="4264224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smtClean="0">
                <a:cs typeface="Arial" charset="0"/>
              </a:rPr>
              <a:t>function f</a:t>
            </a:r>
            <a:endParaRPr lang="en-US" sz="2400" dirty="0">
              <a:cs typeface="Arial" charset="0"/>
            </a:endParaRP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1069504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smtClean="0"/>
              <a:t>f</a:t>
            </a:r>
            <a:r>
              <a:rPr lang="en-US" sz="2400" dirty="0" smtClean="0">
                <a:cs typeface="Arial" charset="0"/>
              </a:rPr>
              <a:t>(x)</a:t>
            </a:r>
            <a:endParaRPr lang="en-US" sz="2800" dirty="0">
              <a:cs typeface="Arial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65104" y="4645224"/>
            <a:ext cx="152400" cy="3048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5365304" y="2206824"/>
            <a:ext cx="3429000" cy="1447800"/>
          </a:xfrm>
          <a:prstGeom prst="cloudCallout">
            <a:avLst>
              <a:gd name="adj1" fmla="val -7500"/>
              <a:gd name="adj2" fmla="val 59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0632" y="2413645"/>
            <a:ext cx="3034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Run</a:t>
            </a:r>
          </a:p>
          <a:p>
            <a:pPr algn="ctr"/>
            <a:r>
              <a:rPr lang="en-US" sz="2100" dirty="0" err="1" smtClean="0">
                <a:solidFill>
                  <a:schemeClr val="bg1"/>
                </a:solidFill>
              </a:rPr>
              <a:t>Eval</a:t>
            </a:r>
            <a:r>
              <a:rPr lang="en-US" sz="2100" dirty="0" smtClean="0">
                <a:solidFill>
                  <a:schemeClr val="bg1"/>
                </a:solidFill>
              </a:rPr>
              <a:t>[</a:t>
            </a:r>
            <a:r>
              <a:rPr lang="en-US" sz="2100" dirty="0" smtClean="0"/>
              <a:t> f, </a:t>
            </a:r>
            <a:r>
              <a:rPr lang="en-US" sz="2100" dirty="0" err="1" smtClean="0"/>
              <a:t>Enc</a:t>
            </a:r>
            <a:r>
              <a:rPr lang="en-US" sz="2100" baseline="-25000" dirty="0" err="1" smtClean="0"/>
              <a:t>k</a:t>
            </a:r>
            <a:r>
              <a:rPr lang="en-US" sz="2100" dirty="0" smtClean="0"/>
              <a:t>(x) </a:t>
            </a:r>
            <a:r>
              <a:rPr lang="en-US" sz="2100" dirty="0" smtClean="0">
                <a:solidFill>
                  <a:schemeClr val="bg1"/>
                </a:solidFill>
              </a:rPr>
              <a:t>]</a:t>
            </a:r>
            <a:r>
              <a:rPr lang="en-US" sz="2100" dirty="0" smtClean="0"/>
              <a:t>   </a:t>
            </a:r>
          </a:p>
          <a:p>
            <a:pPr algn="ctr"/>
            <a:r>
              <a:rPr lang="en-US" sz="2100" dirty="0" smtClean="0"/>
              <a:t>=  </a:t>
            </a:r>
            <a:r>
              <a:rPr lang="en-US" sz="2100" dirty="0" err="1" smtClean="0"/>
              <a:t>Enc</a:t>
            </a:r>
            <a:r>
              <a:rPr lang="en-US" sz="2100" baseline="-25000" dirty="0" err="1" smtClean="0"/>
              <a:t>k</a:t>
            </a:r>
            <a:r>
              <a:rPr lang="en-US" sz="2100" dirty="0" smtClean="0"/>
              <a:t>[f(x)]</a:t>
            </a:r>
          </a:p>
          <a:p>
            <a:endParaRPr lang="en-US" sz="2100" dirty="0"/>
          </a:p>
        </p:txBody>
      </p:sp>
      <p:sp>
        <p:nvSpPr>
          <p:cNvPr id="27" name="Rectangle 26"/>
          <p:cNvSpPr/>
          <p:nvPr/>
        </p:nvSpPr>
        <p:spPr>
          <a:xfrm>
            <a:off x="4267200" y="1066800"/>
            <a:ext cx="3505200" cy="994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 smtClean="0">
                <a:solidFill>
                  <a:schemeClr val="tx1"/>
                </a:solidFill>
              </a:rPr>
              <a:t>The special sauce!</a:t>
            </a:r>
            <a:r>
              <a:rPr lang="en-US" sz="2100" dirty="0" smtClean="0">
                <a:solidFill>
                  <a:schemeClr val="tx1"/>
                </a:solidFill>
              </a:rPr>
              <a:t> For security parameter k, </a:t>
            </a:r>
            <a:r>
              <a:rPr lang="en-US" sz="2100" dirty="0" err="1" smtClean="0">
                <a:solidFill>
                  <a:schemeClr val="tx1"/>
                </a:solidFill>
              </a:rPr>
              <a:t>Eval’s</a:t>
            </a:r>
            <a:r>
              <a:rPr lang="en-US" sz="2100" dirty="0" smtClean="0">
                <a:solidFill>
                  <a:schemeClr val="tx1"/>
                </a:solidFill>
              </a:rPr>
              <a:t> running should be Time(f)</a:t>
            </a:r>
            <a:r>
              <a:rPr lang="en-US" sz="21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∙</a:t>
            </a:r>
            <a:r>
              <a:rPr lang="en-US" sz="2100" dirty="0" smtClean="0">
                <a:solidFill>
                  <a:schemeClr val="tx1"/>
                </a:solidFill>
              </a:rPr>
              <a:t>poly(</a:t>
            </a:r>
            <a:r>
              <a:rPr lang="el-GR" sz="2000" dirty="0" smtClean="0">
                <a:solidFill>
                  <a:schemeClr val="tx1"/>
                </a:solidFill>
                <a:cs typeface="Tahoma"/>
              </a:rPr>
              <a:t>λ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>
            <a:off x="6019800" y="2060848"/>
            <a:ext cx="304800" cy="7585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2339752" y="4905400"/>
            <a:ext cx="3384376" cy="1584176"/>
          </a:xfrm>
          <a:prstGeom prst="bentConnector3">
            <a:avLst>
              <a:gd name="adj1" fmla="val 1350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71800" y="4953000"/>
            <a:ext cx="1633736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could be encrypted too.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10200" y="5410200"/>
            <a:ext cx="3581400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Delegation: Should cost less for Alice to encrypt x and decrypt f(x) than to compute f(x) herself.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4" grpId="0" animBg="1"/>
      <p:bldP spid="25" grpId="0"/>
      <p:bldP spid="35" grpId="0"/>
      <p:bldP spid="38" grpId="0" animBg="1"/>
      <p:bldP spid="39" grpId="0"/>
      <p:bldP spid="27" grpId="0" animBg="1"/>
      <p:bldP spid="33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Encryption from NTRU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1828800"/>
            <a:ext cx="8763000" cy="36576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u="sng" dirty="0" err="1" smtClean="0">
                <a:solidFill>
                  <a:schemeClr val="tx1"/>
                </a:solidFill>
              </a:rPr>
              <a:t>Homorphic</a:t>
            </a:r>
            <a:r>
              <a:rPr lang="en-US" sz="3400" u="sng" dirty="0" smtClean="0">
                <a:solidFill>
                  <a:schemeClr val="tx1"/>
                </a:solidFill>
              </a:rPr>
              <a:t> NTRU Summary</a:t>
            </a: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level-d encryption of m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has the form e/</a:t>
            </a:r>
            <a:r>
              <a:rPr lang="en-US" sz="2400" dirty="0" err="1" smtClean="0">
                <a:solidFill>
                  <a:schemeClr val="tx1"/>
                </a:solidFill>
              </a:rPr>
              <a:t>z</a:t>
            </a:r>
            <a:r>
              <a:rPr lang="en-US" sz="2400" baseline="30000" dirty="0" err="1" smtClean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q</a:t>
            </a:r>
            <a:r>
              <a:rPr lang="en-US" sz="2400" dirty="0" smtClean="0">
                <a:solidFill>
                  <a:schemeClr val="tx1"/>
                </a:solidFill>
              </a:rPr>
              <a:t>,                              where e is “small” (coefficients </a:t>
            </a:r>
            <a:r>
              <a:rPr lang="en-US" sz="2400" dirty="0" smtClean="0">
                <a:solidFill>
                  <a:schemeClr val="tx1"/>
                </a:solidFill>
                <a:latin typeface="Tahoma"/>
                <a:cs typeface="Tahoma"/>
              </a:rPr>
              <a:t>« </a:t>
            </a:r>
            <a:r>
              <a:rPr lang="en-US" sz="2400" dirty="0" smtClean="0">
                <a:solidFill>
                  <a:schemeClr val="tx1"/>
                </a:solidFill>
              </a:rPr>
              <a:t>q) and e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 </a:t>
            </a:r>
            <a:r>
              <a:rPr lang="en-US" sz="2400" dirty="0" err="1" smtClean="0">
                <a:solidFill>
                  <a:schemeClr val="tx1"/>
                </a:solidFill>
              </a:rPr>
              <a:t>m+I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Given level-1 encryptions c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…, c</a:t>
            </a:r>
            <a:r>
              <a:rPr lang="en-US" sz="2400" baseline="-25000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 of m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…, </a:t>
            </a:r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, we can “</a:t>
            </a:r>
            <a:r>
              <a:rPr lang="en-US" sz="2400" dirty="0" err="1" smtClean="0">
                <a:solidFill>
                  <a:schemeClr val="tx1"/>
                </a:solidFill>
              </a:rPr>
              <a:t>homomorphically</a:t>
            </a:r>
            <a:r>
              <a:rPr lang="en-US" sz="2400" dirty="0" smtClean="0">
                <a:solidFill>
                  <a:schemeClr val="tx1"/>
                </a:solidFill>
              </a:rPr>
              <a:t>” compute a level-d encryption of f(m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…, </a:t>
            </a:r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) for any degree-d polynomial f, if the initial </a:t>
            </a:r>
            <a:r>
              <a:rPr lang="en-US" sz="2400" dirty="0" err="1" smtClean="0">
                <a:solidFill>
                  <a:schemeClr val="tx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’s</a:t>
            </a:r>
            <a:r>
              <a:rPr lang="en-US" sz="2400" dirty="0" smtClean="0">
                <a:solidFill>
                  <a:schemeClr val="tx1"/>
                </a:solidFill>
              </a:rPr>
              <a:t> are small enough.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The “noise” – i.e., size of the numerator – grows exp. with degree.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5791200"/>
            <a:ext cx="8763000" cy="914400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Noise control techniques: bootstrapping [Gen09], modulus reduction [BV12,BGV12].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Big open problem: Fast reusable way to contain the noise.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848600" cy="1673225"/>
          </a:xfrm>
        </p:spPr>
        <p:txBody>
          <a:bodyPr/>
          <a:lstStyle/>
          <a:p>
            <a:r>
              <a:rPr lang="en-US" dirty="0" smtClean="0"/>
              <a:t>(Similar to NTRU-Based HE, but with Equality Testing)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“Noisy” Multilinear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Equality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level-d encodings c</a:t>
            </a:r>
            <a:r>
              <a:rPr lang="en-US" baseline="-25000" dirty="0" smtClean="0"/>
              <a:t>1</a:t>
            </a:r>
            <a:r>
              <a:rPr lang="en-US" dirty="0" smtClean="0"/>
              <a:t> = e</a:t>
            </a:r>
            <a:r>
              <a:rPr lang="en-US" baseline="-25000" dirty="0" smtClean="0"/>
              <a:t>1</a:t>
            </a:r>
            <a:r>
              <a:rPr lang="en-US" dirty="0" smtClean="0"/>
              <a:t>/</a:t>
            </a:r>
            <a:r>
              <a:rPr lang="en-US" dirty="0" err="1" smtClean="0"/>
              <a:t>z</a:t>
            </a:r>
            <a:r>
              <a:rPr lang="en-US" baseline="30000" dirty="0" err="1" smtClean="0"/>
              <a:t>d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= e</a:t>
            </a:r>
            <a:r>
              <a:rPr lang="en-US" baseline="-25000" dirty="0" smtClean="0"/>
              <a:t>2</a:t>
            </a:r>
            <a:r>
              <a:rPr lang="en-US" dirty="0" smtClean="0"/>
              <a:t>/</a:t>
            </a:r>
            <a:r>
              <a:rPr lang="en-US" dirty="0" err="1" smtClean="0"/>
              <a:t>z</a:t>
            </a:r>
            <a:r>
              <a:rPr lang="en-US" baseline="30000" dirty="0" err="1" smtClean="0"/>
              <a:t>d</a:t>
            </a:r>
            <a:r>
              <a:rPr lang="en-US" dirty="0" smtClean="0"/>
              <a:t>, how do we test whether they encode the same m?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Fact: If they encode same thing, then e</a:t>
            </a:r>
            <a:r>
              <a:rPr lang="en-US" baseline="-25000" dirty="0" smtClean="0"/>
              <a:t>1</a:t>
            </a:r>
            <a:r>
              <a:rPr lang="en-US" dirty="0" smtClean="0"/>
              <a:t>-e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 </a:t>
            </a:r>
            <a:r>
              <a:rPr lang="en-US" dirty="0" smtClean="0"/>
              <a:t>I.  Moreover, (e</a:t>
            </a:r>
            <a:r>
              <a:rPr lang="en-US" baseline="-25000" dirty="0" smtClean="0"/>
              <a:t>1</a:t>
            </a:r>
            <a:r>
              <a:rPr lang="en-US" dirty="0" smtClean="0"/>
              <a:t>-e</a:t>
            </a:r>
            <a:r>
              <a:rPr lang="en-US" baseline="-25000" dirty="0" smtClean="0"/>
              <a:t>2</a:t>
            </a:r>
            <a:r>
              <a:rPr lang="en-US" dirty="0" smtClean="0"/>
              <a:t>)/p is a “small” polynomial.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Zero-Testing parameter: 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 = </a:t>
            </a:r>
            <a:r>
              <a:rPr lang="en-US" dirty="0" err="1" smtClean="0"/>
              <a:t>b</a:t>
            </a:r>
            <a:r>
              <a:rPr lang="en-US" dirty="0" err="1" smtClean="0">
                <a:latin typeface="Times New Roman"/>
                <a:cs typeface="Times New Roman"/>
              </a:rPr>
              <a:t>∙</a:t>
            </a:r>
            <a:r>
              <a:rPr lang="en-US" dirty="0" err="1" smtClean="0"/>
              <a:t>z</a:t>
            </a:r>
            <a:r>
              <a:rPr lang="en-US" baseline="30000" dirty="0" err="1" smtClean="0"/>
              <a:t>d</a:t>
            </a:r>
            <a:r>
              <a:rPr lang="en-US" dirty="0" smtClean="0"/>
              <a:t>/p for “somewhat small b”</a:t>
            </a:r>
          </a:p>
          <a:p>
            <a:pPr lvl="1"/>
            <a:r>
              <a:rPr lang="en-US" dirty="0" smtClean="0"/>
              <a:t>Multiply the zero-testing parameter with (c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en-US" dirty="0" smtClean="0"/>
              <a:t>-c</a:t>
            </a:r>
            <a:r>
              <a:rPr lang="en-US" baseline="-25000" dirty="0" smtClean="0"/>
              <a:t>2</a:t>
            </a:r>
            <a:r>
              <a:rPr lang="en-US" dirty="0" smtClean="0"/>
              <a:t>) = b(e</a:t>
            </a:r>
            <a:r>
              <a:rPr lang="en-US" baseline="-25000" dirty="0" smtClean="0"/>
              <a:t>1</a:t>
            </a:r>
            <a:r>
              <a:rPr lang="en-US" dirty="0" smtClean="0"/>
              <a:t>-e</a:t>
            </a:r>
            <a:r>
              <a:rPr lang="en-US" baseline="-25000" dirty="0" smtClean="0"/>
              <a:t>2</a:t>
            </a:r>
            <a:r>
              <a:rPr lang="en-US" dirty="0" smtClean="0"/>
              <a:t>)/p has coefficients &lt; q.</a:t>
            </a:r>
          </a:p>
          <a:p>
            <a:pPr lvl="2"/>
            <a:r>
              <a:rPr lang="en-US" dirty="0" smtClean="0"/>
              <a:t>If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encode different things, the denominator p ensures that the result does not have small coefficients.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(n+1)-partite 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Rings R = Z[x]/(</a:t>
            </a:r>
            <a:r>
              <a:rPr lang="el-GR" dirty="0" smtClean="0">
                <a:latin typeface="Tahoma"/>
                <a:cs typeface="Tahoma"/>
              </a:rPr>
              <a:t>Φ</a:t>
            </a:r>
            <a:r>
              <a:rPr lang="en-US" baseline="-25000" dirty="0" smtClean="0"/>
              <a:t>N</a:t>
            </a:r>
            <a:r>
              <a:rPr lang="en-US" dirty="0" smtClean="0"/>
              <a:t>(x)),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= R/I,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 = R/</a:t>
            </a:r>
            <a:r>
              <a:rPr lang="en-US" dirty="0" err="1" smtClean="0"/>
              <a:t>qR</a:t>
            </a:r>
            <a:r>
              <a:rPr lang="en-US" dirty="0" smtClean="0"/>
              <a:t>, where p is “small” and I = (p) relative prime to (q).</a:t>
            </a:r>
          </a:p>
          <a:p>
            <a:pPr lvl="2"/>
            <a:r>
              <a:rPr lang="en-US" dirty="0" smtClean="0"/>
              <a:t>We don’t give out p.  </a:t>
            </a:r>
          </a:p>
          <a:p>
            <a:pPr lvl="1"/>
            <a:r>
              <a:rPr lang="en-US" dirty="0" smtClean="0"/>
              <a:t>Level-1 encodings h</a:t>
            </a:r>
            <a:r>
              <a:rPr lang="en-US" baseline="-25000" dirty="0" smtClean="0"/>
              <a:t>0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dirty="0" smtClean="0"/>
              <a:t> of 0 and 1.</a:t>
            </a:r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/z,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mod I and is “small”.</a:t>
            </a:r>
          </a:p>
          <a:p>
            <a:r>
              <a:rPr lang="en-US" dirty="0" smtClean="0"/>
              <a:t>Party </a:t>
            </a:r>
            <a:r>
              <a:rPr lang="en-US" dirty="0" err="1" smtClean="0"/>
              <a:t>i</a:t>
            </a:r>
            <a:r>
              <a:rPr lang="en-US" dirty="0" smtClean="0"/>
              <a:t> samples a random level-0 encoding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Samples “small”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 via Gaussian distribution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coset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will be statistically uniform.</a:t>
            </a:r>
          </a:p>
          <a:p>
            <a:r>
              <a:rPr lang="en-US" dirty="0" smtClean="0"/>
              <a:t>Party </a:t>
            </a:r>
            <a:r>
              <a:rPr lang="en-US" dirty="0" err="1" smtClean="0"/>
              <a:t>i</a:t>
            </a:r>
            <a:r>
              <a:rPr lang="en-US" dirty="0" smtClean="0"/>
              <a:t> sends level-1 encoding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: a</a:t>
            </a:r>
            <a:r>
              <a:rPr lang="en-US" baseline="-25000" dirty="0" smtClean="0"/>
              <a:t>i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i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18000" dirty="0" err="1" smtClean="0"/>
              <a:t>q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party computes level-n encoding of a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∙∙∙</a:t>
            </a:r>
            <a:r>
              <a:rPr lang="en-US" dirty="0" smtClean="0"/>
              <a:t>a</a:t>
            </a:r>
            <a:r>
              <a:rPr lang="en-US" baseline="-25000" dirty="0" smtClean="0"/>
              <a:t>n+1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Note: Noisiness of encoding is exponential in 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(n+1)-partite 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Each party </a:t>
            </a:r>
            <a:r>
              <a:rPr lang="en-US" dirty="0" err="1" smtClean="0"/>
              <a:t>i</a:t>
            </a:r>
            <a:r>
              <a:rPr lang="en-US" dirty="0" smtClean="0"/>
              <a:t> has a level-n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z</a:t>
            </a:r>
            <a:r>
              <a:rPr lang="en-US" baseline="30000" dirty="0" err="1" smtClean="0"/>
              <a:t>n</a:t>
            </a:r>
            <a:r>
              <a:rPr lang="en-US" dirty="0" smtClean="0"/>
              <a:t> encoding of a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∙∙∙</a:t>
            </a:r>
            <a:r>
              <a:rPr lang="en-US" dirty="0" smtClean="0"/>
              <a:t>a</a:t>
            </a:r>
            <a:r>
              <a:rPr lang="en-US" baseline="-25000" dirty="0" smtClean="0"/>
              <a:t>n+1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Party </a:t>
            </a:r>
            <a:r>
              <a:rPr lang="en-US" dirty="0" err="1" smtClean="0"/>
              <a:t>i</a:t>
            </a:r>
            <a:r>
              <a:rPr lang="en-US" dirty="0" smtClean="0"/>
              <a:t> sets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’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z</a:t>
            </a:r>
            <a:r>
              <a:rPr lang="en-US" baseline="30000" dirty="0" err="1" smtClean="0"/>
              <a:t>n</a:t>
            </a:r>
            <a:r>
              <a:rPr lang="en-US" dirty="0" smtClean="0"/>
              <a:t>), and key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= MSBs(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’).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Claim: Each party computes the same key.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’ –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</a:t>
            </a:r>
            <a:r>
              <a:rPr lang="en-US" dirty="0" smtClean="0"/>
              <a:t>’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err="1" smtClean="0"/>
              <a:t>-e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z</a:t>
            </a:r>
            <a:r>
              <a:rPr lang="en-US" baseline="30000" dirty="0" err="1" smtClean="0"/>
              <a:t>n</a:t>
            </a:r>
            <a:r>
              <a:rPr lang="en-US" dirty="0" smtClean="0"/>
              <a:t> = b(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err="1" smtClean="0"/>
              <a:t>-e</a:t>
            </a:r>
            <a:r>
              <a:rPr lang="en-US" baseline="-25000" dirty="0" err="1" smtClean="0"/>
              <a:t>j</a:t>
            </a:r>
            <a:r>
              <a:rPr lang="en-US" dirty="0" smtClean="0"/>
              <a:t>)/p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are “small” and both are in a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∙∙∙</a:t>
            </a:r>
            <a:r>
              <a:rPr lang="en-US" dirty="0" smtClean="0"/>
              <a:t>a</a:t>
            </a:r>
            <a:r>
              <a:rPr lang="en-US" baseline="-25000" dirty="0" smtClean="0"/>
              <a:t>n+1</a:t>
            </a:r>
            <a:r>
              <a:rPr lang="en-US" dirty="0" smtClean="0"/>
              <a:t>+I.</a:t>
            </a:r>
          </a:p>
          <a:p>
            <a:pPr lvl="2"/>
            <a:r>
              <a:rPr lang="en-US" dirty="0" smtClean="0"/>
              <a:t>So,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err="1" smtClean="0"/>
              <a:t>-e</a:t>
            </a:r>
            <a:r>
              <a:rPr lang="en-US" baseline="-25000" dirty="0" err="1" smtClean="0"/>
              <a:t>j</a:t>
            </a:r>
            <a:r>
              <a:rPr lang="en-US" dirty="0" smtClean="0"/>
              <a:t>)/p is some “small” polynomial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r>
              <a:rPr lang="en-US" dirty="0" smtClean="0"/>
              <a:t>.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’–K</a:t>
            </a:r>
            <a:r>
              <a:rPr lang="en-US" baseline="-25000" dirty="0" err="1" smtClean="0"/>
              <a:t>j</a:t>
            </a:r>
            <a:r>
              <a:rPr lang="en-US" dirty="0" smtClean="0"/>
              <a:t>’ = </a:t>
            </a:r>
            <a:r>
              <a:rPr lang="en-US" dirty="0" err="1" smtClean="0"/>
              <a:t>b</a:t>
            </a:r>
            <a:r>
              <a:rPr lang="en-US" dirty="0" err="1" smtClean="0">
                <a:latin typeface="Times New Roman"/>
                <a:cs typeface="Times New Roman"/>
              </a:rPr>
              <a:t>∙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r>
              <a:rPr lang="en-US" dirty="0" smtClean="0"/>
              <a:t>, small.</a:t>
            </a:r>
          </a:p>
          <a:p>
            <a:pPr lvl="1"/>
            <a:r>
              <a:rPr lang="en-US" dirty="0" smtClean="0"/>
              <a:t>So,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’-K</a:t>
            </a:r>
            <a:r>
              <a:rPr lang="en-US" baseline="-25000" dirty="0" err="1" smtClean="0"/>
              <a:t>j</a:t>
            </a:r>
            <a:r>
              <a:rPr lang="en-US" dirty="0" smtClean="0"/>
              <a:t>’ have the same most significant bits, with high probability.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Encryption for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“noisy” n-</a:t>
            </a:r>
            <a:r>
              <a:rPr lang="en-US" dirty="0" err="1" smtClean="0"/>
              <a:t>multilinear</a:t>
            </a:r>
            <a:r>
              <a:rPr lang="en-US" dirty="0" smtClean="0"/>
              <a:t> map permits predicate encryption for circuits of size up to n-1.</a:t>
            </a:r>
          </a:p>
          <a:p>
            <a:pPr lvl="1"/>
            <a:r>
              <a:rPr lang="en-US" dirty="0" smtClean="0"/>
              <a:t>Noisiness of encodings grows exponentially with n, but that is ok.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can an eavesdropper “trivially” generate a level-n encoding of a (n+1)-partite </a:t>
            </a:r>
            <a:r>
              <a:rPr lang="en-US" dirty="0" err="1" smtClean="0"/>
              <a:t>Diffie</a:t>
            </a:r>
            <a:r>
              <a:rPr lang="en-US" dirty="0" smtClean="0"/>
              <a:t>-Hellman key?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“Trivial” Attacks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“Attacks”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Eavesdropper in (n+1)-partite DH gets:</a:t>
            </a:r>
          </a:p>
          <a:p>
            <a:pPr lvl="1"/>
            <a:r>
              <a:rPr lang="en-US" dirty="0" smtClean="0"/>
              <a:t>Parameters: </a:t>
            </a:r>
          </a:p>
          <a:p>
            <a:pPr lvl="2"/>
            <a:r>
              <a:rPr lang="en-US" dirty="0" smtClean="0"/>
              <a:t>Level-1 encodings h</a:t>
            </a:r>
            <a:r>
              <a:rPr lang="en-US" baseline="-25000" dirty="0" smtClean="0"/>
              <a:t>0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dirty="0" smtClean="0"/>
              <a:t> of 0 and 1.  h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/z,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mod I and is “small”.</a:t>
            </a:r>
          </a:p>
          <a:p>
            <a:pPr lvl="2"/>
            <a:r>
              <a:rPr lang="en-US" dirty="0" smtClean="0"/>
              <a:t>Zero-testing parameter: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 = </a:t>
            </a:r>
            <a:r>
              <a:rPr lang="en-US" dirty="0" err="1" smtClean="0"/>
              <a:t>bz</a:t>
            </a:r>
            <a:r>
              <a:rPr lang="en-US" baseline="30000" dirty="0" err="1" smtClean="0"/>
              <a:t>n</a:t>
            </a:r>
            <a:r>
              <a:rPr lang="en-US" dirty="0" smtClean="0"/>
              <a:t>/p.</a:t>
            </a:r>
          </a:p>
          <a:p>
            <a:pPr lvl="1"/>
            <a:r>
              <a:rPr lang="en-US" dirty="0" smtClean="0"/>
              <a:t>Party </a:t>
            </a:r>
            <a:r>
              <a:rPr lang="en-US" dirty="0" err="1" smtClean="0"/>
              <a:t>i’s</a:t>
            </a:r>
            <a:r>
              <a:rPr lang="en-US" dirty="0" smtClean="0"/>
              <a:t> </a:t>
            </a:r>
            <a:r>
              <a:rPr lang="en-US" dirty="0" err="1" smtClean="0"/>
              <a:t>constribution</a:t>
            </a:r>
            <a:r>
              <a:rPr lang="en-US" dirty="0" smtClean="0"/>
              <a:t>: level-1 encoding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/z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Weighting of variables</a:t>
            </a:r>
          </a:p>
          <a:p>
            <a:pPr lvl="1"/>
            <a:r>
              <a:rPr lang="en-US" dirty="0" smtClean="0"/>
              <a:t>Set w(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) = w(z) = w(p) = w(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 = 1 and w(b) = 1-n.</a:t>
            </a:r>
          </a:p>
          <a:p>
            <a:pPr lvl="1"/>
            <a:r>
              <a:rPr lang="en-US" dirty="0" smtClean="0"/>
              <a:t>w(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/z) = 0.  Weight of all terms above is 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“Attacks”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Straight-line program (SLP)</a:t>
            </a:r>
          </a:p>
          <a:p>
            <a:pPr lvl="1"/>
            <a:r>
              <a:rPr lang="en-US" dirty="0" smtClean="0"/>
              <a:t>Only allowed to (iteratively) add, subtract, multiply, or divide pairs of elements that it has already computed.</a:t>
            </a:r>
          </a:p>
          <a:p>
            <a:pPr lvl="1"/>
            <a:r>
              <a:rPr lang="en-US" dirty="0" smtClean="0"/>
              <a:t>A SLP that is given weight 0 terms can only compute more weight 0 terms.</a:t>
            </a:r>
          </a:p>
          <a:p>
            <a:pPr lvl="1"/>
            <a:r>
              <a:rPr lang="en-US" dirty="0" smtClean="0"/>
              <a:t>The DH key is of the form K = e/</a:t>
            </a:r>
            <a:r>
              <a:rPr lang="en-US" dirty="0" err="1" smtClean="0"/>
              <a:t>z</a:t>
            </a:r>
            <a:r>
              <a:rPr lang="en-US" baseline="30000" dirty="0" err="1" smtClean="0"/>
              <a:t>n</a:t>
            </a:r>
            <a:r>
              <a:rPr lang="en-US" dirty="0" smtClean="0"/>
              <a:t>, where e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∙∙∙</a:t>
            </a:r>
            <a:r>
              <a:rPr lang="en-US" dirty="0" smtClean="0"/>
              <a:t>a</a:t>
            </a:r>
            <a:r>
              <a:rPr lang="en-US" baseline="-25000" dirty="0" smtClean="0"/>
              <a:t>n+1</a:t>
            </a:r>
            <a:r>
              <a:rPr lang="en-US" dirty="0" smtClean="0"/>
              <a:t>+I.</a:t>
            </a:r>
          </a:p>
          <a:p>
            <a:pPr lvl="1"/>
            <a:r>
              <a:rPr lang="en-US" dirty="0" smtClean="0"/>
              <a:t>The key cannot be expressed as a weight 0 term.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Bilinear Maps: “Hard” Problems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752600"/>
                <a:ext cx="86106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Bilinear </a:t>
                </a:r>
                <a:r>
                  <a:rPr lang="en-US" dirty="0" err="1" smtClean="0"/>
                  <a:t>Diffie</a:t>
                </a:r>
                <a:r>
                  <a:rPr lang="en-US" dirty="0" smtClean="0"/>
                  <a:t>-Hellman: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distinguish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8"/>
                <a:endParaRPr lang="en-US" dirty="0" smtClean="0"/>
              </a:p>
              <a:p>
                <a:pPr lvl="1"/>
                <a:r>
                  <a:rPr lang="en-US" dirty="0" smtClean="0"/>
                  <a:t>A “tripartite” extension of classical </a:t>
                </a:r>
                <a:r>
                  <a:rPr lang="en-US" dirty="0" err="1" smtClean="0"/>
                  <a:t>Diffie</a:t>
                </a:r>
                <a:r>
                  <a:rPr lang="en-US" dirty="0" smtClean="0"/>
                  <a:t>-Hellman problem (given g, </a:t>
                </a:r>
                <a:r>
                  <a:rPr lang="en-US" dirty="0" err="1" smtClean="0"/>
                  <a:t>g</a:t>
                </a:r>
                <a:r>
                  <a:rPr lang="en-US" baseline="30000" dirty="0" err="1" smtClean="0"/>
                  <a:t>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</a:t>
                </a:r>
                <a:r>
                  <a:rPr lang="en-US" baseline="30000" dirty="0" err="1" smtClean="0"/>
                  <a:t>b</a:t>
                </a:r>
                <a:r>
                  <a:rPr lang="en-US" dirty="0" smtClean="0"/>
                  <a:t>, x </a:t>
                </a:r>
                <a:r>
                  <a:rPr lang="en-US" dirty="0" smtClean="0">
                    <a:latin typeface="cmsy10"/>
                  </a:rPr>
                  <a:t>2</a:t>
                </a:r>
                <a:r>
                  <a:rPr lang="en-US" dirty="0" smtClean="0"/>
                  <a:t> G, distinguish whether x = g</a:t>
                </a:r>
                <a:r>
                  <a:rPr lang="en-US" baseline="30000" dirty="0" smtClean="0"/>
                  <a:t>ab</a:t>
                </a:r>
                <a:r>
                  <a:rPr lang="en-US" dirty="0" smtClean="0"/>
                  <a:t>).</a:t>
                </a:r>
              </a:p>
              <a:p>
                <a:pPr lvl="8"/>
                <a:endParaRPr lang="en-US" dirty="0" smtClean="0"/>
              </a:p>
              <a:p>
                <a:pPr lvl="1"/>
                <a:r>
                  <a:rPr lang="en-US" dirty="0" smtClean="0"/>
                  <a:t>Easy Application: Tripartite key agreement [Joux00]: </a:t>
                </a:r>
              </a:p>
              <a:p>
                <a:pPr lvl="2"/>
                <a:r>
                  <a:rPr lang="en-US" dirty="0" smtClean="0"/>
                  <a:t>Alice, Bob, Carol generate 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 and broadcast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They each separately compute the key K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8"/>
                <a:endParaRPr lang="en-US" dirty="0"/>
              </a:p>
              <a:p>
                <a:pPr lvl="1"/>
                <a:r>
                  <a:rPr lang="en-US" dirty="0" smtClean="0"/>
                  <a:t>Bigger Application: Identity-Based Cryptography [SOK00,BF01,…]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752600"/>
                <a:ext cx="8610600" cy="4800600"/>
              </a:xfrm>
              <a:blipFill rotWithShape="0">
                <a:blip r:embed="rId2"/>
                <a:stretch>
                  <a:fillRect l="-425" t="-1906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Algebraic and Lattice Attacks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attacks on NTRU apply to our n-linear maps.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Additional attacks:</a:t>
            </a:r>
          </a:p>
          <a:p>
            <a:pPr lvl="1"/>
            <a:r>
              <a:rPr lang="en-US" dirty="0" smtClean="0"/>
              <a:t>The principal ideal I = (p) is not hidden.</a:t>
            </a:r>
          </a:p>
          <a:p>
            <a:pPr lvl="2"/>
            <a:r>
              <a:rPr lang="en-US" dirty="0" smtClean="0"/>
              <a:t>Recall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zt</a:t>
            </a:r>
            <a:r>
              <a:rPr lang="en-US" dirty="0" smtClean="0"/>
              <a:t> = </a:t>
            </a:r>
            <a:r>
              <a:rPr lang="en-US" dirty="0" err="1" smtClean="0"/>
              <a:t>bz</a:t>
            </a:r>
            <a:r>
              <a:rPr lang="en-US" baseline="30000" dirty="0" err="1" smtClean="0"/>
              <a:t>n</a:t>
            </a:r>
            <a:r>
              <a:rPr lang="en-US" dirty="0" smtClean="0"/>
              <a:t>/p, h</a:t>
            </a:r>
            <a:r>
              <a:rPr lang="en-US" baseline="-25000" dirty="0" smtClean="0"/>
              <a:t>0</a:t>
            </a:r>
            <a:r>
              <a:rPr lang="en-US" dirty="0" smtClean="0"/>
              <a:t> = e</a:t>
            </a:r>
            <a:r>
              <a:rPr lang="en-US" baseline="-25000" dirty="0" smtClean="0"/>
              <a:t>0</a:t>
            </a:r>
            <a:r>
              <a:rPr lang="en-US" dirty="0" smtClean="0"/>
              <a:t>/z and h</a:t>
            </a:r>
            <a:r>
              <a:rPr lang="en-US" baseline="-25000" dirty="0" smtClean="0"/>
              <a:t>1</a:t>
            </a:r>
            <a:r>
              <a:rPr lang="en-US" dirty="0" smtClean="0"/>
              <a:t> = e</a:t>
            </a:r>
            <a:r>
              <a:rPr lang="en-US" baseline="-25000" dirty="0" smtClean="0"/>
              <a:t>1</a:t>
            </a:r>
            <a:r>
              <a:rPr lang="en-US" dirty="0" smtClean="0"/>
              <a:t>/z with e</a:t>
            </a:r>
            <a:r>
              <a:rPr lang="en-US" baseline="-25000" dirty="0" smtClean="0"/>
              <a:t>0</a:t>
            </a:r>
            <a:r>
              <a:rPr lang="en-US" dirty="0" smtClean="0"/>
              <a:t> = c</a:t>
            </a:r>
            <a:r>
              <a:rPr lang="en-US" baseline="-25000" dirty="0" smtClean="0"/>
              <a:t>0</a:t>
            </a:r>
            <a:r>
              <a:rPr lang="en-US" dirty="0" smtClean="0"/>
              <a:t>p.</a:t>
            </a:r>
          </a:p>
          <a:p>
            <a:pPr lvl="2"/>
            <a:r>
              <a:rPr lang="en-US" dirty="0" smtClean="0"/>
              <a:t>The terms a</a:t>
            </a:r>
            <a:r>
              <a:rPr lang="en-US" baseline="-25000" dirty="0" smtClean="0"/>
              <a:t>zt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i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 h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n-i</a:t>
            </a:r>
            <a:r>
              <a:rPr lang="en-US" dirty="0" smtClean="0"/>
              <a:t> = b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i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p</a:t>
            </a:r>
            <a:r>
              <a:rPr lang="en-US" baseline="30000" dirty="0" smtClean="0"/>
              <a:t>i-1</a:t>
            </a:r>
            <a:r>
              <a:rPr lang="en-US" dirty="0" smtClean="0">
                <a:latin typeface="Times New Roman"/>
                <a:cs typeface="Times New Roman"/>
              </a:rPr>
              <a:t>∙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n-I</a:t>
            </a:r>
            <a:r>
              <a:rPr lang="en-US" dirty="0" smtClean="0"/>
              <a:t> likely generate the ideal I.</a:t>
            </a:r>
          </a:p>
          <a:p>
            <a:pPr lvl="1"/>
            <a:r>
              <a:rPr lang="en-US" dirty="0" smtClean="0"/>
              <a:t>An attacker that finds a good basis of I can break our scheme.</a:t>
            </a:r>
          </a:p>
          <a:p>
            <a:pPr lvl="1"/>
            <a:r>
              <a:rPr lang="en-US" dirty="0" smtClean="0"/>
              <a:t>There are better attacks on principal ideal lattices than on general ideal lattices.  (But still inefficient.)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“Weak Discrete-Log”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a level-1 encoding of a, can find the </a:t>
                </a:r>
                <a:r>
                  <a:rPr lang="en-US" dirty="0" err="1" smtClean="0"/>
                  <a:t>coset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a+I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This is different from finding </a:t>
                </a:r>
                <a:r>
                  <a:rPr lang="en-US" dirty="0">
                    <a:solidFill>
                      <a:srgbClr val="FF0000"/>
                    </a:solidFill>
                  </a:rPr>
                  <a:t>level-0 encoding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baseline="-250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Level-0 encoding is a “small” representative of </a:t>
                </a:r>
                <a:r>
                  <a:rPr lang="en-US" dirty="0" err="1" smtClean="0"/>
                  <a:t>a+I</a:t>
                </a:r>
                <a:endParaRPr lang="en-US" dirty="0" smtClean="0"/>
              </a:p>
              <a:p>
                <a:r>
                  <a:rPr lang="en-US" dirty="0" smtClean="0"/>
                  <a:t>We have encodings of 0,1,a, and also a zero-tester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𝑎𝑒𝑏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5029200"/>
              </a:xfrm>
              <a:blipFill rotWithShape="0">
                <a:blip r:embed="rId2"/>
                <a:stretch>
                  <a:fillRect l="-429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the “Weak DL”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Multilinear</a:t>
            </a:r>
            <a:r>
              <a:rPr lang="en-US" dirty="0" smtClean="0"/>
              <a:t>-DDH Still Seems Hard</a:t>
            </a:r>
          </a:p>
          <a:p>
            <a:pPr lvl="1"/>
            <a:r>
              <a:rPr lang="en-US" dirty="0" smtClean="0"/>
              <a:t>Because we can only compute “weak DL” in levels &lt; n</a:t>
            </a:r>
          </a:p>
          <a:p>
            <a:r>
              <a:rPr lang="en-US" dirty="0" smtClean="0"/>
              <a:t>But “subgroup membership” is easy</a:t>
            </a:r>
          </a:p>
          <a:p>
            <a:pPr lvl="1"/>
            <a:r>
              <a:rPr lang="en-US" dirty="0" smtClean="0"/>
              <a:t>Given an encoding of a, can check if a is in a sub-ideal</a:t>
            </a:r>
          </a:p>
          <a:p>
            <a:r>
              <a:rPr lang="en-US" dirty="0" smtClean="0"/>
              <a:t>Also “Decision Linear” is easy</a:t>
            </a:r>
          </a:p>
          <a:p>
            <a:pPr lvl="1"/>
            <a:r>
              <a:rPr lang="en-US" dirty="0" smtClean="0"/>
              <a:t>Given an encoded matrix, can compute its rank</a:t>
            </a:r>
          </a:p>
          <a:p>
            <a:r>
              <a:rPr lang="en-US" dirty="0" smtClean="0"/>
              <a:t>Can we eliminate this attack?</a:t>
            </a:r>
          </a:p>
          <a:p>
            <a:pPr lvl="1"/>
            <a:r>
              <a:rPr lang="en-US" dirty="0" smtClean="0"/>
              <a:t>Yes, by not publishing encodings of 0,1</a:t>
            </a:r>
          </a:p>
          <a:p>
            <a:pPr lvl="1"/>
            <a:r>
              <a:rPr lang="en-US" dirty="0" smtClean="0"/>
              <a:t>But in many applications we may need them</a:t>
            </a:r>
          </a:p>
        </p:txBody>
      </p:sp>
    </p:spTree>
    <p:extLst>
      <p:ext uri="{BB962C8B-B14F-4D97-AF65-F5344CB8AC3E}">
        <p14:creationId xmlns:p14="http://schemas.microsoft.com/office/powerpoint/2010/main" val="17719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Dimension-Halving for Principal Ideal 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[GS’02]: Given </a:t>
            </a:r>
          </a:p>
          <a:p>
            <a:pPr lvl="1"/>
            <a:r>
              <a:rPr lang="en-US" dirty="0" smtClean="0"/>
              <a:t>a basis of I =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)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 and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err="1" smtClean="0"/>
              <a:t>’s</a:t>
            </a:r>
            <a:r>
              <a:rPr lang="en-US" dirty="0" smtClean="0"/>
              <a:t> relative norm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</a:t>
            </a:r>
            <a:r>
              <a:rPr lang="en-US" dirty="0" smtClean="0">
                <a:latin typeface="Times New Roman"/>
                <a:cs typeface="Times New Roman"/>
              </a:rPr>
              <a:t>ū</a:t>
            </a:r>
            <a:r>
              <a:rPr lang="en-US" dirty="0" smtClean="0"/>
              <a:t>(x) in the index-2 subfield                Q(</a:t>
            </a:r>
            <a:r>
              <a:rPr lang="el-GR" dirty="0" smtClean="0">
                <a:latin typeface="Times New Roman"/>
                <a:cs typeface="Times New Roman"/>
              </a:rPr>
              <a:t>ζ</a:t>
            </a:r>
            <a:r>
              <a:rPr lang="en-US" baseline="-25000" dirty="0" smtClean="0"/>
              <a:t>N</a:t>
            </a:r>
            <a:r>
              <a:rPr lang="en-US" dirty="0" smtClean="0"/>
              <a:t>+</a:t>
            </a:r>
            <a:r>
              <a:rPr lang="el-GR" dirty="0" smtClean="0">
                <a:latin typeface="Times New Roman"/>
                <a:cs typeface="Times New Roman"/>
              </a:rPr>
              <a:t> ζ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 smtClean="0"/>
              <a:t>we can compute u(x) in poly-time.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Corollary: Set v(x)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(x)/</a:t>
            </a:r>
            <a:r>
              <a:rPr lang="en-US" dirty="0" smtClean="0">
                <a:latin typeface="Times New Roman"/>
                <a:cs typeface="Times New Roman"/>
              </a:rPr>
              <a:t>ū</a:t>
            </a:r>
            <a:r>
              <a:rPr lang="en-US" dirty="0" smtClean="0"/>
              <a:t>(x).  We can compute v(x) given a basis of J = (v).  </a:t>
            </a:r>
          </a:p>
          <a:p>
            <a:pPr lvl="1"/>
            <a:r>
              <a:rPr lang="en-US" dirty="0" smtClean="0"/>
              <a:t>We know v(x)’s relative norm equal 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Dimension-Halving for Principal Ideal 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Attack given a basis of I =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First, compute v(x)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(x)/</a:t>
            </a:r>
            <a:r>
              <a:rPr lang="en-US" dirty="0" smtClean="0">
                <a:latin typeface="Times New Roman"/>
                <a:cs typeface="Times New Roman"/>
              </a:rPr>
              <a:t>ū</a:t>
            </a:r>
            <a:r>
              <a:rPr lang="en-US" dirty="0" smtClean="0"/>
              <a:t>(x).</a:t>
            </a:r>
          </a:p>
          <a:p>
            <a:pPr lvl="1"/>
            <a:r>
              <a:rPr lang="en-US" dirty="0" smtClean="0"/>
              <a:t>Given a basis 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(x)} of I, multiply by 1+1/v(x) to get a basis {(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(x)+</a:t>
            </a:r>
            <a:r>
              <a:rPr lang="en-US" dirty="0" smtClean="0">
                <a:latin typeface="Times New Roman"/>
                <a:cs typeface="Times New Roman"/>
              </a:rPr>
              <a:t> ū</a:t>
            </a:r>
            <a:r>
              <a:rPr lang="en-US" dirty="0" smtClean="0"/>
              <a:t>(x))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(x)} of K =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(x)+</a:t>
            </a:r>
            <a:r>
              <a:rPr lang="en-US" dirty="0" smtClean="0">
                <a:latin typeface="Times New Roman"/>
                <a:cs typeface="Times New Roman"/>
              </a:rPr>
              <a:t>ū</a:t>
            </a:r>
            <a:r>
              <a:rPr lang="en-US" dirty="0" smtClean="0"/>
              <a:t>(x)) over R.</a:t>
            </a:r>
          </a:p>
          <a:p>
            <a:pPr lvl="1"/>
            <a:r>
              <a:rPr lang="en-US" dirty="0" smtClean="0"/>
              <a:t>Intersect K’s lattice with </a:t>
            </a:r>
            <a:r>
              <a:rPr lang="en-US" dirty="0" err="1" smtClean="0"/>
              <a:t>subring</a:t>
            </a:r>
            <a:r>
              <a:rPr lang="en-US" dirty="0" smtClean="0"/>
              <a:t> R’ = Z[</a:t>
            </a:r>
            <a:r>
              <a:rPr lang="el-GR" dirty="0" smtClean="0">
                <a:latin typeface="Times New Roman"/>
                <a:cs typeface="Times New Roman"/>
              </a:rPr>
              <a:t>ζ</a:t>
            </a:r>
            <a:r>
              <a:rPr lang="en-US" baseline="-25000" dirty="0" smtClean="0"/>
              <a:t>N</a:t>
            </a:r>
            <a:r>
              <a:rPr lang="en-US" dirty="0" smtClean="0"/>
              <a:t>+</a:t>
            </a:r>
            <a:r>
              <a:rPr lang="el-GR" dirty="0" smtClean="0">
                <a:latin typeface="Times New Roman"/>
                <a:cs typeface="Times New Roman"/>
              </a:rPr>
              <a:t> ζ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] to get a basis {(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(x)+</a:t>
            </a:r>
            <a:r>
              <a:rPr lang="en-US" dirty="0" smtClean="0">
                <a:latin typeface="Times New Roman"/>
                <a:cs typeface="Times New Roman"/>
              </a:rPr>
              <a:t> ū</a:t>
            </a:r>
            <a:r>
              <a:rPr lang="en-US" dirty="0" smtClean="0"/>
              <a:t>(x))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(x) 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(x)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R’} of K over R’.</a:t>
            </a:r>
          </a:p>
          <a:p>
            <a:pPr lvl="1"/>
            <a:r>
              <a:rPr lang="en-US" dirty="0" smtClean="0"/>
              <a:t>Apply lattice reduction to lattice {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(x)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(x) 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(x)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R’}, which has half the usual dimension.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“noisy” cryptographic </a:t>
            </a:r>
            <a:r>
              <a:rPr lang="en-US" dirty="0" err="1" smtClean="0"/>
              <a:t>multilinear</a:t>
            </a:r>
            <a:r>
              <a:rPr lang="en-US" dirty="0" smtClean="0"/>
              <a:t> map</a:t>
            </a:r>
          </a:p>
          <a:p>
            <a:r>
              <a:rPr lang="en-US" dirty="0"/>
              <a:t>C</a:t>
            </a:r>
            <a:r>
              <a:rPr lang="en-US" dirty="0" smtClean="0"/>
              <a:t>an be used for predicate encryption, other apps</a:t>
            </a:r>
          </a:p>
          <a:p>
            <a:r>
              <a:rPr lang="en-US" dirty="0" smtClean="0"/>
              <a:t>Construction is similar to NTRU-based homomorphic encryption, but with an equality-testing parameter</a:t>
            </a:r>
          </a:p>
          <a:p>
            <a:r>
              <a:rPr lang="en-US" dirty="0" smtClean="0"/>
              <a:t>Security is based on stronger hardness assumptions than NTRU</a:t>
            </a:r>
          </a:p>
          <a:p>
            <a:r>
              <a:rPr lang="en-US" dirty="0" smtClean="0"/>
              <a:t>Using them requires some care</a:t>
            </a:r>
          </a:p>
          <a:p>
            <a:pPr lvl="1"/>
            <a:r>
              <a:rPr lang="en-US" dirty="0" smtClean="0"/>
              <a:t>Avoiding (or tolerating) “weak DL”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867399" y="1374775"/>
            <a:ext cx="2282825" cy="4313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700" i="1">
                <a:solidFill>
                  <a:srgbClr val="C0C0C0"/>
                </a:solidFill>
                <a:latin typeface="Arial" charset="0"/>
              </a:rPr>
              <a:t>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55738" y="493713"/>
            <a:ext cx="7688262" cy="460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Thank You!  Questions?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4788024" y="1301750"/>
            <a:ext cx="2857500" cy="4313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700" i="1" dirty="0">
                <a:latin typeface="Arial" charset="0"/>
              </a:rPr>
              <a:t>?</a:t>
            </a:r>
          </a:p>
        </p:txBody>
      </p:sp>
      <p:pic>
        <p:nvPicPr>
          <p:cNvPr id="94213" name="Picture 5" descr="j007862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3" y="2833688"/>
            <a:ext cx="1444625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4" name="AutoShape 6"/>
          <p:cNvSpPr>
            <a:spLocks noChangeArrowheads="1"/>
          </p:cNvSpPr>
          <p:nvPr/>
        </p:nvSpPr>
        <p:spPr bwMode="auto">
          <a:xfrm rot="-7168426">
            <a:off x="1708944" y="1364456"/>
            <a:ext cx="1049338" cy="2701925"/>
          </a:xfrm>
          <a:prstGeom prst="flowChartDelay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TIME</a:t>
            </a:r>
            <a:br>
              <a:rPr lang="en-US" sz="2400">
                <a:solidFill>
                  <a:schemeClr val="bg1"/>
                </a:solidFill>
                <a:latin typeface="Arial" charset="0"/>
              </a:rPr>
            </a:br>
            <a:r>
              <a:rPr lang="en-US" sz="2400">
                <a:solidFill>
                  <a:schemeClr val="bg1"/>
                </a:solidFill>
                <a:latin typeface="Arial" charset="0"/>
              </a:rPr>
              <a:t> EXPIRED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Predicate Encryption for Circuits: </a:t>
            </a:r>
            <a:br>
              <a:rPr lang="en-US" dirty="0" smtClean="0"/>
            </a:br>
            <a:r>
              <a:rPr lang="en-US" dirty="0" smtClean="0"/>
              <a:t>Sketch of GGHSW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Picture of Yao garbled circuit</a:t>
            </a:r>
          </a:p>
          <a:p>
            <a:r>
              <a:rPr lang="en-US" dirty="0" smtClean="0"/>
              <a:t>Mention that Yao GC is a predicate encryption scheme, except that it doesn’t offer any resistance against collusions, which is a serious shortcoming in typical multi-user settings.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Predicate Encryption for Circuits: </a:t>
            </a:r>
            <a:br>
              <a:rPr lang="en-US" dirty="0" smtClean="0"/>
            </a:br>
            <a:r>
              <a:rPr lang="en-US" dirty="0" smtClean="0"/>
              <a:t>Sketch of GGHSW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describe GGHSW as a gate-by-gate garbling, where the value for ‘1’ is a function of the </a:t>
            </a:r>
            <a:r>
              <a:rPr lang="en-US" dirty="0" err="1" smtClean="0"/>
              <a:t>encrypter’s</a:t>
            </a:r>
            <a:r>
              <a:rPr lang="en-US" dirty="0" smtClean="0"/>
              <a:t> randomness s, and randomness </a:t>
            </a:r>
            <a:r>
              <a:rPr lang="en-US" dirty="0" err="1" smtClean="0"/>
              <a:t>rw</a:t>
            </a:r>
            <a:r>
              <a:rPr lang="en-US" dirty="0" smtClean="0"/>
              <a:t> for the wire that is embedded in the user’s key.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912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Apps of Bilinear Maps: </a:t>
            </a:r>
            <a:br>
              <a:rPr lang="en-US" dirty="0" smtClean="0"/>
            </a:br>
            <a:r>
              <a:rPr lang="en-US" dirty="0" smtClean="0"/>
              <a:t>Attribute-Based and Predicate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828800"/>
            <a:ext cx="8988552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Predicate Encryption: a generalization of IBE.</a:t>
            </a:r>
          </a:p>
          <a:p>
            <a:pPr lvl="1"/>
            <a:r>
              <a:rPr lang="en-US" dirty="0" smtClean="0"/>
              <a:t>Setup(1</a:t>
            </a:r>
            <a:r>
              <a:rPr lang="el-GR" baseline="30000" dirty="0" smtClean="0">
                <a:latin typeface="Tahoma"/>
                <a:cs typeface="Tahoma"/>
              </a:rPr>
              <a:t>λ</a:t>
            </a:r>
            <a:r>
              <a:rPr lang="en-US" dirty="0" smtClean="0"/>
              <a:t>, predicate function F): Authority generates MSK,MPK.</a:t>
            </a:r>
            <a:endParaRPr lang="en-US" sz="1000" dirty="0" smtClean="0"/>
          </a:p>
          <a:p>
            <a:pPr lvl="8"/>
            <a:endParaRPr lang="en-US" sz="1000" dirty="0" smtClean="0"/>
          </a:p>
          <a:p>
            <a:pPr lvl="1"/>
            <a:r>
              <a:rPr lang="en-US" dirty="0" err="1" smtClean="0"/>
              <a:t>KeyGen</a:t>
            </a:r>
            <a:r>
              <a:rPr lang="en-US" dirty="0" smtClean="0"/>
              <a:t>(MSK, x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{0,1}</a:t>
            </a:r>
            <a:r>
              <a:rPr lang="en-US" baseline="30000" dirty="0" smtClean="0"/>
              <a:t>s</a:t>
            </a:r>
            <a:r>
              <a:rPr lang="en-US" dirty="0" smtClean="0"/>
              <a:t>): Authority uses MSK to generate key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x</a:t>
            </a:r>
            <a:r>
              <a:rPr lang="en-US" dirty="0" smtClean="0"/>
              <a:t> for string x. (x could represent user’s “attributes”)</a:t>
            </a:r>
            <a:endParaRPr lang="en-US" sz="1000" dirty="0" smtClean="0"/>
          </a:p>
          <a:p>
            <a:pPr lvl="8"/>
            <a:endParaRPr lang="en-US" sz="1000" dirty="0" smtClean="0"/>
          </a:p>
          <a:p>
            <a:pPr lvl="1"/>
            <a:r>
              <a:rPr lang="en-US" dirty="0" smtClean="0"/>
              <a:t>Encrypt(MPK,y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{0,1}</a:t>
            </a:r>
            <a:r>
              <a:rPr lang="en-US" baseline="30000" dirty="0" smtClean="0"/>
              <a:t>t</a:t>
            </a:r>
            <a:r>
              <a:rPr lang="en-US" dirty="0" smtClean="0"/>
              <a:t>, m): </a:t>
            </a:r>
            <a:r>
              <a:rPr lang="en-US" dirty="0" err="1" smtClean="0"/>
              <a:t>Encrypter</a:t>
            </a:r>
            <a:r>
              <a:rPr lang="en-US" dirty="0" smtClean="0"/>
              <a:t> generates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  <a:r>
              <a:rPr lang="en-US" baseline="-25000" dirty="0" smtClean="0"/>
              <a:t>y</a:t>
            </a:r>
            <a:r>
              <a:rPr lang="en-US" dirty="0" smtClean="0"/>
              <a:t> for string y. (y could represent an “access policy”)</a:t>
            </a:r>
            <a:endParaRPr lang="en-US" sz="1000" dirty="0" smtClean="0"/>
          </a:p>
          <a:p>
            <a:pPr lvl="7"/>
            <a:endParaRPr lang="en-US" sz="1000" dirty="0" smtClean="0"/>
          </a:p>
          <a:p>
            <a:pPr lvl="1"/>
            <a:r>
              <a:rPr lang="en-US" dirty="0" smtClean="0"/>
              <a:t>Decrypt(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x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y</a:t>
            </a:r>
            <a:r>
              <a:rPr lang="en-US" dirty="0" smtClean="0"/>
              <a:t>): Decrypt works (recovers m) </a:t>
            </a:r>
            <a:r>
              <a:rPr lang="en-US" dirty="0" err="1" smtClean="0"/>
              <a:t>iff</a:t>
            </a:r>
            <a:r>
              <a:rPr lang="en-US" dirty="0" smtClean="0"/>
              <a:t> F(</a:t>
            </a:r>
            <a:r>
              <a:rPr lang="en-US" dirty="0" err="1" smtClean="0"/>
              <a:t>x,y</a:t>
            </a:r>
            <a:r>
              <a:rPr lang="en-US" dirty="0" smtClean="0"/>
              <a:t>)=1.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5791200"/>
            <a:ext cx="8458200" cy="914400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Predicate Encryption schemes using bilinear maps are “</a:t>
            </a:r>
            <a:r>
              <a:rPr lang="en-US" sz="2200" i="1" dirty="0" smtClean="0">
                <a:solidFill>
                  <a:schemeClr val="tx1"/>
                </a:solidFill>
              </a:rPr>
              <a:t>weak</a:t>
            </a:r>
            <a:r>
              <a:rPr lang="en-US" sz="2200" dirty="0" smtClean="0">
                <a:solidFill>
                  <a:schemeClr val="tx1"/>
                </a:solidFill>
              </a:rPr>
              <a:t>”.  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They can only enforce </a:t>
            </a:r>
            <a:r>
              <a:rPr lang="en-US" sz="2200" i="1" dirty="0" smtClean="0">
                <a:solidFill>
                  <a:schemeClr val="tx1"/>
                </a:solidFill>
              </a:rPr>
              <a:t>simple predicates</a:t>
            </a:r>
            <a:r>
              <a:rPr lang="en-US" sz="2200" dirty="0" smtClean="0">
                <a:solidFill>
                  <a:schemeClr val="tx1"/>
                </a:solidFill>
              </a:rPr>
              <a:t> computable by low-depth circuits.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Definition/Functionality and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Multilinear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6075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Multilinear Maps: Definition/Functionality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n-</a:t>
            </a:r>
            <a:r>
              <a:rPr lang="en-US" dirty="0" err="1" smtClean="0"/>
              <a:t>multilinear</a:t>
            </a:r>
            <a:r>
              <a:rPr lang="en-US" dirty="0" smtClean="0"/>
              <a:t> map (for groups)</a:t>
            </a:r>
          </a:p>
          <a:p>
            <a:pPr lvl="1"/>
            <a:r>
              <a:rPr lang="en-US" dirty="0" smtClean="0"/>
              <a:t>Groups 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 of order </a:t>
            </a:r>
            <a:r>
              <a:rPr lang="en-US" dirty="0" smtClean="0">
                <a:latin typeface="cmmi8" pitchFamily="34" charset="0"/>
              </a:rPr>
              <a:t>l</a:t>
            </a:r>
            <a:r>
              <a:rPr lang="en-US" dirty="0" smtClean="0"/>
              <a:t> with generators 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Family of maps:			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i,k</a:t>
            </a:r>
            <a:r>
              <a:rPr lang="en-US" dirty="0" smtClean="0"/>
              <a:t> :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× </a:t>
            </a:r>
            <a:r>
              <a:rPr lang="en-US" dirty="0" smtClean="0"/>
              <a:t>G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i+k</a:t>
            </a:r>
            <a:r>
              <a:rPr lang="en-US" dirty="0" smtClean="0"/>
              <a:t>  for </a:t>
            </a:r>
            <a:r>
              <a:rPr lang="en-US" dirty="0" err="1" smtClean="0"/>
              <a:t>i+k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≤ </a:t>
            </a:r>
            <a:r>
              <a:rPr lang="en-US" dirty="0" smtClean="0"/>
              <a:t>n, where</a:t>
            </a:r>
          </a:p>
          <a:p>
            <a:pPr lvl="8"/>
            <a:r>
              <a:rPr lang="en-US" sz="1000" dirty="0" smtClean="0"/>
              <a:t>	</a:t>
            </a:r>
            <a:r>
              <a:rPr lang="en-US" dirty="0" smtClean="0"/>
              <a:t>			</a:t>
            </a:r>
          </a:p>
          <a:p>
            <a:pPr lvl="2"/>
            <a:r>
              <a:rPr lang="en-US" sz="2500" dirty="0" err="1" smtClean="0"/>
              <a:t>e</a:t>
            </a:r>
            <a:r>
              <a:rPr lang="en-US" sz="2500" baseline="-25000" dirty="0" err="1" smtClean="0"/>
              <a:t>i,k</a:t>
            </a:r>
            <a:r>
              <a:rPr lang="en-US" sz="2500" dirty="0" smtClean="0"/>
              <a:t>(</a:t>
            </a:r>
            <a:r>
              <a:rPr lang="en-US" sz="2500" dirty="0" err="1" smtClean="0"/>
              <a:t>g</a:t>
            </a:r>
            <a:r>
              <a:rPr lang="en-US" sz="2500" baseline="-25000" dirty="0" err="1" smtClean="0"/>
              <a:t>i</a:t>
            </a:r>
            <a:r>
              <a:rPr lang="en-US" sz="2500" baseline="30000" dirty="0" err="1" smtClean="0"/>
              <a:t>a</a:t>
            </a:r>
            <a:r>
              <a:rPr lang="en-US" sz="2500" dirty="0" err="1" smtClean="0"/>
              <a:t>,g</a:t>
            </a:r>
            <a:r>
              <a:rPr lang="en-US" sz="2500" baseline="-25000" dirty="0" err="1" smtClean="0"/>
              <a:t>k</a:t>
            </a:r>
            <a:r>
              <a:rPr lang="en-US" sz="2500" baseline="30000" dirty="0" err="1" smtClean="0"/>
              <a:t>b</a:t>
            </a:r>
            <a:r>
              <a:rPr lang="en-US" sz="2500" dirty="0" smtClean="0"/>
              <a:t>) = </a:t>
            </a:r>
            <a:r>
              <a:rPr lang="en-US" sz="2500" dirty="0" err="1" smtClean="0"/>
              <a:t>g</a:t>
            </a:r>
            <a:r>
              <a:rPr lang="en-US" sz="2500" baseline="-25000" dirty="0" err="1" smtClean="0"/>
              <a:t>i+k</a:t>
            </a:r>
            <a:r>
              <a:rPr lang="en-US" sz="2500" baseline="30000" dirty="0" err="1" smtClean="0"/>
              <a:t>ab</a:t>
            </a:r>
            <a:r>
              <a:rPr lang="en-US" sz="2500" dirty="0" smtClean="0"/>
              <a:t> for all </a:t>
            </a:r>
            <a:r>
              <a:rPr lang="en-US" sz="2500" dirty="0" err="1" smtClean="0"/>
              <a:t>a,b</a:t>
            </a:r>
            <a:r>
              <a:rPr lang="en-US" sz="2500" dirty="0" smtClean="0"/>
              <a:t> </a:t>
            </a:r>
            <a:r>
              <a:rPr lang="en-US" sz="2500" dirty="0" smtClean="0">
                <a:latin typeface="cmsy10"/>
              </a:rPr>
              <a:t>2</a:t>
            </a:r>
            <a:r>
              <a:rPr lang="en-US" sz="2500" dirty="0" smtClean="0"/>
              <a:t> Z/</a:t>
            </a:r>
            <a:r>
              <a:rPr lang="en-US" sz="2500" dirty="0" smtClean="0">
                <a:latin typeface="cmmi8" pitchFamily="34" charset="0"/>
              </a:rPr>
              <a:t> l </a:t>
            </a:r>
            <a:r>
              <a:rPr lang="en-US" sz="2500" dirty="0" smtClean="0"/>
              <a:t>Z.</a:t>
            </a:r>
          </a:p>
          <a:p>
            <a:pPr lvl="2"/>
            <a:r>
              <a:rPr lang="en-US" sz="2500" dirty="0" smtClean="0"/>
              <a:t>At least, the “discrete log” problems in {</a:t>
            </a:r>
            <a:r>
              <a:rPr lang="en-US" sz="2500" dirty="0" err="1" smtClean="0"/>
              <a:t>G</a:t>
            </a:r>
            <a:r>
              <a:rPr lang="en-US" sz="2500" baseline="-25000" dirty="0" err="1" smtClean="0"/>
              <a:t>i</a:t>
            </a:r>
            <a:r>
              <a:rPr lang="en-US" sz="2500" dirty="0" smtClean="0"/>
              <a:t>} are “hard”.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Notation Simplification: e(g</a:t>
            </a:r>
            <a:r>
              <a:rPr lang="en-US" baseline="-18000" dirty="0" smtClean="0"/>
              <a:t>j</a:t>
            </a:r>
            <a:r>
              <a:rPr lang="en-US" baseline="-40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18000" dirty="0" err="1" smtClean="0"/>
              <a:t>j</a:t>
            </a:r>
            <a:r>
              <a:rPr lang="en-US" baseline="-40000" dirty="0" err="1" smtClean="0"/>
              <a:t>t</a:t>
            </a:r>
            <a:r>
              <a:rPr lang="en-US" dirty="0" smtClean="0"/>
              <a:t>) = g</a:t>
            </a:r>
            <a:r>
              <a:rPr lang="en-US" baseline="-18000" dirty="0" smtClean="0"/>
              <a:t>j</a:t>
            </a:r>
            <a:r>
              <a:rPr lang="en-US" baseline="-40000" dirty="0" smtClean="0"/>
              <a:t>1</a:t>
            </a:r>
            <a:r>
              <a:rPr lang="en-US" baseline="-25000" dirty="0" smtClean="0"/>
              <a:t>+...+</a:t>
            </a:r>
            <a:r>
              <a:rPr lang="en-US" baseline="-18000" dirty="0" smtClean="0"/>
              <a:t>j</a:t>
            </a:r>
            <a:r>
              <a:rPr lang="en-US" baseline="-40000" dirty="0" smtClean="0"/>
              <a:t>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6075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Multilinear Maps over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600200"/>
                <a:ext cx="92202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Replace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unstructured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“Exponent space” is now just some ring </a:t>
                </a:r>
                <a:r>
                  <a:rPr lang="en-US" i="1" dirty="0" smtClean="0"/>
                  <a:t>R</a:t>
                </a:r>
              </a:p>
              <a:p>
                <a:r>
                  <a:rPr lang="en-US" dirty="0" smtClean="0"/>
                  <a:t>Finite ring R and sets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for all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msy10"/>
                  </a:rPr>
                  <a:t>2</a:t>
                </a:r>
                <a:r>
                  <a:rPr lang="en-US" dirty="0" smtClean="0"/>
                  <a:t> [n]: “level-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encodings” </a:t>
                </a:r>
              </a:p>
              <a:p>
                <a:pPr lvl="1"/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is partitioned into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baseline="30000" dirty="0" smtClean="0"/>
                  <a:t>(a)</a:t>
                </a:r>
                <a:r>
                  <a:rPr lang="en-US" dirty="0" smtClean="0"/>
                  <a:t> for a </a:t>
                </a:r>
                <a:r>
                  <a:rPr lang="en-US" dirty="0" smtClean="0">
                    <a:latin typeface="cmsy10"/>
                  </a:rPr>
                  <a:t>2</a:t>
                </a:r>
                <a:r>
                  <a:rPr lang="en-US" dirty="0" smtClean="0"/>
                  <a:t> R:  “level-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encodings of a”.</a:t>
                </a:r>
              </a:p>
              <a:p>
                <a:r>
                  <a:rPr lang="en-US" dirty="0" smtClean="0"/>
                  <a:t>Sampling: It should be efficient to sample a “level-0” encoding such that the distribution over R is uniform.</a:t>
                </a:r>
              </a:p>
              <a:p>
                <a:r>
                  <a:rPr lang="en-US" dirty="0" smtClean="0"/>
                  <a:t>Equality testing: It should be efficient to distinguish whether two encodings encode the same thing at the same level.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600200"/>
                <a:ext cx="9220200" cy="5867400"/>
              </a:xfrm>
              <a:blipFill rotWithShape="0">
                <a:blip r:embed="rId2"/>
                <a:stretch>
                  <a:fillRect l="-330" t="-1143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/>
          <p:cNvSpPr/>
          <p:nvPr/>
        </p:nvSpPr>
        <p:spPr>
          <a:xfrm>
            <a:off x="6019800" y="3581400"/>
            <a:ext cx="2895600" cy="1524000"/>
          </a:xfrm>
          <a:prstGeom prst="wedgeRectCallout">
            <a:avLst>
              <a:gd name="adj1" fmla="val -66794"/>
              <a:gd name="adj2" fmla="val -5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In the “group” setting, there is only one level-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encoding of a – namely, 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baseline="30000" dirty="0" err="1" smtClean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19800" y="4648200"/>
            <a:ext cx="2895600" cy="1524000"/>
          </a:xfrm>
          <a:prstGeom prst="wedgeRectCallout">
            <a:avLst>
              <a:gd name="adj1" fmla="val -59496"/>
              <a:gd name="adj2" fmla="val -6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In the “group” setting, a level-0 encoding is just a number in [</a:t>
            </a:r>
            <a:r>
              <a:rPr lang="en-US" sz="2400" dirty="0" smtClean="0">
                <a:solidFill>
                  <a:schemeClr val="tx1"/>
                </a:solidFill>
                <a:latin typeface="cmmi8" pitchFamily="34" charset="0"/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].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724400" y="5486400"/>
            <a:ext cx="4191000" cy="1295400"/>
          </a:xfrm>
          <a:prstGeom prst="wedgeRectCallout">
            <a:avLst>
              <a:gd name="adj1" fmla="val -57399"/>
              <a:gd name="adj2" fmla="val -54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In the “group” setting, equality testing is trivial, since the encodings are literally the same.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6075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Multilinear Maps over Sets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20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Addition/Subtraction: There are ops + and – such that:</a:t>
            </a:r>
          </a:p>
          <a:p>
            <a:pPr lvl="1"/>
            <a:r>
              <a:rPr lang="en-US" dirty="0" smtClean="0"/>
              <a:t>For every i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[n], every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R, every u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(a</a:t>
            </a:r>
            <a:r>
              <a:rPr lang="en-US" sz="2100" baseline="15000" dirty="0" smtClean="0"/>
              <a:t>1</a:t>
            </a:r>
            <a:r>
              <a:rPr lang="en-US" baseline="30000" dirty="0" smtClean="0"/>
              <a:t>)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(a</a:t>
            </a:r>
            <a:r>
              <a:rPr lang="en-US" sz="2000" baseline="1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We have u</a:t>
            </a:r>
            <a:r>
              <a:rPr lang="en-US" baseline="-25000" dirty="0" smtClean="0"/>
              <a:t>1</a:t>
            </a:r>
            <a:r>
              <a:rPr lang="en-US" dirty="0" smtClean="0"/>
              <a:t>+u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(a</a:t>
            </a:r>
            <a:r>
              <a:rPr lang="en-US" sz="1700" baseline="15000" dirty="0" smtClean="0"/>
              <a:t>1</a:t>
            </a:r>
            <a:r>
              <a:rPr lang="en-US" baseline="30000" dirty="0" smtClean="0"/>
              <a:t>+a</a:t>
            </a:r>
            <a:r>
              <a:rPr lang="en-US" sz="1700" baseline="1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 and u</a:t>
            </a:r>
            <a:r>
              <a:rPr lang="en-US" baseline="-25000" dirty="0" smtClean="0"/>
              <a:t>1</a:t>
            </a:r>
            <a:r>
              <a:rPr lang="en-US" dirty="0" smtClean="0"/>
              <a:t>-u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(a</a:t>
            </a:r>
            <a:r>
              <a:rPr lang="en-US" sz="1400" baseline="15000" dirty="0" smtClean="0"/>
              <a:t>1</a:t>
            </a:r>
            <a:r>
              <a:rPr lang="en-US" baseline="30000" dirty="0" smtClean="0"/>
              <a:t>-a</a:t>
            </a:r>
            <a:r>
              <a:rPr lang="en-US" sz="1400" baseline="1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Multiplication: There is an op </a:t>
            </a:r>
            <a:r>
              <a:rPr lang="en-US" dirty="0" smtClean="0">
                <a:latin typeface="Times New Roman"/>
                <a:cs typeface="Times New Roman"/>
              </a:rPr>
              <a:t>× </a:t>
            </a:r>
            <a:r>
              <a:rPr lang="en-US" dirty="0" smtClean="0"/>
              <a:t>such that:</a:t>
            </a:r>
          </a:p>
          <a:p>
            <a:pPr lvl="1"/>
            <a:r>
              <a:rPr lang="en-US" dirty="0" smtClean="0"/>
              <a:t>We have u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i+k</a:t>
            </a:r>
            <a:r>
              <a:rPr lang="en-US" baseline="30000" dirty="0" smtClean="0"/>
              <a:t>(a</a:t>
            </a:r>
            <a:r>
              <a:rPr lang="en-US" sz="1700" baseline="15000" dirty="0" smtClean="0"/>
              <a:t>1</a:t>
            </a:r>
            <a:r>
              <a:rPr lang="en-US" baseline="30000" dirty="0" smtClean="0">
                <a:latin typeface="Times New Roman"/>
                <a:cs typeface="Times New Roman"/>
              </a:rPr>
              <a:t>∙</a:t>
            </a:r>
            <a:r>
              <a:rPr lang="en-US" baseline="30000" dirty="0" smtClean="0"/>
              <a:t>a</a:t>
            </a:r>
            <a:r>
              <a:rPr lang="en-US" sz="1700" baseline="1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For </a:t>
            </a:r>
            <a:r>
              <a:rPr lang="en-US" dirty="0" smtClean="0"/>
              <a:t>every </a:t>
            </a:r>
            <a:r>
              <a:rPr lang="en-US" dirty="0" err="1" smtClean="0"/>
              <a:t>i+k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≤ </a:t>
            </a:r>
            <a:r>
              <a:rPr lang="en-US" smtClean="0"/>
              <a:t>n</a:t>
            </a:r>
            <a:r>
              <a:rPr lang="en-US" smtClean="0"/>
              <a:t>,  a</a:t>
            </a:r>
            <a:r>
              <a:rPr lang="en-US" baseline="-25000" smtClean="0"/>
              <a:t>1</a:t>
            </a:r>
            <a:r>
              <a:rPr lang="en-US" smtClean="0"/>
              <a:t>,a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R</a:t>
            </a:r>
            <a:r>
              <a:rPr lang="en-US" smtClean="0"/>
              <a:t>, </a:t>
            </a:r>
            <a:r>
              <a:rPr lang="en-US" smtClean="0"/>
              <a:t> u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(a</a:t>
            </a:r>
            <a:r>
              <a:rPr lang="en-US" sz="1800" baseline="15000" dirty="0" smtClean="0"/>
              <a:t>1</a:t>
            </a:r>
            <a:r>
              <a:rPr lang="en-US" baseline="30000" dirty="0" smtClean="0"/>
              <a:t>)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baseline="30000" dirty="0" smtClean="0"/>
              <a:t>(a</a:t>
            </a:r>
            <a:r>
              <a:rPr lang="en-US" sz="1700" baseline="1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least, the “discrete log” problems in {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} are “hard”.   </a:t>
            </a:r>
          </a:p>
          <a:p>
            <a:pPr lvl="1"/>
            <a:r>
              <a:rPr lang="en-US" dirty="0" smtClean="0"/>
              <a:t>Given level-</a:t>
            </a:r>
            <a:r>
              <a:rPr lang="en-US" dirty="0" err="1" smtClean="0"/>
              <a:t>i</a:t>
            </a:r>
            <a:r>
              <a:rPr lang="en-US" dirty="0" smtClean="0"/>
              <a:t> encoding of a, hard to compute level-0 encoding of the same a.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629400" y="2895600"/>
            <a:ext cx="2057400" cy="1981200"/>
          </a:xfrm>
          <a:prstGeom prst="wedgeRectCallout">
            <a:avLst>
              <a:gd name="adj1" fmla="val -79736"/>
              <a:gd name="adj2" fmla="val -4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Analogous to multiplication and division within a group.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29400" y="4267200"/>
            <a:ext cx="2057400" cy="1981200"/>
          </a:xfrm>
          <a:prstGeom prst="wedgeRectCallout">
            <a:avLst>
              <a:gd name="adj1" fmla="val -99548"/>
              <a:gd name="adj2" fmla="val -61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Analogous to the </a:t>
            </a:r>
            <a:r>
              <a:rPr lang="en-US" sz="2400" dirty="0" err="1" smtClean="0">
                <a:solidFill>
                  <a:schemeClr val="tx1"/>
                </a:solidFill>
              </a:rPr>
              <a:t>multilinear</a:t>
            </a:r>
            <a:r>
              <a:rPr lang="en-US" sz="2400" dirty="0" smtClean="0">
                <a:solidFill>
                  <a:schemeClr val="tx1"/>
                </a:solidFill>
              </a:rPr>
              <a:t> map function for groups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RAIG@YFZFNPNFUVWXY5MJ" val="4267"/>
  <p:tag name="FIRSTCRAIG@YFVYQJMFUVWXY5MJ" val="426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12015</TotalTime>
  <Words>3587</Words>
  <Application>Microsoft Office PowerPoint</Application>
  <PresentationFormat>On-screen Show (4:3)</PresentationFormat>
  <Paragraphs>440</Paragraphs>
  <Slides>49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Tahoma</vt:lpstr>
      <vt:lpstr>Wingdings</vt:lpstr>
      <vt:lpstr>Calibri</vt:lpstr>
      <vt:lpstr>Cambria Math</vt:lpstr>
      <vt:lpstr>Tw Cen MT</vt:lpstr>
      <vt:lpstr>Arial</vt:lpstr>
      <vt:lpstr>cmmi8</vt:lpstr>
      <vt:lpstr>Times New Roman</vt:lpstr>
      <vt:lpstr>cmsy10</vt:lpstr>
      <vt:lpstr>Wingdings 2</vt:lpstr>
      <vt:lpstr>Median</vt:lpstr>
      <vt:lpstr>Cryptographic Multilinear Maps</vt:lpstr>
      <vt:lpstr>Cryptographic Bilinear Maps</vt:lpstr>
      <vt:lpstr>Bilinear Maps in Cryptography</vt:lpstr>
      <vt:lpstr>Bilinear Maps: “Hard” Problems </vt:lpstr>
      <vt:lpstr>Other Apps of Bilinear Maps:  Attribute-Based and Predicate Encryption</vt:lpstr>
      <vt:lpstr>Cryptographic Multilinear Maps</vt:lpstr>
      <vt:lpstr>Multilinear Maps: Definition/Functionality </vt:lpstr>
      <vt:lpstr>Multilinear Maps over Sets</vt:lpstr>
      <vt:lpstr>Multilinear Maps over Sets (cont’d)</vt:lpstr>
      <vt:lpstr>Multilinear Maps: Hard Problems</vt:lpstr>
      <vt:lpstr>Bigger Application: Predicate Encryption for Arbitrary Circuits</vt:lpstr>
      <vt:lpstr>Multilinear Maps: Do They Exist?</vt:lpstr>
      <vt:lpstr>Whirlwind Tour of Lattice Crypto</vt:lpstr>
      <vt:lpstr>Lattices, and “Hard” Problems</vt:lpstr>
      <vt:lpstr>Lattices, and “Hard” Problems</vt:lpstr>
      <vt:lpstr>Lattices, and “Hard” Problems</vt:lpstr>
      <vt:lpstr>Lattice Reduction</vt:lpstr>
      <vt:lpstr>NTRU [HPS98]</vt:lpstr>
      <vt:lpstr>NTRU: Where are the Lattices?</vt:lpstr>
      <vt:lpstr>NTRU Security</vt:lpstr>
      <vt:lpstr>NTRU</vt:lpstr>
      <vt:lpstr>NTRU</vt:lpstr>
      <vt:lpstr>NTRU</vt:lpstr>
      <vt:lpstr>NTRU</vt:lpstr>
      <vt:lpstr>NTRU</vt:lpstr>
      <vt:lpstr>NTRU</vt:lpstr>
      <vt:lpstr>NTRU: Additive Homomorphism</vt:lpstr>
      <vt:lpstr>NTRU: Multiplicative Homomorphism</vt:lpstr>
      <vt:lpstr>NTRU: Any Homogeneous Polynomial</vt:lpstr>
      <vt:lpstr>Homomorphic Encryption</vt:lpstr>
      <vt:lpstr>Homomorphic Encryption from NTRU</vt:lpstr>
      <vt:lpstr>“Noisy” Multilinear Maps</vt:lpstr>
      <vt:lpstr>Adding an Equality Test</vt:lpstr>
      <vt:lpstr>Example Application: (n+1)-partite DH</vt:lpstr>
      <vt:lpstr>Example Application: (n+1)-partite DH</vt:lpstr>
      <vt:lpstr>Predicate Encryption for Circuits</vt:lpstr>
      <vt:lpstr>Cryptanalysis: “Trivial” Attacks</vt:lpstr>
      <vt:lpstr>Trivial “Attacks”</vt:lpstr>
      <vt:lpstr>Trivial “Attacks”</vt:lpstr>
      <vt:lpstr>Cryptanalysis</vt:lpstr>
      <vt:lpstr>Attack Landscape</vt:lpstr>
      <vt:lpstr>A “Weak Discrete-Log” Attack</vt:lpstr>
      <vt:lpstr>Effects of the “Weak DL” Attack</vt:lpstr>
      <vt:lpstr>Dimension-Halving for Principal Ideal Lattices</vt:lpstr>
      <vt:lpstr>Dimension-Halving for Principal Ideal Lattices</vt:lpstr>
      <vt:lpstr>Summary</vt:lpstr>
      <vt:lpstr>Thank You!  Questions?</vt:lpstr>
      <vt:lpstr>Predicate Encryption for Circuits:  Sketch of GGHSW Construction</vt:lpstr>
      <vt:lpstr>Predicate Encryption for Circuits:  Sketch of GGHSW Construction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Homomorphic Encryption: current State of the Art</dc:title>
  <dc:creator>Craig; Shai Halevi</dc:creator>
  <cp:lastModifiedBy>shaih</cp:lastModifiedBy>
  <cp:revision>289</cp:revision>
  <dcterms:created xsi:type="dcterms:W3CDTF">2006-08-16T00:00:00Z</dcterms:created>
  <dcterms:modified xsi:type="dcterms:W3CDTF">2013-03-07T05:23:35Z</dcterms:modified>
</cp:coreProperties>
</file>