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72" r:id="rId1"/>
  </p:sldMasterIdLst>
  <p:notesMasterIdLst>
    <p:notesMasterId r:id="rId46"/>
  </p:notesMasterIdLst>
  <p:sldIdLst>
    <p:sldId id="256" r:id="rId2"/>
    <p:sldId id="562" r:id="rId3"/>
    <p:sldId id="528" r:id="rId4"/>
    <p:sldId id="529" r:id="rId5"/>
    <p:sldId id="523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73" r:id="rId23"/>
    <p:sldId id="564" r:id="rId24"/>
    <p:sldId id="548" r:id="rId25"/>
    <p:sldId id="549" r:id="rId26"/>
    <p:sldId id="550" r:id="rId27"/>
    <p:sldId id="551" r:id="rId28"/>
    <p:sldId id="552" r:id="rId29"/>
    <p:sldId id="565" r:id="rId30"/>
    <p:sldId id="553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3" r:id="rId39"/>
    <p:sldId id="566" r:id="rId40"/>
    <p:sldId id="568" r:id="rId41"/>
    <p:sldId id="569" r:id="rId42"/>
    <p:sldId id="571" r:id="rId43"/>
    <p:sldId id="572" r:id="rId44"/>
    <p:sldId id="567" r:id="rId45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Gill Sans MT" panose="020B0502020104020203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Wingdings 2" panose="05020102010507070707" pitchFamily="18" charset="2"/>
      <p:regular r:id="rId60"/>
    </p:embeddedFont>
    <p:embeddedFont>
      <p:font typeface="Arial Black" panose="020B0A04020102020204" pitchFamily="34" charset="0"/>
      <p:bold r:id="rId61"/>
    </p:embeddedFont>
  </p:embeddedFontLst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2DA"/>
    <a:srgbClr val="99CC00"/>
    <a:srgbClr val="8F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BEAC-E005-4952-BC2E-B6DF74B63C24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7EF-200C-46F5-8C56-8DDEBEAA9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[J00] </a:t>
            </a:r>
            <a:r>
              <a:rPr lang="en-US" dirty="0" err="1" smtClean="0"/>
              <a:t>Joux</a:t>
            </a:r>
            <a:r>
              <a:rPr lang="en-US" dirty="0" smtClean="0"/>
              <a:t>, [SOK00] Sakai, </a:t>
            </a:r>
            <a:r>
              <a:rPr lang="en-US" dirty="0" err="1" smtClean="0"/>
              <a:t>Ohgishi</a:t>
            </a:r>
            <a:r>
              <a:rPr lang="en-US" dirty="0" smtClean="0"/>
              <a:t>, </a:t>
            </a:r>
            <a:r>
              <a:rPr lang="en-US" dirty="0" err="1" smtClean="0"/>
              <a:t>Kasahara</a:t>
            </a:r>
            <a:r>
              <a:rPr lang="en-US" dirty="0" smtClean="0"/>
              <a:t>, [BF01] </a:t>
            </a:r>
            <a:r>
              <a:rPr lang="en-US" dirty="0" err="1" smtClean="0"/>
              <a:t>Boneh</a:t>
            </a:r>
            <a:r>
              <a:rPr lang="en-US" dirty="0" smtClean="0"/>
              <a:t>,</a:t>
            </a:r>
            <a:r>
              <a:rPr lang="en-US" baseline="0" dirty="0" smtClean="0"/>
              <a:t> Franklin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7EF-200C-46F5-8C56-8DDEBEAA9E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7EF-200C-46F5-8C56-8DDEBEAA9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Barak,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Goldreich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Impagliazzo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Rudich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Sahai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Vadhan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7EF-200C-46F5-8C56-8DDEBEAA9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406640" cy="147218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Introduction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Cryptographic </a:t>
            </a:r>
            <a:r>
              <a:rPr lang="en-US" dirty="0" err="1" smtClean="0"/>
              <a:t>Multilinear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6858000" cy="1981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Sanjam</a:t>
            </a:r>
            <a:r>
              <a:rPr lang="en-US" dirty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, Craig Gentry,  </a:t>
            </a:r>
            <a:r>
              <a:rPr lang="en-US" u="sng" dirty="0" smtClean="0"/>
              <a:t>Shai </a:t>
            </a:r>
            <a:r>
              <a:rPr lang="en-US" u="sng" dirty="0" smtClean="0"/>
              <a:t>Halevi</a:t>
            </a:r>
            <a:endParaRPr lang="en-US" dirty="0" smtClean="0"/>
          </a:p>
          <a:p>
            <a:pPr algn="ctr"/>
            <a:r>
              <a:rPr lang="en-US" dirty="0" smtClean="0"/>
              <a:t>IBM T.J. Watson Research Center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Words About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“level-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”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encrypts a</a:t>
                </a:r>
                <a:br>
                  <a:rPr lang="en-US" dirty="0" smtClean="0"/>
                </a:br>
                <a:r>
                  <a:rPr lang="en-US" dirty="0" smtClean="0"/>
                  <a:t>degree-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expression</a:t>
                </a:r>
              </a:p>
              <a:p>
                <a:pPr lvl="1"/>
                <a:r>
                  <a:rPr lang="en-US" dirty="0" smtClean="0"/>
                  <a:t>Fresh </a:t>
                </a:r>
                <a:r>
                  <a:rPr lang="en-US" dirty="0" err="1" smtClean="0"/>
                  <a:t>cipehrtexts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 err="1" smtClean="0"/>
                  <a:t>Enc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), are at level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𝑐</m:t>
                        </m:r>
                        <m:r>
                          <a:rPr lang="en-US" smtClean="0">
                            <a:latin typeface="Cambria Math"/>
                          </a:rPr>
                          <m:t>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smtClean="0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𝑐</m:t>
                        </m:r>
                        <m:r>
                          <a:rPr lang="en-US" smtClean="0">
                            <a:latin typeface="Cambria Math"/>
                          </a:rPr>
                          <m:t>⊞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>
                            <a:latin typeface="Cambria Math"/>
                          </a:rPr>
                          <m:t>{</m:t>
                        </m:r>
                        <m:r>
                          <a:rPr lang="en-US">
                            <a:latin typeface="Cambria Math"/>
                          </a:rPr>
                          <m:t>𝐿𝑒𝑣𝑒𝑙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a:rPr lang="en-US">
                            <a:latin typeface="Cambria Math"/>
                          </a:rPr>
                          <m:t>𝐿𝑒𝑣𝑒𝑙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>
                            <a:latin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Contemporary SWHE schemes are “naturally leveled”</a:t>
                </a:r>
              </a:p>
              <a:p>
                <a:pPr lvl="1"/>
                <a:r>
                  <a:rPr lang="en-US" dirty="0" smtClean="0"/>
                  <a:t>Often a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in these schemes would be tagged with its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2764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Words About Levels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zero-test parameter that works for all levels, would give a “black-box field”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ould be useful, but it’s not MMAPs</a:t>
                </a:r>
              </a:p>
              <a:p>
                <a:pPr lvl="1"/>
                <a:r>
                  <a:rPr lang="en-US" dirty="0" smtClean="0"/>
                  <a:t>Also we don’t know how to get one</a:t>
                </a:r>
              </a:p>
              <a:p>
                <a:r>
                  <a:rPr lang="en-US" dirty="0" smtClean="0"/>
                  <a:t>Our </a:t>
                </a:r>
                <a:r>
                  <a:rPr lang="en-US" dirty="0"/>
                  <a:t>zero-test parameter </a:t>
                </a:r>
                <a:r>
                  <a:rPr lang="en-US" dirty="0" smtClean="0"/>
                  <a:t>only works for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 at one particular level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zero-test level is a parameter, equal to the </a:t>
                </a:r>
                <a:r>
                  <a:rPr lang="en-US" dirty="0"/>
                  <a:t>multi-linearity </a:t>
                </a:r>
                <a:r>
                  <a:rPr lang="en-US" dirty="0" smtClean="0"/>
                  <a:t>degree that we want to implement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6781800" y="1143000"/>
                <a:ext cx="2209800" cy="914400"/>
              </a:xfrm>
              <a:prstGeom prst="wedgeRoundRectCallout">
                <a:avLst>
                  <a:gd name="adj1" fmla="val -5849"/>
                  <a:gd name="adj2" fmla="val 105389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‘s from some large finite field/ring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143000"/>
                <a:ext cx="2209800" cy="914400"/>
              </a:xfrm>
              <a:prstGeom prst="wedgeRoundRectCallout">
                <a:avLst>
                  <a:gd name="adj1" fmla="val -5849"/>
                  <a:gd name="adj2" fmla="val 105389"/>
                  <a:gd name="adj3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Goal (“approximate MMAPs”)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-Graded Encoding Scheme</a:t>
                </a:r>
              </a:p>
              <a:p>
                <a:r>
                  <a:rPr lang="en-US" u="sng" dirty="0" err="1" smtClean="0"/>
                  <a:t>KeyGen</a:t>
                </a:r>
                <a:r>
                  <a:rPr lang="en-US" u="sng" dirty="0" smtClean="0"/>
                  <a:t>(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u="sng" dirty="0" smtClean="0"/>
                  <a:t>)</a:t>
                </a:r>
                <a:r>
                  <a:rPr lang="en-US" dirty="0" smtClean="0"/>
                  <a:t>: Generating public parameters</a:t>
                </a:r>
              </a:p>
              <a:p>
                <a:r>
                  <a:rPr lang="en-US" u="sng" dirty="0" smtClean="0"/>
                  <a:t>Encode</a:t>
                </a:r>
                <a:r>
                  <a:rPr lang="en-US" dirty="0" smtClean="0"/>
                  <a:t>: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of plaintext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/>
                  <a:t>Plaintext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themselves are considered “level-0”</a:t>
                </a:r>
              </a:p>
              <a:p>
                <a:pPr lvl="1"/>
                <a:r>
                  <a:rPr lang="en-US" dirty="0" smtClean="0"/>
                  <a:t>Encoding can be randomized</a:t>
                </a:r>
              </a:p>
              <a:p>
                <a:r>
                  <a:rPr lang="en-US" u="sng" dirty="0" smtClean="0"/>
                  <a:t>Arithmetic</a:t>
                </a:r>
                <a:r>
                  <a:rPr lang="en-US" dirty="0" smtClean="0"/>
                  <a:t>: addition &amp; multiplication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𝑐</m:t>
                        </m:r>
                        <m:r>
                          <a:rPr lang="en-US">
                            <a:latin typeface="Cambria Math"/>
                          </a:rPr>
                          <m:t>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𝐿𝑒𝑣𝑒𝑙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𝑐</m:t>
                        </m:r>
                        <m:r>
                          <a:rPr lang="en-US">
                            <a:latin typeface="Cambria Math"/>
                          </a:rPr>
                          <m:t>⊞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>
                            <a:latin typeface="Cambria Math"/>
                          </a:rPr>
                          <m:t>{</m:t>
                        </m:r>
                        <m:r>
                          <a:rPr lang="en-US">
                            <a:latin typeface="Cambria Math"/>
                          </a:rPr>
                          <m:t>𝐿𝑒𝑣𝑒𝑙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a:rPr lang="en-US">
                            <a:latin typeface="Cambria Math"/>
                          </a:rPr>
                          <m:t>𝐿𝑒𝑣𝑒𝑙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>
                            <a:latin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Zero-test</a:t>
                </a:r>
                <a:r>
                  <a:rPr lang="en-US" dirty="0" smtClean="0"/>
                  <a:t>:  does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encode 0? </a:t>
                </a:r>
              </a:p>
              <a:p>
                <a:pPr lvl="1"/>
                <a:r>
                  <a:rPr lang="en-US" dirty="0" smtClean="0"/>
                  <a:t>Only works for 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541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Variations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447800"/>
                <a:ext cx="7848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Can extract “random canonical representation”</a:t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from any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Can only encode </a:t>
                </a:r>
                <a:r>
                  <a:rPr lang="en-US" i="1" dirty="0" smtClean="0"/>
                  <a:t>random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’s, not specific ones</a:t>
                </a:r>
              </a:p>
              <a:p>
                <a:r>
                  <a:rPr lang="en-US" dirty="0" err="1" smtClean="0"/>
                  <a:t>KeyGen</a:t>
                </a:r>
                <a:r>
                  <a:rPr lang="en-US" dirty="0" smtClean="0"/>
                  <a:t> outputs a matching secret key</a:t>
                </a:r>
              </a:p>
              <a:p>
                <a:pPr lvl="1"/>
                <a:r>
                  <a:rPr lang="en-US" dirty="0" smtClean="0"/>
                  <a:t>Secret key may be needed for encoding</a:t>
                </a:r>
              </a:p>
              <a:p>
                <a:r>
                  <a:rPr lang="en-US" dirty="0" smtClean="0"/>
                  <a:t>Encoding can be re-</a:t>
                </a:r>
                <a:r>
                  <a:rPr lang="en-US" dirty="0" err="1" smtClean="0"/>
                  <a:t>randomizable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Given any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encoding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output a random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encoding of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ore complicated level structure than just 0,1,2, …</a:t>
                </a:r>
              </a:p>
              <a:p>
                <a:pPr lvl="1"/>
                <a:r>
                  <a:rPr lang="en-US" dirty="0" smtClean="0"/>
                  <a:t>E.g., levels are vectors, with partial ordering</a:t>
                </a:r>
              </a:p>
              <a:p>
                <a:pPr lvl="1"/>
                <a:r>
                  <a:rPr lang="en-US" dirty="0" smtClean="0"/>
                  <a:t>Yields an extension of  “asymmetric maps”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447800"/>
                <a:ext cx="7848600" cy="5105400"/>
              </a:xfrm>
              <a:blipFill rotWithShape="1">
                <a:blip r:embed="rId2"/>
                <a:stretch>
                  <a:fillRect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[</a:t>
            </a:r>
            <a:r>
              <a:rPr lang="en-US" smtClean="0"/>
              <a:t>GGH’13]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an NTRU-like SWHE scheme</a:t>
            </a:r>
          </a:p>
          <a:p>
            <a:pPr lvl="1"/>
            <a:r>
              <a:rPr lang="en-US" dirty="0" smtClean="0"/>
              <a:t>Semantic-security under some “reasonable assumptions”</a:t>
            </a:r>
          </a:p>
          <a:p>
            <a:r>
              <a:rPr lang="en-US" dirty="0" smtClean="0"/>
              <a:t>Add zero-test parameter</a:t>
            </a:r>
          </a:p>
          <a:p>
            <a:pPr lvl="1"/>
            <a:r>
              <a:rPr lang="en-US" dirty="0" smtClean="0"/>
              <a:t>Some things that were hard now become easy</a:t>
            </a:r>
          </a:p>
          <a:p>
            <a:pPr lvl="1"/>
            <a:r>
              <a:rPr lang="en-US" dirty="0" smtClean="0"/>
              <a:t>Other things are still seemingly hard</a:t>
            </a:r>
          </a:p>
          <a:p>
            <a:pPr lvl="2"/>
            <a:r>
              <a:rPr lang="en-US" dirty="0" smtClean="0"/>
              <a:t>But hardness assumptions are stronger, uglier</a:t>
            </a:r>
          </a:p>
          <a:p>
            <a:pPr lvl="1"/>
            <a:r>
              <a:rPr lang="en-US" dirty="0" smtClean="0"/>
              <a:t>Separating hard from easy is challenging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From NTRU-like SWHE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All ops are in some polynomial rings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]/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𝑞𝑅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Secret key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is short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is random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Plaintext elements are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𝑔𝑅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An encryption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To decrypt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6705600" y="2362200"/>
                <a:ext cx="2209800" cy="685800"/>
              </a:xfrm>
              <a:prstGeom prst="wedgeRoundRectCallout">
                <a:avLst>
                  <a:gd name="adj1" fmla="val -60633"/>
                  <a:gd name="adj2" fmla="val 34966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In NTRU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362200"/>
                <a:ext cx="2209800" cy="685800"/>
              </a:xfrm>
              <a:prstGeom prst="wedgeRoundRectCallout">
                <a:avLst>
                  <a:gd name="adj1" fmla="val -60633"/>
                  <a:gd name="adj2" fmla="val 34966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NTRU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7800"/>
                <a:ext cx="79248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encryption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To decrypt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Can add, multiply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2"/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𝑎𝑏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≪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𝑎𝑏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 long as numerator remains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7800"/>
                <a:ext cx="7924800" cy="4800600"/>
              </a:xfrm>
              <a:blipFill rotWithShape="1">
                <a:blip r:embed="rId2"/>
                <a:stretch>
                  <a:fillRect t="-1906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Public Key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encrypt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small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 choose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 set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𝜶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𝜷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𝒈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Gaussian with suitable parameter then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≪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~uniform 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we can encrypt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</a:t>
                </a:r>
              </a:p>
              <a:p>
                <a:pPr lvl="1"/>
                <a:r>
                  <a:rPr lang="en-US" dirty="0" smtClean="0"/>
                  <a:t>But not any pre-set element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Zero-Test Parameter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Need to publish information to help recognize elements of the form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But not of the form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)/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Also not of the form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First idea: publish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𝐳𝐭</m:t>
                        </m:r>
                      </m:sub>
                    </m:sSub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𝑟𝑔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entails wraparound 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So typically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b="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b="-16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Zero-Test Parameter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Main problem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enables also zero-testing at levels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counter this,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𝐳𝐭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𝒉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≈√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Now squaring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zt</m:t>
                        </m:r>
                      </m:sub>
                    </m:sSub>
                  </m:oMath>
                </a14:m>
                <a:r>
                  <a:rPr lang="en-US" dirty="0" smtClean="0"/>
                  <a:t> already yields wraparound</a:t>
                </a:r>
              </a:p>
              <a:p>
                <a:r>
                  <a:rPr lang="en-US" dirty="0" smtClean="0"/>
                  <a:t>Zero-testing procedure:</a:t>
                </a:r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Multilinear Maps (MMAPs)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technical tool</a:t>
            </a:r>
          </a:p>
          <a:p>
            <a:pPr lvl="1"/>
            <a:r>
              <a:rPr lang="en-US" dirty="0" smtClean="0"/>
              <a:t>Think “trapdoor-permutations” or “smooth-projective-hashing”, or “randomized-encoding”</a:t>
            </a:r>
          </a:p>
          <a:p>
            <a:pPr lvl="1"/>
            <a:r>
              <a:rPr lang="en-US" dirty="0" smtClean="0"/>
              <a:t>More a technique than a single primitive</a:t>
            </a:r>
          </a:p>
          <a:p>
            <a:pPr lvl="2"/>
            <a:r>
              <a:rPr lang="en-US" dirty="0" smtClean="0"/>
              <a:t>Several different variants, all share the same core properties but differ in details</a:t>
            </a:r>
          </a:p>
          <a:p>
            <a:r>
              <a:rPr lang="en-US" dirty="0" smtClean="0"/>
              <a:t>Extension of bilinear maps </a:t>
            </a:r>
            <a:r>
              <a:rPr lang="en-US" sz="3000" dirty="0" smtClean="0"/>
              <a:t>[J00,SOK00,BF01]</a:t>
            </a:r>
          </a:p>
          <a:p>
            <a:pPr lvl="1"/>
            <a:r>
              <a:rPr lang="en-US" dirty="0" smtClean="0"/>
              <a:t>Bilinear maps are extensions of DL-based crypto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ook the crypto world by storm in 2000, used in dozens of applications, hundreds of papers</a:t>
            </a:r>
          </a:p>
          <a:p>
            <a:pPr lvl="1"/>
            <a:r>
              <a:rPr lang="en-US" dirty="0" smtClean="0"/>
              <a:t>Applications from IBE to NIZK and more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Zero-Testing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555992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𝑟𝑔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encodes zero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𝑟𝑔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(mod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b="0" dirty="0" smtClean="0"/>
                  <a:t>We know that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𝑟𝑔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1/8</m:t>
                        </m:r>
                      </m:sup>
                    </m:sSup>
                  </m:oMath>
                </a14:m>
                <a:r>
                  <a:rPr lang="en-US" b="0" dirty="0" smtClean="0"/>
                  <a:t>, since all valid encodings have small numerators</a:t>
                </a:r>
              </a:p>
              <a:p>
                <a:pPr lvl="1"/>
                <a:r>
                  <a:rPr lang="en-US" dirty="0" smtClean="0"/>
                  <a:t>Hence also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1/8+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This assumes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small </a:t>
                </a:r>
                <a:r>
                  <a:rPr lang="en-US" b="0" dirty="0" smtClean="0"/>
                  <a:t>in the field of fractions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ince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h𝑟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𝑟𝑔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h𝑟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dirty="0" smtClean="0"/>
                  <a:t> so the zero-test pass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555992" cy="4800600"/>
              </a:xfrm>
              <a:blipFill rotWithShape="1">
                <a:blip r:embed="rId2"/>
                <a:stretch>
                  <a:fillRect t="-1398" r="-1937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Zero-Testing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632192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converse is a bit more complicated: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smtClean="0"/>
                      <m:t>𝑔</m:t>
                    </m:r>
                    <m:r>
                      <a:rPr lang="en-US" smtClean="0"/>
                      <m:t>,</m:t>
                    </m:r>
                    <m:r>
                      <a:rPr lang="en-US" smtClean="0"/>
                      <m:t>h</m:t>
                    </m:r>
                  </m:oMath>
                </a14:m>
                <a:r>
                  <a:rPr lang="en-US" dirty="0" smtClean="0"/>
                  <a:t> be such that the two ideals </a:t>
                </a:r>
                <a14:m>
                  <m:oMath xmlns:m="http://schemas.openxmlformats.org/officeDocument/2006/math">
                    <m:r>
                      <a:rPr lang="en-US" smtClean="0"/>
                      <m:t>𝑔𝑅</m:t>
                    </m:r>
                    <m:r>
                      <a:rPr lang="en-US" smtClean="0"/>
                      <m:t>,</m:t>
                    </m:r>
                    <m:r>
                      <a:rPr lang="en-US" smtClean="0"/>
                      <m:t>h𝑅</m:t>
                    </m:r>
                  </m:oMath>
                </a14:m>
                <a:r>
                  <a:rPr lang="en-US" dirty="0" smtClean="0"/>
                  <a:t> are co-prime</a:t>
                </a:r>
              </a:p>
              <a:p>
                <a:pPr marL="82296" indent="0">
                  <a:buNone/>
                </a:pPr>
                <a:r>
                  <a:rPr lang="en-US" u="sng" dirty="0"/>
                  <a:t>Lemma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/>
                      <m:t>𝑒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/>
                      <m:t>|</m:t>
                    </m:r>
                    <m:r>
                      <a:rPr lang="en-US"/>
                      <m:t>𝑒h</m:t>
                    </m:r>
                    <m:r>
                      <a:rPr lang="en-US"/>
                      <m:t>|&lt;</m:t>
                    </m:r>
                    <m:r>
                      <a:rPr lang="en-US"/>
                      <m:t>𝑞</m:t>
                    </m:r>
                    <m:r>
                      <a:rPr lang="en-US"/>
                      <m:t>/2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let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/>
                      <m:t>𝑤</m:t>
                    </m:r>
                    <m:r>
                      <a:rPr lang="en-US"/>
                      <m:t>=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𝑒h</m:t>
                            </m:r>
                            <m:r>
                              <a:rPr lang="en-US"/>
                              <m:t>/</m:t>
                            </m:r>
                            <m:r>
                              <a:rPr lang="en-US"/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/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/>
                      <m:t>𝑤</m:t>
                    </m:r>
                  </m:oMath>
                </a14:m>
                <a:r>
                  <a:rPr lang="en-US" dirty="0" smtClean="0"/>
                  <a:t> is small enough,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/>
                      <m:t>|</m:t>
                    </m:r>
                    <m:r>
                      <a:rPr lang="en-US" smtClean="0"/>
                      <m:t>𝑤𝑔</m:t>
                    </m:r>
                    <m:r>
                      <a:rPr lang="en-US"/>
                      <m:t>|</m:t>
                    </m:r>
                    <m:r>
                      <a:rPr lang="en-US" smtClean="0"/>
                      <m:t>&lt;</m:t>
                    </m:r>
                    <m:r>
                      <a:rPr lang="en-US"/>
                      <m:t>𝑞</m:t>
                    </m:r>
                    <m:r>
                      <a:rPr lang="en-US" smtClean="0"/>
                      <m:t>/2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smtClean="0"/>
                      <m:t>𝑒</m:t>
                    </m:r>
                    <m:r>
                      <a:rPr lang="en-US" smtClean="0"/>
                      <m:t>∈</m:t>
                    </m:r>
                    <m:r>
                      <a:rPr lang="en-US" smtClean="0"/>
                      <m:t>𝑔𝑅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</a:t>
                </a:r>
                <a:r>
                  <a:rPr lang="en-US" dirty="0" smtClean="0"/>
                  <a:t>., </a:t>
                </a:r>
                <a14:m>
                  <m:oMath xmlns:m="http://schemas.openxmlformats.org/officeDocument/2006/math">
                    <m:r>
                      <a:rPr lang="en-US"/>
                      <m:t>𝑒</m:t>
                    </m:r>
                    <m:r>
                      <a:rPr lang="en-US" smtClean="0"/>
                      <m:t>=</m:t>
                    </m:r>
                    <m:r>
                      <a:rPr lang="en-US" smtClean="0"/>
                      <m:t>𝑔𝑟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dirty="0" smtClean="0"/>
                      <m:t>𝑟</m:t>
                    </m:r>
                  </m:oMath>
                </a14:m>
                <a:endParaRPr lang="en-US" dirty="0" smtClean="0"/>
              </a:p>
              <a:p>
                <a:pPr marL="82296" indent="0">
                  <a:buNone/>
                </a:pPr>
                <a:r>
                  <a:rPr lang="en-US" u="sng" dirty="0" smtClean="0"/>
                  <a:t>Proof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/>
                      <m:t>𝑤</m:t>
                    </m:r>
                    <m:r>
                      <a:rPr lang="en-US" smtClean="0"/>
                      <m:t>𝑔</m:t>
                    </m:r>
                    <m:r>
                      <a:rPr lang="en-US" smtClean="0"/>
                      <m:t>=</m:t>
                    </m:r>
                    <m:r>
                      <a:rPr lang="en-US" smtClean="0"/>
                      <m:t>𝑒h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smtClean="0"/>
                      <m:t>𝑅</m:t>
                    </m:r>
                  </m:oMath>
                </a14:m>
                <a:r>
                  <a:rPr lang="en-US" dirty="0" smtClean="0"/>
                  <a:t> (sinc</a:t>
                </a:r>
                <a:r>
                  <a:rPr lang="en-US" dirty="0" smtClean="0"/>
                  <a:t>e both </a:t>
                </a:r>
                <a14:m>
                  <m:oMath xmlns:m="http://schemas.openxmlformats.org/officeDocument/2006/math">
                    <m:r>
                      <a:rPr lang="en-US" smtClean="0"/>
                      <m:t>&lt;</m:t>
                    </m:r>
                    <m:r>
                      <a:rPr lang="en-US" smtClean="0"/>
                      <m:t>𝑞</m:t>
                    </m:r>
                    <m:r>
                      <a:rPr lang="en-US" smtClean="0"/>
                      <m:t>/2</m:t>
                    </m:r>
                  </m:oMath>
                </a14:m>
                <a:r>
                  <a:rPr lang="en-US" dirty="0" smtClean="0"/>
                  <a:t>) and since </a:t>
                </a:r>
                <a14:m>
                  <m:oMath xmlns:m="http://schemas.openxmlformats.org/officeDocument/2006/math">
                    <m:r>
                      <a:rPr lang="en-US"/>
                      <m:t>h</m:t>
                    </m:r>
                    <m:r>
                      <a:rPr lang="en-US" smtClean="0"/>
                      <m:t>,</m:t>
                    </m:r>
                    <m:r>
                      <a:rPr lang="en-US" smtClean="0"/>
                      <m:t>𝑔</m:t>
                    </m:r>
                  </m:oMath>
                </a14:m>
                <a:r>
                  <a:rPr lang="en-US" dirty="0" smtClean="0"/>
                  <a:t> co-prime then </a:t>
                </a:r>
                <a14:m>
                  <m:oMath xmlns:m="http://schemas.openxmlformats.org/officeDocument/2006/math">
                    <m:r>
                      <a:rPr lang="en-US" smtClean="0"/>
                      <m:t>𝑔</m:t>
                    </m:r>
                    <m:r>
                      <a:rPr lang="en-US" smtClean="0"/>
                      <m:t>|</m:t>
                    </m:r>
                    <m:r>
                      <a:rPr lang="en-US" smtClean="0"/>
                      <m:t>𝑒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632192" cy="4800600"/>
              </a:xfrm>
              <a:blipFill rotWithShape="1">
                <a:blip r:embed="rId2"/>
                <a:stretch>
                  <a:fillRect l="-958" t="-1652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Zero-Testing </a:t>
            </a:r>
            <a:r>
              <a:rPr lang="en-US" dirty="0" smtClean="0"/>
              <a:t>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555992" cy="5181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u="sng" dirty="0" smtClean="0"/>
                  <a:t>Lemma</a:t>
                </a:r>
                <a:r>
                  <a:rPr lang="en-US" dirty="0" smtClean="0"/>
                  <a:t>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>
                        <a:latin typeface="Cambria Math"/>
                      </a:rPr>
                      <m:t>𝑒h</m:t>
                    </m:r>
                    <m:r>
                      <a:rPr lang="en-US">
                        <a:latin typeface="Cambria Math"/>
                      </a:rPr>
                      <m:t>|&lt;</m:t>
                    </m:r>
                    <m:r>
                      <a:rPr lang="en-US">
                        <a:latin typeface="Cambria Math"/>
                      </a:rPr>
                      <m:t>𝑞</m:t>
                    </m:r>
                    <m:r>
                      <a:rPr lang="en-US"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𝑤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𝑒h</m:t>
                            </m:r>
                            <m:r>
                              <a:rPr lang="en-US">
                                <a:latin typeface="Cambria Math"/>
                              </a:rPr>
                              <m:t>/</m:t>
                            </m:r>
                            <m:r>
                              <a:rPr lang="en-US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is small enough,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|</m:t>
                    </m:r>
                    <m:r>
                      <a:rPr lang="en-US">
                        <a:latin typeface="Cambria Math"/>
                      </a:rPr>
                      <m:t>𝑤𝑔</m:t>
                    </m:r>
                    <m:r>
                      <a:rPr lang="en-US">
                        <a:latin typeface="Cambria Math"/>
                      </a:rPr>
                      <m:t>|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a:rPr lang="en-US">
                        <a:latin typeface="Cambria Math"/>
                      </a:rPr>
                      <m:t>𝑞</m:t>
                    </m:r>
                    <m:r>
                      <a:rPr lang="en-US"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𝑒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a:rPr lang="en-US">
                        <a:latin typeface="Cambria Math"/>
                      </a:rPr>
                      <m:t>𝑔𝑅</m:t>
                    </m:r>
                  </m:oMath>
                </a14:m>
                <a:endParaRPr lang="en-US" dirty="0" smtClean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r>
                  <a:rPr lang="en-US" u="sng" dirty="0" smtClean="0"/>
                  <a:t>Corollary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is a valid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</a:t>
                </a:r>
                <a:br>
                  <a:rPr lang="en-US" dirty="0" smtClean="0"/>
                </a:br>
                <a:r>
                  <a:rPr lang="en-US" dirty="0" smtClean="0"/>
                  <a:t>   (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𝑒h</m:t>
                    </m:r>
                    <m:r>
                      <a:rPr lang="en-US" i="1">
                        <a:latin typeface="Cambria Math"/>
                      </a:rPr>
                      <m:t>|&lt;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/2)</m:t>
                    </m:r>
                  </m:oMath>
                </a14:m>
                <a:r>
                  <a:rPr lang="en-US" dirty="0" smtClean="0"/>
                  <a:t> and it passes zero-test</a:t>
                </a:r>
                <a:br>
                  <a:rPr lang="en-US" dirty="0" smtClean="0"/>
                </a:br>
                <a:r>
                  <a:rPr lang="en-US" dirty="0" smtClean="0"/>
                  <a:t>   (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is small</a:t>
                </a:r>
                <a:r>
                  <a:rPr lang="en-US" dirty="0" smtClean="0"/>
                  <a:t>), </a:t>
                </a:r>
                <a:r>
                  <a:rPr lang="en-US" dirty="0" smtClean="0"/>
                  <a:t>so</a:t>
                </a:r>
                <a:r>
                  <a:rPr lang="en-US" dirty="0" smtClean="0"/>
                  <a:t> </a:t>
                </a:r>
                <a:r>
                  <a:rPr lang="en-US" dirty="0" smtClean="0"/>
                  <a:t>it is an encoding of zero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555992" cy="5181600"/>
              </a:xfrm>
              <a:blipFill rotWithShape="1">
                <a:blip r:embed="rId2"/>
                <a:stretch>
                  <a:fillRect l="-969" t="-1529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Zero-Testing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Zero-Test procedure provides functionality, not security</a:t>
                </a:r>
              </a:p>
              <a:p>
                <a:pPr lvl="1"/>
                <a:r>
                  <a:rPr lang="en-US" dirty="0" smtClean="0"/>
                  <a:t>Easy to come up with an “invalid encoding” that passes the zero test.</a:t>
                </a:r>
              </a:p>
              <a:p>
                <a:r>
                  <a:rPr lang="en-US" dirty="0" smtClean="0"/>
                  <a:t>If we need security, publish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𝑧𝑡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br>
                  <a:rPr lang="en-US" dirty="0" smtClean="0"/>
                </a:br>
                <a:r>
                  <a:rPr lang="en-US" dirty="0" smtClean="0"/>
                  <a:t>for many different mid-size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’es</a:t>
                </a:r>
              </a:p>
              <a:p>
                <a:pPr lvl="1"/>
                <a:r>
                  <a:rPr lang="en-US" dirty="0" smtClean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dirty="0" smtClean="0"/>
                  <a:t> for all of them</a:t>
                </a:r>
              </a:p>
              <a:p>
                <a:pPr lvl="1"/>
                <a:r>
                  <a:rPr lang="en-US" dirty="0" smtClean="0"/>
                  <a:t>Can prove that </a:t>
                </a:r>
                <a:r>
                  <a:rPr lang="en-US" dirty="0" err="1" smtClean="0"/>
                  <a:t>whp</a:t>
                </a:r>
                <a:r>
                  <a:rPr lang="en-US" dirty="0" smtClean="0"/>
                  <a:t> over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’es</a:t>
                </a:r>
                <a:r>
                  <a:rPr lang="en-US" dirty="0" smtClean="0"/>
                  <a:t>, only valid zero-encodings pass this test.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functions seem hard to compute, or even test</a:t>
                </a:r>
              </a:p>
              <a:p>
                <a:pPr marL="82296" indent="0">
                  <a:buNone/>
                </a:pPr>
                <a:r>
                  <a:rPr lang="en-US" u="sng" dirty="0" err="1" smtClean="0"/>
                  <a:t>Multilinear</a:t>
                </a:r>
                <a:r>
                  <a:rPr lang="en-US" u="sng" dirty="0" smtClean="0"/>
                  <a:t>-DDH (MDDH)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of random elements,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another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hard to distinguish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⋅…⋅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from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47800"/>
                <a:ext cx="7772400" cy="4800600"/>
              </a:xfrm>
              <a:blipFill rotWithShape="1">
                <a:blip r:embed="rId2"/>
                <a:stretch>
                  <a:fillRect l="-941" t="-1652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47800"/>
                <a:ext cx="749808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Other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functions are easy</a:t>
                </a:r>
              </a:p>
              <a:p>
                <a:pPr lvl="1"/>
                <a:endParaRPr lang="en-US" dirty="0" smtClean="0"/>
              </a:p>
              <a:p>
                <a:pPr marL="82296" indent="0">
                  <a:buNone/>
                </a:pPr>
                <a:r>
                  <a:rPr lang="en-US" u="sng" dirty="0" err="1" smtClean="0"/>
                  <a:t>Multilinear</a:t>
                </a:r>
                <a:r>
                  <a:rPr lang="en-US" u="sng" dirty="0" smtClean="0"/>
                  <a:t>-DDH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/>
                      </a:rPr>
                      <m:t>’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of random elements,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another </a:t>
                </a:r>
                <a:r>
                  <a:rPr lang="en-US" u="sng" dirty="0" smtClean="0"/>
                  <a:t>level-</a:t>
                </a:r>
                <a:r>
                  <a:rPr 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/>
                  <a:t> encoding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easy to decide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⋅…⋅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47800"/>
                <a:ext cx="7498080" cy="4800600"/>
              </a:xfrm>
              <a:blipFill rotWithShape="1">
                <a:blip r:embed="rId2"/>
                <a:stretch>
                  <a:fillRect l="-976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“target group” problem includes some elements encoded at the highest level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Such problems are seemingly hard in these encodings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 “source group</a:t>
                </a:r>
                <a:r>
                  <a:rPr lang="en-US" dirty="0"/>
                  <a:t>” problem </a:t>
                </a:r>
                <a:r>
                  <a:rPr lang="en-US" dirty="0" smtClean="0"/>
                  <a:t>includes only elements encoded at levels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Include things like decision-linear assumption</a:t>
                </a:r>
              </a:p>
              <a:p>
                <a:pPr lvl="1"/>
                <a:r>
                  <a:rPr lang="en-US" dirty="0" smtClean="0"/>
                  <a:t>These problems are easy, assuming that we indeed provide the public-key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 r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the Difference?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These encodings are subject to a “weak discrete-logarithm” attacks. Given: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encoding of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and 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encoding of 0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an compute “in the clear”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𝑔𝑅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𝑔𝑟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not small, so you cannot re-encode it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break MDDH or similar</a:t>
                </a:r>
              </a:p>
              <a:p>
                <a:pPr lvl="1"/>
                <a:r>
                  <a:rPr lang="en-US" dirty="0" smtClean="0"/>
                  <a:t>But if you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, you can check whether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0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953000"/>
              </a:xfrm>
              <a:blipFill rotWithShape="1">
                <a:blip r:embed="rId2"/>
                <a:stretch>
                  <a:fillRect t="-2586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“Weak DL”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47800"/>
                <a:ext cx="76962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applications only rely on “target group” assumptions</a:t>
                </a:r>
              </a:p>
              <a:p>
                <a:pPr lvl="1"/>
                <a:r>
                  <a:rPr lang="en-US" dirty="0" smtClean="0"/>
                  <a:t>Those are not affected by the attack</a:t>
                </a:r>
              </a:p>
              <a:p>
                <a:r>
                  <a:rPr lang="en-US" dirty="0" smtClean="0"/>
                  <a:t>More applications can get by without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so attack does not apply</a:t>
                </a:r>
              </a:p>
              <a:p>
                <a:r>
                  <a:rPr lang="en-US" dirty="0" smtClean="0"/>
                  <a:t>Or use other MMAPs</a:t>
                </a:r>
              </a:p>
              <a:p>
                <a:pPr lvl="1"/>
                <a:r>
                  <a:rPr lang="en-US" dirty="0" smtClean="0"/>
                  <a:t>[CTL’13] seemingly not susceptible to weak-DL</a:t>
                </a:r>
              </a:p>
              <a:p>
                <a:pPr lvl="1"/>
                <a:r>
                  <a:rPr lang="en-US" dirty="0" smtClean="0"/>
                  <a:t>Can perhaps “immunize” [GGH’13] against it</a:t>
                </a:r>
              </a:p>
              <a:p>
                <a:pPr lvl="2"/>
                <a:r>
                  <a:rPr lang="en-US" dirty="0" smtClean="0"/>
                  <a:t>Using GGH-encoded </a:t>
                </a:r>
                <a:r>
                  <a:rPr lang="en-US" dirty="0"/>
                  <a:t>matrices </a:t>
                </a:r>
                <a:r>
                  <a:rPr lang="en-US" dirty="0" smtClean="0"/>
                  <a:t>and their eigenvalues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47800"/>
                <a:ext cx="7696200" cy="4800600"/>
              </a:xfrm>
              <a:blipFill rotWithShape="1">
                <a:blip r:embed="rId2"/>
                <a:stretch>
                  <a:fillRect t="-1652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632192" cy="48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source/target distinction is about decision problems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omputation problems have their own issues</a:t>
                </a:r>
              </a:p>
              <a:p>
                <a:r>
                  <a:rPr lang="en-US" dirty="0" smtClean="0"/>
                  <a:t>Roughly speaking, anything that requires division is hard</a:t>
                </a:r>
              </a:p>
              <a:p>
                <a:pPr lvl="1"/>
                <a:r>
                  <a:rPr lang="en-US" dirty="0" smtClean="0"/>
                  <a:t>But division in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easy: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is unlikely to be a valid encoding, can perhaps</a:t>
                </a:r>
                <a:br>
                  <a:rPr lang="en-US" dirty="0" smtClean="0"/>
                </a:br>
                <a:r>
                  <a:rPr lang="en-US" dirty="0" smtClean="0"/>
                  <a:t>be discarded using the “secure zero-test”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632192" cy="4800600"/>
              </a:xfrm>
              <a:blipFill rotWithShape="1">
                <a:blip r:embed="rId2"/>
                <a:stretch>
                  <a:fillRect t="-1652" r="-879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DL/DDH and Bilinear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Why is DDH such a “gold mine”?</a:t>
                </a:r>
              </a:p>
              <a:p>
                <a:pPr lvl="1"/>
                <a:r>
                  <a:rPr lang="en-US" dirty="0" smtClean="0"/>
                  <a:t>You can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“hide them”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Some tasks are still easy in this representation</a:t>
                </a:r>
              </a:p>
              <a:p>
                <a:pPr lvl="2"/>
                <a:r>
                  <a:rPr lang="en-US" dirty="0" smtClean="0"/>
                  <a:t>Can compute any linear/affine function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’s,</a:t>
                </a:r>
                <a:br>
                  <a:rPr lang="en-US" dirty="0" smtClean="0"/>
                </a:br>
                <a:r>
                  <a:rPr lang="en-US" dirty="0" smtClean="0"/>
                  <a:t>and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 tasks are seemingly hard</a:t>
                </a:r>
              </a:p>
              <a:p>
                <a:pPr lvl="2"/>
                <a:r>
                  <a:rPr lang="en-US" dirty="0" smtClean="0"/>
                  <a:t>E.g., computing/checking quadratic functions</a:t>
                </a:r>
              </a:p>
              <a:p>
                <a:r>
                  <a:rPr lang="en-US" dirty="0" smtClean="0"/>
                  <a:t>Bilinear maps are similar: we can compute quadratics, while </a:t>
                </a:r>
                <a:r>
                  <a:rPr lang="en-US" dirty="0" err="1" smtClean="0"/>
                  <a:t>cubics</a:t>
                </a:r>
                <a:r>
                  <a:rPr lang="en-US" dirty="0" smtClean="0"/>
                  <a:t> seem hard</a:t>
                </a:r>
              </a:p>
              <a:p>
                <a:pPr lvl="2"/>
                <a:r>
                  <a:rPr lang="en-US" dirty="0" smtClean="0"/>
                  <a:t>Turns out to be even more useful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 r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Application I: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𝑘</m:t>
                    </m:r>
                    <m:r>
                      <a:rPr lang="en-US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)-partite key exchange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171" t="-15426" b="-3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Public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𝑧𝑡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draws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publishes the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computes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 of product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All parties have level-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encodings </a:t>
                </a:r>
                <a:r>
                  <a:rPr lang="en-US" dirty="0"/>
                  <a:t>of </a:t>
                </a:r>
                <a:r>
                  <a:rPr lang="en-US" dirty="0" smtClean="0"/>
                  <a:t>the same thing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ndistinguishable from encoding of a random element, under MDDH</a:t>
                </a:r>
              </a:p>
              <a:p>
                <a:r>
                  <a:rPr lang="en-US" dirty="0" smtClean="0"/>
                  <a:t>How to get a shared secret key out of it?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541" b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Extracting Canonical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All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encode the same thing</a:t>
                </a:r>
              </a:p>
              <a:p>
                <a:pPr marL="402336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="0" dirty="0" smtClean="0"/>
                  <a:t> is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402336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Roughly use MSBs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="0" dirty="0" smtClean="0"/>
                  <a:t> as a shared key</a:t>
                </a:r>
              </a:p>
              <a:p>
                <a:r>
                  <a:rPr lang="en-US" dirty="0" smtClean="0"/>
                  <a:t>Public </a:t>
                </a:r>
                <a:r>
                  <a:rPr lang="en-US" dirty="0" err="1" smtClean="0"/>
                  <a:t>params</a:t>
                </a:r>
                <a:r>
                  <a:rPr lang="en-US" dirty="0" smtClean="0"/>
                  <a:t> also include</a:t>
                </a:r>
              </a:p>
              <a:p>
                <a:pPr lvl="1"/>
                <a:r>
                  <a:rPr lang="en-US" dirty="0" smtClean="0"/>
                  <a:t>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of strong randomness extractor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andom element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Shared key computed as</a:t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𝑀𝑆𝐵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err="1" smtClean="0"/>
                  <a:t>Whp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equal</a:t>
                </a:r>
              </a:p>
              <a:p>
                <a:pPr lvl="1"/>
                <a:r>
                  <a:rPr lang="en-US" dirty="0" smtClean="0"/>
                  <a:t>Indistinguishable to observer from random bits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41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II: Witness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“Encryption without any key”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elative to an arbitrary riddle</a:t>
            </a:r>
          </a:p>
          <a:p>
            <a:pPr lvl="1"/>
            <a:r>
              <a:rPr lang="en-US" dirty="0" smtClean="0"/>
              <a:t>Defined </a:t>
            </a:r>
            <a:r>
              <a:rPr lang="en-US" dirty="0" smtClean="0"/>
              <a:t>here relative to exact-cover (XC)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NP-hardness to </a:t>
            </a:r>
            <a:r>
              <a:rPr lang="en-US" dirty="0" smtClean="0"/>
              <a:t>get</a:t>
            </a:r>
            <a:r>
              <a:rPr lang="en-US" dirty="0" smtClean="0"/>
              <a:t> any </a:t>
            </a:r>
            <a:r>
              <a:rPr lang="en-US" dirty="0" smtClean="0"/>
              <a:t>NP statement</a:t>
            </a:r>
          </a:p>
          <a:p>
            <a:r>
              <a:rPr lang="en-US" dirty="0" smtClean="0"/>
              <a:t>Message encrypted </a:t>
            </a:r>
            <a:r>
              <a:rPr lang="en-US" dirty="0" err="1" smtClean="0"/>
              <a:t>wrt</a:t>
            </a:r>
            <a:r>
              <a:rPr lang="en-US" dirty="0" smtClean="0"/>
              <a:t> to XC instance</a:t>
            </a:r>
          </a:p>
          <a:p>
            <a:pPr lvl="1"/>
            <a:r>
              <a:rPr lang="en-US" dirty="0" err="1" smtClean="0"/>
              <a:t>Encryptor</a:t>
            </a:r>
            <a:r>
              <a:rPr lang="en-US" dirty="0" smtClean="0"/>
              <a:t> need not know a solution, or even if a solution exists</a:t>
            </a:r>
          </a:p>
          <a:p>
            <a:r>
              <a:rPr lang="en-US" dirty="0" smtClean="0"/>
              <a:t>Anyone with a solution can decrypt</a:t>
            </a:r>
          </a:p>
          <a:p>
            <a:r>
              <a:rPr lang="en-US" dirty="0" smtClean="0"/>
              <a:t>Semantic-security if no solution exists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Exact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Instance:  A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a collection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⊂[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solution:  sub-collection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that forms a partition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i.e., </a:t>
                </a:r>
              </a:p>
              <a:p>
                <a:pPr lvl="1"/>
                <a:r>
                  <a:rPr lang="en-US" dirty="0" smtClean="0"/>
                  <a:t>Subsets are pairwise disjoint, and</a:t>
                </a:r>
              </a:p>
              <a:p>
                <a:pPr lvl="1"/>
                <a:r>
                  <a:rPr lang="en-US" dirty="0" smtClean="0"/>
                  <a:t>Their union is the entire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[GGSW13]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On an XC instance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br>
                  <a:rPr lang="en-US" dirty="0" smtClean="0"/>
                </a:br>
                <a:r>
                  <a:rPr lang="en-US" dirty="0" smtClean="0"/>
                  <a:t>a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-linear maps</a:t>
                </a:r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random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publish 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encoding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⋅…⋅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a </a:t>
                </a:r>
                <a:r>
                  <a:rPr lang="en-US" dirty="0"/>
                  <a:t>level-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encoding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⋅…⋅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encrypt, by publishing the </a:t>
                </a:r>
                <a:r>
                  <a:rPr lang="en-US" dirty="0" err="1" smtClean="0"/>
                  <a:t>ciphertext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𝑀𝑆𝐵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[GGSW] Construction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a solution, then multiplying the corresponding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’s we get 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encoding of </a:t>
                </a:r>
                <a:r>
                  <a:rPr lang="en-US" i="1" dirty="0" smtClean="0"/>
                  <a:t>U, </a:t>
                </a:r>
                <a:r>
                  <a:rPr lang="en-US" dirty="0" smtClean="0"/>
                  <a:t>then we can decrypt</a:t>
                </a:r>
              </a:p>
              <a:p>
                <a:r>
                  <a:rPr lang="en-US" dirty="0" smtClean="0"/>
                  <a:t>Every non-solvable instance defines a computational problem</a:t>
                </a:r>
              </a:p>
              <a:p>
                <a:pPr lvl="1"/>
                <a:r>
                  <a:rPr lang="en-US" dirty="0" smtClean="0"/>
                  <a:t>Distinguish 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encoding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from 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encoding of random</a:t>
                </a:r>
              </a:p>
              <a:p>
                <a:r>
                  <a:rPr lang="en-US" dirty="0" smtClean="0"/>
                  <a:t>We assume all these problems to be hard</a:t>
                </a:r>
              </a:p>
              <a:p>
                <a:pPr lvl="1"/>
                <a:r>
                  <a:rPr lang="en-US" dirty="0" smtClean="0"/>
                  <a:t>Is this a reasonable assumption to make?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41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III: Full-Domain 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following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 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level-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-encodings:</a:t>
                </a:r>
              </a:p>
              <a:p>
                <a:pPr lvl="1"/>
                <a:r>
                  <a:rPr lang="en-US" dirty="0" smtClean="0"/>
                  <a:t>Public version of </a:t>
                </a:r>
                <a:r>
                  <a:rPr lang="en-US" dirty="0" err="1" smtClean="0"/>
                  <a:t>Naor-Reingold</a:t>
                </a:r>
                <a:r>
                  <a:rPr lang="en-US" dirty="0" smtClean="0"/>
                  <a:t> PRF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1,0,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2,0,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ℓ,0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ℓ,1</m:t>
                        </m:r>
                      </m:sub>
                    </m:sSub>
                  </m:oMath>
                </a14:m>
                <a:r>
                  <a:rPr lang="en-US" dirty="0" smtClean="0"/>
                  <a:t> be random elements, and publish their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=1,…,ℓ, 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=0,1}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What can you do with it?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BLS-type Signatures [HWS13]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=ℓ+1</m:t>
                    </m:r>
                  </m:oMath>
                </a14:m>
                <a:r>
                  <a:rPr lang="en-US" dirty="0" smtClean="0"/>
                  <a:t>, publish also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secret key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𝑆𝑖𝑔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encoding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(ℓ+1)</m:t>
                    </m:r>
                  </m:oMath>
                </a14:m>
                <a:r>
                  <a:rPr lang="en-US" dirty="0" smtClean="0"/>
                  <a:t>-product</a:t>
                </a:r>
              </a:p>
              <a:p>
                <a:r>
                  <a:rPr lang="en-US" dirty="0" smtClean="0"/>
                  <a:t>Verify using zero-test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=?=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Can be aggregated, made identity-based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“Programmable” Hash Functions [FHPS13]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any </a:t>
                </a:r>
                <a:r>
                  <a:rPr lang="en-US" b="1" i="1" dirty="0" smtClean="0"/>
                  <a:t>fixed</a:t>
                </a:r>
                <a:r>
                  <a:rPr lang="en-US" i="1" dirty="0" smtClean="0"/>
                  <a:t> “basis”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(encoded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), can generate a </a:t>
                </a:r>
                <a:r>
                  <a:rPr lang="en-US" b="1" i="1" dirty="0" smtClean="0"/>
                  <a:t>random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as above with a trapdoor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𝑡𝑑</m:t>
                    </m:r>
                  </m:oMath>
                </a14:m>
                <a:r>
                  <a:rPr lang="en-US" dirty="0" smtClean="0"/>
                  <a:t> we can find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 “representation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this basis”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⊠…⊠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at level zero,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Roughly, for all but a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1/</m:t>
                    </m:r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</m:oMath>
                </a14:m>
                <a:r>
                  <a:rPr lang="en-US" dirty="0" smtClean="0"/>
                  <a:t> fraction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’es,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useful for “partition-type” proofs of security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41"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Stop at Two?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47800"/>
                <a:ext cx="7638288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Can we find groups that would let us compute </a:t>
                </a:r>
                <a:r>
                  <a:rPr lang="en-US" dirty="0" err="1" smtClean="0"/>
                  <a:t>cubics</a:t>
                </a:r>
                <a:r>
                  <a:rPr lang="en-US" dirty="0" smtClean="0"/>
                  <a:t> but not 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powers?</a:t>
                </a:r>
              </a:p>
              <a:p>
                <a:pPr lvl="1"/>
                <a:r>
                  <a:rPr lang="en-US" dirty="0" smtClean="0"/>
                  <a:t>Or in general, </a:t>
                </a:r>
                <a:r>
                  <a:rPr lang="en-US" dirty="0" err="1" smtClean="0"/>
                  <a:t>upto</a:t>
                </a:r>
                <a:r>
                  <a:rPr lang="en-US" dirty="0" smtClean="0"/>
                  <a:t>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but no more?</a:t>
                </a:r>
              </a:p>
              <a:p>
                <a:pPr marL="82296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 Cryptographic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maps (MMAPs)</a:t>
                </a:r>
              </a:p>
              <a:p>
                <a:pPr lvl="1"/>
                <a:r>
                  <a:rPr lang="en-US" dirty="0" smtClean="0"/>
                  <a:t>Even more useful than bilinear</a:t>
                </a:r>
              </a:p>
              <a:p>
                <a:r>
                  <a:rPr lang="en-US" dirty="0" smtClean="0"/>
                  <a:t>[Boneh-Silverberg’03] explored some applications of MMAPs</a:t>
                </a:r>
              </a:p>
              <a:p>
                <a:pPr lvl="1"/>
                <a:r>
                  <a:rPr lang="en-US" dirty="0" smtClean="0"/>
                  <a:t>Also argued that they are unlikely to be constructed similarly to bilinear maps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47800"/>
                <a:ext cx="7638288" cy="4800600"/>
              </a:xfrm>
              <a:blipFill rotWithShape="1">
                <a:blip r:embed="rId2"/>
                <a:stretch>
                  <a:fillRect l="-958" t="-1652" r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[GGHRSW13]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Goal: take an arbitrary circuit and “encrypt it”, so that: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an still evaluate the result on any input</a:t>
                </a:r>
              </a:p>
              <a:p>
                <a:pPr lvl="1"/>
                <a:r>
                  <a:rPr lang="en-US" dirty="0" smtClean="0"/>
                  <a:t>But “not much else”</a:t>
                </a:r>
              </a:p>
              <a:p>
                <a:r>
                  <a:rPr lang="en-US" dirty="0" smtClean="0"/>
                  <a:t>Formulating “not much else” is hard</a:t>
                </a:r>
              </a:p>
              <a:p>
                <a:pPr lvl="1"/>
                <a:r>
                  <a:rPr lang="en-US" dirty="0" smtClean="0"/>
                  <a:t>[BGIRSVY01] show that some natural formulations cannot be met</a:t>
                </a:r>
              </a:p>
              <a:p>
                <a:pPr lvl="1"/>
                <a:r>
                  <a:rPr lang="en-US" dirty="0" smtClean="0"/>
                  <a:t>Also defined the weaker notion of “</a:t>
                </a:r>
                <a:r>
                  <a:rPr lang="en-US" dirty="0" err="1" smtClean="0"/>
                  <a:t>indistinguishability</a:t>
                </a:r>
                <a:r>
                  <a:rPr lang="en-US" dirty="0" smtClean="0"/>
                  <a:t> Obfuscation” (</a:t>
                </a:r>
                <a:r>
                  <a:rPr lang="en-US" dirty="0" err="1" smtClean="0"/>
                  <a:t>iO</a:t>
                </a:r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compute the same function,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𝑂𝐵𝐹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iO</a:t>
                </a:r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Begin with a corollary of </a:t>
                </a:r>
                <a:r>
                  <a:rPr lang="en-US" dirty="0"/>
                  <a:t>Barrington’s </a:t>
                </a:r>
                <a:r>
                  <a:rPr lang="en-US" dirty="0" smtClean="0"/>
                  <a:t>theorem, we can recognize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via matrix </a:t>
                </a:r>
                <a:r>
                  <a:rPr lang="en-US" dirty="0" smtClean="0"/>
                  <a:t>multiplication: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represented by a sequence of </a:t>
                </a:r>
                <a:r>
                  <a:rPr lang="en-US" dirty="0" smtClean="0"/>
                  <a:t>matrices of </a:t>
                </a:r>
                <a:r>
                  <a:rPr lang="en-US" dirty="0"/>
                  <a:t>length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𝑑𝑒𝑝𝑡h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determines a sub-sequence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iff their product is the </a:t>
                </a:r>
                <a:r>
                  <a:rPr lang="en-US" dirty="0" smtClean="0"/>
                  <a:t>identity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bfuscating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Randomize </a:t>
                </a:r>
                <a:r>
                  <a:rPr lang="en-US" dirty="0"/>
                  <a:t>the matrices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randomize is the hard </a:t>
                </a:r>
                <a:r>
                  <a:rPr lang="en-US" dirty="0" smtClean="0"/>
                  <a:t>part, need to counter several attacks</a:t>
                </a:r>
              </a:p>
              <a:p>
                <a:r>
                  <a:rPr lang="en-US" dirty="0" smtClean="0"/>
                  <a:t>Provide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encoding of matrices</a:t>
                </a:r>
              </a:p>
              <a:p>
                <a:r>
                  <a:rPr lang="en-US" dirty="0" smtClean="0"/>
                  <a:t>To evaluate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hoose a subset and multiply the encoding</a:t>
                </a:r>
              </a:p>
              <a:p>
                <a:pPr lvl="1"/>
                <a:r>
                  <a:rPr lang="en-US" dirty="0" smtClean="0"/>
                  <a:t>Use zero-testing to check for identity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Mostly heuristic, but supported by generic-group arguments</a:t>
                </a:r>
              </a:p>
              <a:p>
                <a:r>
                  <a:rPr lang="en-US" dirty="0" smtClean="0"/>
                  <a:t>Every pair of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defines a decision problem</a:t>
                </a:r>
              </a:p>
              <a:p>
                <a:pPr lvl="1"/>
                <a:r>
                  <a:rPr lang="en-US" dirty="0" smtClean="0"/>
                  <a:t>We assume that they are all hard</a:t>
                </a:r>
              </a:p>
              <a:p>
                <a:r>
                  <a:rPr lang="en-US" dirty="0" smtClean="0"/>
                  <a:t>These are all source-group assumptions</a:t>
                </a:r>
              </a:p>
              <a:p>
                <a:pPr lvl="1"/>
                <a:r>
                  <a:rPr lang="en-US" dirty="0" smtClean="0"/>
                  <a:t>Since the matrices are encoded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But we are not giving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so the weak-DL attack does not apply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approximate cryptographic MMAPs</a:t>
            </a:r>
          </a:p>
          <a:p>
            <a:pPr lvl="1"/>
            <a:r>
              <a:rPr lang="en-US" dirty="0" smtClean="0"/>
              <a:t>Using SWHE with “handicapped secret key”</a:t>
            </a:r>
          </a:p>
          <a:p>
            <a:pPr lvl="1"/>
            <a:r>
              <a:rPr lang="en-US" dirty="0" smtClean="0"/>
              <a:t>Known constructions from NTRU, “integer HE”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do the same thing from other schemes?</a:t>
            </a:r>
          </a:p>
          <a:p>
            <a:r>
              <a:rPr lang="en-US" dirty="0" smtClean="0"/>
              <a:t>Enabling many new applications</a:t>
            </a:r>
          </a:p>
          <a:p>
            <a:pPr lvl="1"/>
            <a:r>
              <a:rPr lang="en-US" dirty="0" smtClean="0"/>
              <a:t>But hardness assumptions are strong, “ugly”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desperate need of a coherent theory</a:t>
            </a:r>
          </a:p>
          <a:p>
            <a:r>
              <a:rPr lang="en-US" smtClean="0"/>
              <a:t>Practical </a:t>
            </a:r>
            <a:r>
              <a:rPr lang="en-US" smtClean="0"/>
              <a:t>performance lacking</a:t>
            </a:r>
            <a:endParaRPr lang="en-US" dirty="0" smtClean="0"/>
          </a:p>
          <a:p>
            <a:pPr lvl="1"/>
            <a:r>
              <a:rPr lang="en-US" dirty="0" smtClean="0"/>
              <a:t>Worse than the [Gen09] HE 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[GGH’13]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 “approximate” cryptographic MMAPs</a:t>
                </a:r>
                <a:endParaRPr lang="en-US" dirty="0"/>
              </a:p>
              <a:p>
                <a:pPr lvl="1"/>
                <a:r>
                  <a:rPr lang="en-US" dirty="0" smtClean="0"/>
                  <a:t>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functions, zero-test are easy</a:t>
                </a:r>
                <a:endParaRPr lang="en-US" dirty="0"/>
              </a:p>
              <a:p>
                <a:pPr lvl="1"/>
                <a:r>
                  <a:rPr lang="en-US" dirty="0" smtClean="0"/>
                  <a:t>Some degree-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dirty="0" smtClean="0"/>
                  <a:t> functions seem hard</a:t>
                </a:r>
              </a:p>
              <a:p>
                <a:pPr lvl="1"/>
                <a:r>
                  <a:rPr lang="en-US" dirty="0" smtClean="0"/>
                  <a:t>Enabling many new applications</a:t>
                </a:r>
              </a:p>
              <a:p>
                <a:r>
                  <a:rPr lang="en-US" dirty="0" smtClean="0"/>
                  <a:t>Built using “FHE techniques”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rom a variant of the NTRU HE scheme</a:t>
                </a:r>
              </a:p>
              <a:p>
                <a:r>
                  <a:rPr lang="en-US" dirty="0" smtClean="0"/>
                  <a:t>Another construction in [CLT’13]</a:t>
                </a:r>
              </a:p>
              <a:p>
                <a:pPr lvl="1"/>
                <a:r>
                  <a:rPr lang="en-US" dirty="0" smtClean="0"/>
                  <a:t>Using a variant of “HE over integers” instead</a:t>
                </a:r>
              </a:p>
              <a:p>
                <a:pPr lvl="1"/>
                <a:r>
                  <a:rPr lang="en-US" dirty="0"/>
                  <a:t>All degree-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functions seem </a:t>
                </a:r>
                <a:r>
                  <a:rPr lang="en-US" dirty="0" smtClean="0"/>
                  <a:t>hard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Talk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555992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overview of [GGH’13]</a:t>
                </a:r>
              </a:p>
              <a:p>
                <a:pPr lvl="1"/>
                <a:r>
                  <a:rPr lang="en-US" dirty="0" smtClean="0"/>
                  <a:t>Some details</a:t>
                </a:r>
                <a:endParaRPr lang="en-US" dirty="0"/>
              </a:p>
              <a:p>
                <a:pPr lvl="1"/>
                <a:r>
                  <a:rPr lang="en-US" dirty="0" smtClean="0"/>
                  <a:t>Which degree-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𝑘</m:t>
                    </m:r>
                    <m:r>
                      <a:rPr lang="en-US"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functions </a:t>
                </a:r>
                <a:r>
                  <a:rPr lang="en-US" dirty="0" smtClean="0"/>
                  <a:t>are easy/hard</a:t>
                </a:r>
                <a:endParaRPr lang="en-US" dirty="0"/>
              </a:p>
              <a:p>
                <a:pPr lvl="2"/>
                <a:r>
                  <a:rPr lang="en-US" dirty="0" smtClean="0"/>
                  <a:t>Source- vs. target-group assumptions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xamples of using 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𝑘</m:t>
                    </m:r>
                    <m:r>
                      <a:rPr lang="en-US">
                        <a:latin typeface="Cambria Math"/>
                      </a:rPr>
                      <m:t>+1)</m:t>
                    </m:r>
                  </m:oMath>
                </a14:m>
                <a:r>
                  <a:rPr lang="en-US" dirty="0" smtClean="0"/>
                  <a:t>-partite key exchange [J00,BS03]</a:t>
                </a:r>
              </a:p>
              <a:p>
                <a:pPr lvl="1"/>
                <a:r>
                  <a:rPr lang="en-US" dirty="0" smtClean="0"/>
                  <a:t>Witness encryption [GGSW’13]</a:t>
                </a:r>
              </a:p>
              <a:p>
                <a:pPr lvl="1"/>
                <a:r>
                  <a:rPr lang="en-US" dirty="0" smtClean="0"/>
                  <a:t>Full domain hash [FHPS’13, HSW’13]</a:t>
                </a:r>
              </a:p>
              <a:p>
                <a:pPr lvl="1"/>
                <a:r>
                  <a:rPr lang="en-US" dirty="0" smtClean="0"/>
                  <a:t>Obfuscation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(just a hint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555992" cy="4800600"/>
              </a:xfrm>
              <a:blipFill rotWithShape="1">
                <a:blip r:embed="rId3"/>
                <a:stretch>
                  <a:fillRect t="-1652" r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[GGH’13]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“Somewhat </a:t>
            </a:r>
            <a:r>
              <a:rPr lang="en-US" dirty="0" err="1" smtClean="0"/>
              <a:t>Homomorphic</a:t>
            </a:r>
            <a:r>
              <a:rPr lang="en-US" dirty="0" smtClean="0"/>
              <a:t>” Encryption (SWHE) vs. MMAPs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029200" y="1524000"/>
                <a:ext cx="3886200" cy="4663440"/>
              </a:xfrm>
            </p:spPr>
            <p:txBody>
              <a:bodyPr/>
              <a:lstStyle/>
              <a:p>
                <a:pPr marL="82296" indent="0" algn="ctr">
                  <a:buNone/>
                </a:pPr>
                <a:r>
                  <a:rPr lang="en-US" b="1" u="sng" dirty="0" smtClean="0"/>
                  <a:t>MMAPs</a:t>
                </a:r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“Encoding”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Computing low-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 polynomials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’s is easy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Sharp threshold for easy vs. hard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Can test for zero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29200" y="1524000"/>
                <a:ext cx="3886200" cy="4663440"/>
              </a:xfrm>
              <a:blipFill rotWithShape="1">
                <a:blip r:embed="rId2"/>
                <a:stretch>
                  <a:fillRect l="-470" t="-1307" r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4712" y="1524000"/>
                <a:ext cx="3828288" cy="4663440"/>
              </a:xfrm>
            </p:spPr>
            <p:txBody>
              <a:bodyPr/>
              <a:lstStyle/>
              <a:p>
                <a:pPr marL="82296" indent="0" algn="ctr">
                  <a:buNone/>
                </a:pPr>
                <a:r>
                  <a:rPr lang="en-US" b="1" u="sng" dirty="0" smtClean="0"/>
                  <a:t>SWHE</a:t>
                </a:r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Computing </a:t>
                </a:r>
                <a:r>
                  <a:rPr lang="en-US" dirty="0" smtClean="0"/>
                  <a:t>low-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 polynomials of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’s is </a:t>
                </a:r>
                <a:r>
                  <a:rPr lang="en-US" dirty="0" smtClean="0"/>
                  <a:t>easy</a:t>
                </a:r>
              </a:p>
              <a:p>
                <a:pPr>
                  <a:buFont typeface="Arial Black" panose="020B0A04020102020204" pitchFamily="34" charset="0"/>
                  <a:buChar char="?"/>
                </a:pPr>
                <a:r>
                  <a:rPr lang="en-US" dirty="0" smtClean="0"/>
                  <a:t>Fuzzy threshold for easy vs. hard?</a:t>
                </a:r>
              </a:p>
              <a:p>
                <a:pPr>
                  <a:buBlip>
                    <a:blip r:embed="rId3"/>
                  </a:buBlip>
                </a:pPr>
                <a:r>
                  <a:rPr lang="en-US" dirty="0" smtClean="0"/>
                  <a:t>Cannot test anything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if you have </a:t>
                </a:r>
                <a:r>
                  <a:rPr lang="en-US" dirty="0" err="1" smtClean="0"/>
                  <a:t>skey</a:t>
                </a:r>
                <a:r>
                  <a:rPr lang="en-US" dirty="0" smtClean="0"/>
                  <a:t> you can recover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itself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4712" y="1524000"/>
                <a:ext cx="3828288" cy="4663440"/>
              </a:xfrm>
              <a:blipFill rotWithShape="1">
                <a:blip r:embed="rId4"/>
                <a:stretch>
                  <a:fillRect l="-796" t="-1307" r="-5414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Ingredient: Testing for 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To be useful, we must be able to test if two degree-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expressions are equal</a:t>
                </a:r>
              </a:p>
              <a:p>
                <a:pPr lvl="1"/>
                <a:r>
                  <a:rPr lang="en-US" dirty="0" smtClean="0"/>
                  <a:t>Using homomorphism, that’s the same as testing if a </a:t>
                </a:r>
                <a:r>
                  <a:rPr lang="en-US" dirty="0"/>
                  <a:t>degree-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expression equals zero</a:t>
                </a:r>
              </a:p>
              <a:p>
                <a:r>
                  <a:rPr lang="en-US" dirty="0" smtClean="0"/>
                  <a:t>Our approach: augment a SWHE scheme with a “handicapped” secret key</a:t>
                </a:r>
              </a:p>
              <a:p>
                <a:pPr lvl="1"/>
                <a:r>
                  <a:rPr lang="en-US" dirty="0" smtClean="0"/>
                  <a:t>Can test if a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decrypts to zero, but cannot decrypt arbitrary </a:t>
                </a:r>
                <a:r>
                  <a:rPr lang="en-US" dirty="0" err="1" smtClean="0"/>
                  <a:t>cipehrtexts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Assuming that the plaintext-space is large</a:t>
                </a:r>
              </a:p>
              <a:p>
                <a:pPr lvl="1"/>
                <a:r>
                  <a:rPr lang="en-US" dirty="0" smtClean="0"/>
                  <a:t>Called a “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zero-test parameter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Visions of Cryptography, Weizmann Inst.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RAIG@YFZFNPNFUVWXY5MJ" val="4267"/>
  <p:tag name="FIRSTCRAIG@YFVYQJMFUVWXY5MJ" val="426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16773</TotalTime>
  <Words>3903</Words>
  <Application>Microsoft Office PowerPoint</Application>
  <PresentationFormat>On-screen Show (4:3)</PresentationFormat>
  <Paragraphs>458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Verdana</vt:lpstr>
      <vt:lpstr>Calibri</vt:lpstr>
      <vt:lpstr>Gill Sans MT</vt:lpstr>
      <vt:lpstr>Wingdings</vt:lpstr>
      <vt:lpstr>Cambria Math</vt:lpstr>
      <vt:lpstr>Wingdings 2</vt:lpstr>
      <vt:lpstr>Arial Black</vt:lpstr>
      <vt:lpstr>Solstice</vt:lpstr>
      <vt:lpstr>Introduction to Cryptographic Multilinear Maps</vt:lpstr>
      <vt:lpstr>Multilinear Maps (MMAPs)</vt:lpstr>
      <vt:lpstr>DL/DDH and Bilinear Maps</vt:lpstr>
      <vt:lpstr>Why Stop at Two?</vt:lpstr>
      <vt:lpstr>The [GGH’13] Approach</vt:lpstr>
      <vt:lpstr>This Talk</vt:lpstr>
      <vt:lpstr>The [GGH’13] Construction</vt:lpstr>
      <vt:lpstr>“Somewhat Homomorphic” Encryption (SWHE) vs. MMAPs</vt:lpstr>
      <vt:lpstr>Main Ingredient: Testing for Zero</vt:lpstr>
      <vt:lpstr>A Few Words About Levels</vt:lpstr>
      <vt:lpstr>A Few Words About Levels (2)</vt:lpstr>
      <vt:lpstr>Our Goal (“approximate MMAPs”)</vt:lpstr>
      <vt:lpstr>Some Variations</vt:lpstr>
      <vt:lpstr>Overview of [GGH’13]</vt:lpstr>
      <vt:lpstr>Starting From NTRU-like SWHE</vt:lpstr>
      <vt:lpstr>Homomorphic NTRU</vt:lpstr>
      <vt:lpstr>The Public Key</vt:lpstr>
      <vt:lpstr>Zero-Test Parameter</vt:lpstr>
      <vt:lpstr>Zero-Test Parameter (2)</vt:lpstr>
      <vt:lpstr>Correctness of Zero-Testing</vt:lpstr>
      <vt:lpstr>Correctness of Zero-Testing (2)</vt:lpstr>
      <vt:lpstr>Correctness of Zero-Testing (3)</vt:lpstr>
      <vt:lpstr>Security of Zero-Testing</vt:lpstr>
      <vt:lpstr>What’s Hard</vt:lpstr>
      <vt:lpstr>What’s Not Hard</vt:lpstr>
      <vt:lpstr>What’s the Difference?</vt:lpstr>
      <vt:lpstr>Why the Difference?</vt:lpstr>
      <vt:lpstr>Dealing with “Weak DL” Attacks</vt:lpstr>
      <vt:lpstr>Computation Problems</vt:lpstr>
      <vt:lpstr>Applications of MMAPs</vt:lpstr>
      <vt:lpstr>Application I: (k+1)-partite key exchange</vt:lpstr>
      <vt:lpstr>Extracting Canonical Representation</vt:lpstr>
      <vt:lpstr>Application II: Witness Encryption</vt:lpstr>
      <vt:lpstr>Recall Exact Cover</vt:lpstr>
      <vt:lpstr>The [GGSW13] Construction</vt:lpstr>
      <vt:lpstr>The [GGSW] Construction (2)</vt:lpstr>
      <vt:lpstr>Application III: Full-Domain Hash</vt:lpstr>
      <vt:lpstr>BLS-type Signatures [HWS13]</vt:lpstr>
      <vt:lpstr>“Programmable” Hash Functions [FHPS13]</vt:lpstr>
      <vt:lpstr>Obfuscation [GGHRSW13]</vt:lpstr>
      <vt:lpstr>iO for NC^1</vt:lpstr>
      <vt:lpstr>Obfuscating C_L</vt:lpstr>
      <vt:lpstr>Security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Homomorphic Encryption: current State of the Art</dc:title>
  <dc:creator>Craig;Shai Halevi</dc:creator>
  <cp:lastModifiedBy>Shai Halevi</cp:lastModifiedBy>
  <cp:revision>458</cp:revision>
  <dcterms:created xsi:type="dcterms:W3CDTF">2006-08-16T00:00:00Z</dcterms:created>
  <dcterms:modified xsi:type="dcterms:W3CDTF">2013-12-11T12:21:52Z</dcterms:modified>
</cp:coreProperties>
</file>