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336" r:id="rId7"/>
    <p:sldId id="261" r:id="rId8"/>
    <p:sldId id="262" r:id="rId9"/>
    <p:sldId id="263" r:id="rId10"/>
    <p:sldId id="265" r:id="rId11"/>
    <p:sldId id="266" r:id="rId12"/>
    <p:sldId id="264" r:id="rId13"/>
    <p:sldId id="267" r:id="rId14"/>
    <p:sldId id="268" r:id="rId15"/>
    <p:sldId id="269" r:id="rId16"/>
    <p:sldId id="270" r:id="rId17"/>
    <p:sldId id="316" r:id="rId18"/>
    <p:sldId id="334" r:id="rId19"/>
    <p:sldId id="271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339" r:id="rId29"/>
    <p:sldId id="285" r:id="rId30"/>
    <p:sldId id="287" r:id="rId31"/>
    <p:sldId id="286" r:id="rId32"/>
    <p:sldId id="288" r:id="rId33"/>
    <p:sldId id="289" r:id="rId34"/>
    <p:sldId id="291" r:id="rId35"/>
    <p:sldId id="292" r:id="rId36"/>
    <p:sldId id="293" r:id="rId37"/>
    <p:sldId id="290" r:id="rId38"/>
    <p:sldId id="312" r:id="rId39"/>
    <p:sldId id="337" r:id="rId40"/>
    <p:sldId id="296" r:id="rId41"/>
    <p:sldId id="299" r:id="rId42"/>
    <p:sldId id="300" r:id="rId43"/>
    <p:sldId id="313" r:id="rId44"/>
    <p:sldId id="314" r:id="rId45"/>
    <p:sldId id="315" r:id="rId46"/>
    <p:sldId id="331" r:id="rId47"/>
    <p:sldId id="335" r:id="rId48"/>
    <p:sldId id="310" r:id="rId49"/>
    <p:sldId id="311" r:id="rId50"/>
    <p:sldId id="340" r:id="rId51"/>
    <p:sldId id="341" r:id="rId52"/>
    <p:sldId id="342" r:id="rId53"/>
    <p:sldId id="343" r:id="rId54"/>
    <p:sldId id="344" r:id="rId55"/>
    <p:sldId id="345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49" autoAdjust="0"/>
  </p:normalViewPr>
  <p:slideViewPr>
    <p:cSldViewPr>
      <p:cViewPr varScale="1">
        <p:scale>
          <a:sx n="55" d="100"/>
          <a:sy n="55" d="100"/>
        </p:scale>
        <p:origin x="-936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8F18FD-197F-45AF-A2E6-38346DFBFC48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A62A8-523F-4732-B51C-8EC02B1354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64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1. Magnificent Maginot line</a:t>
            </a:r>
          </a:p>
          <a:p>
            <a:r>
              <a:rPr lang="en-US" dirty="0" smtClean="0"/>
              <a:t>2. This doesn’t mean that fortification technology is useless</a:t>
            </a:r>
          </a:p>
          <a:p>
            <a:r>
              <a:rPr lang="en-US" dirty="0" smtClean="0"/>
              <a:t>3. Lack of response may indicate that our tools/skills are not useful to solve these problems?</a:t>
            </a:r>
          </a:p>
          <a:p>
            <a:r>
              <a:rPr lang="en-US" dirty="0" smtClean="0"/>
              <a:t>3a. If so, we may witness drop</a:t>
            </a:r>
            <a:r>
              <a:rPr lang="en-US" baseline="0" dirty="0" smtClean="0"/>
              <a:t> in funding</a:t>
            </a:r>
          </a:p>
          <a:p>
            <a:r>
              <a:rPr lang="en-US" baseline="0" dirty="0" smtClean="0"/>
              <a:t>3b. We may be good at articulating notions of robustness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195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[J00] </a:t>
            </a:r>
            <a:r>
              <a:rPr lang="en-US" dirty="0" err="1" smtClean="0"/>
              <a:t>Joux</a:t>
            </a:r>
            <a:r>
              <a:rPr lang="en-US" dirty="0" smtClean="0"/>
              <a:t>, [SOK00] Sakai, </a:t>
            </a:r>
            <a:r>
              <a:rPr lang="en-US" dirty="0" err="1" smtClean="0"/>
              <a:t>Ohgishi</a:t>
            </a:r>
            <a:r>
              <a:rPr lang="en-US" dirty="0" smtClean="0"/>
              <a:t>, </a:t>
            </a:r>
            <a:r>
              <a:rPr lang="en-US" dirty="0" err="1" smtClean="0"/>
              <a:t>Kasahara</a:t>
            </a:r>
            <a:r>
              <a:rPr lang="en-US" dirty="0" smtClean="0"/>
              <a:t>, [BF01] </a:t>
            </a:r>
            <a:r>
              <a:rPr lang="en-US" dirty="0" err="1" smtClean="0"/>
              <a:t>Boneh</a:t>
            </a:r>
            <a:r>
              <a:rPr lang="en-US" dirty="0" smtClean="0"/>
              <a:t>,</a:t>
            </a:r>
            <a:r>
              <a:rPr lang="en-US" baseline="0" dirty="0" smtClean="0"/>
              <a:t> Franklin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50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[GGH’13]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Garg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Gentry, Halevi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Eurocrypt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2013, [CLT’13]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Coron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Lepoint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Tibouchi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CRYPTO 2013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18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Pass,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Sethy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Telang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61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Barak, </a:t>
            </a:r>
            <a:r>
              <a:rPr lang="en-US" dirty="0" err="1" smtClean="0"/>
              <a:t>Goldreich</a:t>
            </a:r>
            <a:r>
              <a:rPr lang="en-US" dirty="0" smtClean="0"/>
              <a:t>, </a:t>
            </a:r>
            <a:r>
              <a:rPr lang="en-US" dirty="0" err="1" smtClean="0"/>
              <a:t>Impagliazzo</a:t>
            </a:r>
            <a:r>
              <a:rPr lang="en-US" dirty="0" smtClean="0"/>
              <a:t>, </a:t>
            </a:r>
            <a:r>
              <a:rPr lang="en-US" dirty="0" err="1" smtClean="0"/>
              <a:t>Rudich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Sahai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Vadhan</a:t>
            </a:r>
            <a:r>
              <a:rPr lang="en-US" baseline="0" dirty="0" smtClean="0"/>
              <a:t>, Yang, “On the (</a:t>
            </a:r>
            <a:r>
              <a:rPr lang="en-US" baseline="0" dirty="0" err="1" smtClean="0"/>
              <a:t>im</a:t>
            </a:r>
            <a:r>
              <a:rPr lang="en-US" baseline="0" dirty="0" smtClean="0"/>
              <a:t>)possibility of obfuscating programs”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2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[GR07] </a:t>
            </a:r>
            <a:r>
              <a:rPr lang="en-US" dirty="0" err="1" smtClean="0"/>
              <a:t>Goldwasser</a:t>
            </a:r>
            <a:r>
              <a:rPr lang="en-US" dirty="0" smtClean="0"/>
              <a:t>, </a:t>
            </a:r>
            <a:r>
              <a:rPr lang="en-US" dirty="0" err="1" smtClean="0"/>
              <a:t>Rothblum</a:t>
            </a:r>
            <a:r>
              <a:rPr lang="en-US" dirty="0" smtClean="0"/>
              <a:t>, “On best-possible obfuscation”</a:t>
            </a:r>
          </a:p>
          <a:p>
            <a:r>
              <a:rPr lang="en-US" dirty="0" smtClean="0"/>
              <a:t>[SW13] </a:t>
            </a:r>
            <a:r>
              <a:rPr lang="en-US" dirty="0" err="1" smtClean="0"/>
              <a:t>Sahai</a:t>
            </a:r>
            <a:r>
              <a:rPr lang="en-US" dirty="0" smtClean="0"/>
              <a:t>,</a:t>
            </a:r>
            <a:r>
              <a:rPr lang="en-US" baseline="0" dirty="0" smtClean="0"/>
              <a:t> Waters, “How to Use </a:t>
            </a:r>
            <a:r>
              <a:rPr lang="en-US" baseline="0" dirty="0" err="1" smtClean="0"/>
              <a:t>Indistinguishability</a:t>
            </a:r>
            <a:r>
              <a:rPr lang="en-US" baseline="0" dirty="0" smtClean="0"/>
              <a:t> Obfuscation: Deniable Encryption, and More”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0D086E-6021-4A01-AFB5-894CB72ABDED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325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Garg</a:t>
            </a:r>
            <a:r>
              <a:rPr lang="en-US" dirty="0" smtClean="0"/>
              <a:t>, Gentry, </a:t>
            </a:r>
            <a:r>
              <a:rPr lang="en-US" dirty="0" err="1" smtClean="0"/>
              <a:t>Sahai</a:t>
            </a:r>
            <a:r>
              <a:rPr lang="en-US" dirty="0" smtClean="0"/>
              <a:t>, Waters, STOC 2013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A62A8-523F-4732-B51C-8EC02B1354DF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923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B15A19-5C85-4F33-9617-79FF3238DA16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F6214B62-BEA2-4FBC-A33B-2C3FD956837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763000" cy="4876800"/>
          </a:xfrm>
        </p:spPr>
        <p:txBody>
          <a:bodyPr vert="horz"/>
          <a:lstStyle>
            <a:lvl2pPr>
              <a:defRPr sz="26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11430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4114800" cy="4572000"/>
          </a:xfrm>
        </p:spPr>
        <p:txBody>
          <a:bodyPr vert="horz"/>
          <a:lstStyle>
            <a:lvl2pPr>
              <a:defRPr sz="26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724400" y="1447800"/>
            <a:ext cx="4114800" cy="4572000"/>
          </a:xfrm>
        </p:spPr>
        <p:txBody>
          <a:bodyPr vert="horz"/>
          <a:lstStyle>
            <a:lvl2pPr>
              <a:defRPr sz="26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8768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304800" y="2247900"/>
            <a:ext cx="4114800" cy="3886200"/>
          </a:xfrm>
        </p:spPr>
        <p:txBody>
          <a:bodyPr vert="horz"/>
          <a:lstStyle>
            <a:lvl2pPr>
              <a:defRPr sz="26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648200" y="2247900"/>
            <a:ext cx="4114800" cy="3886200"/>
          </a:xfrm>
        </p:spPr>
        <p:txBody>
          <a:bodyPr vert="horz"/>
          <a:lstStyle>
            <a:lvl2pPr>
              <a:defRPr sz="2600"/>
            </a:lvl2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15A19-5C85-4F33-9617-79FF3238DA16}" type="datetimeFigureOut">
              <a:rPr lang="en-US" smtClean="0"/>
              <a:t>3/27/2014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F6214B62-BEA2-4FBC-A33B-2C3FD9568374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7630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447800"/>
            <a:ext cx="876300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32460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6FB15A19-5C85-4F33-9617-79FF3238DA16}" type="datetimeFigureOut">
              <a:rPr lang="en-US" smtClean="0"/>
              <a:pPr/>
              <a:t>3/27/2014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3246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304" y="63246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F6214B62-BEA2-4FBC-A33B-2C3FD9568374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32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rco-iris.com/George/images/game_of_go.jp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e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13" Type="http://schemas.openxmlformats.org/officeDocument/2006/relationships/image" Target="../media/image26.png"/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12" Type="http://schemas.openxmlformats.org/officeDocument/2006/relationships/image" Target="../media/image25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11" Type="http://schemas.openxmlformats.org/officeDocument/2006/relationships/image" Target="../media/image24.png"/><Relationship Id="rId5" Type="http://schemas.openxmlformats.org/officeDocument/2006/relationships/image" Target="../media/image180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0.png"/><Relationship Id="rId14" Type="http://schemas.openxmlformats.org/officeDocument/2006/relationships/image" Target="../media/image27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2362200"/>
          </a:xfrm>
        </p:spPr>
        <p:txBody>
          <a:bodyPr>
            <a:normAutofit/>
          </a:bodyPr>
          <a:lstStyle/>
          <a:p>
            <a:r>
              <a:rPr lang="en-US" dirty="0" smtClean="0"/>
              <a:t>Shai </a:t>
            </a:r>
            <a:r>
              <a:rPr lang="en-US" dirty="0" smtClean="0"/>
              <a:t>Halevi – </a:t>
            </a:r>
            <a:r>
              <a:rPr lang="en-US" smtClean="0"/>
              <a:t>IBM Research</a:t>
            </a:r>
            <a:endParaRPr lang="en-US" dirty="0" smtClean="0"/>
          </a:p>
          <a:p>
            <a:r>
              <a:rPr lang="en-US" dirty="0" smtClean="0"/>
              <a:t>PKC 2014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 err="1" smtClean="0"/>
              <a:t>Multilinear</a:t>
            </a:r>
            <a:r>
              <a:rPr lang="en-US" sz="4400" dirty="0" smtClean="0"/>
              <a:t> Maps and Obfuscation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dirty="0" smtClean="0"/>
              <a:t>A Survey of Recent Results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5938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MMAPs vs. SWHE</a:t>
            </a:r>
            <a:endParaRPr lang="en-US" dirty="0"/>
          </a:p>
        </p:txBody>
      </p:sp>
      <p:sp>
        <p:nvSpPr>
          <p:cNvPr id="22" name="Text Placeholder 21"/>
          <p:cNvSpPr>
            <a:spLocks noGrp="1"/>
          </p:cNvSpPr>
          <p:nvPr>
            <p:ph type="body" idx="1"/>
          </p:nvPr>
        </p:nvSpPr>
        <p:spPr>
          <a:xfrm>
            <a:off x="533400" y="1295400"/>
            <a:ext cx="3733800" cy="762000"/>
          </a:xfrm>
        </p:spPr>
        <p:txBody>
          <a:bodyPr/>
          <a:lstStyle/>
          <a:p>
            <a:r>
              <a:rPr lang="en-US" sz="3200" dirty="0" smtClean="0"/>
              <a:t>MMAPs</a:t>
            </a:r>
            <a:endParaRPr lang="en-US" sz="3200" dirty="0"/>
          </a:p>
        </p:txBody>
      </p:sp>
      <p:sp>
        <p:nvSpPr>
          <p:cNvPr id="23" name="Text Placeholder 22"/>
          <p:cNvSpPr>
            <a:spLocks noGrp="1"/>
          </p:cNvSpPr>
          <p:nvPr>
            <p:ph type="body" sz="half" idx="3"/>
          </p:nvPr>
        </p:nvSpPr>
        <p:spPr>
          <a:xfrm>
            <a:off x="4876800" y="1295400"/>
            <a:ext cx="3733800" cy="762000"/>
          </a:xfrm>
        </p:spPr>
        <p:txBody>
          <a:bodyPr/>
          <a:lstStyle/>
          <a:p>
            <a:r>
              <a:rPr lang="en-US" sz="3200" dirty="0" smtClean="0"/>
              <a:t>SWHE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/>
              <p:cNvSpPr>
                <a:spLocks noGrp="1"/>
              </p:cNvSpPr>
              <p:nvPr>
                <p:ph sz="half" idx="2"/>
              </p:nvPr>
            </p:nvSpPr>
            <p:spPr>
              <a:xfrm>
                <a:off x="304800" y="2133600"/>
                <a:ext cx="4114800" cy="40767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“Encoding”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 dirty="0" smtClean="0">
                            <a:latin typeface="Cambria Math"/>
                          </a:rPr>
                          <m:t>𝑔</m:t>
                        </m:r>
                      </m:e>
                      <m:sup>
                        <m:r>
                          <a:rPr lang="en-US" sz="2800" dirty="0" smtClean="0">
                            <a:latin typeface="Cambria Math"/>
                          </a:rPr>
                          <m:t>𝑎</m:t>
                        </m:r>
                      </m:sup>
                    </m:sSup>
                  </m:oMath>
                </a14:m>
                <a:endParaRPr lang="en-US" sz="2800" dirty="0" smtClean="0"/>
              </a:p>
              <a:p>
                <a:pPr>
                  <a:spcBef>
                    <a:spcPts val="1200"/>
                  </a:spcBef>
                  <a:buSzPct val="100000"/>
                  <a:buFont typeface="Wingdings 2" panose="05020102010507070707" pitchFamily="18" charset="2"/>
                  <a:buChar char="P"/>
                </a:pPr>
                <a:r>
                  <a:rPr lang="en-US" sz="2800" dirty="0" smtClean="0"/>
                  <a:t>Computing low-</a:t>
                </a:r>
                <a:r>
                  <a:rPr lang="en-US" sz="2800" dirty="0" err="1" smtClean="0"/>
                  <a:t>deg</a:t>
                </a:r>
                <a:r>
                  <a:rPr lang="en-US" sz="2800" dirty="0" smtClean="0"/>
                  <a:t> polynomials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800" dirty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 smtClean="0"/>
                  <a:t>’s is easy</a:t>
                </a:r>
              </a:p>
              <a:p>
                <a:pPr>
                  <a:spcBef>
                    <a:spcPts val="1200"/>
                  </a:spcBef>
                  <a:buSzPct val="100000"/>
                  <a:buFont typeface="Wingdings 2" panose="05020102010507070707" pitchFamily="18" charset="2"/>
                  <a:buChar char="P"/>
                </a:pPr>
                <a:r>
                  <a:rPr lang="en-US" sz="2800" dirty="0" smtClean="0"/>
                  <a:t>Can test for zero</a:t>
                </a:r>
              </a:p>
            </p:txBody>
          </p:sp>
        </mc:Choice>
        <mc:Fallback xmlns="">
          <p:sp>
            <p:nvSpPr>
              <p:cNvPr id="8" name="Content Placehold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304800" y="2133600"/>
                <a:ext cx="4114800" cy="4076700"/>
              </a:xfrm>
              <a:blipFill rotWithShape="1">
                <a:blip r:embed="rId2"/>
                <a:stretch>
                  <a:fillRect l="-2222" t="-1495" r="-3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ontent Placeholder 8"/>
              <p:cNvSpPr>
                <a:spLocks noGrp="1"/>
              </p:cNvSpPr>
              <p:nvPr>
                <p:ph sz="half" idx="4"/>
              </p:nvPr>
            </p:nvSpPr>
            <p:spPr>
              <a:xfrm>
                <a:off x="4648200" y="2095500"/>
                <a:ext cx="4114800" cy="453390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sz="2800" dirty="0" smtClean="0"/>
                  <a:t>Encrypting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800" dirty="0" smtClean="0">
                            <a:latin typeface="Cambria Math"/>
                          </a:rPr>
                          <m:t>c</m:t>
                        </m:r>
                      </m:e>
                      <m:sub>
                        <m:r>
                          <a:rPr lang="en-US" sz="2800" dirty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z="2800" dirty="0" smtClean="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800" dirty="0" smtClean="0">
                        <a:latin typeface="Cambria Math"/>
                      </a:rPr>
                      <m:t>E</m:t>
                    </m:r>
                    <m:r>
                      <a:rPr lang="en-US" sz="2800" dirty="0" smtClean="0">
                        <a:latin typeface="Cambria Math"/>
                      </a:rPr>
                      <m:t>(</m:t>
                    </m:r>
                    <m:r>
                      <a:rPr lang="en-US" sz="2800" dirty="0" smtClean="0">
                        <a:latin typeface="Cambria Math"/>
                      </a:rPr>
                      <m:t>𝑎</m:t>
                    </m:r>
                    <m:r>
                      <a:rPr lang="en-US" sz="2800" dirty="0" smtClean="0"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pPr>
                  <a:spcBef>
                    <a:spcPts val="1200"/>
                  </a:spcBef>
                  <a:buSzPct val="100000"/>
                  <a:buFont typeface="Wingdings 2" panose="05020102010507070707" pitchFamily="18" charset="2"/>
                  <a:buChar char="P"/>
                </a:pPr>
                <a:r>
                  <a:rPr lang="en-US" sz="2800" dirty="0"/>
                  <a:t>Computing </a:t>
                </a:r>
                <a:r>
                  <a:rPr lang="en-US" sz="2800" dirty="0" smtClean="0"/>
                  <a:t>low-</a:t>
                </a:r>
                <a:r>
                  <a:rPr lang="en-US" sz="2800" dirty="0" err="1" smtClean="0"/>
                  <a:t>deg</a:t>
                </a:r>
                <a:r>
                  <a:rPr lang="en-US" sz="2800" dirty="0" smtClean="0"/>
                  <a:t> polynomials of </a:t>
                </a:r>
                <a:r>
                  <a:rPr lang="en-US" sz="2800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dirty="0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sz="2800" dirty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2800" dirty="0"/>
                  <a:t>’s is </a:t>
                </a:r>
                <a:r>
                  <a:rPr lang="en-US" sz="2800" dirty="0" smtClean="0"/>
                  <a:t>easy</a:t>
                </a:r>
              </a:p>
              <a:p>
                <a:pPr>
                  <a:spcBef>
                    <a:spcPts val="1200"/>
                  </a:spcBef>
                  <a:buSzPct val="100000"/>
                  <a:buFont typeface="Wingdings 2" panose="05020102010507070707" pitchFamily="18" charset="2"/>
                  <a:buChar char=""/>
                </a:pPr>
                <a:r>
                  <a:rPr lang="en-US" sz="2800" dirty="0" smtClean="0"/>
                  <a:t>Cannot test anything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sz="2400" dirty="0" smtClean="0"/>
                  <a:t>But if you have </a:t>
                </a:r>
                <a:r>
                  <a:rPr lang="en-US" sz="2400" dirty="0" err="1" smtClean="0"/>
                  <a:t>skey</a:t>
                </a:r>
                <a:r>
                  <a:rPr lang="en-US" sz="2400" dirty="0" smtClean="0"/>
                  <a:t> you can recover </a:t>
                </a:r>
                <a14:m>
                  <m:oMath xmlns:m="http://schemas.openxmlformats.org/officeDocument/2006/math">
                    <m:r>
                      <a:rPr lang="en-US" sz="2400" dirty="0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sz="2400" dirty="0" smtClean="0"/>
                  <a:t> itself</a:t>
                </a:r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9" name="Content Placehold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4"/>
              </p:nvPr>
            </p:nvSpPr>
            <p:spPr>
              <a:xfrm>
                <a:off x="4648200" y="2095500"/>
                <a:ext cx="4114800" cy="4533900"/>
              </a:xfrm>
              <a:blipFill rotWithShape="1">
                <a:blip r:embed="rId3"/>
                <a:stretch>
                  <a:fillRect l="-2370" t="-1344" r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6842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763000" cy="1143000"/>
          </a:xfrm>
        </p:spPr>
        <p:txBody>
          <a:bodyPr/>
          <a:lstStyle/>
          <a:p>
            <a:r>
              <a:rPr lang="en-US" dirty="0" smtClean="0"/>
              <a:t>Main Ingredient: Testing for Zero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To be useful, must be able to test if two degree-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expressions are equal</a:t>
                </a:r>
              </a:p>
              <a:p>
                <a:pPr lvl="1"/>
                <a:r>
                  <a:rPr lang="en-US" dirty="0" smtClean="0"/>
                  <a:t>Using homomorphism, that’s the same as testing if a </a:t>
                </a:r>
                <a:r>
                  <a:rPr lang="en-US" dirty="0"/>
                  <a:t>degree-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expression equals zero</a:t>
                </a:r>
              </a:p>
              <a:p>
                <a:r>
                  <a:rPr lang="en-US" dirty="0" smtClean="0"/>
                  <a:t>Our approach: augment a SWHE scheme with a “handicapped” secret key</a:t>
                </a:r>
              </a:p>
              <a:p>
                <a:pPr lvl="1"/>
                <a:r>
                  <a:rPr lang="en-US" dirty="0" smtClean="0"/>
                  <a:t>Can test if a </a:t>
                </a:r>
                <a:r>
                  <a:rPr lang="en-US" dirty="0" err="1" smtClean="0"/>
                  <a:t>ciphertext</a:t>
                </a:r>
                <a:r>
                  <a:rPr lang="en-US" dirty="0" smtClean="0"/>
                  <a:t> decrypts to zero, but cannot decrypt arbitrary </a:t>
                </a:r>
                <a:r>
                  <a:rPr lang="en-US" dirty="0" err="1" smtClean="0"/>
                  <a:t>cipehrtexts</a:t>
                </a:r>
                <a:endParaRPr lang="en-US" dirty="0" smtClean="0"/>
              </a:p>
              <a:p>
                <a:pPr lvl="2"/>
                <a:r>
                  <a:rPr lang="en-US" dirty="0" smtClean="0"/>
                  <a:t>Assuming that the plaintext-space is large</a:t>
                </a:r>
              </a:p>
              <a:p>
                <a:pPr lvl="1"/>
                <a:r>
                  <a:rPr lang="en-US" dirty="0" smtClean="0"/>
                  <a:t>Called a </a:t>
                </a:r>
                <a:r>
                  <a:rPr lang="en-US" dirty="0" smtClean="0">
                    <a:solidFill>
                      <a:srgbClr val="7030A0"/>
                    </a:solidFill>
                  </a:rPr>
                  <a:t>“zero-test parameter”</a:t>
                </a:r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46" name="Picture 2" descr="C:\Users\IBM_ADMIN\AppData\Local\Microsoft\Windows\Temporary Internet Files\Content.IE5\PTQRAIRX\MC90041242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4800" y="304800"/>
            <a:ext cx="871396" cy="1155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217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4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7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Bird-Eye View of [GGH’13]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800"/>
                <a:ext cx="8915400" cy="5235804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Start from the NTRU HE scheme</a:t>
                </a:r>
              </a:p>
              <a:p>
                <a:pPr lvl="1"/>
                <a:r>
                  <a:rPr lang="en-US" dirty="0" smtClean="0"/>
                  <a:t>NTRU </a:t>
                </a:r>
                <a:r>
                  <a:rPr lang="en-US" dirty="0" err="1" smtClean="0"/>
                  <a:t>ciphertexts</a:t>
                </a:r>
                <a:r>
                  <a:rPr lang="en-US" dirty="0" smtClean="0"/>
                  <a:t> naturally come in “levels”</a:t>
                </a:r>
              </a:p>
              <a:p>
                <a:pPr lvl="1"/>
                <a:r>
                  <a:rPr lang="en-US" dirty="0" smtClean="0"/>
                  <a:t>A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 err="1" smtClean="0"/>
                  <a:t>cipehrtext</a:t>
                </a:r>
                <a:r>
                  <a:rPr lang="en-US" dirty="0" smtClean="0"/>
                  <a:t> encrypts degree-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expression</a:t>
                </a:r>
              </a:p>
              <a:p>
                <a:r>
                  <a:rPr lang="en-US" dirty="0" smtClean="0"/>
                  <a:t>Modify NTRU to obscure the plaintext space</a:t>
                </a:r>
              </a:p>
              <a:p>
                <a:pPr lvl="1"/>
                <a:r>
                  <a:rPr lang="en-US" dirty="0" smtClean="0"/>
                  <a:t>Instead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/3</m:t>
                    </m:r>
                    <m:r>
                      <a:rPr lang="en-US" i="1" dirty="0" smtClean="0">
                        <a:latin typeface="Cambria Math"/>
                      </a:rPr>
                      <m:t>𝑅</m:t>
                    </m:r>
                  </m:oMath>
                </a14:m>
                <a:r>
                  <a:rPr lang="en-US" dirty="0" smtClean="0"/>
                  <a:t> we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𝑅</m:t>
                    </m:r>
                    <m:r>
                      <a:rPr lang="en-US" i="1" dirty="0" smtClean="0">
                        <a:latin typeface="Cambria Math"/>
                      </a:rPr>
                      <m:t>/</m:t>
                    </m:r>
                    <m:r>
                      <a:rPr lang="en-US" i="1" dirty="0" err="1" smtClean="0">
                        <a:latin typeface="Cambria Math"/>
                      </a:rPr>
                      <m:t>𝑔𝑅</m:t>
                    </m:r>
                  </m:oMath>
                </a14:m>
                <a:r>
                  <a:rPr lang="en-US" dirty="0" smtClean="0"/>
                  <a:t> for a secret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𝑔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Needed for security when publishing the “handicapped secret key”</a:t>
                </a:r>
              </a:p>
              <a:p>
                <a:r>
                  <a:rPr lang="en-US" dirty="0" smtClean="0"/>
                  <a:t>Publish a “shifted”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secret key</a:t>
                </a:r>
              </a:p>
              <a:p>
                <a:pPr lvl="1"/>
                <a:r>
                  <a:rPr lang="en-US" dirty="0" smtClean="0"/>
                  <a:t>Can identify level-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encryption of zero, not decrypt</a:t>
                </a:r>
              </a:p>
              <a:p>
                <a:r>
                  <a:rPr lang="en-US" dirty="0" smtClean="0"/>
                  <a:t>Another scheme along similar lines in [CLT’13]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800"/>
                <a:ext cx="8915400" cy="5235804"/>
              </a:xfrm>
              <a:blipFill rotWithShape="1">
                <a:blip r:embed="rId3"/>
                <a:stretch>
                  <a:fillRect l="-1094" t="-1515" r="-4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70" name="Picture 2" descr="C:\Users\IBM_ADMIN\AppData\Local\Microsoft\Windows\Temporary Internet Files\Content.IE5\PTQRAIRX\MP900448506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2424" y="409367"/>
            <a:ext cx="1354376" cy="962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400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Graded Encoding Schemes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Instance generation: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𝑝𝑝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𝑠𝑝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←</m:t>
                    </m:r>
                    <m:r>
                      <a:rPr lang="en-US" smtClean="0">
                        <a:latin typeface="Cambria Math"/>
                      </a:rPr>
                      <m:t>𝐼𝐺𝐸𝑁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𝜆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P</a:t>
                </a:r>
                <a:r>
                  <a:rPr lang="en-US" dirty="0" smtClean="0"/>
                  <a:t>laintext space implicit in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𝑝𝑝</m:t>
                    </m:r>
                  </m:oMath>
                </a14:m>
                <a:r>
                  <a:rPr lang="en-US" dirty="0" smtClean="0"/>
                  <a:t>, isomorphic to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r>
                  <a:rPr lang="en-US" dirty="0" smtClean="0"/>
                  <a:t>Secret-key encoding: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←</m:t>
                    </m:r>
                    <m:r>
                      <a:rPr lang="en-US" smtClean="0">
                        <a:latin typeface="Cambria Math"/>
                      </a:rPr>
                      <m:t>𝑆𝐸𝑛𝑐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r>
                      <a:rPr lang="en-US" smtClean="0">
                        <a:latin typeface="Cambria Math"/>
                      </a:rPr>
                      <m:t>𝑠𝑝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𝑎</m:t>
                    </m:r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smtClean="0">
                        <a:latin typeface="Cambria Math"/>
                      </a:rPr>
                      <m:t>𝑖</m:t>
                    </m:r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is a level-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 encoding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𝑆𝐸𝑛𝑐</m:t>
                    </m:r>
                  </m:oMath>
                </a14:m>
                <a:r>
                  <a:rPr lang="en-US" dirty="0" smtClean="0"/>
                  <a:t> is randomized</a:t>
                </a:r>
              </a:p>
              <a:p>
                <a:r>
                  <a:rPr lang="en-US" dirty="0" smtClean="0"/>
                  <a:t>Addition and multiplication     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  <m:r>
                          <a:rPr lang="en-US" smtClean="0">
                            <a:latin typeface="Cambria Math"/>
                          </a:rPr>
                          <m:t>+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⊞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𝑙𝑣𝑙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  <m:r>
                              <a:rPr lang="en-US">
                                <a:latin typeface="Cambria Math"/>
                              </a:rPr>
                              <m:t>+</m:t>
                            </m:r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/>
                              </a:rPr>
                              <m:t>𝑙𝑣𝑙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r>
                              <a:rPr lang="en-US">
                                <a:latin typeface="Cambria Math"/>
                              </a:rPr>
                              <m:t>𝑙𝑣𝑙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𝑏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  <m:r>
                          <a:rPr lang="en-US" smtClean="0">
                            <a:latin typeface="Cambria Math"/>
                          </a:rPr>
                          <m:t>⋅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𝑙𝑣𝑙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  <m:r>
                              <a:rPr lang="en-US">
                                <a:latin typeface="Cambria Math"/>
                              </a:rPr>
                              <m:t>⋅</m:t>
                            </m:r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 </m:t>
                    </m:r>
                    <m:r>
                      <a:rPr lang="en-US" smtClean="0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r>
                      <a:rPr lang="en-US">
                        <a:latin typeface="Cambria Math"/>
                      </a:rPr>
                      <m:t>𝑙𝑣𝑙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</m:sub>
                        </m:sSub>
                      </m:e>
                    </m:d>
                    <m:r>
                      <a:rPr lang="en-US">
                        <a:latin typeface="Cambria Math"/>
                      </a:rPr>
                      <m:t>+</m:t>
                    </m:r>
                    <m:r>
                      <a:rPr lang="en-US">
                        <a:latin typeface="Cambria Math"/>
                      </a:rPr>
                      <m:t>𝑙𝑣𝑙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𝑒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𝑏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  <a:p>
                <a:r>
                  <a:rPr lang="en-US" dirty="0"/>
                  <a:t>Zero-Test: </a:t>
                </a:r>
                <a:r>
                  <a:rPr lang="en-US" dirty="0" smtClean="0"/>
                  <a:t>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𝑝𝑝</m:t>
                    </m:r>
                  </m:oMath>
                </a14:m>
                <a:r>
                  <a:rPr lang="en-US" dirty="0" smtClean="0"/>
                  <a:t> to check </a:t>
                </a:r>
                <a:r>
                  <a:rPr lang="en-US" dirty="0"/>
                  <a:t>if </a:t>
                </a:r>
                <a:r>
                  <a:rPr lang="en-US" dirty="0" smtClean="0"/>
                  <a:t>a level-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/>
                  <a:t> encoding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𝑒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smtClean="0"/>
                  <a:t>encodes </a:t>
                </a:r>
                <a:r>
                  <a:rPr lang="en-US" dirty="0"/>
                  <a:t>0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2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8820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Graded Encoding Schemes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Extracting a unique </a:t>
                </a:r>
                <a:r>
                  <a:rPr lang="en-US" dirty="0"/>
                  <a:t>r</a:t>
                </a:r>
                <a:r>
                  <a:rPr lang="en-US" dirty="0" smtClean="0"/>
                  <a:t>epresentation:</a:t>
                </a:r>
                <a:br>
                  <a:rPr lang="en-US" dirty="0" smtClean="0"/>
                </a:b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smtClean="0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dirty="0" smtClean="0">
                        <a:latin typeface="Cambria Math"/>
                      </a:rPr>
                      <m:t>←</m:t>
                    </m:r>
                    <m:r>
                      <a:rPr lang="en-US" dirty="0" smtClean="0">
                        <a:latin typeface="Cambria Math"/>
                      </a:rPr>
                      <m:t>𝐸𝑥𝑡𝑟𝑎𝑐𝑡</m:t>
                    </m:r>
                    <m:r>
                      <a:rPr lang="en-US" dirty="0" smtClean="0">
                        <a:latin typeface="Cambria Math"/>
                      </a:rPr>
                      <m:t>(</m:t>
                    </m:r>
                    <m:r>
                      <a:rPr lang="en-US" dirty="0" smtClean="0">
                        <a:latin typeface="Cambria Math"/>
                      </a:rPr>
                      <m:t>𝑝𝑝</m:t>
                    </m:r>
                    <m:r>
                      <a:rPr lang="en-US" dirty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𝐸𝑥𝑡𝑟𝑎𝑐𝑡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𝑝𝑝</m:t>
                        </m:r>
                        <m:r>
                          <a:rPr lang="en-US" dirty="0">
                            <a:latin typeface="Cambria Math"/>
                          </a:rPr>
                          <m:t>, </m:t>
                        </m:r>
                        <m:r>
                          <a:rPr lang="en-US" dirty="0" smtClean="0">
                            <a:latin typeface="Cambria Math"/>
                          </a:rPr>
                          <m:t>𝑒</m:t>
                        </m:r>
                      </m:e>
                    </m:d>
                    <m:r>
                      <a:rPr lang="en-US" dirty="0" smtClean="0">
                        <a:latin typeface="Cambria Math"/>
                      </a:rPr>
                      <m:t>=</m:t>
                    </m:r>
                    <m:r>
                      <a:rPr lang="en-US" dirty="0">
                        <a:latin typeface="Cambria Math"/>
                      </a:rPr>
                      <m:t>𝐸𝑥𝑡𝑟𝑎𝑐𝑡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𝑝𝑝</m:t>
                        </m:r>
                        <m:r>
                          <a:rPr lang="en-US" dirty="0">
                            <a:latin typeface="Cambria Math"/>
                          </a:rPr>
                          <m:t>, </m:t>
                        </m:r>
                        <m:r>
                          <a:rPr lang="en-US" dirty="0">
                            <a:latin typeface="Cambria Math"/>
                          </a:rPr>
                          <m:t>𝑒</m:t>
                        </m:r>
                        <m:r>
                          <a:rPr lang="en-US" dirty="0" smtClean="0">
                            <a:latin typeface="Cambria Math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dirty="0" smtClean="0"/>
                  <a:t> “</a:t>
                </a:r>
                <a:r>
                  <a:rPr lang="en-US" dirty="0" err="1" smtClean="0"/>
                  <a:t>iff</a:t>
                </a:r>
                <a:r>
                  <a:rPr lang="en-US" dirty="0" smtClean="0"/>
                  <a:t>”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𝑒</m:t>
                    </m:r>
                    <m:r>
                      <a:rPr lang="en-US" dirty="0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dirty="0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dirty="0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encode the same plaintext element at level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 dirty="0" smtClean="0">
                        <a:latin typeface="Cambria Math"/>
                      </a:rPr>
                      <m:t>k</m:t>
                    </m:r>
                  </m:oMath>
                </a14:m>
                <a:endParaRPr lang="en-US" dirty="0" smtClean="0"/>
              </a:p>
              <a:p>
                <a:pPr lvl="2"/>
                <a:endParaRPr lang="en-US" dirty="0" smtClean="0"/>
              </a:p>
              <a:p>
                <a:pPr lvl="1"/>
                <a:r>
                  <a:rPr lang="en-US" dirty="0" smtClean="0"/>
                  <a:t>When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is a uniform plaintext element,</a:t>
                </a:r>
                <a:br>
                  <a:rPr lang="en-US" dirty="0" smtClean="0"/>
                </a:br>
                <a:r>
                  <a:rPr lang="en-US" dirty="0" smtClean="0"/>
                  <a:t>then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𝐸𝑥𝑡𝑟𝑎𝑐𝑡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dirty="0">
                        <a:latin typeface="Cambria Math"/>
                      </a:rPr>
                      <m:t>𝑝𝑝</m:t>
                    </m:r>
                    <m:r>
                      <a:rPr lang="en-US" dirty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dirty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is a uniform bit string</a:t>
                </a:r>
              </a:p>
              <a:p>
                <a:pPr lvl="2"/>
                <a:r>
                  <a:rPr lang="en-US" dirty="0" smtClean="0"/>
                  <a:t>Can be used to extract a shared key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523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Variants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799"/>
                <a:ext cx="8763000" cy="522637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Optional public </a:t>
                </a:r>
                <a:r>
                  <a:rPr lang="en-US" dirty="0"/>
                  <a:t>encoding: </a:t>
                </a:r>
                <a14:m>
                  <m:oMath xmlns:m="http://schemas.openxmlformats.org/officeDocument/2006/math">
                    <m:r>
                      <a:rPr lang="en-US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>
                        <a:latin typeface="Cambria Math"/>
                      </a:rPr>
                      <m:t>←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𝐸𝑛𝑐</m:t>
                    </m:r>
                    <m:r>
                      <a:rPr lang="en-US">
                        <a:latin typeface="Cambria Math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p</m:t>
                    </m:r>
                    <m:r>
                      <a:rPr lang="en-US">
                        <a:latin typeface="Cambria Math"/>
                      </a:rPr>
                      <m:t>𝑝</m:t>
                    </m:r>
                    <m:r>
                      <a:rPr lang="en-US">
                        <a:latin typeface="Cambria Math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/>
                  <a:t> is uniform,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/>
                  <a:t> is a level-1 encoding of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𝑎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Optional re-randomize: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a:rPr lang="en-US" b="0" i="1" smtClean="0">
                        <a:latin typeface="Cambria Math"/>
                      </a:rPr>
                      <m:t>𝑅𝑒𝑅𝑎𝑛𝑑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𝑝𝑝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encode the same element</a:t>
                </a:r>
              </a:p>
              <a:p>
                <a:pPr lvl="1"/>
                <a:r>
                  <a:rPr lang="en-US" dirty="0"/>
                  <a:t>D</a:t>
                </a:r>
                <a:r>
                  <a:rPr lang="en-US" dirty="0" smtClean="0"/>
                  <a:t>istribution of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depends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, but not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Some instantiations come with security vulnerabilities</a:t>
                </a:r>
              </a:p>
              <a:p>
                <a:r>
                  <a:rPr lang="en-US" dirty="0" smtClean="0"/>
                  <a:t>An “asymmetric” variant</a:t>
                </a:r>
              </a:p>
              <a:p>
                <a:pPr lvl="1"/>
                <a:r>
                  <a:rPr lang="en-US" dirty="0" smtClean="0"/>
                  <a:t>Instead of levels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1,</m:t>
                    </m:r>
                    <m:r>
                      <a:rPr lang="en-US" i="1" dirty="0" smtClean="0">
                        <a:latin typeface="Cambria Math"/>
                      </a:rPr>
                      <m:t>2,…</m:t>
                    </m:r>
                    <m:r>
                      <a:rPr lang="en-US" b="0" i="1" dirty="0" smtClean="0">
                        <a:latin typeface="Cambria Math"/>
                      </a:rPr>
                      <m:t>,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, encodings associated with subsets of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={1,2,…,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b="0" i="1" smtClean="0">
                        <a:latin typeface="Cambria Math"/>
                      </a:rPr>
                      <m:t>}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only multiply encodings relative to disjoint subsets</a:t>
                </a:r>
              </a:p>
              <a:p>
                <a:pPr lvl="1"/>
                <a:r>
                  <a:rPr lang="en-US" dirty="0" smtClean="0"/>
                  <a:t>Zero-test for encodings relative to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itself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799"/>
                <a:ext cx="8763000" cy="5226377"/>
              </a:xfrm>
              <a:blipFill rotWithShape="1">
                <a:blip r:embed="rId2"/>
                <a:stretch>
                  <a:fillRect l="-1113" t="-2331" r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0162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Hardness Assumptions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799"/>
                <a:ext cx="8763000" cy="5056696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An </a:t>
                </a:r>
                <a:r>
                  <a:rPr lang="en-US" dirty="0"/>
                  <a:t>“über-assumption</a:t>
                </a:r>
                <a:r>
                  <a:rPr lang="en-US" dirty="0" smtClean="0"/>
                  <a:t>” for graded-encodings:</a:t>
                </a:r>
              </a:p>
              <a:p>
                <a:pPr lvl="1"/>
                <a:r>
                  <a:rPr lang="en-US" dirty="0" smtClean="0"/>
                  <a:t>For any </a:t>
                </a:r>
                <a:r>
                  <a:rPr lang="en-US" dirty="0"/>
                  <a:t>collection of encodings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(at any </a:t>
                </a:r>
                <a:r>
                  <a:rPr lang="en-US" dirty="0" smtClean="0"/>
                  <a:t>level)</a:t>
                </a:r>
              </a:p>
              <a:p>
                <a:pPr lvl="2"/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an encoding of some plaintext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 smtClean="0"/>
              </a:p>
              <a:p>
                <a:pPr marL="320040" lvl="1" indent="0">
                  <a:buNone/>
                </a:pPr>
                <a:r>
                  <a:rPr lang="en-US" dirty="0" smtClean="0"/>
                  <a:t>  and polynomial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of degree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pPr lvl="1"/>
                <a:r>
                  <a:rPr lang="en-US" u="sng" dirty="0" smtClean="0"/>
                  <a:t>Computation</a:t>
                </a:r>
                <a:r>
                  <a:rPr lang="en-US" dirty="0" smtClean="0"/>
                  <a:t>: Hard to compute a level-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≤</m:t>
                    </m:r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encoding</a:t>
                </a:r>
                <a:br>
                  <a:rPr lang="en-US" dirty="0" smtClean="0"/>
                </a:br>
                <a:r>
                  <a:rPr lang="en-US" dirty="0" smtClean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when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are uniform</a:t>
                </a:r>
              </a:p>
              <a:p>
                <a:pPr lvl="1"/>
                <a:r>
                  <a:rPr lang="en-US" u="sng" dirty="0" smtClean="0"/>
                  <a:t>Decision</a:t>
                </a:r>
                <a:r>
                  <a:rPr lang="en-US" dirty="0" smtClean="0"/>
                  <a:t>: Hard to distinguish if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dirty="0" smtClean="0"/>
                  <a:t>uniform,</a:t>
                </a:r>
                <a:br>
                  <a:rPr lang="en-US" dirty="0" smtClean="0"/>
                </a:br>
                <a:r>
                  <a:rPr lang="en-US" dirty="0" smtClean="0"/>
                  <a:t>or chosen as a random root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An even more general assumption in [PST’14]</a:t>
                </a:r>
              </a:p>
              <a:p>
                <a:pPr lvl="1"/>
                <a:r>
                  <a:rPr lang="en-US" dirty="0"/>
                  <a:t>Dubbed “Semantically-Secure </a:t>
                </a:r>
                <a:r>
                  <a:rPr lang="en-US" dirty="0" smtClean="0"/>
                  <a:t>Graded Encodings”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799"/>
                <a:ext cx="8763000" cy="5056696"/>
              </a:xfrm>
              <a:blipFill rotWithShape="1">
                <a:blip r:embed="rId3"/>
                <a:stretch>
                  <a:fillRect l="-1113" t="-1446" r="-1601" b="-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4" descr="data:image/jpeg;base64,/9j/4AAQSkZJRgABAQAAAQABAAD/2wCEAAkGBxQSEBQTBxQVFhURFxkSFxUXFxIYFxEZFxcdFhUWGxwaHCohHholGx8WITEjJiorOjIuFx8zODMsOig5Li0BCgoKBQUFDgUFDisZExkrKysrKysrKysrKysrKysrKysrKysrKysrKysrKysrKysrKysrKysrKysrKysrKysrK//AABEIAL4BCQMBIgACEQEDEQH/xAAcAAEAAgMBAQEAAAAAAAAAAAAABQcDBAYIAgH/xAA7EAACAgEDAwMBBgMHAgcAAAABAgADEQQSIQUTMQYiQVEHFCMyYXFCgZEIM0NSYoKhFcEWJVRjcrGz/8QAFAEBAAAAAAAAAAAAAAAAAAAAAP/EABQRAQAAAAAAAAAAAAAAAAAAAAD/2gAMAwEAAhEDEQA/ALxiIgIiICIiAiIgIiICImHWapKq2s1bBUrBZmPgAeYGaJXZ9ZX6tC3RStSH2p7RbaSRuG7nC2bct2VVzggs1YOZq6jV60bm++XNsymxRpcdzH5Xeunm3duA09XcOVAZxuzAs6JWh1Ou2MdPfrGdRsCD7kSth4PdZaCm4Hd+FX3CAuWZc4G3p9X1SqsDX3IbMV7i+m3LWSBuH4JU22MSQqVAgY9zcwLAicknqDWKGOuooUVg2O1lr0qlY8OxCWIrEZOzcSMckeZ9aL1zW4P3nT6lNih3Za+8qBuRuFJZ04w2HRTg5IGDgOria+g11d9a2dPsSytvDowZT8HBH6zYgIiICIiAiIgIiICIiAiIgIiICIiAiIgIiICIiAiYfvSdztFh3Nvc2fJXO0sPqAcA/TI+omaB82WBQWsIAUEkngADkkynuoeqP+qaxa6VsaoIbKaF3nd+TZqbe355LBUDoVNZ3tXklZ/7UurF9ug0jYNgDXH2klXJSusLuG4dzaz5IAQe7hsGN9KdNfUJ/wCX1qNPc23cMMiooL9q0jYbglncQVVYqXfg9zBAD902iK6UUPYGyn3YOql1ZBkLXtT++IXbuooATKP3HOZ1HTfTTOofXFkOzYiHaHRTghGNRC118IDVSVB2+5rPiT6J0QaVsVjublCNfYxNxVFARWOMEbt5AXaB9MkmSW4IQtrMTYzBc88kF9owOAADjP0gfGn0e2muuvbXsCD8FVVF24yqqQQqHBGPgHgg8zbmOikIipXnCAKMlmOAMDJYkk/qTMkDXuZhu3ruXK7VXG4+Mk7iBwefPgTGnTU7Ap1P4ilQrlwubvG4uFAUlvkYwcnjHE3IgcZ6zss6cG6h0cDabK/vlRDMtle5azcgB9tqqAMjgr+YHaMdijggFDkEZBHgg+DPjVadbEavUjcrgqwPyCMETQ9NHGnFZ/wHs04H+mqxkr/qgQ/zgSkREBERAREQEREBERAREQEREBERAREQEREBERAjus9P7qq+mwLqTvpc/wALfKk+djjKt+hyOQCM+j1y2VC0e0YJYNjNZXIdW+jKQQf1Bm1OY1tq1a2yvVbRp9Yldb8kfj29ytf2DogTOfzBABkkkKpGvFz6jWXqLU1LO+MtWL6WDKtBYkNa4RUxUm0E6Nw2TzLho6eFpqXVWXOG2BlVdncZ1ZXewIoYbixZtx4Kg8HzWVg+7at6tU7I+lesG7K9wVWMqrYhZRTRWXFRdvnv3DBM7r09qMXEUYBbKMGDh7u2Nww1w71+3JHdYquHGAcwOjtz+KNG4NpUMqucpXkFUyFwdhZWJ+TzzxxsVXBiwUMNjbTlWUE7Q2VJGGGCORkZBHkET4YF0Aya29rELsLLyCV5BGDgqT9M4IPMzwEx33BFLOGIHwqsx+nAUEmZJjqcndvUrg4GSvuGB7hgnj98HiBkiYxQocuB7mAUn6hSSB/yf6xQrAfjsGOWOQNvBYlRjJ8LgZ+cZ4ziBkkL0ViNTqUvXa9gq1JUNuC707JAPGcGn6Dz+smpBNa//U6htwrabUbschtltHZJPx+e/A/f6QJ2IiAiIgIiICIiAiIgIiICIiAiIgIiICIiAiIgJD+ounixCVq7mcB0yMuiq+AMkDILHHI8+RJiIFI6bqp1Or0dtoc6vT6Zq7bjSid1NtVguR9QAlboLGLMQfLbQQy56fQVt3axq63sFpZi6Myh1OcL5W7VAYVO64VNpRsYyZG+vei4qb7vnFGo3ArVTeoNfTwCrVOp/MBjI4G7cw9oJ3vTerbUsD03KOzA6mhbzZYgV3IbUX4I97DARdpCE43AbQHa0N3FN1dXa3mos74rd61As923kbSXXa2P4vg8ydVobPb/AITtPBHI8+fMjdFrq2rte11FdRNTZ2CpNoG7DHyvOCSccYwMTc0jMAqaj3MqKWsVdlbk5B2jcceM4ycAjmBk1F4QA25wSq8KzcswVeFB4yRz8eTMGopRrFFgs3MNwKm4IO06sMlTtB3EcHlgGHIBE3JgS/DbNQUDMWKKG9zKuMnB54yM48ZED8VS3uvrUOhbZyG45UENjjcuM/TOOYR7DWpZVFhClk3EqpON4DBecc4OBnHxP3bZiz3Jkk9v2sAg2jAf3e479xyNvBAxxk/NhyVTubXG1yF2ZYAjcMMDhD4J888EHmB+2Pi1A1mNyuBXge8gqd2cZ9oyMf6/2kP6eat9Re+gYNXQtOkUhi4O1O+SGJO7ItQZyfyTkq/tNp1r6ijQJeFo3ZsQhVvG8VVqtqnem9m42qWPAX3YE6/0R0htLokr1SVpYzPc6V/kRrHLhB9dqlUz87cwJ6IiAiIgIiICIiAiIgIiICIiAiIgIiICIiAiIgIiIHPer9GCi2Vgh0Lneh2vgae3jOMEfowIlUeqNKNNqd+KhUyV1ampbLtF3O4LRvdFI3ZKjLqxVyq8eTLx12lFtb12eHVkJHkBgVJH64JlZfaj0LvW70BxuqqCKQwvtKWuqNU21eT213B1b8RhzxAjLeoXZUtf3BYqCprakKEYYVXaXTsBsqsAVGscEIWz7lbM6TpHrY7ilhA7INTLY6lVsD7HFt/JsvBwBVUh/vF5IIIrv01rGFZr1hJfuOjtqK7KKwTjdp9Zc2crYoDLVuA3naTtIEnq7EOyzptnNCgV6xwNz1JsHb01RODfVuNZAzvB2t3C/tC2dT1mqtUa4sDZ+Sva/dfJA/JjcPIySBjPOJp6z1AA5TSoCa0322u9a06PwStrhjh8c7VB8DJUHM48dXqKbdUrKLNjWBWZ9RqQfdXqXtPNGkHBFmQVJxmsoQcbdbQslaBWCNtprVVGmW1TlEoVsG61sgrdZisY3DBBECV1fXQENrXEKQ2L9qiy0KwWz7vWx200K20NdZwBjJ8OON9U+pNQtLD0vaENgVXTtlu8LT263W6xTbaxwcXnajDaFJaZuj9Pu6hbcuhsS0o62NqLDldJacMo2bfx7QQdykCsHlQmSssb096Qo0p3+623JPcsOdhOc9tfCDkjjnaACSAIFN/2fDQmtvq6pldR7TTW+QNybxZ7T/iqCcZ5AL/rPQs83fbj0WzRdVXWdPBRdRtuWxeNt6fnx9G4V/13H6GX96Y6n960Wn1BwDfUlhA8BmUFh/I5H8oEnERAREQEREBERAREQEREBERAREQEREBERAREQEREBOf9Q0sGV1UMBYbAnuLWFdNcCvkBSfbg/UZk9YgYEPyCMEfUHzMGqr5Rg2FqJdhtzuGxlwPp5B+fGPmBWnoaw09UsXVI5++rYWuO2xLHr1Fvaxagww2K494VsqOCDkd7q/TGksffbp6xYDkWovbtB+osTDg+fB+ZXfqTpTLemp6RVW1zkNUBY2mZrTddcQ+Btt3FKxtfByAM8y0unaxbqa7aM7bVDgHyNwzg/QjwR+kDlbvs10mGGka+oWObHC2Bu6WxvWw2qzPW2F3ITg4GROA+070Jq9No7LumanuU1qVsTaUtFBYFatwYhqUPisBVUDgGXlI/1D0/7xpNRQf8eqyr9i6FQf6mByP2G6WtOi0HSkE2tY9hAwd+8qQf1Cqo/kJL+uPXWm6UlZ6rvZrSQldYUuQv5m9zABRkDz88fpSv2EesDpdZ901r40+pyRnG2q0DIbJ8BlBU/rt+kfb/AKuq/W029O1FNyLV2Stdiu1bq7sxIHABDD5+DA7f1517RdZ6FqbOktufS7LtjLiykhgCSPoULjIJHn6TQ/s7eqS6W9P1Rz2gb6f0QtixP2DEMP8A5t9JSHTuo2Udz7o2O9W9DjyGRxhlP/B/cCdj9h97L1zTCs4FgtRv1HZdsf1VT/KB6niIgIiICIiAiIgIiICIiAiIgIiICIiAiIgIiICIiBriphaWUkq45BbhNv5di7fnJzk/AmRLlLMqEEpgMPlcjIz/ACmSQtdlun06ixUZu+teAxwK7dRtVjx+YVtnH+YY8cwIr1BoVsTVAKhZ9RQoDhSr70qq2NlT7CGOeDwxmP7OdaANRo/w1OmsJWusuBWjMyldj+9PxFscKc4S2vBxJHW1KXta1cldVptp27ipPYBI4OOOCfpNXXaZqtRZrKmIXTWEWoUU76Xrra1lYe4bT7yOcmrAAJyQ6yJ8o4IBQggjII5BB8ET6gedfXn2PatdY7+mKu7RcTYAGqQ0knJrw7DIHwR8TlNd9mfU6arLdZpStdSNY7Gyj2qo3McB8nj4E9TdT61p9MUHVL6qTZkILLETfjGcbiM4yP6iY9YlGu09tPcWyu5GrY1uD7WGDgqYHi+WD9hNIbrdJb+BLWH79tl/7mcr6s6DZoNZbpdZyamwG+HUjKOP3BH/ACJt/Z914aHqWn1Fv5EfbZyfyOCjnjzgHdj6qIHsGIiAiIgIiICIiAiIgIiICIiAiIgIiICIiAiIgIiICaer6cjksAquzVMzgDc4ps7iKT5IB3Y+m4/WbkQIpdM++86gjY91LVgA5AVas5PzlgRx8Cb2o0qv+fPknhmGSUKHIBwRgng5GcHyJniBzSaK7RHPRlD6RFGdPn8RGBwxp3YUKBg7CcHnbt8NOdO19eoqW3QOHRxlWH9CD8gg5BB5BBBmtuKqEofumv8ACdX2FmJ24ZyMAYUkkBeQ3ic5rjdoLO/paqxTYwFyC7FaqtYRCoNKrWw2qoJYA7sMQNrIFUf2i9HYvUarbSTXbSAnJwpRj3FA/mp/3SrhU6qtgV1UkhXwQCV84b6jjxPQn21rTr+jDVdKdbPutiuSv5lV/wAN1ZfKkErkEAjaciQf9nopqNPrtH1KtLKt1d2x1DKSwKtkHj+FMftApbUah7Du1LM5xjLEscDwMn4mKekPU32J6GyqxuiLZVcFY1qLCa2fb7VbeGIXOPBHmecbEKkraCCpIIIwQRwQR8GB7I9Gs56dozrQRYdPTvz53dtc5+h/STM0+jawX6am5PF1SWjH0dQw/wDubkBERAREQEREBERAREQEREBERAREQEREBERAREQEREDU6iln4Z0R5SxSy8AWIco6kkcYDbxjGTWB4JkV1Oy0tZU6rYylNXQpRCLVqdWen3Hi1WCkPxg2VkflMnVtUsVVhuUAlcjKhs7SR8A4P9DPuBBa6gWUNb0pQwu/HPG5nIVAoVXBA3KgQrx5z588/wBU0dAfU/fKw21K+fue8LS2QWIKbNysLWzjkKo5xO7rrCjFYAGS2AAOWJZj+5JJP6mYNboUtSxbh/ep22IJBK88ZHP8Tf1MCh/X/Q7bFL9Gco/4mlsop0mpo+8BN1lYbYNrk1e7aQMZ8kYx0f8AZx6Xs0epvsVg1torycgFa1BGP9zuD+2PiT+s6c1RW24WK/YqvYLdZw2nZPvQ9xxk17FB88NIizQ36Qh/TFV6XpqG0zB7Kvu9qEFtMtq7z/CaUDgA+4DcPEC1p5M+1zQCjrWsWsYDOLRxgHuotjY/3M39J6T9KeqE1iDcBXbt3mvcHBHhmRsDcA2VPAKsMMB81T/aG9KWmxeo6VQahWtN2PKEMdjkf5TuVc/UD6wLW+z4k9J0G7/0tP8A+a4/4nQSovsO9frfVX07qGFuoTFLZ4uRP4cf51X+oUn4luwEREBERAREQEREBERAREQEREBERAREQEREBERA1uo9ztN9wx3BgqDjDYIJTJ8bhlc/Gc/E0dRua4161WajV1bNu0fhOA3cRyvw6EYPgGphn3ASXiBzR3gb392p0PD4HOqob9AOd6jcAMYsrIzgHO7rrdjV6vTvmraFtwcoamO5bh8ezJJP+RnznAxn6hUVtquoBJU9pwASWrsIHgfKvsbPwof6z50Cdux9O49hBtqzjGxjiyv9kYj9NtiAeDAke4N23I3YzjIzjxnH0n1OeOmYApTzdovdSc820t4rYnyGANZzn3Vq/nE2LtZhqtVSxNFqKtmc+wMd1VuD4wSVbjw4JICQJW9AylbMEMCpB8HPGDON6h0g1UM3UFoZzpq8kqoq+80MArbiM/isyAKf8mOZ2Op06WKU1Sq6nGVYBgcHI4P0IB/lP1kJb3EFMY2kfOeDnPj9MQKn1vSK6sajpy06Z6tS5S0mxdi6jBFilVI7YJXapGCNykAOZ2fp/r1XUKX03VVUXFGrupw2y0D2WPXn8yZIH1UnB55OXqvSyKrK1BcGn2gAbc6dy9KHORyGUeOe2ZxPXOhv3FY6nUBEuDVv36Vspr1K5yjrp2f33hQeeRx85IVrqOlt0DrtJ1uTTXaLEsx/eUsdrNx/EFLAj6j6ET1DVYGUNUQVYBgQchgeQQfpieZOu+leta51PUd2p7ZelCzpWCyFt6otuxmPsLcLyAPpxbn2YaxtF06rTeqi9VlRf++SxUrTcdi94r2zx4AY4BA4xgBYUTDpdWlq7tI6Ov1RlYf1EzQEREBERAREQEREBERAREQEREBERAREQEREBERATBqqN20pjcjBgT/Rh/NSR/MH4meIEf1WsjZdQCWpJyByXrbHcXGMk8BwB5KAfM+tJodndR8NVYzOFPOO5zYhB8qWLN/vI8Cb0QNSnQhWrIew9qtqsFshwxT3N9XGzg/6m+s24iAkH1HoW5SlAUqae2A4zh6mD6Y4xghWLH+knIgQv/h6p3vbWorrqdhZGLMoKgAjbnb5VWBAzktJhEAACAAAYAHgAeBPqIETq/Tmnsc2KnbtOPxqS1VhxyAzIQWH+lsj6ia4112lbHWiLKPjVABTX+moUDaB/wC4uF+oTyZ6P3gfgP0n7IT7pZpTnpY30fxaf+Kr/VQfoOc1HjxtK42tK6TVJagfSsGVvBH6HBBHkEHIIPIIIMDNERAREQEREBERAREQEREBERAREQEREBERAREQEREBERAREQEREBERASH12jsqc39GUMXIN1GVUaj43qTwtwHyeGACtjAZZiICIiAiIgIiICIiB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6" descr="data:image/jpeg;base64,/9j/4AAQSkZJRgABAQAAAQABAAD/2wCEAAkGBxQSEBQTBxQVFhURFxkSFxUXFxIYFxEZFxcdFhUWGxwaHCohHholGx8WITEjJiorOjIuFx8zODMsOig5Li0BCgoKBQUFDgUFDisZExkrKysrKysrKysrKysrKysrKysrKysrKysrKysrKysrKysrKysrKysrKysrKysrKysrK//AABEIAL4BCQMBIgACEQEDEQH/xAAcAAEAAgMBAQEAAAAAAAAAAAAABQcDBAYIAgH/xAA7EAACAgEDAwMBBgMHAgcAAAABAgADEQQSIQUTMQYiQVEHFCMyYXFCgZEIM0NSYoKhFcEWJVRjcrGz/8QAFAEBAAAAAAAAAAAAAAAAAAAAAP/EABQRAQAAAAAAAAAAAAAAAAAAAAD/2gAMAwEAAhEDEQA/ALxiIgIiICIiAiIgIiICImHWapKq2s1bBUrBZmPgAeYGaJXZ9ZX6tC3RStSH2p7RbaSRuG7nC2bct2VVzggs1YOZq6jV60bm++XNsymxRpcdzH5Xeunm3duA09XcOVAZxuzAs6JWh1Ou2MdPfrGdRsCD7kSth4PdZaCm4Hd+FX3CAuWZc4G3p9X1SqsDX3IbMV7i+m3LWSBuH4JU22MSQqVAgY9zcwLAicknqDWKGOuooUVg2O1lr0qlY8OxCWIrEZOzcSMckeZ9aL1zW4P3nT6lNih3Za+8qBuRuFJZ04w2HRTg5IGDgOria+g11d9a2dPsSytvDowZT8HBH6zYgIiICIiAiIgIiICIiAiIgIiICIiAiIgIiICIiAiYfvSdztFh3Nvc2fJXO0sPqAcA/TI+omaB82WBQWsIAUEkngADkkynuoeqP+qaxa6VsaoIbKaF3nd+TZqbe355LBUDoVNZ3tXklZ/7UurF9ug0jYNgDXH2klXJSusLuG4dzaz5IAQe7hsGN9KdNfUJ/wCX1qNPc23cMMiooL9q0jYbglncQVVYqXfg9zBAD902iK6UUPYGyn3YOql1ZBkLXtT++IXbuooATKP3HOZ1HTfTTOofXFkOzYiHaHRTghGNRC118IDVSVB2+5rPiT6J0QaVsVjublCNfYxNxVFARWOMEbt5AXaB9MkmSW4IQtrMTYzBc88kF9owOAADjP0gfGn0e2muuvbXsCD8FVVF24yqqQQqHBGPgHgg8zbmOikIipXnCAKMlmOAMDJYkk/qTMkDXuZhu3ruXK7VXG4+Mk7iBwefPgTGnTU7Ap1P4ilQrlwubvG4uFAUlvkYwcnjHE3IgcZ6zss6cG6h0cDabK/vlRDMtle5azcgB9tqqAMjgr+YHaMdijggFDkEZBHgg+DPjVadbEavUjcrgqwPyCMETQ9NHGnFZ/wHs04H+mqxkr/qgQ/zgSkREBERAREQEREBERAREQEREBERAREQEREBERAjus9P7qq+mwLqTvpc/wALfKk+djjKt+hyOQCM+j1y2VC0e0YJYNjNZXIdW+jKQQf1Bm1OY1tq1a2yvVbRp9Yldb8kfj29ytf2DogTOfzBABkkkKpGvFz6jWXqLU1LO+MtWL6WDKtBYkNa4RUxUm0E6Nw2TzLho6eFpqXVWXOG2BlVdncZ1ZXewIoYbixZtx4Kg8HzWVg+7at6tU7I+lesG7K9wVWMqrYhZRTRWXFRdvnv3DBM7r09qMXEUYBbKMGDh7u2Nww1w71+3JHdYquHGAcwOjtz+KNG4NpUMqucpXkFUyFwdhZWJ+TzzxxsVXBiwUMNjbTlWUE7Q2VJGGGCORkZBHkET4YF0Aya29rELsLLyCV5BGDgqT9M4IPMzwEx33BFLOGIHwqsx+nAUEmZJjqcndvUrg4GSvuGB7hgnj98HiBkiYxQocuB7mAUn6hSSB/yf6xQrAfjsGOWOQNvBYlRjJ8LgZ+cZ4ziBkkL0ViNTqUvXa9gq1JUNuC707JAPGcGn6Dz+smpBNa//U6htwrabUbschtltHZJPx+e/A/f6QJ2IiAiIgIiICIiAiIgIiICIiAiIgIiICIiAiIgJD+ounixCVq7mcB0yMuiq+AMkDILHHI8+RJiIFI6bqp1Or0dtoc6vT6Zq7bjSid1NtVguR9QAlboLGLMQfLbQQy56fQVt3axq63sFpZi6Myh1OcL5W7VAYVO64VNpRsYyZG+vei4qb7vnFGo3ArVTeoNfTwCrVOp/MBjI4G7cw9oJ3vTerbUsD03KOzA6mhbzZYgV3IbUX4I97DARdpCE43AbQHa0N3FN1dXa3mos74rd61As923kbSXXa2P4vg8ydVobPb/AITtPBHI8+fMjdFrq2rte11FdRNTZ2CpNoG7DHyvOCSccYwMTc0jMAqaj3MqKWsVdlbk5B2jcceM4ycAjmBk1F4QA25wSq8KzcswVeFB4yRz8eTMGopRrFFgs3MNwKm4IO06sMlTtB3EcHlgGHIBE3JgS/DbNQUDMWKKG9zKuMnB54yM48ZED8VS3uvrUOhbZyG45UENjjcuM/TOOYR7DWpZVFhClk3EqpON4DBecc4OBnHxP3bZiz3Jkk9v2sAg2jAf3e479xyNvBAxxk/NhyVTubXG1yF2ZYAjcMMDhD4J888EHmB+2Pi1A1mNyuBXge8gqd2cZ9oyMf6/2kP6eat9Re+gYNXQtOkUhi4O1O+SGJO7ItQZyfyTkq/tNp1r6ijQJeFo3ZsQhVvG8VVqtqnem9m42qWPAX3YE6/0R0htLokr1SVpYzPc6V/kRrHLhB9dqlUz87cwJ6IiAiIgIiICIiAiIgIiICIiAiIgIiICIiAiIgIiIHPer9GCi2Vgh0Lneh2vgae3jOMEfowIlUeqNKNNqd+KhUyV1ampbLtF3O4LRvdFI3ZKjLqxVyq8eTLx12lFtb12eHVkJHkBgVJH64JlZfaj0LvW70BxuqqCKQwvtKWuqNU21eT213B1b8RhzxAjLeoXZUtf3BYqCprakKEYYVXaXTsBsqsAVGscEIWz7lbM6TpHrY7ilhA7INTLY6lVsD7HFt/JsvBwBVUh/vF5IIIrv01rGFZr1hJfuOjtqK7KKwTjdp9Zc2crYoDLVuA3naTtIEnq7EOyzptnNCgV6xwNz1JsHb01RODfVuNZAzvB2t3C/tC2dT1mqtUa4sDZ+Sva/dfJA/JjcPIySBjPOJp6z1AA5TSoCa0322u9a06PwStrhjh8c7VB8DJUHM48dXqKbdUrKLNjWBWZ9RqQfdXqXtPNGkHBFmQVJxmsoQcbdbQslaBWCNtprVVGmW1TlEoVsG61sgrdZisY3DBBECV1fXQENrXEKQ2L9qiy0KwWz7vWx200K20NdZwBjJ8OON9U+pNQtLD0vaENgVXTtlu8LT263W6xTbaxwcXnajDaFJaZuj9Pu6hbcuhsS0o62NqLDldJacMo2bfx7QQdykCsHlQmSssb096Qo0p3+623JPcsOdhOc9tfCDkjjnaACSAIFN/2fDQmtvq6pldR7TTW+QNybxZ7T/iqCcZ5AL/rPQs83fbj0WzRdVXWdPBRdRtuWxeNt6fnx9G4V/13H6GX96Y6n960Wn1BwDfUlhA8BmUFh/I5H8oEnERAREQEREBERAREQEREBERAREQEREBERAREQEREBOf9Q0sGV1UMBYbAnuLWFdNcCvkBSfbg/UZk9YgYEPyCMEfUHzMGqr5Rg2FqJdhtzuGxlwPp5B+fGPmBWnoaw09UsXVI5++rYWuO2xLHr1Fvaxagww2K494VsqOCDkd7q/TGksffbp6xYDkWovbtB+osTDg+fB+ZXfqTpTLemp6RVW1zkNUBY2mZrTddcQ+Btt3FKxtfByAM8y0unaxbqa7aM7bVDgHyNwzg/QjwR+kDlbvs10mGGka+oWObHC2Bu6WxvWw2qzPW2F3ITg4GROA+070Jq9No7LumanuU1qVsTaUtFBYFatwYhqUPisBVUDgGXlI/1D0/7xpNRQf8eqyr9i6FQf6mByP2G6WtOi0HSkE2tY9hAwd+8qQf1Cqo/kJL+uPXWm6UlZ6rvZrSQldYUuQv5m9zABRkDz88fpSv2EesDpdZ901r40+pyRnG2q0DIbJ8BlBU/rt+kfb/AKuq/W029O1FNyLV2Stdiu1bq7sxIHABDD5+DA7f1517RdZ6FqbOktufS7LtjLiykhgCSPoULjIJHn6TQ/s7eqS6W9P1Rz2gb6f0QtixP2DEMP8A5t9JSHTuo2Udz7o2O9W9DjyGRxhlP/B/cCdj9h97L1zTCs4FgtRv1HZdsf1VT/KB6niIgIiICIiAiIgIiICIiAiIgIiICIiAiIgIiICIiBriphaWUkq45BbhNv5di7fnJzk/AmRLlLMqEEpgMPlcjIz/ACmSQtdlun06ixUZu+teAxwK7dRtVjx+YVtnH+YY8cwIr1BoVsTVAKhZ9RQoDhSr70qq2NlT7CGOeDwxmP7OdaANRo/w1OmsJWusuBWjMyldj+9PxFscKc4S2vBxJHW1KXta1cldVptp27ipPYBI4OOOCfpNXXaZqtRZrKmIXTWEWoUU76Xrra1lYe4bT7yOcmrAAJyQ6yJ8o4IBQggjII5BB8ET6gedfXn2PatdY7+mKu7RcTYAGqQ0knJrw7DIHwR8TlNd9mfU6arLdZpStdSNY7Gyj2qo3McB8nj4E9TdT61p9MUHVL6qTZkILLETfjGcbiM4yP6iY9YlGu09tPcWyu5GrY1uD7WGDgqYHi+WD9hNIbrdJb+BLWH79tl/7mcr6s6DZoNZbpdZyamwG+HUjKOP3BH/ACJt/Z914aHqWn1Fv5EfbZyfyOCjnjzgHdj6qIHsGIiAiIgIiICIiAiIgIiICIiAiIgIiICIiAiIgIiICaer6cjksAquzVMzgDc4ps7iKT5IB3Y+m4/WbkQIpdM++86gjY91LVgA5AVas5PzlgRx8Cb2o0qv+fPknhmGSUKHIBwRgng5GcHyJniBzSaK7RHPRlD6RFGdPn8RGBwxp3YUKBg7CcHnbt8NOdO19eoqW3QOHRxlWH9CD8gg5BB5BBBmtuKqEofumv8ACdX2FmJ24ZyMAYUkkBeQ3ic5rjdoLO/paqxTYwFyC7FaqtYRCoNKrWw2qoJYA7sMQNrIFUf2i9HYvUarbSTXbSAnJwpRj3FA/mp/3SrhU6qtgV1UkhXwQCV84b6jjxPQn21rTr+jDVdKdbPutiuSv5lV/wAN1ZfKkErkEAjaciQf9nopqNPrtH1KtLKt1d2x1DKSwKtkHj+FMftApbUah7Du1LM5xjLEscDwMn4mKekPU32J6GyqxuiLZVcFY1qLCa2fb7VbeGIXOPBHmecbEKkraCCpIIIwQRwQR8GB7I9Gs56dozrQRYdPTvz53dtc5+h/STM0+jawX6am5PF1SWjH0dQw/wDubkBERAREQEREBERAREQEREBERAREQEREBERAREQEREDU6iln4Z0R5SxSy8AWIco6kkcYDbxjGTWB4JkV1Oy0tZU6rYylNXQpRCLVqdWen3Hi1WCkPxg2VkflMnVtUsVVhuUAlcjKhs7SR8A4P9DPuBBa6gWUNb0pQwu/HPG5nIVAoVXBA3KgQrx5z588/wBU0dAfU/fKw21K+fue8LS2QWIKbNysLWzjkKo5xO7rrCjFYAGS2AAOWJZj+5JJP6mYNboUtSxbh/ep22IJBK88ZHP8Tf1MCh/X/Q7bFL9Gco/4mlsop0mpo+8BN1lYbYNrk1e7aQMZ8kYx0f8AZx6Xs0epvsVg1torycgFa1BGP9zuD+2PiT+s6c1RW24WK/YqvYLdZw2nZPvQ9xxk17FB88NIizQ36Qh/TFV6XpqG0zB7Kvu9qEFtMtq7z/CaUDgA+4DcPEC1p5M+1zQCjrWsWsYDOLRxgHuotjY/3M39J6T9KeqE1iDcBXbt3mvcHBHhmRsDcA2VPAKsMMB81T/aG9KWmxeo6VQahWtN2PKEMdjkf5TuVc/UD6wLW+z4k9J0G7/0tP8A+a4/4nQSovsO9frfVX07qGFuoTFLZ4uRP4cf51X+oUn4luwEREBERAREQEREBERAREQEREBERAREQEREBERA1uo9ztN9wx3BgqDjDYIJTJ8bhlc/Gc/E0dRua4161WajV1bNu0fhOA3cRyvw6EYPgGphn3ASXiBzR3gb392p0PD4HOqob9AOd6jcAMYsrIzgHO7rrdjV6vTvmraFtwcoamO5bh8ezJJP+RnznAxn6hUVtquoBJU9pwASWrsIHgfKvsbPwof6z50Cdux9O49hBtqzjGxjiyv9kYj9NtiAeDAke4N23I3YzjIzjxnH0n1OeOmYApTzdovdSc820t4rYnyGANZzn3Vq/nE2LtZhqtVSxNFqKtmc+wMd1VuD4wSVbjw4JICQJW9AylbMEMCpB8HPGDON6h0g1UM3UFoZzpq8kqoq+80MArbiM/isyAKf8mOZ2Op06WKU1Sq6nGVYBgcHI4P0IB/lP1kJb3EFMY2kfOeDnPj9MQKn1vSK6sajpy06Z6tS5S0mxdi6jBFilVI7YJXapGCNykAOZ2fp/r1XUKX03VVUXFGrupw2y0D2WPXn8yZIH1UnB55OXqvSyKrK1BcGn2gAbc6dy9KHORyGUeOe2ZxPXOhv3FY6nUBEuDVv36Vspr1K5yjrp2f33hQeeRx85IVrqOlt0DrtJ1uTTXaLEsx/eUsdrNx/EFLAj6j6ET1DVYGUNUQVYBgQchgeQQfpieZOu+leta51PUd2p7ZelCzpWCyFt6otuxmPsLcLyAPpxbn2YaxtF06rTeqi9VlRf++SxUrTcdi94r2zx4AY4BA4xgBYUTDpdWlq7tI6Ov1RlYf1EzQEREBERAREQEREBERAREQEREBERAREQEREBERATBqqN20pjcjBgT/Rh/NSR/MH4meIEf1WsjZdQCWpJyByXrbHcXGMk8BwB5KAfM+tJodndR8NVYzOFPOO5zYhB8qWLN/vI8Cb0QNSnQhWrIew9qtqsFshwxT3N9XGzg/6m+s24iAkH1HoW5SlAUqae2A4zh6mD6Y4xghWLH+knIgQv/h6p3vbWorrqdhZGLMoKgAjbnb5VWBAzktJhEAACAAAYAHgAeBPqIETq/Tmnsc2KnbtOPxqS1VhxyAzIQWH+lsj6ia4112lbHWiLKPjVABTX+moUDaB/wC4uF+oTyZ6P3gfgP0n7IT7pZpTnpY30fxaf+Kr/VQfoOc1HjxtK42tK6TVJagfSsGVvBH6HBBHkEHIIPIIIMDNERAREQEREBERAREQEREBERAREQEREBERAREQEREBERAREQEREBERASH12jsqc39GUMXIN1GVUaj43qTwtwHyeGACtjAZZiICIiAiIgIiICIiB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9927" y="304800"/>
            <a:ext cx="1719263" cy="12326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3159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Few Words About Performance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Currently mostly a plausibility argument</a:t>
                </a:r>
              </a:p>
              <a:p>
                <a:pPr lvl="1"/>
                <a:r>
                  <a:rPr lang="en-US" dirty="0" smtClean="0"/>
                  <a:t>“Somewhat practical” </a:t>
                </a:r>
                <a:r>
                  <a:rPr lang="en-US" dirty="0" err="1" smtClean="0"/>
                  <a:t>multilinearity</a:t>
                </a:r>
                <a:r>
                  <a:rPr lang="en-US" dirty="0" smtClean="0"/>
                  <a:t> for a small constant</a:t>
                </a:r>
              </a:p>
              <a:p>
                <a:r>
                  <a:rPr lang="en-US" dirty="0" smtClean="0"/>
                  <a:t>Best reported implementation in [CLT’13]</a:t>
                </a:r>
              </a:p>
              <a:p>
                <a:pPr lvl="1"/>
                <a:r>
                  <a:rPr lang="en-US" dirty="0" smtClean="0"/>
                  <a:t>6-linear scheme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𝑝𝑝</m:t>
                    </m:r>
                  </m:oMath>
                </a14:m>
                <a:r>
                  <a:rPr lang="en-US" dirty="0" smtClean="0"/>
                  <a:t> size ~ 2.5 GB, operations in less than one minute</a:t>
                </a:r>
              </a:p>
              <a:p>
                <a:pPr lvl="1"/>
                <a:r>
                  <a:rPr lang="en-US" dirty="0" smtClean="0"/>
                  <a:t>Quite aggressive choice of the security parameter</a:t>
                </a:r>
              </a:p>
              <a:p>
                <a:r>
                  <a:rPr lang="en-US" dirty="0" smtClean="0"/>
                  <a:t>Main road-block: obscured plaintext space</a:t>
                </a:r>
              </a:p>
              <a:p>
                <a:pPr lvl="1"/>
                <a:r>
                  <a:rPr lang="en-US" dirty="0" smtClean="0"/>
                  <a:t>Rules out all the optimizations that we have for FHE</a:t>
                </a:r>
              </a:p>
              <a:p>
                <a:pPr lvl="1"/>
                <a:r>
                  <a:rPr lang="en-US" dirty="0" smtClean="0"/>
                  <a:t>Leaves us with something similar to Gentry’s original 2009 scheme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 r="-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4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from Chapter One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MMAPs are similar to DL-based crypto</a:t>
                </a:r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an compute “</a:t>
                </a:r>
                <a:r>
                  <a:rPr lang="en-US" dirty="0"/>
                  <a:t>in the exponent</a:t>
                </a:r>
                <a:r>
                  <a:rPr lang="en-US" dirty="0" smtClean="0"/>
                  <a:t>” polynomials of </a:t>
                </a:r>
                <a:r>
                  <a:rPr lang="en-US" dirty="0" err="1" smtClean="0"/>
                  <a:t>deg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B</a:t>
                </a:r>
                <a:r>
                  <a:rPr lang="en-US" dirty="0" smtClean="0"/>
                  <a:t>ut not degree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 or more</a:t>
                </a:r>
              </a:p>
              <a:p>
                <a:pPr lvl="1"/>
                <a:endParaRPr lang="en-US" dirty="0"/>
              </a:p>
              <a:p>
                <a:r>
                  <a:rPr lang="en-US" dirty="0" smtClean="0"/>
                  <a:t>Can be devised using “HE techniques”</a:t>
                </a:r>
              </a:p>
              <a:p>
                <a:pPr lvl="1"/>
                <a:r>
                  <a:rPr lang="en-US" dirty="0" smtClean="0"/>
                  <a:t>One difference: need </a:t>
                </a:r>
                <a:r>
                  <a:rPr lang="en-US" dirty="0" err="1" smtClean="0"/>
                  <a:t>sk</a:t>
                </a:r>
                <a:r>
                  <a:rPr lang="en-US" dirty="0" smtClean="0"/>
                  <a:t> to “</a:t>
                </a:r>
                <a:r>
                  <a:rPr lang="en-US" dirty="0" err="1" smtClean="0"/>
                  <a:t>exponentiate</a:t>
                </a:r>
                <a:r>
                  <a:rPr lang="en-US" dirty="0" smtClean="0"/>
                  <a:t>”</a:t>
                </a:r>
              </a:p>
              <a:p>
                <a:pPr lvl="1"/>
                <a:r>
                  <a:rPr lang="en-US" dirty="0" smtClean="0"/>
                  <a:t>There are variants without this limitation, but they have other shortcoming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218" name="Picture 2" descr="C:\Users\IBM_ADMIN\AppData\Local\Microsoft\Windows\Temporary Internet Files\Content.IE5\PTQRAIRX\MC900370146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04" y="190500"/>
            <a:ext cx="988096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859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Two: Obfuscation</a:t>
            </a:r>
            <a:endParaRPr lang="en-US" dirty="0"/>
          </a:p>
        </p:txBody>
      </p:sp>
      <p:pic>
        <p:nvPicPr>
          <p:cNvPr id="5" name="Picture 2" descr="C:\Users\IBM_ADMIN\AppData\Local\Microsoft\Windows\Temporary Internet Files\Content.IE5\WBAN5GQU\MM900323811[1]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3505200"/>
            <a:ext cx="1095375" cy="1106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7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Prologue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are in the midst of (yet another) “quantum leap” in our cryptographic capabilities</a:t>
            </a:r>
          </a:p>
          <a:p>
            <a:r>
              <a:rPr lang="en-US" dirty="0" smtClean="0"/>
              <a:t>Things that were science fiction just two years ago are now plausible</a:t>
            </a:r>
          </a:p>
          <a:p>
            <a:pPr lvl="1"/>
            <a:r>
              <a:rPr lang="en-US" dirty="0" smtClean="0"/>
              <a:t>General-purpose functional encryption</a:t>
            </a:r>
          </a:p>
          <a:p>
            <a:pPr lvl="1"/>
            <a:r>
              <a:rPr lang="en-US" dirty="0" smtClean="0"/>
              <a:t>Crypto-strength code obfuscation</a:t>
            </a:r>
          </a:p>
          <a:p>
            <a:pPr lvl="1"/>
            <a:r>
              <a:rPr lang="en-US" dirty="0" smtClean="0"/>
              <a:t>…</a:t>
            </a:r>
          </a:p>
          <a:p>
            <a:r>
              <a:rPr lang="en-US" dirty="0" smtClean="0"/>
              <a:t>Fueled by new powerful building blocks</a:t>
            </a:r>
          </a:p>
          <a:p>
            <a:pPr lvl="1"/>
            <a:r>
              <a:rPr lang="en-US" dirty="0" smtClean="0"/>
              <a:t>Combination of </a:t>
            </a:r>
            <a:r>
              <a:rPr lang="en-US" dirty="0" err="1" smtClean="0"/>
              <a:t>Homomorphic</a:t>
            </a:r>
            <a:r>
              <a:rPr lang="en-US" dirty="0" smtClean="0"/>
              <a:t> Encryption (HE) and Cryptographic </a:t>
            </a:r>
            <a:r>
              <a:rPr lang="en-US" dirty="0" err="1" smtClean="0"/>
              <a:t>Multilinear</a:t>
            </a:r>
            <a:r>
              <a:rPr lang="en-US" dirty="0" smtClean="0"/>
              <a:t> Maps (MMAPs)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6404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0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1" dur="indefinite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3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4" dur="indefinite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6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7" dur="indefinite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9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0" dur="indefinite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2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3" dur="indefinite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Code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447800"/>
            <a:ext cx="8915400" cy="4876800"/>
          </a:xfrm>
        </p:spPr>
        <p:txBody>
          <a:bodyPr>
            <a:normAutofit/>
          </a:bodyPr>
          <a:lstStyle/>
          <a:p>
            <a:r>
              <a:rPr lang="en-US" dirty="0" smtClean="0"/>
              <a:t>Encrypting programs, maintaining functionality</a:t>
            </a:r>
          </a:p>
          <a:p>
            <a:pPr lvl="1"/>
            <a:r>
              <a:rPr lang="en-US" dirty="0" smtClean="0"/>
              <a:t>Only the functionality should be “visible” in the output</a:t>
            </a:r>
          </a:p>
          <a:p>
            <a:r>
              <a:rPr lang="en-US" dirty="0" smtClean="0"/>
              <a:t>Example of recreational obfuscation:</a:t>
            </a:r>
          </a:p>
          <a:p>
            <a:pPr lvl="8"/>
            <a:endParaRPr lang="en-US" dirty="0" smtClean="0"/>
          </a:p>
          <a:p>
            <a:pPr lvl="1"/>
            <a:endParaRPr lang="en-US" dirty="0" smtClean="0"/>
          </a:p>
          <a:p>
            <a:pPr lvl="5"/>
            <a:endParaRPr lang="en-US" dirty="0" smtClean="0"/>
          </a:p>
          <a:p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</a:t>
            </a:r>
            <a:r>
              <a:rPr lang="en-US" sz="2000" dirty="0" smtClean="0"/>
              <a:t>-- Wikipedia, accessed Oct-2013</a:t>
            </a:r>
          </a:p>
          <a:p>
            <a:pPr lvl="8"/>
            <a:endParaRPr lang="en-US" sz="600" dirty="0" smtClean="0"/>
          </a:p>
          <a:p>
            <a:r>
              <a:rPr lang="en-US" dirty="0" smtClean="0"/>
              <a:t>Rigorous treatment [Hada’00, BGIRSVY’01,…]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66800" y="3048000"/>
            <a:ext cx="5638800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@P=split//,".URRUU\c8R";@d=split//,"\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nrekcah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xinU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/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lreP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rehtona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tsuJ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";sub p{ @p{"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"}=(P,P);pipe"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u$p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";++$p;($q*=2)+=$f=!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{$P=$P[$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f^ord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($p{$_})&amp;6];$p{$_}=/ ^$P/ix?$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P:close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$_}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keys%p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p;p;p;p;p;map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{$p{$_}=~/^[P.]/&amp;&amp; close$_}%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p;wait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until$?;map{/^r/&amp;&amp;&lt;$_&gt;}%p;$_=$d[$q];sleep rand(2)if/\S/;print</a:t>
            </a:r>
          </a:p>
        </p:txBody>
      </p:sp>
    </p:spTree>
    <p:extLst>
      <p:ext uri="{BB962C8B-B14F-4D97-AF65-F5344CB8AC3E}">
        <p14:creationId xmlns:p14="http://schemas.microsoft.com/office/powerpoint/2010/main" val="228697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006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Hiding secrets in software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AES encryption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819400" y="2362201"/>
            <a:ext cx="4343400" cy="3099926"/>
            <a:chOff x="2819400" y="2362201"/>
            <a:chExt cx="4343400" cy="3099926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2362201"/>
              <a:ext cx="4343400" cy="309992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7" name="Oval 6"/>
            <p:cNvSpPr/>
            <p:nvPr/>
          </p:nvSpPr>
          <p:spPr>
            <a:xfrm>
              <a:off x="4419600" y="2819400"/>
              <a:ext cx="1143000" cy="3048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43200" y="5105400"/>
            <a:ext cx="1774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strutpatent.com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0695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1677762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1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5364" y="5193268"/>
            <a:ext cx="1236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34200" y="5290066"/>
            <a:ext cx="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5791200"/>
            <a:ext cx="1439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2"/>
          </p:cNvCxnSpPr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37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7630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Hiding secrets in software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AES encryption </a:t>
            </a:r>
            <a:r>
              <a:rPr lang="en-US" dirty="0" smtClean="0">
                <a:sym typeface="Wingdings" panose="05000000000000000000" pitchFamily="2" charset="2"/>
              </a:rPr>
              <a:t> Public-key encryption</a:t>
            </a:r>
            <a:endParaRPr lang="en-US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069524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Plaintext</a:t>
            </a:r>
            <a:endParaRPr lang="en-US" dirty="0"/>
          </a:p>
        </p:txBody>
      </p:sp>
      <p:cxnSp>
        <p:nvCxnSpPr>
          <p:cNvPr id="15" name="Straight Connector 14"/>
          <p:cNvCxnSpPr>
            <a:stCxn id="11" idx="0"/>
          </p:cNvCxnSpPr>
          <p:nvPr/>
        </p:nvCxnSpPr>
        <p:spPr>
          <a:xfrm flipV="1">
            <a:off x="1677762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755364" y="5193268"/>
            <a:ext cx="1236236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Ciphertext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934200" y="5290066"/>
            <a:ext cx="0" cy="50113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934200" y="5791200"/>
            <a:ext cx="1439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24" idx="2"/>
          </p:cNvCxnSpPr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819400" y="2362200"/>
            <a:ext cx="4343400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1"/>
                </a:solidFill>
              </a:rPr>
              <a:t>@P=split//,".URRUU</a:t>
            </a:r>
            <a:r>
              <a:rPr lang="en-US" sz="1600" b="1" dirty="0">
                <a:solidFill>
                  <a:schemeClr val="tx1"/>
                </a:solidFill>
              </a:rPr>
              <a:t>\c</a:t>
            </a:r>
            <a:r>
              <a:rPr lang="en-US" sz="1600" dirty="0">
                <a:solidFill>
                  <a:schemeClr val="tx1"/>
                </a:solidFill>
              </a:rPr>
              <a:t>8R";@d=split//,"</a:t>
            </a:r>
            <a:r>
              <a:rPr lang="en-US" sz="1600" b="1" dirty="0">
                <a:solidFill>
                  <a:schemeClr val="tx1"/>
                </a:solidFill>
              </a:rPr>
              <a:t>\</a:t>
            </a:r>
            <a:r>
              <a:rPr lang="en-US" sz="1600" b="1" dirty="0" err="1">
                <a:solidFill>
                  <a:schemeClr val="tx1"/>
                </a:solidFill>
              </a:rPr>
              <a:t>n</a:t>
            </a:r>
            <a:r>
              <a:rPr lang="en-US" sz="1600" dirty="0" err="1">
                <a:solidFill>
                  <a:schemeClr val="tx1"/>
                </a:solidFill>
              </a:rPr>
              <a:t>rekcah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xinU</a:t>
            </a:r>
            <a:r>
              <a:rPr lang="en-US" sz="1600" dirty="0">
                <a:solidFill>
                  <a:schemeClr val="tx1"/>
                </a:solidFill>
              </a:rPr>
              <a:t> / </a:t>
            </a:r>
            <a:r>
              <a:rPr lang="en-US" sz="1600" dirty="0" err="1">
                <a:solidFill>
                  <a:schemeClr val="tx1"/>
                </a:solidFill>
              </a:rPr>
              <a:t>lreP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rehtona</a:t>
            </a:r>
            <a:r>
              <a:rPr lang="en-US" sz="1600" dirty="0">
                <a:solidFill>
                  <a:schemeClr val="tx1"/>
                </a:solidFill>
              </a:rPr>
              <a:t> </a:t>
            </a:r>
            <a:r>
              <a:rPr lang="en-US" sz="1600" dirty="0" err="1">
                <a:solidFill>
                  <a:schemeClr val="tx1"/>
                </a:solidFill>
              </a:rPr>
              <a:t>tsuJ</a:t>
            </a:r>
            <a:r>
              <a:rPr lang="en-US" sz="1600" dirty="0">
                <a:solidFill>
                  <a:schemeClr val="tx1"/>
                </a:solidFill>
              </a:rPr>
              <a:t>";</a:t>
            </a:r>
            <a:r>
              <a:rPr lang="en-US" sz="1600" b="1" dirty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</a:t>
            </a:r>
            <a:r>
              <a:rPr lang="en-US" sz="1600" dirty="0">
                <a:solidFill>
                  <a:schemeClr val="tx1"/>
                </a:solidFill>
              </a:rPr>
              <a:t>{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@p{"</a:t>
            </a:r>
            <a:r>
              <a:rPr lang="en-US" sz="1600" dirty="0" err="1">
                <a:solidFill>
                  <a:schemeClr val="tx1"/>
                </a:solidFill>
              </a:rPr>
              <a:t>r$p</a:t>
            </a:r>
            <a:r>
              <a:rPr lang="en-US" sz="1600" dirty="0">
                <a:solidFill>
                  <a:schemeClr val="tx1"/>
                </a:solidFill>
              </a:rPr>
              <a:t>","</a:t>
            </a:r>
            <a:r>
              <a:rPr lang="en-US" sz="1600" dirty="0" err="1">
                <a:solidFill>
                  <a:schemeClr val="tx1"/>
                </a:solidFill>
              </a:rPr>
              <a:t>u$p</a:t>
            </a:r>
            <a:r>
              <a:rPr lang="en-US" sz="1600" dirty="0">
                <a:solidFill>
                  <a:schemeClr val="tx1"/>
                </a:solidFill>
              </a:rPr>
              <a:t>"}=(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,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);pipe"</a:t>
            </a:r>
            <a:r>
              <a:rPr lang="en-US" sz="1600" dirty="0" err="1">
                <a:solidFill>
                  <a:schemeClr val="tx1"/>
                </a:solidFill>
              </a:rPr>
              <a:t>r$p</a:t>
            </a:r>
            <a:r>
              <a:rPr lang="en-US" sz="1600" dirty="0">
                <a:solidFill>
                  <a:schemeClr val="tx1"/>
                </a:solidFill>
              </a:rPr>
              <a:t>","</a:t>
            </a:r>
            <a:r>
              <a:rPr lang="en-US" sz="1600" dirty="0" err="1">
                <a:solidFill>
                  <a:schemeClr val="tx1"/>
                </a:solidFill>
              </a:rPr>
              <a:t>u$p</a:t>
            </a:r>
            <a:r>
              <a:rPr lang="en-US" sz="1600" dirty="0">
                <a:solidFill>
                  <a:schemeClr val="tx1"/>
                </a:solidFill>
              </a:rPr>
              <a:t>";++$p;($q*=2)+=$f=!</a:t>
            </a:r>
            <a:r>
              <a:rPr lang="en-US" sz="1600" dirty="0" err="1">
                <a:solidFill>
                  <a:schemeClr val="tx1"/>
                </a:solidFill>
              </a:rPr>
              <a:t>fork;map</a:t>
            </a:r>
            <a:r>
              <a:rPr lang="en-US" sz="1600" dirty="0">
                <a:solidFill>
                  <a:schemeClr val="tx1"/>
                </a:solidFill>
              </a:rPr>
              <a:t>{$P=$P[$</a:t>
            </a:r>
            <a:r>
              <a:rPr lang="en-US" sz="1600" dirty="0" err="1">
                <a:solidFill>
                  <a:schemeClr val="tx1"/>
                </a:solidFill>
              </a:rPr>
              <a:t>f^</a:t>
            </a:r>
            <a:r>
              <a:rPr lang="en-US" sz="1600" dirty="0" err="1" smtClean="0">
                <a:solidFill>
                  <a:schemeClr val="tx1"/>
                </a:solidFill>
              </a:rPr>
              <a:t>ord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($p{$_})&amp;6];$p{$_}=/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^$P/</a:t>
            </a:r>
            <a:r>
              <a:rPr lang="en-US" sz="1600" dirty="0" smtClean="0">
                <a:solidFill>
                  <a:schemeClr val="tx1"/>
                </a:solidFill>
              </a:rPr>
              <a:t>ix</a:t>
            </a:r>
            <a:r>
              <a:rPr lang="en-US" sz="1600" dirty="0">
                <a:solidFill>
                  <a:schemeClr val="tx1"/>
                </a:solidFill>
              </a:rPr>
              <a:t>?$</a:t>
            </a:r>
            <a:r>
              <a:rPr lang="en-US" sz="1600" dirty="0" err="1">
                <a:solidFill>
                  <a:schemeClr val="tx1"/>
                </a:solidFill>
              </a:rPr>
              <a:t>P:close</a:t>
            </a:r>
            <a:r>
              <a:rPr lang="en-US" sz="1600" dirty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</a:t>
            </a:r>
            <a:r>
              <a:rPr lang="en-US" sz="1600" dirty="0" err="1">
                <a:solidFill>
                  <a:schemeClr val="tx1"/>
                </a:solidFill>
              </a:rPr>
              <a:t>%p</a:t>
            </a:r>
            <a:r>
              <a:rPr lang="en-US" sz="1600" dirty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</a:t>
            </a:r>
            <a:r>
              <a:rPr lang="en-US" sz="1600" dirty="0" err="1" smtClean="0">
                <a:solidFill>
                  <a:schemeClr val="tx1"/>
                </a:solidFill>
              </a:rPr>
              <a:t>p</a:t>
            </a:r>
            <a:r>
              <a:rPr lang="en-US" sz="1600" dirty="0" err="1">
                <a:solidFill>
                  <a:schemeClr val="tx1"/>
                </a:solidFill>
              </a:rPr>
              <a:t>;map</a:t>
            </a:r>
            <a:r>
              <a:rPr lang="en-US" sz="1600" dirty="0">
                <a:solidFill>
                  <a:schemeClr val="tx1"/>
                </a:solidFill>
              </a:rPr>
              <a:t>{$p{$_}=~/^[</a:t>
            </a:r>
            <a:r>
              <a:rPr lang="en-US" sz="1600" dirty="0" smtClean="0">
                <a:solidFill>
                  <a:schemeClr val="tx1"/>
                </a:solidFill>
              </a:rPr>
              <a:t>P</a:t>
            </a:r>
            <a:r>
              <a:rPr lang="en-US" sz="1600" dirty="0">
                <a:solidFill>
                  <a:schemeClr val="tx1"/>
                </a:solidFill>
              </a:rPr>
              <a:t>.]/&amp;&amp;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close$_}%</a:t>
            </a:r>
            <a:r>
              <a:rPr lang="en-US" sz="1600" dirty="0" err="1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until$?;map{/^</a:t>
            </a:r>
            <a:r>
              <a:rPr lang="en-US" sz="1600" dirty="0" smtClean="0">
                <a:solidFill>
                  <a:schemeClr val="tx1"/>
                </a:solidFill>
              </a:rPr>
              <a:t>r</a:t>
            </a:r>
            <a:r>
              <a:rPr lang="en-US" sz="1600" dirty="0">
                <a:solidFill>
                  <a:schemeClr val="tx1"/>
                </a:solidFill>
              </a:rPr>
              <a:t>/&amp;&amp;&lt;$_&gt;}%p;$_=$d[$q];sleep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rand(2)if/\S/;print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976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4876800"/>
          </a:xfrm>
        </p:spPr>
        <p:txBody>
          <a:bodyPr/>
          <a:lstStyle/>
          <a:p>
            <a:r>
              <a:rPr lang="en-US" dirty="0" smtClean="0"/>
              <a:t>Hiding secrets in software</a:t>
            </a:r>
          </a:p>
          <a:p>
            <a:pPr lvl="8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4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Distributing software patches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1,2d0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Way that can be told of is not the eternal Way;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 that can be named is not the eternal name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4c2,3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&lt;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---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named is the mother of all things.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11a11,13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They both may be called deep and profound.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Deeper and more profound, </a:t>
            </a:r>
          </a:p>
          <a:p>
            <a:r>
              <a:rPr lang="en-US" sz="1600" dirty="0" smtClean="0">
                <a:solidFill>
                  <a:schemeClr val="tx1"/>
                </a:solidFill>
                <a:cs typeface="Courier New" panose="02070309020205020404" pitchFamily="49" charset="0"/>
              </a:rPr>
              <a:t>&gt; The door of all subtleties!</a:t>
            </a:r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51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029200"/>
          </a:xfrm>
        </p:spPr>
        <p:txBody>
          <a:bodyPr>
            <a:normAutofit/>
          </a:bodyPr>
          <a:lstStyle/>
          <a:p>
            <a:r>
              <a:rPr lang="en-US" dirty="0" smtClean="0"/>
              <a:t>Hiding secrets in software</a:t>
            </a:r>
          </a:p>
          <a:p>
            <a:pPr lvl="3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5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Distributing software patches</a:t>
            </a:r>
            <a:br>
              <a:rPr lang="en-US" dirty="0" smtClean="0"/>
            </a:br>
            <a:r>
              <a:rPr lang="en-US" dirty="0" smtClean="0"/>
              <a:t>while hiding vulnerability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2286000"/>
            <a:ext cx="127477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Vulnerable</a:t>
            </a:r>
            <a:endParaRPr lang="en-US" dirty="0"/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1043876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Patched</a:t>
            </a:r>
          </a:p>
          <a:p>
            <a:r>
              <a:rPr lang="en-US" dirty="0" smtClean="0"/>
              <a:t>program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590801" y="2362200"/>
            <a:ext cx="5164564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  <a:endParaRPr lang="en-US" sz="4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3993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Hiding secrets in software</a:t>
            </a:r>
          </a:p>
          <a:p>
            <a:pPr lvl="8"/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 lvl="1"/>
            <a:r>
              <a:rPr lang="en-US" smtClean="0"/>
              <a:t>Uploading my expertise to the web</a:t>
            </a:r>
            <a:endParaRPr lang="en-US" dirty="0" smtClean="0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362200"/>
            <a:ext cx="4994815" cy="309992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44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2707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5185" y="2362200"/>
            <a:ext cx="4994815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367301" y="2286000"/>
            <a:ext cx="34050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hlinkClick r:id="rId4"/>
              </a:rPr>
              <a:t>http://www.arco-iris.com/George/images/game_of_go.jpg</a:t>
            </a:r>
            <a:endParaRPr lang="en-US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3733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21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Obfuscation?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257800"/>
          </a:xfrm>
        </p:spPr>
        <p:txBody>
          <a:bodyPr>
            <a:normAutofit/>
          </a:bodyPr>
          <a:lstStyle/>
          <a:p>
            <a:r>
              <a:rPr lang="en-US" dirty="0" smtClean="0"/>
              <a:t>Hiding secrets in software</a:t>
            </a:r>
          </a:p>
          <a:p>
            <a:pPr lvl="8"/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 lvl="1"/>
            <a:r>
              <a:rPr lang="en-US" dirty="0" smtClean="0"/>
              <a:t>Uploading my expertise to the web</a:t>
            </a:r>
            <a:br>
              <a:rPr lang="en-US" dirty="0" smtClean="0"/>
            </a:br>
            <a:r>
              <a:rPr lang="en-US" dirty="0" smtClean="0"/>
              <a:t>without revealing my strategies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676400" y="2057400"/>
            <a:ext cx="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1677762" y="2057400"/>
            <a:ext cx="2056038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733800" y="2057400"/>
            <a:ext cx="0" cy="304800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7871524" y="4916269"/>
            <a:ext cx="74892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Next</a:t>
            </a:r>
          </a:p>
          <a:p>
            <a:r>
              <a:rPr lang="en-US" dirty="0" smtClean="0"/>
              <a:t>move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6705600" y="5462126"/>
            <a:ext cx="0" cy="3290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705600" y="5791200"/>
            <a:ext cx="16678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8373482" y="5562600"/>
            <a:ext cx="0" cy="2286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2625185" y="2362200"/>
            <a:ext cx="4994815" cy="3099926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 smtClean="0">
                <a:solidFill>
                  <a:schemeClr val="tx1"/>
                </a:solidFill>
              </a:rPr>
              <a:t>@P=split//,".URRUU</a:t>
            </a:r>
            <a:r>
              <a:rPr lang="en-US" sz="1600" b="1" dirty="0" smtClean="0">
                <a:solidFill>
                  <a:schemeClr val="tx1"/>
                </a:solidFill>
              </a:rPr>
              <a:t>\c</a:t>
            </a:r>
            <a:r>
              <a:rPr lang="en-US" sz="1600" dirty="0" smtClean="0">
                <a:solidFill>
                  <a:schemeClr val="tx1"/>
                </a:solidFill>
              </a:rPr>
              <a:t>8R";@d=split//,"</a:t>
            </a:r>
            <a:r>
              <a:rPr lang="en-US" sz="1600" b="1" dirty="0" smtClean="0">
                <a:solidFill>
                  <a:schemeClr val="tx1"/>
                </a:solidFill>
              </a:rPr>
              <a:t>\</a:t>
            </a:r>
            <a:r>
              <a:rPr lang="en-US" sz="1600" b="1" dirty="0" err="1" smtClean="0">
                <a:solidFill>
                  <a:schemeClr val="tx1"/>
                </a:solidFill>
              </a:rPr>
              <a:t>n</a:t>
            </a:r>
            <a:r>
              <a:rPr lang="en-US" sz="1600" dirty="0" err="1" smtClean="0">
                <a:solidFill>
                  <a:schemeClr val="tx1"/>
                </a:solidFill>
              </a:rPr>
              <a:t>rekcah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xinU</a:t>
            </a:r>
            <a:r>
              <a:rPr lang="en-US" sz="1600" dirty="0" smtClean="0">
                <a:solidFill>
                  <a:schemeClr val="tx1"/>
                </a:solidFill>
              </a:rPr>
              <a:t> / </a:t>
            </a:r>
            <a:r>
              <a:rPr lang="en-US" sz="1600" dirty="0" err="1" smtClean="0">
                <a:solidFill>
                  <a:schemeClr val="tx1"/>
                </a:solidFill>
              </a:rPr>
              <a:t>lreP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rehtona</a:t>
            </a:r>
            <a:r>
              <a:rPr lang="en-US" sz="1600" dirty="0" smtClean="0">
                <a:solidFill>
                  <a:schemeClr val="tx1"/>
                </a:solidFill>
              </a:rPr>
              <a:t> </a:t>
            </a:r>
            <a:r>
              <a:rPr lang="en-US" sz="1600" dirty="0" err="1" smtClean="0">
                <a:solidFill>
                  <a:schemeClr val="tx1"/>
                </a:solidFill>
              </a:rPr>
              <a:t>tsuJ</a:t>
            </a:r>
            <a:r>
              <a:rPr lang="en-US" sz="1600" dirty="0" smtClean="0">
                <a:solidFill>
                  <a:schemeClr val="tx1"/>
                </a:solidFill>
              </a:rPr>
              <a:t>";</a:t>
            </a:r>
            <a:r>
              <a:rPr lang="en-US" sz="1600" b="1" dirty="0" smtClean="0">
                <a:solidFill>
                  <a:schemeClr val="tx1"/>
                </a:solidFill>
              </a:rPr>
              <a:t>sub</a:t>
            </a:r>
            <a:r>
              <a:rPr lang="en-US" sz="1600" dirty="0" smtClean="0">
                <a:solidFill>
                  <a:schemeClr val="tx1"/>
                </a:solidFill>
              </a:rPr>
              <a:t> p{ @p{"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"}=(P,P);pipe"</a:t>
            </a:r>
            <a:r>
              <a:rPr lang="en-US" sz="1600" dirty="0" err="1" smtClean="0">
                <a:solidFill>
                  <a:schemeClr val="tx1"/>
                </a:solidFill>
              </a:rPr>
              <a:t>r$p</a:t>
            </a:r>
            <a:r>
              <a:rPr lang="en-US" sz="1600" dirty="0" smtClean="0">
                <a:solidFill>
                  <a:schemeClr val="tx1"/>
                </a:solidFill>
              </a:rPr>
              <a:t>","</a:t>
            </a:r>
            <a:r>
              <a:rPr lang="en-US" sz="1600" dirty="0" err="1" smtClean="0">
                <a:solidFill>
                  <a:schemeClr val="tx1"/>
                </a:solidFill>
              </a:rPr>
              <a:t>u$p</a:t>
            </a:r>
            <a:r>
              <a:rPr lang="en-US" sz="1600" dirty="0" smtClean="0">
                <a:solidFill>
                  <a:schemeClr val="tx1"/>
                </a:solidFill>
              </a:rPr>
              <a:t>";++$p;($q*=2)+=$f=!</a:t>
            </a:r>
            <a:r>
              <a:rPr lang="en-US" sz="1600" dirty="0" err="1" smtClean="0">
                <a:solidFill>
                  <a:schemeClr val="tx1"/>
                </a:solidFill>
              </a:rPr>
              <a:t>fork;map</a:t>
            </a:r>
            <a:r>
              <a:rPr lang="en-US" sz="1600" dirty="0" smtClean="0">
                <a:solidFill>
                  <a:schemeClr val="tx1"/>
                </a:solidFill>
              </a:rPr>
              <a:t>{$P=$P[$</a:t>
            </a:r>
            <a:r>
              <a:rPr lang="en-US" sz="1600" dirty="0" err="1" smtClean="0">
                <a:solidFill>
                  <a:schemeClr val="tx1"/>
                </a:solidFill>
              </a:rPr>
              <a:t>f^ord</a:t>
            </a:r>
            <a:r>
              <a:rPr lang="en-US" sz="1600" dirty="0" smtClean="0">
                <a:solidFill>
                  <a:schemeClr val="tx1"/>
                </a:solidFill>
              </a:rPr>
              <a:t> ($p{$_})&amp;6];$p{$_}=/ ^$P/ix?$</a:t>
            </a:r>
            <a:r>
              <a:rPr lang="en-US" sz="1600" dirty="0" err="1" smtClean="0">
                <a:solidFill>
                  <a:schemeClr val="tx1"/>
                </a:solidFill>
              </a:rPr>
              <a:t>P:close</a:t>
            </a:r>
            <a:r>
              <a:rPr lang="en-US" sz="1600" dirty="0" smtClean="0">
                <a:solidFill>
                  <a:schemeClr val="tx1"/>
                </a:solidFill>
              </a:rPr>
              <a:t>$_}</a:t>
            </a:r>
            <a:r>
              <a:rPr lang="en-US" sz="1600" dirty="0" err="1" smtClean="0">
                <a:solidFill>
                  <a:schemeClr val="tx1"/>
                </a:solidFill>
              </a:rPr>
              <a:t>keys%p</a:t>
            </a:r>
            <a:r>
              <a:rPr lang="en-US" sz="1600" dirty="0" smtClean="0">
                <a:solidFill>
                  <a:schemeClr val="tx1"/>
                </a:solidFill>
              </a:rPr>
              <a:t>}</a:t>
            </a:r>
            <a:r>
              <a:rPr lang="en-US" sz="1600" dirty="0" err="1" smtClean="0">
                <a:solidFill>
                  <a:schemeClr val="tx1"/>
                </a:solidFill>
              </a:rPr>
              <a:t>p;p;p;p;p;map</a:t>
            </a:r>
            <a:r>
              <a:rPr lang="en-US" sz="1600" dirty="0" smtClean="0">
                <a:solidFill>
                  <a:schemeClr val="tx1"/>
                </a:solidFill>
              </a:rPr>
              <a:t>{$p{$_}=~/^[P.]/&amp;&amp; close$_}%</a:t>
            </a:r>
            <a:r>
              <a:rPr lang="en-US" sz="1600" dirty="0" err="1" smtClean="0">
                <a:solidFill>
                  <a:schemeClr val="tx1"/>
                </a:solidFill>
              </a:rPr>
              <a:t>p;wait</a:t>
            </a:r>
            <a:r>
              <a:rPr lang="en-US" sz="1600" dirty="0" smtClean="0">
                <a:solidFill>
                  <a:schemeClr val="tx1"/>
                </a:solidFill>
              </a:rPr>
              <a:t> until$?;map{/^r/&amp;&amp;&lt;$_&gt;}%p;$_=$d[$q];sleep rand(2)if/\S/;print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8172" y="2270760"/>
            <a:ext cx="1499180" cy="1499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extBox 15"/>
          <p:cNvSpPr txBox="1"/>
          <p:nvPr/>
        </p:nvSpPr>
        <p:spPr>
          <a:xfrm>
            <a:off x="1066800" y="3733800"/>
            <a:ext cx="1353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Game of 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6791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Defining Obfuscation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Want the output to reveal </a:t>
            </a:r>
            <a:r>
              <a:rPr lang="en-US" dirty="0" smtClean="0">
                <a:solidFill>
                  <a:srgbClr val="00B050"/>
                </a:solidFill>
              </a:rPr>
              <a:t>only functionality</a:t>
            </a:r>
          </a:p>
          <a:p>
            <a:pPr lvl="1"/>
            <a:r>
              <a:rPr lang="en-US" dirty="0" smtClean="0"/>
              <a:t>E.g., If </a:t>
            </a:r>
            <a:r>
              <a:rPr lang="en-US" dirty="0" err="1" smtClean="0"/>
              <a:t>prog</a:t>
            </a:r>
            <a:r>
              <a:rPr lang="en-US" dirty="0" smtClean="0"/>
              <a:t>. depends on secrets that are not readily apparent in I/O, then the encrypted program does not reveal these secrets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[B+01] show that this is </a:t>
            </a:r>
            <a:r>
              <a:rPr lang="en-US" dirty="0" smtClean="0">
                <a:solidFill>
                  <a:srgbClr val="FF0000"/>
                </a:solidFill>
              </a:rPr>
              <a:t>impossible</a:t>
            </a:r>
            <a:r>
              <a:rPr lang="en-US" dirty="0" smtClean="0"/>
              <a:t> in general</a:t>
            </a:r>
          </a:p>
          <a:p>
            <a:pPr lvl="1"/>
            <a:r>
              <a:rPr lang="en-US" dirty="0" err="1" smtClean="0"/>
              <a:t>Thm</a:t>
            </a:r>
            <a:r>
              <a:rPr lang="en-US" dirty="0" smtClean="0"/>
              <a:t>: If secure encryption exists, then there are secure encryption schemes for which it is possible to recover the secret key from any program that encrypts.</a:t>
            </a:r>
          </a:p>
          <a:p>
            <a:pPr lvl="2"/>
            <a:r>
              <a:rPr lang="en-US" dirty="0" smtClean="0"/>
              <a:t>Such encryption schemes are </a:t>
            </a:r>
            <a:r>
              <a:rPr lang="en-US" dirty="0" err="1" smtClean="0">
                <a:solidFill>
                  <a:srgbClr val="FF0000"/>
                </a:solidFill>
              </a:rPr>
              <a:t>unobfuscatable</a:t>
            </a:r>
            <a:endParaRPr lang="en-US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077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Obfuscation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Okay, some function are bad, but can we do </a:t>
            </a:r>
            <a:r>
              <a:rPr lang="en-US" dirty="0" smtClean="0">
                <a:solidFill>
                  <a:srgbClr val="00B050"/>
                </a:solidFill>
              </a:rPr>
              <a:t>“as well as possible” </a:t>
            </a:r>
            <a:r>
              <a:rPr lang="en-US" dirty="0" smtClean="0"/>
              <a:t>on every given function?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[B+01] suggested the weaker notion of “</a:t>
            </a:r>
            <a:r>
              <a:rPr lang="en-US" dirty="0" err="1" smtClean="0"/>
              <a:t>indistinguishability</a:t>
            </a:r>
            <a:r>
              <a:rPr lang="en-US" dirty="0" smtClean="0"/>
              <a:t> obfuscation” (</a:t>
            </a:r>
            <a:r>
              <a:rPr lang="en-US" i="1" dirty="0" err="1" smtClean="0"/>
              <a:t>iO</a:t>
            </a:r>
            <a:r>
              <a:rPr lang="en-US" dirty="0" smtClean="0"/>
              <a:t>)</a:t>
            </a:r>
          </a:p>
          <a:p>
            <a:pPr lvl="1"/>
            <a:r>
              <a:rPr lang="en-US" dirty="0"/>
              <a:t>G</a:t>
            </a:r>
            <a:r>
              <a:rPr lang="en-US" dirty="0" smtClean="0"/>
              <a:t>ives the “best-possible” guarantee </a:t>
            </a:r>
            <a:r>
              <a:rPr lang="en-US" dirty="0"/>
              <a:t>[GR07</a:t>
            </a:r>
            <a:r>
              <a:rPr lang="en-US" dirty="0" smtClean="0"/>
              <a:t>]</a:t>
            </a:r>
          </a:p>
          <a:p>
            <a:pPr lvl="1"/>
            <a:r>
              <a:rPr lang="en-US" dirty="0" smtClean="0"/>
              <a:t>It turns out to suffice for many applications (examples in [GGH+13, SW13,…])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391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Obfuscation [B+01</a:t>
            </a:r>
            <a:r>
              <a:rPr lang="en-US" dirty="0" smtClean="0"/>
              <a:t>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An efficient public procedure OBF(*)</a:t>
                </a:r>
              </a:p>
              <a:p>
                <a:r>
                  <a:rPr lang="en-US" dirty="0" smtClean="0"/>
                  <a:t>Takes as input a program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E.g., encoded as a circuit</a:t>
                </a:r>
              </a:p>
              <a:p>
                <a:r>
                  <a:rPr lang="en-US" dirty="0" smtClean="0"/>
                  <a:t>Produce as output another program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𝐶</m:t>
                    </m:r>
                    <m:r>
                      <a:rPr lang="en-US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computes the same function as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 smtClean="0"/>
                  <a:t> at most </a:t>
                </a:r>
                <a:r>
                  <a:rPr lang="en-US" dirty="0" err="1" smtClean="0"/>
                  <a:t>polynomially</a:t>
                </a:r>
                <a:r>
                  <a:rPr lang="en-US" dirty="0" smtClean="0"/>
                  <a:t> larger than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𝐶</m:t>
                    </m:r>
                  </m:oMath>
                </a14:m>
                <a:endParaRPr lang="en-US" dirty="0" smtClean="0"/>
              </a:p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Indistinguishability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-Obfuscation (</a:t>
                </a:r>
                <a:r>
                  <a:rPr lang="en-US" i="1" dirty="0" err="1" smtClean="0">
                    <a:solidFill>
                      <a:srgbClr val="00B050"/>
                    </a:solidFill>
                  </a:rPr>
                  <a:t>iO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)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compute </a:t>
                </a:r>
                <a:r>
                  <a:rPr lang="en-US" dirty="0" smtClean="0"/>
                  <a:t>the same </a:t>
                </a:r>
                <a:r>
                  <a:rPr lang="en-US" dirty="0"/>
                  <a:t>function 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|</m:t>
                        </m:r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|=|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|</m:t>
                    </m:r>
                  </m:oMath>
                </a14:m>
                <a:r>
                  <a:rPr lang="en-US" dirty="0"/>
                  <a:t>),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/>
                      </a:rPr>
                      <m:t>≈</m:t>
                    </m:r>
                    <m:r>
                      <a:rPr lang="en-US" i="1">
                        <a:latin typeface="Cambria Math"/>
                      </a:rPr>
                      <m:t>𝑂𝐵𝐹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9582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Overview of the main new tool</a:t>
            </a:r>
          </a:p>
          <a:p>
            <a:pPr lvl="1"/>
            <a:r>
              <a:rPr lang="en-US" dirty="0" smtClean="0"/>
              <a:t>Constructing MMAPs using “HE techniques”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And application to obfuscation</a:t>
            </a:r>
          </a:p>
          <a:p>
            <a:pPr lvl="8"/>
            <a:endParaRPr lang="en-US" dirty="0"/>
          </a:p>
          <a:p>
            <a:r>
              <a:rPr lang="en-US" dirty="0" smtClean="0"/>
              <a:t>There are many others</a:t>
            </a:r>
          </a:p>
          <a:p>
            <a:pPr lvl="1"/>
            <a:r>
              <a:rPr lang="en-US" dirty="0" smtClean="0"/>
              <a:t>Witness Encryption</a:t>
            </a:r>
          </a:p>
          <a:p>
            <a:pPr lvl="1"/>
            <a:r>
              <a:rPr lang="en-US" dirty="0" smtClean="0"/>
              <a:t>Full-Domain Hash</a:t>
            </a:r>
          </a:p>
          <a:p>
            <a:pPr lvl="1"/>
            <a:r>
              <a:rPr lang="en-US" dirty="0" smtClean="0"/>
              <a:t>Functional Encryption</a:t>
            </a:r>
          </a:p>
          <a:p>
            <a:pPr lvl="1"/>
            <a:r>
              <a:rPr lang="en-US" dirty="0" smtClean="0"/>
              <a:t>…</a:t>
            </a:r>
          </a:p>
        </p:txBody>
      </p:sp>
      <p:pic>
        <p:nvPicPr>
          <p:cNvPr id="4" name="Picture 2" descr="C:\Users\IBM_ADMIN\AppData\Local\Microsoft\Windows\Temporary Internet Files\Content.IE5\WBAN5GQU\MC900078732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513069" cy="216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495800" y="5334000"/>
            <a:ext cx="1670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rgbClr val="FF0000"/>
                </a:solidFill>
              </a:rPr>
              <a:t>not today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685800" y="4265420"/>
            <a:ext cx="3733800" cy="129718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84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vs. HE</a:t>
            </a:r>
            <a:endParaRPr lang="en-US" dirty="0"/>
          </a:p>
        </p:txBody>
      </p:sp>
      <p:sp>
        <p:nvSpPr>
          <p:cNvPr id="45" name="Content Placeholder 44"/>
          <p:cNvSpPr>
            <a:spLocks noGrp="1"/>
          </p:cNvSpPr>
          <p:nvPr>
            <p:ph sz="quarter" idx="1"/>
          </p:nvPr>
        </p:nvSpPr>
        <p:spPr>
          <a:xfrm>
            <a:off x="228600" y="5654934"/>
            <a:ext cx="8763000" cy="745866"/>
          </a:xfrm>
        </p:spPr>
        <p:txBody>
          <a:bodyPr/>
          <a:lstStyle/>
          <a:p>
            <a:r>
              <a:rPr lang="en-US" dirty="0" smtClean="0"/>
              <a:t>Somewhat reminiscent of MMAPs vs. HE…</a:t>
            </a:r>
            <a:endParaRPr lang="en-US" dirty="0"/>
          </a:p>
        </p:txBody>
      </p:sp>
      <p:grpSp>
        <p:nvGrpSpPr>
          <p:cNvPr id="34" name="Group 33"/>
          <p:cNvGrpSpPr/>
          <p:nvPr/>
        </p:nvGrpSpPr>
        <p:grpSpPr>
          <a:xfrm>
            <a:off x="1479070" y="3576935"/>
            <a:ext cx="4343400" cy="762000"/>
            <a:chOff x="1447800" y="1371600"/>
            <a:chExt cx="4343400" cy="762000"/>
          </a:xfrm>
        </p:grpSpPr>
        <p:sp>
          <p:nvSpPr>
            <p:cNvPr id="7" name="Rectangle 6"/>
            <p:cNvSpPr/>
            <p:nvPr/>
          </p:nvSpPr>
          <p:spPr>
            <a:xfrm>
              <a:off x="1447800" y="1447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/>
            <p:cNvSpPr/>
            <p:nvPr/>
          </p:nvSpPr>
          <p:spPr>
            <a:xfrm>
              <a:off x="2438400" y="1371600"/>
              <a:ext cx="2362200" cy="762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Obfuscation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5181600" y="1447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48006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7" idx="3"/>
            </p:cNvCxnSpPr>
            <p:nvPr/>
          </p:nvCxnSpPr>
          <p:spPr>
            <a:xfrm>
              <a:off x="2057400" y="1752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/>
          <p:cNvGrpSpPr/>
          <p:nvPr/>
        </p:nvGrpSpPr>
        <p:grpSpPr>
          <a:xfrm>
            <a:off x="1447800" y="1367820"/>
            <a:ext cx="4343400" cy="762000"/>
            <a:chOff x="1447800" y="4038600"/>
            <a:chExt cx="4343400" cy="762000"/>
          </a:xfrm>
        </p:grpSpPr>
        <p:sp>
          <p:nvSpPr>
            <p:cNvPr id="21" name="Rectangle 20"/>
            <p:cNvSpPr/>
            <p:nvPr/>
          </p:nvSpPr>
          <p:spPr>
            <a:xfrm>
              <a:off x="1447800" y="41148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2" name="Oval 21"/>
            <p:cNvSpPr/>
            <p:nvPr/>
          </p:nvSpPr>
          <p:spPr>
            <a:xfrm>
              <a:off x="2438400" y="4038600"/>
              <a:ext cx="2362200" cy="762000"/>
            </a:xfrm>
            <a:prstGeom prst="ellipse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Encryption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5181600" y="41148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>
              <a:off x="48006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21" idx="3"/>
            </p:cNvCxnSpPr>
            <p:nvPr/>
          </p:nvCxnSpPr>
          <p:spPr>
            <a:xfrm>
              <a:off x="2057400" y="4419600"/>
              <a:ext cx="381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244140" y="3957935"/>
            <a:ext cx="3697088" cy="1376065"/>
            <a:chOff x="5212870" y="1752600"/>
            <a:chExt cx="3697088" cy="1376065"/>
          </a:xfrm>
        </p:grpSpPr>
        <p:sp>
          <p:nvSpPr>
            <p:cNvPr id="10" name="Rectangle 9"/>
            <p:cNvSpPr/>
            <p:nvPr/>
          </p:nvSpPr>
          <p:spPr>
            <a:xfrm>
              <a:off x="5212870" y="2514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20340" y="1991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200241" y="2022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13" name="Right Brace 12"/>
            <p:cNvSpPr/>
            <p:nvPr/>
          </p:nvSpPr>
          <p:spPr>
            <a:xfrm>
              <a:off x="5943600" y="1752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6705600" y="1948190"/>
              <a:ext cx="8382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13523" y="2667000"/>
              <a:ext cx="21964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 in the clear</a:t>
              </a:r>
              <a:endParaRPr lang="en-US" sz="2400" dirty="0"/>
            </a:p>
          </p:txBody>
        </p:sp>
      </p:grpSp>
      <p:grpSp>
        <p:nvGrpSpPr>
          <p:cNvPr id="42" name="Group 41"/>
          <p:cNvGrpSpPr/>
          <p:nvPr/>
        </p:nvGrpSpPr>
        <p:grpSpPr>
          <a:xfrm>
            <a:off x="4114800" y="1748820"/>
            <a:ext cx="4671626" cy="1387733"/>
            <a:chOff x="4114800" y="4419600"/>
            <a:chExt cx="4671626" cy="1387733"/>
          </a:xfrm>
        </p:grpSpPr>
        <p:sp>
          <p:nvSpPr>
            <p:cNvPr id="24" name="Rectangle 23"/>
            <p:cNvSpPr/>
            <p:nvPr/>
          </p:nvSpPr>
          <p:spPr>
            <a:xfrm>
              <a:off x="5212870" y="5181600"/>
              <a:ext cx="609600" cy="609600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320340" y="4658380"/>
              <a:ext cx="3946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 smtClean="0"/>
                <a:t>+</a:t>
              </a:r>
              <a:endParaRPr lang="en-US" sz="28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00241" y="4689157"/>
              <a:ext cx="5132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>
                  <a:sym typeface="Wingdings" panose="05000000000000000000" pitchFamily="2" charset="2"/>
                </a:rPr>
                <a:t></a:t>
              </a:r>
              <a:endParaRPr lang="en-US" sz="2400" dirty="0"/>
            </a:p>
          </p:txBody>
        </p:sp>
        <p:sp>
          <p:nvSpPr>
            <p:cNvPr id="27" name="Right Brace 26"/>
            <p:cNvSpPr/>
            <p:nvPr/>
          </p:nvSpPr>
          <p:spPr>
            <a:xfrm>
              <a:off x="5943600" y="4419600"/>
              <a:ext cx="256641" cy="99060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6705600" y="4615190"/>
              <a:ext cx="8382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F(</a:t>
              </a:r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r>
                <a:rPr lang="en-US" sz="2400" dirty="0" smtClean="0">
                  <a:solidFill>
                    <a:schemeClr val="tx1"/>
                  </a:solidFill>
                </a:rPr>
                <a:t>)</a:t>
              </a:r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114800" y="5181600"/>
              <a:ext cx="609600" cy="609600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>
                  <a:solidFill>
                    <a:schemeClr val="tx1"/>
                  </a:solidFill>
                </a:rPr>
                <a:t>x</a:t>
              </a:r>
              <a:endParaRPr lang="en-US" sz="2400" i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722820" y="5257800"/>
              <a:ext cx="458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or</a:t>
              </a:r>
              <a:endParaRPr lang="en-US" sz="2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705600" y="5345668"/>
              <a:ext cx="208082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Result encrypted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478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Obfuscation from MMAPs, 1</a:t>
            </a:r>
            <a:r>
              <a:rPr lang="en-US" baseline="30000" dirty="0" smtClean="0"/>
              <a:t>st</a:t>
            </a:r>
            <a:r>
              <a:rPr lang="en-US" dirty="0" smtClean="0"/>
              <a:t> Try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MMAPs give us one function that we can get in the clear: equality-to-zero (at level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Can we build on it to get more functions?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Consider the “universal circuit”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×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𝟎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,</m:t>
                            </m:r>
                            <m:r>
                              <a:rPr lang="en-US" b="1" i="1" smtClean="0">
                                <a:solidFill>
                                  <a:srgbClr val="00B050"/>
                                </a:solidFill>
                                <a:latin typeface="Cambria Math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𝒏</m:t>
                        </m:r>
                      </m:sup>
                    </m:sSup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𝟎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,  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𝑪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1" i="1" smtClean="0">
                            <a:solidFill>
                              <a:srgbClr val="00B050"/>
                            </a:solidFill>
                            <a:latin typeface="Cambria Math"/>
                          </a:rPr>
                          <m:t>𝒙</m:t>
                        </m:r>
                      </m:e>
                    </m:d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=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𝑪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(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𝒙</m:t>
                    </m:r>
                    <m:r>
                      <a:rPr lang="en-US" b="1" i="1" smtClean="0">
                        <a:solidFill>
                          <a:srgbClr val="00B05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b="1" dirty="0" smtClean="0">
                  <a:solidFill>
                    <a:srgbClr val="00B050"/>
                  </a:solidFill>
                </a:endParaRPr>
              </a:p>
              <a:p>
                <a:pPr lvl="1"/>
                <a:r>
                  <a:rPr lang="en-US" dirty="0" smtClean="0"/>
                  <a:t>Encode the bits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at level 1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, provide level-1 encoding of both 0 and 1</a:t>
                </a:r>
              </a:p>
              <a:p>
                <a:pPr lvl="1"/>
                <a:r>
                  <a:rPr lang="en-US" dirty="0" smtClean="0"/>
                  <a:t>Carry out the computation “in the exponent”</a:t>
                </a:r>
              </a:p>
              <a:p>
                <a:pPr lvl="1"/>
                <a:r>
                  <a:rPr lang="en-US" dirty="0" smtClean="0"/>
                  <a:t>Use zero-test to check if the result is zero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Try </a:t>
            </a:r>
            <a:r>
              <a:rPr lang="en-US" dirty="0"/>
              <a:t>D</a:t>
            </a:r>
            <a:r>
              <a:rPr lang="en-US" dirty="0" smtClean="0"/>
              <a:t>oes </a:t>
            </a:r>
            <a:r>
              <a:rPr lang="en-US" dirty="0"/>
              <a:t>N</a:t>
            </a:r>
            <a:r>
              <a:rPr lang="en-US" dirty="0" smtClean="0"/>
              <a:t>ot </a:t>
            </a:r>
            <a:r>
              <a:rPr lang="en-US" dirty="0"/>
              <a:t>W</a:t>
            </a:r>
            <a:r>
              <a:rPr lang="en-US" dirty="0" smtClean="0"/>
              <a:t>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Attack: comparing intermediate values</a:t>
            </a:r>
          </a:p>
          <a:p>
            <a:pPr lvl="1"/>
            <a:r>
              <a:rPr lang="en-US" dirty="0" smtClean="0"/>
              <a:t>Checking if two intermediate wires carry same value</a:t>
            </a:r>
          </a:p>
          <a:p>
            <a:pPr lvl="1"/>
            <a:r>
              <a:rPr lang="en-US" dirty="0" smtClean="0"/>
              <a:t>Checking if the computation on two different inputs yield the same value on some intermediate wire</a:t>
            </a:r>
          </a:p>
          <a:p>
            <a:r>
              <a:rPr lang="en-US" dirty="0" smtClean="0"/>
              <a:t>If two equal intermediate values ever happen, they can be recognized using zero-test</a:t>
            </a:r>
          </a:p>
          <a:p>
            <a:pPr lvl="7"/>
            <a:endParaRPr lang="en-US" dirty="0" smtClean="0"/>
          </a:p>
          <a:p>
            <a:r>
              <a:rPr lang="en-US" dirty="0" smtClean="0"/>
              <a:t>Must randomize all intermediate values in all the computations</a:t>
            </a:r>
          </a:p>
          <a:p>
            <a:pPr lvl="1"/>
            <a:r>
              <a:rPr lang="en-US" dirty="0" smtClean="0"/>
              <a:t>But such that the final result can still be recognized</a:t>
            </a:r>
          </a:p>
        </p:txBody>
      </p:sp>
    </p:spTree>
    <p:extLst>
      <p:ext uri="{BB962C8B-B14F-4D97-AF65-F5344CB8AC3E}">
        <p14:creationId xmlns:p14="http://schemas.microsoft.com/office/powerpoint/2010/main" val="44207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Construction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Describe Circuits as </a:t>
            </a:r>
            <a:r>
              <a:rPr lang="en-US" dirty="0" smtClean="0">
                <a:solidFill>
                  <a:srgbClr val="00B050"/>
                </a:solidFill>
              </a:rPr>
              <a:t>Branching Programs </a:t>
            </a:r>
            <a:r>
              <a:rPr lang="en-US" dirty="0" smtClean="0"/>
              <a:t>(BPs) using Barrington’s theorem [B86]</a:t>
            </a:r>
          </a:p>
          <a:p>
            <a:pPr lvl="8"/>
            <a:endParaRPr lang="en-US" dirty="0" smtClean="0"/>
          </a:p>
          <a:p>
            <a:r>
              <a:rPr lang="en-US" dirty="0" smtClean="0">
                <a:solidFill>
                  <a:srgbClr val="00B050"/>
                </a:solidFill>
              </a:rPr>
              <a:t>Randomized</a:t>
            </a:r>
            <a:r>
              <a:rPr lang="en-US" dirty="0" smtClean="0"/>
              <a:t> BPs (RBPs) a-la-</a:t>
            </a:r>
            <a:r>
              <a:rPr lang="en-US" dirty="0" err="1" smtClean="0"/>
              <a:t>Kilian</a:t>
            </a:r>
            <a:r>
              <a:rPr lang="en-US" dirty="0" smtClean="0"/>
              <a:t> [K88]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dditional randomization to counter “</a:t>
            </a:r>
            <a:r>
              <a:rPr lang="en-US" dirty="0"/>
              <a:t>s</a:t>
            </a:r>
            <a:r>
              <a:rPr lang="en-US" dirty="0" smtClean="0"/>
              <a:t>imple relations”</a:t>
            </a:r>
          </a:p>
          <a:p>
            <a:pPr lvl="8"/>
            <a:endParaRPr lang="en-US" dirty="0" smtClean="0"/>
          </a:p>
          <a:p>
            <a:r>
              <a:rPr lang="en-US" dirty="0" smtClean="0"/>
              <a:t>Encode RBPs “in the exponent” using MMAPs</a:t>
            </a:r>
          </a:p>
          <a:p>
            <a:pPr lvl="1"/>
            <a:r>
              <a:rPr lang="en-US" dirty="0" smtClean="0"/>
              <a:t>Use zero-test to get the output</a:t>
            </a:r>
          </a:p>
          <a:p>
            <a:pPr lvl="8"/>
            <a:endParaRPr lang="en-US" dirty="0"/>
          </a:p>
          <a:p>
            <a:r>
              <a:rPr lang="en-US" dirty="0" smtClean="0"/>
              <a:t>This allows obfuscating shallow circuits (NC1)</a:t>
            </a:r>
          </a:p>
          <a:p>
            <a:pPr lvl="1"/>
            <a:r>
              <a:rPr lang="en-US" dirty="0" smtClean="0"/>
              <a:t>Another transformation (using FHE) to get all circuits</a:t>
            </a:r>
          </a:p>
        </p:txBody>
      </p:sp>
    </p:spTree>
    <p:extLst>
      <p:ext uri="{BB962C8B-B14F-4D97-AF65-F5344CB8AC3E}">
        <p14:creationId xmlns:p14="http://schemas.microsoft.com/office/powerpoint/2010/main" val="1336067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(Oblivious) Branching Programs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specific way of describing a function</a:t>
            </a:r>
          </a:p>
          <a:p>
            <a:r>
              <a:rPr lang="en-US" smtClean="0"/>
              <a:t>This length-9 BP has 4-bit inputs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667000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6670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666999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453825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4538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453824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596825"/>
            <a:ext cx="4572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596825"/>
            <a:ext cx="4572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5968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cxnSp>
        <p:nvCxnSpPr>
          <p:cNvPr id="30" name="Straight Arrow Connector 29"/>
          <p:cNvCxnSpPr>
            <a:stCxn id="26" idx="0"/>
            <a:endCxn id="17" idx="2"/>
          </p:cNvCxnSpPr>
          <p:nvPr/>
        </p:nvCxnSpPr>
        <p:spPr>
          <a:xfrm flipV="1">
            <a:off x="838200" y="4038600"/>
            <a:ext cx="19812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6" idx="0"/>
            <a:endCxn id="20" idx="2"/>
          </p:cNvCxnSpPr>
          <p:nvPr/>
        </p:nvCxnSpPr>
        <p:spPr>
          <a:xfrm flipV="1">
            <a:off x="838200" y="4038600"/>
            <a:ext cx="4724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6" idx="0"/>
            <a:endCxn id="23" idx="2"/>
          </p:cNvCxnSpPr>
          <p:nvPr/>
        </p:nvCxnSpPr>
        <p:spPr>
          <a:xfrm flipV="1">
            <a:off x="838200" y="4038600"/>
            <a:ext cx="74676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380077" y="4889212"/>
                <a:ext cx="5127045" cy="847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sz="2400" dirty="0" smtClean="0"/>
                  <a:t>’s are square matrices</a:t>
                </a:r>
              </a:p>
              <a:p>
                <a:r>
                  <a:rPr lang="en-US" sz="2400" dirty="0" smtClean="0"/>
                  <a:t>Each position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sz="2400" dirty="0" smtClean="0"/>
                  <a:t> is controlled by one input bit</a:t>
                </a:r>
                <a:endParaRPr lang="en-US" sz="24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0077" y="4889212"/>
                <a:ext cx="5127045" cy="847220"/>
              </a:xfrm>
              <a:prstGeom prst="rect">
                <a:avLst/>
              </a:prstGeom>
              <a:blipFill rotWithShape="1">
                <a:blip r:embed="rId2"/>
                <a:stretch>
                  <a:fillRect l="-1781" t="-3597" r="-713" b="-16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435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41" grpId="0" animBg="1"/>
      <p:bldP spid="43" grpId="0" animBg="1"/>
      <p:bldP spid="44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(Oblivious) Branching Programs</a:t>
            </a:r>
            <a:endParaRPr lang="en-US" dirty="0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A specific way of describing a function</a:t>
            </a:r>
          </a:p>
          <a:p>
            <a:r>
              <a:rPr lang="en-US" smtClean="0"/>
              <a:t>This length-9 BP has 4-bit inputs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524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667000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6670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666999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453825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4538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453824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596825"/>
            <a:ext cx="4572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5968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5968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cxnSp>
        <p:nvCxnSpPr>
          <p:cNvPr id="30" name="Straight Arrow Connector 29"/>
          <p:cNvCxnSpPr>
            <a:stCxn id="25" idx="0"/>
            <a:endCxn id="15" idx="2"/>
          </p:cNvCxnSpPr>
          <p:nvPr/>
        </p:nvCxnSpPr>
        <p:spPr>
          <a:xfrm flipV="1">
            <a:off x="1371600" y="4038600"/>
            <a:ext cx="533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25" idx="0"/>
            <a:endCxn id="19" idx="2"/>
          </p:cNvCxnSpPr>
          <p:nvPr/>
        </p:nvCxnSpPr>
        <p:spPr>
          <a:xfrm flipV="1">
            <a:off x="1371600" y="4038600"/>
            <a:ext cx="23622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25" idx="0"/>
            <a:endCxn id="21" idx="2"/>
          </p:cNvCxnSpPr>
          <p:nvPr/>
        </p:nvCxnSpPr>
        <p:spPr>
          <a:xfrm flipV="1">
            <a:off x="1371600" y="4038600"/>
            <a:ext cx="5105400" cy="558225"/>
          </a:xfrm>
          <a:prstGeom prst="straightConnector1">
            <a:avLst/>
          </a:prstGeom>
          <a:ln w="25400">
            <a:solidFill>
              <a:schemeClr val="tx1">
                <a:lumMod val="85000"/>
                <a:lumOff val="1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000" y="4596825"/>
            <a:ext cx="4572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60198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66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38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(Oblivious) Branching Programs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447800"/>
                <a:ext cx="8763000" cy="54102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A specific way of describing a function</a:t>
                </a:r>
              </a:p>
              <a:p>
                <a:r>
                  <a:rPr lang="en-US" dirty="0" smtClean="0"/>
                  <a:t>This length-9 BP has 4-bit inputs</a:t>
                </a:r>
              </a:p>
              <a:p>
                <a:endParaRPr lang="en-US" dirty="0" smtClean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Multiply the chosen 9 matrices together</a:t>
                </a:r>
              </a:p>
              <a:p>
                <a:pPr lvl="1"/>
                <a:r>
                  <a:rPr lang="en-US" dirty="0" smtClean="0"/>
                  <a:t>If product is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 output 1.  Otherwise output 0.</a:t>
                </a:r>
                <a:endParaRPr lang="en-US" dirty="0"/>
              </a:p>
            </p:txBody>
          </p:sp>
        </mc:Choice>
        <mc:Fallback xmlns="">
          <p:sp>
            <p:nvSpPr>
              <p:cNvPr id="2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447800"/>
                <a:ext cx="8763000" cy="5410200"/>
              </a:xfrm>
              <a:blipFill rotWithShape="1">
                <a:blip r:embed="rId2"/>
                <a:stretch>
                  <a:fillRect l="-1113" t="-14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1524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2,0</a:t>
            </a:r>
            <a:endParaRPr lang="en-US" sz="32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609600" y="2667000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1,0</a:t>
            </a:r>
            <a:endParaRPr lang="en-US" sz="32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24384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/>
              <a:t>3</a:t>
            </a:r>
            <a:r>
              <a:rPr lang="en-US" sz="3200" baseline="-25000" dirty="0" smtClean="0"/>
              <a:t>,0</a:t>
            </a:r>
            <a:endParaRPr lang="en-US" sz="32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4267200" y="2667000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5,0</a:t>
            </a:r>
            <a:endParaRPr lang="en-US" sz="3200" baseline="-25000" dirty="0"/>
          </a:p>
        </p:txBody>
      </p:sp>
      <p:sp>
        <p:nvSpPr>
          <p:cNvPr id="8" name="Rectangle 7"/>
          <p:cNvSpPr/>
          <p:nvPr/>
        </p:nvSpPr>
        <p:spPr>
          <a:xfrm>
            <a:off x="78486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33528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4,0</a:t>
            </a:r>
            <a:endParaRPr lang="en-US" sz="3200" baseline="-25000" dirty="0"/>
          </a:p>
        </p:txBody>
      </p:sp>
      <p:sp>
        <p:nvSpPr>
          <p:cNvPr id="11" name="TextBox 10"/>
          <p:cNvSpPr txBox="1"/>
          <p:nvPr/>
        </p:nvSpPr>
        <p:spPr>
          <a:xfrm>
            <a:off x="51816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6,0</a:t>
            </a:r>
            <a:endParaRPr lang="en-US" sz="3200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6096000" y="2667000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7,0</a:t>
            </a:r>
            <a:endParaRPr lang="en-US" sz="3200" baseline="-25000" dirty="0"/>
          </a:p>
        </p:txBody>
      </p:sp>
      <p:sp>
        <p:nvSpPr>
          <p:cNvPr id="13" name="TextBox 12"/>
          <p:cNvSpPr txBox="1"/>
          <p:nvPr/>
        </p:nvSpPr>
        <p:spPr>
          <a:xfrm>
            <a:off x="7010400" y="2666999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8,0</a:t>
            </a:r>
            <a:endParaRPr lang="en-US" sz="32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7924800" y="2667000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9,0</a:t>
            </a:r>
            <a:endParaRPr lang="en-US" sz="32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1524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2,1</a:t>
            </a:r>
            <a:endParaRPr lang="en-US" sz="32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3453825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1,1</a:t>
            </a:r>
            <a:endParaRPr lang="en-US" sz="32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24384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3,1</a:t>
            </a:r>
            <a:endParaRPr lang="en-US" sz="32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4267200" y="3453825"/>
            <a:ext cx="7620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5,1</a:t>
            </a:r>
            <a:endParaRPr lang="en-US" sz="32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33528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4,1</a:t>
            </a:r>
            <a:endParaRPr lang="en-US" sz="3200" baseline="-250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6,1</a:t>
            </a:r>
            <a:endParaRPr lang="en-US" sz="3200" baseline="-25000" dirty="0"/>
          </a:p>
        </p:txBody>
      </p:sp>
      <p:sp>
        <p:nvSpPr>
          <p:cNvPr id="21" name="TextBox 20"/>
          <p:cNvSpPr txBox="1"/>
          <p:nvPr/>
        </p:nvSpPr>
        <p:spPr>
          <a:xfrm>
            <a:off x="6096000" y="3453825"/>
            <a:ext cx="7620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7,1</a:t>
            </a:r>
            <a:endParaRPr lang="en-US" sz="3200" baseline="-25000" dirty="0"/>
          </a:p>
        </p:txBody>
      </p:sp>
      <p:sp>
        <p:nvSpPr>
          <p:cNvPr id="22" name="TextBox 21"/>
          <p:cNvSpPr txBox="1"/>
          <p:nvPr/>
        </p:nvSpPr>
        <p:spPr>
          <a:xfrm>
            <a:off x="7010400" y="3453824"/>
            <a:ext cx="7620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8,1</a:t>
            </a:r>
            <a:endParaRPr lang="en-US" sz="3200" baseline="-25000" dirty="0"/>
          </a:p>
        </p:txBody>
      </p:sp>
      <p:sp>
        <p:nvSpPr>
          <p:cNvPr id="23" name="TextBox 22"/>
          <p:cNvSpPr txBox="1"/>
          <p:nvPr/>
        </p:nvSpPr>
        <p:spPr>
          <a:xfrm>
            <a:off x="7924800" y="3453825"/>
            <a:ext cx="7620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rIns="0" rtlCol="0">
            <a:spAutoFit/>
          </a:bodyPr>
          <a:lstStyle/>
          <a:p>
            <a:r>
              <a:rPr lang="en-US" sz="3200" dirty="0" smtClean="0"/>
              <a:t>A</a:t>
            </a:r>
            <a:r>
              <a:rPr lang="en-US" sz="3200" baseline="-25000" dirty="0" smtClean="0"/>
              <a:t>9,1</a:t>
            </a:r>
            <a:endParaRPr lang="en-US" sz="3200" baseline="-25000" dirty="0"/>
          </a:p>
        </p:txBody>
      </p:sp>
      <p:sp>
        <p:nvSpPr>
          <p:cNvPr id="24" name="TextBox 23"/>
          <p:cNvSpPr txBox="1"/>
          <p:nvPr/>
        </p:nvSpPr>
        <p:spPr>
          <a:xfrm>
            <a:off x="1676400" y="4596825"/>
            <a:ext cx="457200" cy="584775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1143000" y="4596825"/>
            <a:ext cx="457200" cy="584775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27" name="TextBox 26"/>
          <p:cNvSpPr txBox="1"/>
          <p:nvPr/>
        </p:nvSpPr>
        <p:spPr>
          <a:xfrm>
            <a:off x="2209800" y="45968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/>
              <a:t> </a:t>
            </a:r>
            <a:endParaRPr lang="en-US" sz="3200" baseline="-25000" dirty="0"/>
          </a:p>
        </p:txBody>
      </p:sp>
      <p:sp>
        <p:nvSpPr>
          <p:cNvPr id="41" name="TextBox 40"/>
          <p:cNvSpPr txBox="1"/>
          <p:nvPr/>
        </p:nvSpPr>
        <p:spPr>
          <a:xfrm>
            <a:off x="609600" y="4596825"/>
            <a:ext cx="457200" cy="58477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  <p:sp>
        <p:nvSpPr>
          <p:cNvPr id="43" name="Rectangle 42"/>
          <p:cNvSpPr/>
          <p:nvPr/>
        </p:nvSpPr>
        <p:spPr>
          <a:xfrm>
            <a:off x="51054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23622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1143000" y="4596825"/>
            <a:ext cx="457200" cy="58477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2" name="Rectangle 41"/>
          <p:cNvSpPr/>
          <p:nvPr/>
        </p:nvSpPr>
        <p:spPr>
          <a:xfrm>
            <a:off x="60198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32766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14478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334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6934200" y="3352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191000" y="2590800"/>
            <a:ext cx="914400" cy="7620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676400" y="4596825"/>
            <a:ext cx="457200" cy="58477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1</a:t>
            </a:r>
            <a:endParaRPr lang="en-US" sz="3200" baseline="-25000" dirty="0"/>
          </a:p>
        </p:txBody>
      </p:sp>
      <p:sp>
        <p:nvSpPr>
          <p:cNvPr id="48" name="TextBox 47"/>
          <p:cNvSpPr txBox="1"/>
          <p:nvPr/>
        </p:nvSpPr>
        <p:spPr>
          <a:xfrm>
            <a:off x="2209800" y="4596825"/>
            <a:ext cx="457200" cy="58477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91440" rIns="91440" rtlCol="0">
            <a:spAutoFit/>
          </a:bodyPr>
          <a:lstStyle/>
          <a:p>
            <a:pPr algn="ctr"/>
            <a:r>
              <a:rPr lang="en-US" sz="3200" dirty="0" smtClean="0"/>
              <a:t>0</a:t>
            </a:r>
            <a:endParaRPr lang="en-US" sz="3200" baseline="-25000" dirty="0"/>
          </a:p>
        </p:txBody>
      </p:sp>
    </p:spTree>
    <p:extLst>
      <p:ext uri="{BB962C8B-B14F-4D97-AF65-F5344CB8AC3E}">
        <p14:creationId xmlns:p14="http://schemas.microsoft.com/office/powerpoint/2010/main" val="2021580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(Oblivious) Branching Programs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 smtClean="0"/>
                  <a:t>A specific way of describing a function</a:t>
                </a:r>
              </a:p>
              <a:p>
                <a:r>
                  <a:rPr lang="en-US" dirty="0"/>
                  <a:t>L</a:t>
                </a:r>
                <a:r>
                  <a:rPr lang="en-US" dirty="0" smtClean="0"/>
                  <a:t>ength-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BP with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-bit </a:t>
                </a:r>
                <a:r>
                  <a:rPr lang="en-US" dirty="0" smtClean="0"/>
                  <a:t>input </a:t>
                </a:r>
                <a:r>
                  <a:rPr lang="en-US" dirty="0"/>
                  <a:t>is a sequence</a:t>
                </a:r>
                <a:br>
                  <a:rPr lang="en-US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1,0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, 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1,1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/>
                      </a:rPr>
                      <m:t>,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𝑗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2,0</m:t>
                            </m:r>
                          </m:sub>
                        </m:sSub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2,1</m:t>
                            </m:r>
                          </m:sub>
                        </m:sSub>
                      </m:e>
                    </m:d>
                    <m:r>
                      <a:rPr lang="en-US" smtClean="0">
                        <a:latin typeface="Cambria Math"/>
                      </a:rPr>
                      <m:t>,…,(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  <m:r>
                          <a:rPr lang="en-US" smtClean="0">
                            <a:latin typeface="Cambria Math"/>
                          </a:rPr>
                          <m:t>,0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  <m:r>
                          <a:rPr lang="en-US" smtClean="0">
                            <a:latin typeface="Cambria Math"/>
                          </a:rPr>
                          <m:t>,1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𝑗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dirty="0" smtClean="0">
                        <a:latin typeface="Cambria Math"/>
                      </a:rPr>
                      <m:t>∈{</m:t>
                    </m:r>
                    <m:r>
                      <a:rPr lang="en-US" smtClean="0">
                        <a:latin typeface="Cambria Math"/>
                      </a:rPr>
                      <m:t>1,…,</m:t>
                    </m:r>
                    <m:r>
                      <a:rPr lang="en-US" smtClean="0">
                        <a:latin typeface="Cambria Math"/>
                      </a:rPr>
                      <m:t>𝑛</m:t>
                    </m:r>
                    <m:r>
                      <a:rPr lang="en-US" smtClean="0">
                        <a:latin typeface="Cambria Math"/>
                      </a:rPr>
                      <m:t>}</m:t>
                    </m:r>
                  </m:oMath>
                </a14:m>
                <a:r>
                  <a:rPr lang="en-US" dirty="0" smtClean="0"/>
                  <a:t> are indexes,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’s are matrices</a:t>
                </a:r>
              </a:p>
              <a:p>
                <a:r>
                  <a:rPr lang="en-US" dirty="0" smtClean="0"/>
                  <a:t>Input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𝑥</m:t>
                    </m:r>
                    <m:r>
                      <a:rPr lang="en-US" smtClean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chooses matrices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𝑗</m:t>
                                </m:r>
                              </m:e>
                              <m:sub>
                                <m:r>
                                  <a:rPr lang="en-US" smtClean="0">
                                    <a:latin typeface="Cambria Math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the product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=1</m:t>
                        </m:r>
                      </m:sub>
                      <m:sup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𝐴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 smtClean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𝑃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, else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0</m:t>
                    </m:r>
                  </m:oMath>
                </a14:m>
                <a:endParaRPr lang="en-US" dirty="0" smtClean="0"/>
              </a:p>
              <a:p>
                <a:pPr lvl="8"/>
                <a:endParaRPr lang="en-US" dirty="0" smtClean="0"/>
              </a:p>
              <a:p>
                <a:r>
                  <a:rPr lang="en-US" dirty="0"/>
                  <a:t>Barrington’s </a:t>
                </a:r>
                <a:r>
                  <a:rPr lang="en-US" dirty="0" smtClean="0"/>
                  <a:t>Theorem [B86]: Poly-length BPs can compute any function in NC1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524000"/>
                <a:ext cx="8763000" cy="4876800"/>
              </a:xfrm>
              <a:blipFill rotWithShape="1">
                <a:blip r:embed="rId2"/>
                <a:stretch>
                  <a:fillRect l="-1113" t="-2625" r="-278" b="-2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6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Kilian’s</a:t>
            </a:r>
            <a:r>
              <a:rPr lang="en-US" dirty="0" smtClean="0"/>
              <a:t> Randomized BPs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4572000"/>
                <a:ext cx="8763000" cy="213360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b="0" dirty="0" smtClean="0"/>
                  <a:t>Choose </a:t>
                </a:r>
                <a:r>
                  <a:rPr lang="en-US" dirty="0"/>
                  <a:t>random invertible matrices</a:t>
                </a:r>
                <a:r>
                  <a:rPr lang="en-US" b="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−1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𝑚</m:t>
                        </m:r>
                        <m:r>
                          <a:rPr lang="en-US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𝐼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Multiplying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yields the same product as multiplying the corresponding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4572000"/>
                <a:ext cx="8763000" cy="2133600"/>
              </a:xfrm>
              <a:blipFill rotWithShape="1">
                <a:blip r:embed="rId2"/>
                <a:stretch>
                  <a:fillRect l="-1043" t="-6000" b="-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4525" y="2176162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2,0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38125" y="2176162"/>
            <a:ext cx="447675" cy="46166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1,0</a:t>
            </a:r>
            <a:endParaRPr lang="en-US" sz="2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556635" y="2176162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/>
              <a:t>3</a:t>
            </a:r>
            <a:r>
              <a:rPr lang="en-US" sz="2400" baseline="-25000" dirty="0" smtClean="0"/>
              <a:t>,0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875145" y="2176162"/>
            <a:ext cx="447675" cy="46166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5,0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215890" y="2176162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4,0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0" y="2176162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6,0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14525" y="2962987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2,1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8125" y="2962987"/>
            <a:ext cx="447675" cy="46166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1,1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6635" y="2962987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3,1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5145" y="2962987"/>
            <a:ext cx="447675" cy="46166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5,1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15890" y="2962987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4,1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34400" y="2962987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6,1</a:t>
            </a:r>
            <a:endParaRPr lang="en-US" sz="2400" baseline="-25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62000" y="2566687"/>
            <a:ext cx="7696200" cy="457200"/>
            <a:chOff x="762000" y="3057525"/>
            <a:chExt cx="7696200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6200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3061990"/>
                  <a:ext cx="457200" cy="4527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35661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610" y="3057525"/>
                  <a:ext cx="457200" cy="45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1935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3061990"/>
                  <a:ext cx="457200" cy="45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01802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020" y="3057525"/>
                  <a:ext cx="457200" cy="45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074045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45" y="3061990"/>
                  <a:ext cx="457200" cy="4527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691765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765" y="3057525"/>
                  <a:ext cx="457200" cy="45273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73811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10" y="3061990"/>
                  <a:ext cx="457200" cy="45273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346305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05" y="3057525"/>
                  <a:ext cx="457200" cy="45273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0233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330" y="3061990"/>
                  <a:ext cx="457200" cy="45273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00100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3057525"/>
                  <a:ext cx="457200" cy="45273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238125" y="1319210"/>
            <a:ext cx="8743950" cy="799801"/>
            <a:chOff x="238125" y="1810048"/>
            <a:chExt cx="8743950" cy="799801"/>
          </a:xfrm>
        </p:grpSpPr>
        <p:sp>
          <p:nvSpPr>
            <p:cNvPr id="36" name="Left Brace 35"/>
            <p:cNvSpPr/>
            <p:nvPr/>
          </p:nvSpPr>
          <p:spPr>
            <a:xfrm rot="5400000">
              <a:off x="616744" y="1988343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1959417" y="1759392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609898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 rot="5400000">
              <a:off x="5294573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 rot="5400000">
              <a:off x="6949113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8379619" y="1988343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400" y="1819576"/>
              <a:ext cx="447675" cy="46166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1,0</a:t>
              </a:r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05123" y="1819575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2,0</a:t>
              </a:r>
              <a:endParaRPr lang="en-US" sz="2400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38459" y="1819574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3,0</a:t>
              </a:r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35892" y="1810049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4,0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77674" y="1810048"/>
              <a:ext cx="447675" cy="461665"/>
            </a:xfrm>
            <a:prstGeom prst="rect">
              <a:avLst/>
            </a:prstGeom>
            <a:solidFill>
              <a:srgbClr val="FF7D7D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5,0</a:t>
              </a:r>
              <a:endParaRPr lang="en-US" sz="24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96275" y="1819576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6,0</a:t>
              </a:r>
              <a:endParaRPr lang="en-US" sz="2400" baseline="-25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28600" y="3509664"/>
            <a:ext cx="8743950" cy="876298"/>
            <a:chOff x="228600" y="4000502"/>
            <a:chExt cx="8743950" cy="876298"/>
          </a:xfrm>
        </p:grpSpPr>
        <p:sp>
          <p:nvSpPr>
            <p:cNvPr id="48" name="Left Brace 47"/>
            <p:cNvSpPr/>
            <p:nvPr/>
          </p:nvSpPr>
          <p:spPr>
            <a:xfrm rot="16200000" flipV="1">
              <a:off x="607219" y="3645694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e 48"/>
            <p:cNvSpPr/>
            <p:nvPr/>
          </p:nvSpPr>
          <p:spPr>
            <a:xfrm rot="16200000" flipV="1">
              <a:off x="1949892" y="34167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/>
            <p:cNvSpPr/>
            <p:nvPr/>
          </p:nvSpPr>
          <p:spPr>
            <a:xfrm rot="16200000" flipV="1">
              <a:off x="3600373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V="1">
              <a:off x="5285048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/>
            <p:cNvSpPr/>
            <p:nvPr/>
          </p:nvSpPr>
          <p:spPr>
            <a:xfrm rot="16200000" flipV="1">
              <a:off x="6939588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 Brace 52"/>
            <p:cNvSpPr/>
            <p:nvPr/>
          </p:nvSpPr>
          <p:spPr>
            <a:xfrm rot="16200000" flipV="1">
              <a:off x="8370094" y="3645694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4415135"/>
              <a:ext cx="447675" cy="46166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1,1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05123" y="4415134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2,1</a:t>
              </a:r>
              <a:endParaRPr lang="en-US" sz="24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38459" y="4415133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3,1</a:t>
              </a:r>
              <a:endParaRPr lang="en-US" sz="24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35892" y="4405608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4,1</a:t>
              </a:r>
              <a:endParaRPr lang="en-US" sz="2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77674" y="4405607"/>
              <a:ext cx="447675" cy="461665"/>
            </a:xfrm>
            <a:prstGeom prst="rect">
              <a:avLst/>
            </a:prstGeom>
            <a:solidFill>
              <a:srgbClr val="FF7D7D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5,1</a:t>
              </a:r>
              <a:endParaRPr lang="en-US" sz="24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96275" y="4415135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6,1</a:t>
              </a:r>
              <a:endParaRPr lang="en-US" sz="2400" baseline="-25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75220" y="1295400"/>
            <a:ext cx="5358592" cy="575962"/>
            <a:chOff x="3475220" y="1786238"/>
            <a:chExt cx="5358592" cy="575962"/>
          </a:xfrm>
        </p:grpSpPr>
        <p:sp>
          <p:nvSpPr>
            <p:cNvPr id="62" name="Rectangle 61"/>
            <p:cNvSpPr/>
            <p:nvPr/>
          </p:nvSpPr>
          <p:spPr>
            <a:xfrm>
              <a:off x="3475220" y="1805287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08188" y="1786238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4987" y="1786538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61962" y="3867143"/>
            <a:ext cx="5297179" cy="571196"/>
            <a:chOff x="461962" y="4357981"/>
            <a:chExt cx="5297179" cy="571196"/>
          </a:xfrm>
        </p:grpSpPr>
        <p:sp>
          <p:nvSpPr>
            <p:cNvPr id="65" name="Rectangle 64"/>
            <p:cNvSpPr/>
            <p:nvPr/>
          </p:nvSpPr>
          <p:spPr>
            <a:xfrm>
              <a:off x="5160316" y="4357983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1962" y="4372264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28800" y="4357981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307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76200"/>
            <a:ext cx="8763000" cy="914400"/>
          </a:xfrm>
        </p:spPr>
        <p:txBody>
          <a:bodyPr>
            <a:normAutofit/>
          </a:bodyPr>
          <a:lstStyle/>
          <a:p>
            <a:r>
              <a:rPr lang="en-US" dirty="0" err="1" smtClean="0"/>
              <a:t>Kilian’s</a:t>
            </a:r>
            <a:r>
              <a:rPr lang="en-US" dirty="0" smtClean="0"/>
              <a:t> Randomized BPs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152400" y="4800600"/>
                <a:ext cx="8763000" cy="19050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Each sequence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B</m:t>
                        </m:r>
                      </m:e>
                      <m:sub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’s (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𝑖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=1…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) is uniformly random subject to having same product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A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152400" y="4800600"/>
                <a:ext cx="8763000" cy="1905000"/>
              </a:xfrm>
              <a:blipFill rotWithShape="1">
                <a:blip r:embed="rId2"/>
                <a:stretch>
                  <a:fillRect l="-1043" t="-4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914525" y="2176162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2,0</a:t>
            </a:r>
            <a:endParaRPr lang="en-US" sz="2400" baseline="-25000" dirty="0"/>
          </a:p>
        </p:txBody>
      </p:sp>
      <p:sp>
        <p:nvSpPr>
          <p:cNvPr id="5" name="TextBox 4"/>
          <p:cNvSpPr txBox="1"/>
          <p:nvPr/>
        </p:nvSpPr>
        <p:spPr>
          <a:xfrm>
            <a:off x="238125" y="2176162"/>
            <a:ext cx="447675" cy="46166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1,0</a:t>
            </a:r>
            <a:endParaRPr lang="en-US" sz="2400" baseline="-25000" dirty="0"/>
          </a:p>
        </p:txBody>
      </p:sp>
      <p:sp>
        <p:nvSpPr>
          <p:cNvPr id="6" name="TextBox 5"/>
          <p:cNvSpPr txBox="1"/>
          <p:nvPr/>
        </p:nvSpPr>
        <p:spPr>
          <a:xfrm>
            <a:off x="3556635" y="2176162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/>
              <a:t>3</a:t>
            </a:r>
            <a:r>
              <a:rPr lang="en-US" sz="2400" baseline="-25000" dirty="0" smtClean="0"/>
              <a:t>,0</a:t>
            </a:r>
            <a:endParaRPr lang="en-US" sz="2400" baseline="-25000" dirty="0"/>
          </a:p>
        </p:txBody>
      </p:sp>
      <p:sp>
        <p:nvSpPr>
          <p:cNvPr id="7" name="TextBox 6"/>
          <p:cNvSpPr txBox="1"/>
          <p:nvPr/>
        </p:nvSpPr>
        <p:spPr>
          <a:xfrm>
            <a:off x="6875145" y="2176162"/>
            <a:ext cx="447675" cy="46166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5,0</a:t>
            </a:r>
            <a:endParaRPr lang="en-US" sz="2400" baseline="-25000" dirty="0"/>
          </a:p>
        </p:txBody>
      </p:sp>
      <p:sp>
        <p:nvSpPr>
          <p:cNvPr id="9" name="TextBox 8"/>
          <p:cNvSpPr txBox="1"/>
          <p:nvPr/>
        </p:nvSpPr>
        <p:spPr>
          <a:xfrm>
            <a:off x="5215890" y="2176162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4,0</a:t>
            </a:r>
            <a:endParaRPr lang="en-US" sz="2400" baseline="-25000" dirty="0"/>
          </a:p>
        </p:txBody>
      </p:sp>
      <p:sp>
        <p:nvSpPr>
          <p:cNvPr id="10" name="TextBox 9"/>
          <p:cNvSpPr txBox="1"/>
          <p:nvPr/>
        </p:nvSpPr>
        <p:spPr>
          <a:xfrm>
            <a:off x="8534400" y="2176162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6,0</a:t>
            </a:r>
            <a:endParaRPr lang="en-US" sz="2400" baseline="-25000" dirty="0"/>
          </a:p>
        </p:txBody>
      </p:sp>
      <p:sp>
        <p:nvSpPr>
          <p:cNvPr id="14" name="TextBox 13"/>
          <p:cNvSpPr txBox="1"/>
          <p:nvPr/>
        </p:nvSpPr>
        <p:spPr>
          <a:xfrm>
            <a:off x="1914525" y="2962987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2,1</a:t>
            </a:r>
            <a:endParaRPr lang="en-US" sz="2400" baseline="-25000" dirty="0"/>
          </a:p>
        </p:txBody>
      </p:sp>
      <p:sp>
        <p:nvSpPr>
          <p:cNvPr id="15" name="TextBox 14"/>
          <p:cNvSpPr txBox="1"/>
          <p:nvPr/>
        </p:nvSpPr>
        <p:spPr>
          <a:xfrm>
            <a:off x="238125" y="2962987"/>
            <a:ext cx="447675" cy="461665"/>
          </a:xfrm>
          <a:prstGeom prst="rect">
            <a:avLst/>
          </a:prstGeom>
          <a:solidFill>
            <a:srgbClr val="00B0F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1,1</a:t>
            </a:r>
            <a:endParaRPr lang="en-US" sz="2400" baseline="-25000" dirty="0"/>
          </a:p>
        </p:txBody>
      </p:sp>
      <p:sp>
        <p:nvSpPr>
          <p:cNvPr id="16" name="TextBox 15"/>
          <p:cNvSpPr txBox="1"/>
          <p:nvPr/>
        </p:nvSpPr>
        <p:spPr>
          <a:xfrm>
            <a:off x="3556635" y="2962987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3,1</a:t>
            </a:r>
            <a:endParaRPr lang="en-US" sz="2400" baseline="-25000" dirty="0"/>
          </a:p>
        </p:txBody>
      </p:sp>
      <p:sp>
        <p:nvSpPr>
          <p:cNvPr id="17" name="TextBox 16"/>
          <p:cNvSpPr txBox="1"/>
          <p:nvPr/>
        </p:nvSpPr>
        <p:spPr>
          <a:xfrm>
            <a:off x="6875145" y="2962987"/>
            <a:ext cx="447675" cy="461665"/>
          </a:xfrm>
          <a:prstGeom prst="rect">
            <a:avLst/>
          </a:prstGeom>
          <a:solidFill>
            <a:srgbClr val="FF7D7D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5,1</a:t>
            </a:r>
            <a:endParaRPr lang="en-US" sz="2400" baseline="-25000" dirty="0"/>
          </a:p>
        </p:txBody>
      </p:sp>
      <p:sp>
        <p:nvSpPr>
          <p:cNvPr id="18" name="TextBox 17"/>
          <p:cNvSpPr txBox="1"/>
          <p:nvPr/>
        </p:nvSpPr>
        <p:spPr>
          <a:xfrm>
            <a:off x="5215890" y="2962987"/>
            <a:ext cx="447675" cy="461665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4,1</a:t>
            </a:r>
            <a:endParaRPr lang="en-US" sz="2400" baseline="-25000" dirty="0"/>
          </a:p>
        </p:txBody>
      </p:sp>
      <p:sp>
        <p:nvSpPr>
          <p:cNvPr id="19" name="TextBox 18"/>
          <p:cNvSpPr txBox="1"/>
          <p:nvPr/>
        </p:nvSpPr>
        <p:spPr>
          <a:xfrm>
            <a:off x="8534400" y="2962987"/>
            <a:ext cx="447675" cy="461665"/>
          </a:xfrm>
          <a:prstGeom prst="rect">
            <a:avLst/>
          </a:prstGeom>
          <a:solidFill>
            <a:srgbClr val="92D05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400" dirty="0" smtClean="0"/>
              <a:t>A</a:t>
            </a:r>
            <a:r>
              <a:rPr lang="en-US" sz="2400" baseline="-25000" dirty="0" smtClean="0"/>
              <a:t>6,1</a:t>
            </a:r>
            <a:endParaRPr lang="en-US" sz="2400" baseline="-25000" dirty="0"/>
          </a:p>
        </p:txBody>
      </p:sp>
      <p:grpSp>
        <p:nvGrpSpPr>
          <p:cNvPr id="68" name="Group 67"/>
          <p:cNvGrpSpPr/>
          <p:nvPr/>
        </p:nvGrpSpPr>
        <p:grpSpPr>
          <a:xfrm>
            <a:off x="762000" y="2566687"/>
            <a:ext cx="7696200" cy="457200"/>
            <a:chOff x="762000" y="3057525"/>
            <a:chExt cx="7696200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76200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000" y="3061990"/>
                  <a:ext cx="457200" cy="452735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135661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56610" y="3057525"/>
                  <a:ext cx="457200" cy="452735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241935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9350" y="3061990"/>
                  <a:ext cx="457200" cy="452735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01802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8020" y="3057525"/>
                  <a:ext cx="457200" cy="452735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2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4074045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4045" y="3061990"/>
                  <a:ext cx="457200" cy="452735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4691765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1765" y="3057525"/>
                  <a:ext cx="457200" cy="452735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573811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8110" y="3061990"/>
                  <a:ext cx="457200" cy="452735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6346305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46305" y="3057525"/>
                  <a:ext cx="457200" cy="452735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l="-1298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7402330" y="3061990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2330" y="3061990"/>
                  <a:ext cx="457200" cy="452735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8001000" y="3057525"/>
                  <a:ext cx="457200" cy="45273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−1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01000" y="3057525"/>
                  <a:ext cx="457200" cy="452735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l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9" name="Group 68"/>
          <p:cNvGrpSpPr/>
          <p:nvPr/>
        </p:nvGrpSpPr>
        <p:grpSpPr>
          <a:xfrm>
            <a:off x="238125" y="1319210"/>
            <a:ext cx="8743950" cy="799801"/>
            <a:chOff x="238125" y="1810048"/>
            <a:chExt cx="8743950" cy="799801"/>
          </a:xfrm>
        </p:grpSpPr>
        <p:sp>
          <p:nvSpPr>
            <p:cNvPr id="36" name="Left Brace 35"/>
            <p:cNvSpPr/>
            <p:nvPr/>
          </p:nvSpPr>
          <p:spPr>
            <a:xfrm rot="5400000">
              <a:off x="616744" y="1988343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Left Brace 36"/>
            <p:cNvSpPr/>
            <p:nvPr/>
          </p:nvSpPr>
          <p:spPr>
            <a:xfrm rot="5400000">
              <a:off x="1959417" y="1759392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Left Brace 37"/>
            <p:cNvSpPr/>
            <p:nvPr/>
          </p:nvSpPr>
          <p:spPr>
            <a:xfrm rot="5400000">
              <a:off x="3609898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Left Brace 38"/>
            <p:cNvSpPr/>
            <p:nvPr/>
          </p:nvSpPr>
          <p:spPr>
            <a:xfrm rot="5400000">
              <a:off x="5294573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Left Brace 39"/>
            <p:cNvSpPr/>
            <p:nvPr/>
          </p:nvSpPr>
          <p:spPr>
            <a:xfrm rot="5400000">
              <a:off x="6949113" y="17403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Left Brace 40"/>
            <p:cNvSpPr/>
            <p:nvPr/>
          </p:nvSpPr>
          <p:spPr>
            <a:xfrm rot="5400000">
              <a:off x="8379619" y="1988343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33400" y="1819576"/>
              <a:ext cx="447675" cy="46166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1,0</a:t>
              </a:r>
              <a:endParaRPr lang="en-US" sz="2400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905123" y="1819575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2,0</a:t>
              </a:r>
              <a:endParaRPr lang="en-US" sz="2400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3538459" y="1819574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3,0</a:t>
              </a:r>
              <a:endParaRPr lang="en-US" sz="2400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235892" y="1810049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4,0</a:t>
              </a:r>
              <a:endParaRPr lang="en-US" sz="2400" baseline="-25000" dirty="0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877674" y="1810048"/>
              <a:ext cx="447675" cy="461665"/>
            </a:xfrm>
            <a:prstGeom prst="rect">
              <a:avLst/>
            </a:prstGeom>
            <a:solidFill>
              <a:srgbClr val="FF7D7D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5,0</a:t>
              </a:r>
              <a:endParaRPr lang="en-US" sz="2400" baseline="-25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8296275" y="1819576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6,0</a:t>
              </a:r>
              <a:endParaRPr lang="en-US" sz="2400" baseline="-25000" dirty="0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28600" y="3509664"/>
            <a:ext cx="8743950" cy="876298"/>
            <a:chOff x="228600" y="4000502"/>
            <a:chExt cx="8743950" cy="876298"/>
          </a:xfrm>
        </p:grpSpPr>
        <p:sp>
          <p:nvSpPr>
            <p:cNvPr id="48" name="Left Brace 47"/>
            <p:cNvSpPr/>
            <p:nvPr/>
          </p:nvSpPr>
          <p:spPr>
            <a:xfrm rot="16200000" flipV="1">
              <a:off x="607219" y="3645694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Left Brace 48"/>
            <p:cNvSpPr/>
            <p:nvPr/>
          </p:nvSpPr>
          <p:spPr>
            <a:xfrm rot="16200000" flipV="1">
              <a:off x="1949892" y="3416743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Left Brace 49"/>
            <p:cNvSpPr/>
            <p:nvPr/>
          </p:nvSpPr>
          <p:spPr>
            <a:xfrm rot="16200000" flipV="1">
              <a:off x="3600373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Left Brace 50"/>
            <p:cNvSpPr/>
            <p:nvPr/>
          </p:nvSpPr>
          <p:spPr>
            <a:xfrm rot="16200000" flipV="1">
              <a:off x="5285048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Left Brace 51"/>
            <p:cNvSpPr/>
            <p:nvPr/>
          </p:nvSpPr>
          <p:spPr>
            <a:xfrm rot="16200000" flipV="1">
              <a:off x="6939588" y="3397694"/>
              <a:ext cx="247649" cy="145326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Left Brace 52"/>
            <p:cNvSpPr/>
            <p:nvPr/>
          </p:nvSpPr>
          <p:spPr>
            <a:xfrm rot="16200000" flipV="1">
              <a:off x="8370094" y="3645694"/>
              <a:ext cx="223838" cy="981075"/>
            </a:xfrm>
            <a:prstGeom prst="leftBrac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33400" y="4415135"/>
              <a:ext cx="447675" cy="461665"/>
            </a:xfrm>
            <a:prstGeom prst="rect">
              <a:avLst/>
            </a:prstGeom>
            <a:solidFill>
              <a:srgbClr val="00B0F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1,1</a:t>
              </a:r>
              <a:endParaRPr lang="en-US" sz="2400" baseline="-25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905123" y="4415134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2,1</a:t>
              </a:r>
              <a:endParaRPr lang="en-US" sz="2400" baseline="-25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3538459" y="4415133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3,1</a:t>
              </a:r>
              <a:endParaRPr lang="en-US" sz="2400" baseline="-25000" dirty="0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5235892" y="4405608"/>
              <a:ext cx="447675" cy="461665"/>
            </a:xfrm>
            <a:prstGeom prst="rect">
              <a:avLst/>
            </a:prstGeom>
            <a:solidFill>
              <a:srgbClr val="FFC00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4,1</a:t>
              </a:r>
              <a:endParaRPr lang="en-US" sz="2400" baseline="-25000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6877674" y="4405607"/>
              <a:ext cx="447675" cy="461665"/>
            </a:xfrm>
            <a:prstGeom prst="rect">
              <a:avLst/>
            </a:prstGeom>
            <a:solidFill>
              <a:srgbClr val="FF7D7D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5,1</a:t>
              </a:r>
              <a:endParaRPr lang="en-US" sz="2400" baseline="-25000" dirty="0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8296275" y="4415135"/>
              <a:ext cx="447675" cy="461665"/>
            </a:xfrm>
            <a:prstGeom prst="rect">
              <a:avLst/>
            </a:prstGeom>
            <a:solidFill>
              <a:srgbClr val="92D050"/>
            </a:solidFill>
            <a:ln w="19050">
              <a:solidFill>
                <a:schemeClr val="tx1"/>
              </a:solidFill>
            </a:ln>
          </p:spPr>
          <p:txBody>
            <a:bodyPr wrap="square" lIns="0" rIns="0" rtlCol="0">
              <a:spAutoFit/>
            </a:bodyPr>
            <a:lstStyle/>
            <a:p>
              <a:r>
                <a:rPr lang="en-US" sz="2400" dirty="0" smtClean="0"/>
                <a:t>B</a:t>
              </a:r>
              <a:r>
                <a:rPr lang="en-US" sz="2400" baseline="-25000" dirty="0" smtClean="0"/>
                <a:t>6,1</a:t>
              </a:r>
              <a:endParaRPr lang="en-US" sz="2400" baseline="-25000" dirty="0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3475220" y="1295400"/>
            <a:ext cx="5358592" cy="575962"/>
            <a:chOff x="3475220" y="1786238"/>
            <a:chExt cx="5358592" cy="575962"/>
          </a:xfrm>
        </p:grpSpPr>
        <p:sp>
          <p:nvSpPr>
            <p:cNvPr id="62" name="Rectangle 61"/>
            <p:cNvSpPr/>
            <p:nvPr/>
          </p:nvSpPr>
          <p:spPr>
            <a:xfrm>
              <a:off x="3475220" y="1805287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808188" y="1786238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8234987" y="1786538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461962" y="3867143"/>
            <a:ext cx="5297179" cy="571196"/>
            <a:chOff x="461962" y="4357981"/>
            <a:chExt cx="5297179" cy="571196"/>
          </a:xfrm>
        </p:grpSpPr>
        <p:sp>
          <p:nvSpPr>
            <p:cNvPr id="65" name="Rectangle 64"/>
            <p:cNvSpPr/>
            <p:nvPr/>
          </p:nvSpPr>
          <p:spPr>
            <a:xfrm>
              <a:off x="5160316" y="4357983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461962" y="4372264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1828800" y="4357981"/>
              <a:ext cx="598825" cy="556913"/>
            </a:xfrm>
            <a:prstGeom prst="rect">
              <a:avLst/>
            </a:prstGeom>
            <a:noFill/>
            <a:ln w="571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4710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Chapter One: </a:t>
            </a:r>
            <a:r>
              <a:rPr lang="en-US" dirty="0" err="1" smtClean="0"/>
              <a:t>Multilinear</a:t>
            </a:r>
            <a:r>
              <a:rPr lang="en-US" dirty="0" smtClean="0"/>
              <a:t> Maps</a:t>
            </a:r>
            <a:endParaRPr lang="en-US" dirty="0"/>
          </a:p>
        </p:txBody>
      </p:sp>
      <p:pic>
        <p:nvPicPr>
          <p:cNvPr id="1029" name="Picture 5" descr="C:\Users\IBM_ADMIN\AppData\Local\Microsoft\Windows\Temporary Internet Files\Content.IE5\WBAN5GQU\MP900382735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17848">
            <a:off x="3552243" y="3823367"/>
            <a:ext cx="1306286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:\Users\IBM_ADMIN\AppData\Local\Microsoft\Windows\Temporary Internet Files\Content.IE5\PTQRAIRX\MP900382708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90267">
            <a:off x="4072597" y="3877125"/>
            <a:ext cx="1301018" cy="1821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C:\Users\IBM_ADMIN\AppData\Local\Microsoft\Windows\Temporary Internet Files\Content.IE5\Q77PCSMW\MP900382719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790049">
            <a:off x="4795040" y="3889416"/>
            <a:ext cx="1283461" cy="1796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5087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Kilian’s Protocol</a:t>
            </a:r>
            <a:r>
              <a:rPr lang="en-US" smtClean="0">
                <a:sym typeface="Wingdings" panose="05000000000000000000" pitchFamily="2" charset="2"/>
              </a:rPr>
              <a:t></a:t>
            </a:r>
            <a:r>
              <a:rPr lang="en-US" smtClean="0"/>
              <a:t>BP-Obfuscation?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Encode RBP 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𝑈</m:t>
                    </m:r>
                    <m:r>
                      <a:rPr lang="en-US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𝐶</m:t>
                    </m:r>
                    <m:r>
                      <a:rPr lang="en-US" b="0" i="0" dirty="0" smtClean="0">
                        <a:latin typeface="Cambria Math"/>
                      </a:rPr>
                      <m:t>,</m:t>
                    </m:r>
                    <m:r>
                      <a:rPr lang="en-US" dirty="0" err="1" smtClean="0">
                        <a:latin typeface="Cambria Math"/>
                      </a:rPr>
                      <m:t>𝑥</m:t>
                    </m:r>
                    <m:r>
                      <a:rPr lang="en-US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 part fixed</a:t>
                </a:r>
              </a:p>
              <a:p>
                <a:pPr lvl="1"/>
                <a:r>
                  <a:rPr lang="en-US" dirty="0" smtClean="0"/>
                  <a:t>Publish only one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for the bits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 smtClean="0"/>
                  <a:t>,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’s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Can evaluates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𝑈</m:t>
                    </m:r>
                    <m:r>
                      <a:rPr lang="en-US" dirty="0">
                        <a:latin typeface="Cambria Math"/>
                      </a:rPr>
                      <m:t>(</m:t>
                    </m:r>
                    <m:r>
                      <a:rPr lang="en-US" i="1" dirty="0">
                        <a:latin typeface="Cambria Math"/>
                      </a:rPr>
                      <m:t>𝐶</m:t>
                    </m:r>
                    <m:r>
                      <a:rPr lang="en-US" dirty="0">
                        <a:latin typeface="Cambria Math"/>
                      </a:rPr>
                      <m:t>,</m:t>
                    </m:r>
                    <m:r>
                      <a:rPr lang="en-US" dirty="0" err="1">
                        <a:latin typeface="Cambria Math"/>
                      </a:rPr>
                      <m:t>𝑥</m:t>
                    </m:r>
                    <m:r>
                      <a:rPr lang="en-US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for 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 smtClean="0"/>
                  <a:t>.</a:t>
                </a:r>
                <a:endParaRPr lang="en-US" dirty="0"/>
              </a:p>
              <a:p>
                <a:r>
                  <a:rPr lang="en-US" dirty="0" smtClean="0"/>
                  <a:t>“</a:t>
                </a:r>
                <a:r>
                  <a:rPr lang="en-US" dirty="0"/>
                  <a:t>S</a:t>
                </a:r>
                <a:r>
                  <a:rPr lang="en-US" dirty="0" smtClean="0"/>
                  <a:t>imple relations” exist between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i="1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  <a:endParaRPr lang="en-US" dirty="0"/>
              </a:p>
              <a:p>
                <a:pPr lvl="1"/>
                <a:r>
                  <a:rPr lang="en-US" dirty="0" smtClean="0"/>
                  <a:t>Since we give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𝐵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dirty="0" smtClean="0"/>
                  <a:t>’s for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𝑖</m:t>
                    </m:r>
                  </m:oMath>
                </a14:m>
                <a:r>
                  <a:rPr lang="en-US" dirty="0" smtClean="0"/>
                  <a:t>’s</a:t>
                </a:r>
              </a:p>
              <a:p>
                <a:r>
                  <a:rPr lang="en-US" dirty="0" smtClean="0"/>
                  <a:t>Enable some attacks</a:t>
                </a:r>
              </a:p>
              <a:p>
                <a:pPr lvl="1"/>
                <a:r>
                  <a:rPr lang="en-US" dirty="0" smtClean="0"/>
                  <a:t>“Partial-evaluation” attacks: Compare partial products across different evaluations</a:t>
                </a:r>
              </a:p>
              <a:p>
                <a:pPr lvl="1"/>
                <a:r>
                  <a:rPr lang="en-US" dirty="0" smtClean="0"/>
                  <a:t>“Mixed-Input” attacks: Compute products </a:t>
                </a:r>
                <a:r>
                  <a:rPr lang="en-US" dirty="0"/>
                  <a:t>that </a:t>
                </a:r>
                <a:r>
                  <a:rPr lang="en-US" dirty="0" smtClean="0"/>
                  <a:t>do not </a:t>
                </a:r>
                <a:r>
                  <a:rPr lang="en-US" dirty="0"/>
                  <a:t>respect the BP </a:t>
                </a:r>
                <a:r>
                  <a:rPr lang="en-US" dirty="0" smtClean="0"/>
                  <a:t>structure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 b="-1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01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“Partial Evaluation” Attacks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Evaluate the program on two inputs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/>
                  <a:t>b</a:t>
                </a:r>
                <a:r>
                  <a:rPr lang="en-US" dirty="0" smtClean="0"/>
                  <a:t>ut only multiply matrices from step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i="1" dirty="0" smtClean="0">
                    <a:latin typeface="Cambria Math"/>
                  </a:rPr>
                  <a:t> </a:t>
                </a:r>
                <a:r>
                  <a:rPr lang="en-US" dirty="0" smtClean="0">
                    <a:latin typeface="Cambria Math"/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, 	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 smtClean="0">
                            <a:latin typeface="Cambria Math"/>
                          </a:rPr>
                        </m:ctrlPr>
                      </m:naryPr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  <m:r>
                          <a:rPr lang="en-US" smtClean="0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 smtClean="0">
                                <a:latin typeface="Cambria Math"/>
                              </a:rPr>
                              <m:t>𝑖</m:t>
                            </m:r>
                            <m:r>
                              <a:rPr lang="en-US" smtClean="0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  <m:r>
                      <a:rPr lang="en-US" smtClean="0">
                        <a:latin typeface="Cambria Math"/>
                      </a:rPr>
                      <m:t>,  </m:t>
                    </m:r>
                    <m:r>
                      <a:rPr lang="en-US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′</m:t>
                    </m:r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  <m:r>
                          <a:rPr lang="en-US"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sub>
                      <m:sup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mtClean="0">
                                <a:latin typeface="Cambria Math"/>
                              </a:rPr>
                              <m:t>𝐵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  <m:r>
                              <a:rPr lang="en-US">
                                <a:latin typeface="Cambria Math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/>
                                      </a:rPr>
                                      <m:t>𝑗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/>
                                      </a:rPr>
                                      <m:t>𝑖</m:t>
                                    </m:r>
                                  </m:sub>
                                </m:sSub>
                              </m:sub>
                            </m:sSub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Check if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=</m:t>
                    </m:r>
                    <m:r>
                      <a:rPr lang="en-US" smtClean="0">
                        <a:latin typeface="Cambria Math"/>
                      </a:rPr>
                      <m:t>𝑃</m:t>
                    </m:r>
                    <m:r>
                      <a:rPr lang="en-US" smtClean="0">
                        <a:latin typeface="Cambria Math"/>
                      </a:rPr>
                      <m:t>′</m:t>
                    </m:r>
                  </m:oMath>
                </a14:m>
                <a:endParaRPr lang="en-US" dirty="0" smtClean="0"/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Roughly, you learn if in the computations of the circuits for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,</m:t>
                    </m:r>
                    <m:r>
                      <a:rPr lang="en-US" i="1" smtClean="0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smtClean="0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, you have the same value on some internal wire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 r="-22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5327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“Mixed Input” Attack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Inconsistent matrix selection:</a:t>
                </a:r>
              </a:p>
              <a:p>
                <a:pPr lvl="1"/>
                <a:r>
                  <a:rPr lang="en-US" dirty="0" smtClean="0"/>
                  <a:t>Product includes e.g.,       and</a:t>
                </a:r>
              </a:p>
              <a:p>
                <a:pPr lvl="1"/>
                <a:r>
                  <a:rPr lang="en-US" dirty="0"/>
                  <a:t>T</a:t>
                </a:r>
                <a:r>
                  <a:rPr lang="en-US" dirty="0" smtClean="0"/>
                  <a:t>hese two steps depend on the same input bit</a:t>
                </a:r>
              </a:p>
              <a:p>
                <a:r>
                  <a:rPr lang="en-US" dirty="0" smtClean="0"/>
                  <a:t>Roughly</a:t>
                </a:r>
                <a:r>
                  <a:rPr lang="en-US" dirty="0"/>
                  <a:t>, you learn what happens when </a:t>
                </a:r>
                <a:r>
                  <a:rPr lang="en-US" dirty="0" smtClean="0"/>
                  <a:t>fixing some </a:t>
                </a:r>
                <a:r>
                  <a:rPr lang="en-US" dirty="0"/>
                  <a:t>internal wire </a:t>
                </a:r>
                <a:r>
                  <a:rPr lang="en-US" dirty="0" smtClean="0"/>
                  <a:t>in the circuit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Fixing the wire value to 0, or to 1, or copying value from another wire,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 r="-11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114800" y="1981200"/>
            <a:ext cx="533400" cy="5232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2,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0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0" y="1981200"/>
            <a:ext cx="533400" cy="523220"/>
          </a:xfrm>
          <a:prstGeom prst="rect">
            <a:avLst/>
          </a:prstGeom>
          <a:solidFill>
            <a:srgbClr val="FFC000"/>
          </a:solidFill>
          <a:ln w="19050">
            <a:solidFill>
              <a:schemeClr val="tx1"/>
            </a:solidFill>
          </a:ln>
        </p:spPr>
        <p:txBody>
          <a:bodyPr wrap="square" lIns="0" rIns="0" rtlCol="0">
            <a:spAutoFit/>
          </a:bodyPr>
          <a:lstStyle/>
          <a:p>
            <a:r>
              <a:rPr lang="en-US" sz="2800" dirty="0" smtClean="0"/>
              <a:t>B</a:t>
            </a:r>
            <a:r>
              <a:rPr lang="en-US" sz="2800" baseline="-25000" dirty="0" smtClean="0"/>
              <a:t>4,</a:t>
            </a:r>
            <a:r>
              <a:rPr lang="en-US" sz="2800" b="1" baseline="-25000" dirty="0" smtClean="0">
                <a:solidFill>
                  <a:srgbClr val="FF0000"/>
                </a:solidFill>
              </a:rPr>
              <a:t>1</a:t>
            </a:r>
            <a:endParaRPr lang="en-US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56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Countering “Simple Relations”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Additional randomization steps</a:t>
            </a:r>
          </a:p>
          <a:p>
            <a:r>
              <a:rPr lang="en-US" dirty="0" smtClean="0"/>
              <a:t>Different works use slightly different forms of additional randomization</a:t>
            </a:r>
          </a:p>
          <a:p>
            <a:pPr lvl="1"/>
            <a:r>
              <a:rPr lang="en-US" dirty="0" smtClean="0"/>
              <a:t>“Multiplicative bundling” [GGHRHS’13, BR’13]</a:t>
            </a:r>
          </a:p>
          <a:p>
            <a:pPr lvl="1"/>
            <a:r>
              <a:rPr lang="en-US" dirty="0" smtClean="0"/>
              <a:t>“Straddling” [BGKPS’13, PTS’14]</a:t>
            </a:r>
          </a:p>
          <a:p>
            <a:pPr lvl="1"/>
            <a:r>
              <a:rPr lang="en-US" dirty="0" smtClean="0"/>
              <a:t>“Abelian component” [CV’13]</a:t>
            </a:r>
          </a:p>
          <a:p>
            <a:r>
              <a:rPr lang="en-US" dirty="0"/>
              <a:t>C</a:t>
            </a:r>
            <a:r>
              <a:rPr lang="en-US" dirty="0" smtClean="0"/>
              <a:t>an conjecture </a:t>
            </a:r>
            <a:r>
              <a:rPr lang="en-US" sz="2800" dirty="0" smtClean="0"/>
              <a:t>[GGHRHS’13</a:t>
            </a:r>
            <a:r>
              <a:rPr lang="en-US" sz="2800" dirty="0"/>
              <a:t>, </a:t>
            </a:r>
            <a:r>
              <a:rPr lang="en-US" sz="2800" dirty="0" smtClean="0"/>
              <a:t>BR’13] </a:t>
            </a:r>
            <a:r>
              <a:rPr lang="en-US" dirty="0" smtClean="0"/>
              <a:t>or prove </a:t>
            </a:r>
            <a:r>
              <a:rPr lang="en-US" sz="2800" dirty="0" smtClean="0"/>
              <a:t>[BGKPS’13,</a:t>
            </a:r>
            <a:r>
              <a:rPr lang="en-US" sz="2800" dirty="0"/>
              <a:t> </a:t>
            </a:r>
            <a:r>
              <a:rPr lang="en-US" sz="2800" dirty="0" smtClean="0"/>
              <a:t>CV’13, PTS’14] </a:t>
            </a:r>
            <a:r>
              <a:rPr lang="en-US" dirty="0" smtClean="0"/>
              <a:t>that no simple relations exist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2718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Completing the construction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Put randomized matrices “in the exponent”</a:t>
                </a:r>
              </a:p>
              <a:p>
                <a:pPr lvl="1"/>
                <a:r>
                  <a:rPr lang="en-US" dirty="0" smtClean="0"/>
                  <a:t>Set multi-linearity parameter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Encode all elements at level 1</a:t>
                </a:r>
              </a:p>
              <a:p>
                <a:pPr lvl="1"/>
                <a:r>
                  <a:rPr lang="en-US" dirty="0"/>
                  <a:t>Publish </a:t>
                </a:r>
                <a:r>
                  <a:rPr lang="en-US" dirty="0" smtClean="0"/>
                  <a:t>one matrix for </a:t>
                </a:r>
                <a:r>
                  <a:rPr lang="en-US" dirty="0"/>
                  <a:t>the bits of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𝐶</m:t>
                    </m:r>
                  </m:oMath>
                </a14:m>
                <a:r>
                  <a:rPr lang="en-US" dirty="0"/>
                  <a:t>, both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To compute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𝐶</m:t>
                    </m:r>
                    <m:r>
                      <a:rPr lang="en-US" i="1" dirty="0" smtClean="0">
                        <a:latin typeface="Cambria Math"/>
                      </a:rPr>
                      <m:t>(</m:t>
                    </m:r>
                    <m:r>
                      <a:rPr lang="en-US" i="1" dirty="0" smtClean="0">
                        <a:latin typeface="Cambria Math"/>
                      </a:rPr>
                      <m:t>𝑥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hoose the encoded matrices corresponding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Multiply matrices “in the exponent” using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⊞,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Use zero-test to check if the result is the identity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7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Obfuscation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No </a:t>
                </a:r>
                <a:r>
                  <a:rPr lang="en-US" dirty="0"/>
                  <a:t>polynomial relation of degree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,</a:t>
                </a:r>
                <a:br>
                  <a:rPr lang="en-US" dirty="0" smtClean="0"/>
                </a:br>
                <a:r>
                  <a:rPr lang="en-US" dirty="0" smtClean="0"/>
                  <a:t>except those that involve the output matrix</a:t>
                </a:r>
              </a:p>
              <a:p>
                <a:pPr lvl="1"/>
                <a:r>
                  <a:rPr lang="en-US" dirty="0" smtClean="0"/>
                  <a:t>Output relations are the same when we obfuscate two circuits with identical functionality</a:t>
                </a: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By (generalized) über-assumption, the</a:t>
                </a:r>
                <a:br>
                  <a:rPr lang="en-US" dirty="0" smtClean="0"/>
                </a:br>
                <a:r>
                  <a:rPr lang="en-US" dirty="0" smtClean="0"/>
                  <a:t>two distributions over encodings are indistinguishable</a:t>
                </a:r>
              </a:p>
              <a:p>
                <a:pPr lvl="3">
                  <a:spcBef>
                    <a:spcPts val="1800"/>
                  </a:spcBef>
                </a:pPr>
                <a:endParaRPr lang="en-US" dirty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Mission Accomplished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 r="-696" b="-3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302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Word </a:t>
            </a:r>
            <a:r>
              <a:rPr lang="en-US" dirty="0"/>
              <a:t>About Performance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Needs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-linear maps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 smtClean="0"/>
                  <a:t> in the thousands</a:t>
                </a:r>
              </a:p>
              <a:p>
                <a:pPr lvl="1"/>
                <a:r>
                  <a:rPr lang="en-US" dirty="0" smtClean="0"/>
                  <a:t>Need I say more?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80079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Take-Home from Chapter Two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We can obfuscate a computation by: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Randomizing the internal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Putting the randomized values “in the exponent” and computing on them using MMAPs</a:t>
            </a:r>
            <a:endParaRPr lang="en-US" dirty="0"/>
          </a:p>
        </p:txBody>
      </p:sp>
      <p:pic>
        <p:nvPicPr>
          <p:cNvPr id="5" name="Picture 2" descr="C:\Users\IBM_ADMIN\AppData\Local\Microsoft\Windows\Temporary Internet Files\Content.IE5\PTQRAIRX\MC900370146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104" y="190500"/>
            <a:ext cx="988096" cy="133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497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Future Directions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763000" cy="5105400"/>
          </a:xfrm>
        </p:spPr>
        <p:txBody>
          <a:bodyPr>
            <a:normAutofit fontScale="92500"/>
          </a:bodyPr>
          <a:lstStyle/>
          <a:p>
            <a:r>
              <a:rPr lang="en-US" dirty="0" smtClean="0"/>
              <a:t>We only have two MMAPs candidates, and just one approach for using them in obfuscation</a:t>
            </a:r>
          </a:p>
          <a:p>
            <a:pPr lvl="1"/>
            <a:r>
              <a:rPr lang="en-US" dirty="0"/>
              <a:t>H</a:t>
            </a:r>
            <a:r>
              <a:rPr lang="en-US" dirty="0" smtClean="0"/>
              <a:t>ard to develop a theory from so few sample points</a:t>
            </a:r>
          </a:p>
          <a:p>
            <a:r>
              <a:rPr lang="en-US" dirty="0" smtClean="0"/>
              <a:t>We need better formal notions of obfuscation</a:t>
            </a:r>
          </a:p>
          <a:p>
            <a:pPr lvl="1"/>
            <a:r>
              <a:rPr lang="en-US" dirty="0" smtClean="0"/>
              <a:t>Current notions (such as </a:t>
            </a:r>
            <a:r>
              <a:rPr lang="en-US" i="1" dirty="0" err="1" smtClean="0"/>
              <a:t>iO</a:t>
            </a:r>
            <a:r>
              <a:rPr lang="en-US" dirty="0" smtClean="0"/>
              <a:t>) do not capture our intuition, not even for what the current constructions achieve</a:t>
            </a:r>
          </a:p>
          <a:p>
            <a:r>
              <a:rPr lang="en-US" dirty="0" smtClean="0"/>
              <a:t>Faster constructions</a:t>
            </a:r>
          </a:p>
          <a:p>
            <a:pPr lvl="1"/>
            <a:r>
              <a:rPr lang="en-US" dirty="0" smtClean="0"/>
              <a:t>Complexity of current constructions is scary</a:t>
            </a:r>
          </a:p>
          <a:p>
            <a:r>
              <a:rPr lang="en-US" dirty="0" smtClean="0"/>
              <a:t>Applications</a:t>
            </a:r>
          </a:p>
          <a:p>
            <a:pPr lvl="1"/>
            <a:r>
              <a:rPr lang="en-US" dirty="0" smtClean="0"/>
              <a:t>Already have a bunch, the sky is the limit…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52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Thank You</a:t>
            </a:r>
            <a:endParaRPr lang="en-US" dirty="0"/>
          </a:p>
        </p:txBody>
      </p:sp>
      <p:pic>
        <p:nvPicPr>
          <p:cNvPr id="1026" name="Picture 2" descr="C:\Documents and Settings\Administrator\Local Settings\Temporary Internet Files\Content.IE5\J85BIBIC\MP900439551[1]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8888" y="1600200"/>
            <a:ext cx="2262632" cy="338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4724400" y="4267200"/>
            <a:ext cx="3124200" cy="83820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z="3200" dirty="0" smtClean="0">
                <a:solidFill>
                  <a:schemeClr val="tx1"/>
                </a:solidFill>
              </a:rPr>
              <a:t>Questions?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1663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Starting Point: DL-based Crypto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“The DDH assumption is a gold mine”</a:t>
                </a:r>
              </a:p>
              <a:p>
                <a:pPr marL="320040" lvl="1" indent="0" algn="r">
                  <a:buNone/>
                </a:pPr>
                <a:r>
                  <a:rPr lang="en-US" dirty="0" smtClean="0"/>
                  <a:t>-- </a:t>
                </a:r>
                <a:r>
                  <a:rPr lang="en-US" dirty="0" err="1" smtClean="0"/>
                  <a:t>Boneh</a:t>
                </a:r>
                <a:r>
                  <a:rPr lang="en-US" dirty="0" smtClean="0"/>
                  <a:t> ‘98</a:t>
                </a:r>
                <a:endParaRPr lang="en-US" dirty="0"/>
              </a:p>
              <a:p>
                <a:r>
                  <a:rPr lang="en-US" dirty="0" smtClean="0"/>
                  <a:t>Why is it so useful?</a:t>
                </a:r>
              </a:p>
              <a:p>
                <a:pPr lvl="1"/>
                <a:r>
                  <a:rPr lang="en-US" sz="2800" dirty="0" smtClean="0"/>
                  <a:t>Can “hide” </a:t>
                </a:r>
                <a:r>
                  <a:rPr lang="en-US" sz="2800" dirty="0"/>
                  <a:t>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800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sz="2800" dirty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/>
                  <a:t>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800">
                            <a:latin typeface="Cambria Math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800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2800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80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US" sz="2800" dirty="0"/>
              </a:p>
              <a:p>
                <a:pPr lvl="1"/>
                <a:r>
                  <a:rPr lang="en-US" sz="2800" dirty="0"/>
                  <a:t>Some tasks are still easy in this representation</a:t>
                </a:r>
              </a:p>
              <a:p>
                <a:pPr lvl="2"/>
                <a:r>
                  <a:rPr lang="en-US" dirty="0" smtClean="0"/>
                  <a:t>Compute </a:t>
                </a:r>
                <a:r>
                  <a:rPr lang="en-US" dirty="0"/>
                  <a:t>any linear/affine function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</a:t>
                </a:r>
              </a:p>
              <a:p>
                <a:pPr lvl="2"/>
                <a:r>
                  <a:rPr lang="en-US" dirty="0"/>
                  <a:t>C</a:t>
                </a:r>
                <a:r>
                  <a:rPr lang="en-US" dirty="0" smtClean="0"/>
                  <a:t>heck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=0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/>
                  <a:t>Other tasks are seemingly hard</a:t>
                </a:r>
              </a:p>
              <a:p>
                <a:pPr lvl="2"/>
                <a:r>
                  <a:rPr lang="en-US" dirty="0"/>
                  <a:t>E.g., </a:t>
                </a:r>
                <a:r>
                  <a:rPr lang="en-US" dirty="0" smtClean="0"/>
                  <a:t>computing/checking </a:t>
                </a:r>
                <a:r>
                  <a:rPr lang="en-US" dirty="0"/>
                  <a:t>quadratic </a:t>
                </a:r>
                <a:r>
                  <a:rPr lang="en-US" dirty="0" smtClean="0"/>
                  <a:t>functions (CDH/DDH)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 r="-1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Users\IBM_ADMIN\AppData\Local\Microsoft\Windows\Temporary Internet Files\Content.IE5\Q77PCSMW\MC900439825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07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 Encryption [GGSW’13]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A truly “keyless encryption”</a:t>
            </a:r>
            <a:endParaRPr lang="en-US" dirty="0"/>
          </a:p>
          <a:p>
            <a:pPr lvl="1"/>
            <a:r>
              <a:rPr lang="en-US" dirty="0" smtClean="0"/>
              <a:t>Can encrypt relative </a:t>
            </a:r>
            <a:r>
              <a:rPr lang="en-US" dirty="0"/>
              <a:t>to </a:t>
            </a:r>
            <a:r>
              <a:rPr lang="en-US" dirty="0" smtClean="0"/>
              <a:t>any </a:t>
            </a:r>
            <a:r>
              <a:rPr lang="en-US" dirty="0"/>
              <a:t>arbitrary </a:t>
            </a:r>
            <a:r>
              <a:rPr lang="en-US" dirty="0" smtClean="0"/>
              <a:t>“riddle”</a:t>
            </a:r>
            <a:endParaRPr lang="en-US" dirty="0"/>
          </a:p>
          <a:p>
            <a:pPr lvl="1"/>
            <a:r>
              <a:rPr lang="en-US" dirty="0"/>
              <a:t>Defined here relative to exact-cover (XC)</a:t>
            </a:r>
          </a:p>
          <a:p>
            <a:pPr lvl="2"/>
            <a:r>
              <a:rPr lang="en-US" dirty="0" smtClean="0"/>
              <a:t>XC is NP-complete, so we can translate any “riddle” to it</a:t>
            </a:r>
            <a:endParaRPr lang="en-US" dirty="0"/>
          </a:p>
        </p:txBody>
      </p:sp>
      <p:pic>
        <p:nvPicPr>
          <p:cNvPr id="10242" name="Picture 2" descr="C:\Users\IBM_ADMIN\AppData\Local\Microsoft\Windows\Temporary Internet Files\Content.IE5\QLIXHV3I\MC90005973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864" y="375756"/>
            <a:ext cx="1146505" cy="767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3564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Recall Exact Cover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Instance:  universe </a:t>
                </a:r>
                <a14:m>
                  <m:oMath xmlns:m="http://schemas.openxmlformats.org/officeDocument/2006/math">
                    <m:r>
                      <a:rPr lang="en-US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and a collection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⊂[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  <m:r>
                      <a:rPr lang="en-US" smtClean="0">
                        <a:latin typeface="Cambria Math"/>
                      </a:rPr>
                      <m:t>], </m:t>
                    </m:r>
                    <m:r>
                      <a:rPr lang="en-US" smtClean="0">
                        <a:latin typeface="Cambria Math"/>
                      </a:rPr>
                      <m:t>𝑖</m:t>
                    </m:r>
                    <m:r>
                      <a:rPr lang="en-US" smtClean="0">
                        <a:latin typeface="Cambria Math"/>
                      </a:rPr>
                      <m:t>=1,…,</m:t>
                    </m:r>
                    <m:r>
                      <a:rPr lang="en-US" smtClean="0">
                        <a:latin typeface="Cambria Math"/>
                      </a:rPr>
                      <m:t>𝑚</m:t>
                    </m:r>
                  </m:oMath>
                </a14:m>
                <a:endParaRPr lang="en-US" dirty="0" smtClean="0"/>
              </a:p>
              <a:p>
                <a:pPr lvl="3"/>
                <a:endParaRPr lang="en-US" dirty="0" smtClean="0"/>
              </a:p>
              <a:p>
                <a:endParaRPr lang="en-US" dirty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A solution:  sub-collection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’s that covers every element of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[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dirty="0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exactly once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3" t="-1625" b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/>
          <p:nvPr/>
        </p:nvSpPr>
        <p:spPr>
          <a:xfrm>
            <a:off x="3200400" y="2819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3200400" y="3200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3200400" y="3581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200400" y="3962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200400" y="434340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257800" y="274320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257800" y="327660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{2,4,5}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val 12"/>
          <p:cNvSpPr/>
          <p:nvPr/>
        </p:nvSpPr>
        <p:spPr>
          <a:xfrm>
            <a:off x="5257800" y="381000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/>
          <p:cNvSpPr/>
          <p:nvPr/>
        </p:nvSpPr>
        <p:spPr>
          <a:xfrm>
            <a:off x="5257800" y="434340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stCxn id="5" idx="6"/>
            <a:endCxn id="11" idx="2"/>
          </p:cNvCxnSpPr>
          <p:nvPr/>
        </p:nvCxnSpPr>
        <p:spPr>
          <a:xfrm>
            <a:off x="3429000" y="293370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5" idx="5"/>
            <a:endCxn id="13" idx="1"/>
          </p:cNvCxnSpPr>
          <p:nvPr/>
        </p:nvCxnSpPr>
        <p:spPr>
          <a:xfrm>
            <a:off x="3395522" y="3014522"/>
            <a:ext cx="206314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7" idx="6"/>
            <a:endCxn id="12" idx="2"/>
          </p:cNvCxnSpPr>
          <p:nvPr/>
        </p:nvCxnSpPr>
        <p:spPr>
          <a:xfrm>
            <a:off x="3429000" y="3314700"/>
            <a:ext cx="1828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7" idx="5"/>
            <a:endCxn id="14" idx="2"/>
          </p:cNvCxnSpPr>
          <p:nvPr/>
        </p:nvCxnSpPr>
        <p:spPr>
          <a:xfrm>
            <a:off x="3395522" y="3395522"/>
            <a:ext cx="1862278" cy="113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8" idx="7"/>
            <a:endCxn id="11" idx="2"/>
          </p:cNvCxnSpPr>
          <p:nvPr/>
        </p:nvCxnSpPr>
        <p:spPr>
          <a:xfrm flipV="1">
            <a:off x="3395522" y="2933700"/>
            <a:ext cx="1862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8" idx="6"/>
            <a:endCxn id="14" idx="2"/>
          </p:cNvCxnSpPr>
          <p:nvPr/>
        </p:nvCxnSpPr>
        <p:spPr>
          <a:xfrm>
            <a:off x="3429000" y="3695700"/>
            <a:ext cx="1828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2" idx="2"/>
            <a:endCxn id="9" idx="7"/>
          </p:cNvCxnSpPr>
          <p:nvPr/>
        </p:nvCxnSpPr>
        <p:spPr>
          <a:xfrm flipH="1">
            <a:off x="3395522" y="3467100"/>
            <a:ext cx="18622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13" idx="2"/>
            <a:endCxn id="9" idx="6"/>
          </p:cNvCxnSpPr>
          <p:nvPr/>
        </p:nvCxnSpPr>
        <p:spPr>
          <a:xfrm flipH="1">
            <a:off x="3429000" y="40005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2" idx="2"/>
            <a:endCxn id="10" idx="7"/>
          </p:cNvCxnSpPr>
          <p:nvPr/>
        </p:nvCxnSpPr>
        <p:spPr>
          <a:xfrm flipH="1">
            <a:off x="3395522" y="3467100"/>
            <a:ext cx="1862278" cy="9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14" idx="2"/>
            <a:endCxn id="10" idx="6"/>
          </p:cNvCxnSpPr>
          <p:nvPr/>
        </p:nvCxnSpPr>
        <p:spPr>
          <a:xfrm flipH="1" flipV="1">
            <a:off x="3429000" y="445770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1" idx="2"/>
            <a:endCxn id="7" idx="7"/>
          </p:cNvCxnSpPr>
          <p:nvPr/>
        </p:nvCxnSpPr>
        <p:spPr>
          <a:xfrm flipH="1">
            <a:off x="3395522" y="2933700"/>
            <a:ext cx="1862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/>
          <p:cNvGrpSpPr/>
          <p:nvPr/>
        </p:nvGrpSpPr>
        <p:grpSpPr>
          <a:xfrm>
            <a:off x="5238756" y="3790952"/>
            <a:ext cx="1400154" cy="952540"/>
            <a:chOff x="5619756" y="3867152"/>
            <a:chExt cx="1400154" cy="952540"/>
          </a:xfrm>
        </p:grpSpPr>
        <p:sp>
          <p:nvSpPr>
            <p:cNvPr id="39" name="Oval 38"/>
            <p:cNvSpPr/>
            <p:nvPr/>
          </p:nvSpPr>
          <p:spPr>
            <a:xfrm>
              <a:off x="5619756" y="386715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>
            <a:xfrm>
              <a:off x="5624503" y="440059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3395522" y="2999282"/>
            <a:ext cx="2063144" cy="1519378"/>
            <a:chOff x="3928922" y="3243122"/>
            <a:chExt cx="2063144" cy="1519378"/>
          </a:xfrm>
        </p:grpSpPr>
        <p:cxnSp>
          <p:nvCxnSpPr>
            <p:cNvPr id="42" name="Straight Connector 41"/>
            <p:cNvCxnSpPr/>
            <p:nvPr/>
          </p:nvCxnSpPr>
          <p:spPr>
            <a:xfrm>
              <a:off x="3928922" y="3243122"/>
              <a:ext cx="2063144" cy="851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>
              <a:off x="3928922" y="3624122"/>
              <a:ext cx="1862278" cy="11383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>
              <a:off x="3962400" y="3924300"/>
              <a:ext cx="182880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H="1">
              <a:off x="3962400" y="42291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H="1" flipV="1">
              <a:off x="3962400" y="46863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9027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 Encryption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Message encrypted </a:t>
            </a:r>
            <a:r>
              <a:rPr lang="en-US" dirty="0" err="1"/>
              <a:t>wrt</a:t>
            </a:r>
            <a:r>
              <a:rPr lang="en-US" dirty="0"/>
              <a:t> to XC instance</a:t>
            </a:r>
          </a:p>
          <a:p>
            <a:pPr lvl="1"/>
            <a:r>
              <a:rPr lang="en-US" dirty="0" err="1"/>
              <a:t>Encryptor</a:t>
            </a:r>
            <a:r>
              <a:rPr lang="en-US" dirty="0"/>
              <a:t> need not know a solution</a:t>
            </a:r>
          </a:p>
          <a:p>
            <a:pPr lvl="1"/>
            <a:r>
              <a:rPr lang="en-US" dirty="0"/>
              <a:t>Or even if a solution exists</a:t>
            </a:r>
          </a:p>
          <a:p>
            <a:r>
              <a:rPr lang="en-US" dirty="0"/>
              <a:t>Anyone with a solution can decrypt</a:t>
            </a:r>
          </a:p>
          <a:p>
            <a:r>
              <a:rPr lang="en-US" dirty="0" smtClean="0"/>
              <a:t>Secrecy ensured </a:t>
            </a:r>
            <a:r>
              <a:rPr lang="en-US" dirty="0"/>
              <a:t>if no solution </a:t>
            </a:r>
            <a:r>
              <a:rPr lang="en-US" dirty="0" smtClean="0"/>
              <a:t>exists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09600" y="421386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609600" y="459486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609600" y="497586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609600" y="535686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609600" y="5737860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2667000" y="413766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2667000" y="467106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{2,4,5}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667000" y="520446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2667000" y="5737860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4" idx="6"/>
            <a:endCxn id="9" idx="2"/>
          </p:cNvCxnSpPr>
          <p:nvPr/>
        </p:nvCxnSpPr>
        <p:spPr>
          <a:xfrm>
            <a:off x="838200" y="4328160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11" idx="1"/>
          </p:cNvCxnSpPr>
          <p:nvPr/>
        </p:nvCxnSpPr>
        <p:spPr>
          <a:xfrm>
            <a:off x="804722" y="4408982"/>
            <a:ext cx="206314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10" idx="2"/>
          </p:cNvCxnSpPr>
          <p:nvPr/>
        </p:nvCxnSpPr>
        <p:spPr>
          <a:xfrm>
            <a:off x="838200" y="4709160"/>
            <a:ext cx="1828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12" idx="2"/>
          </p:cNvCxnSpPr>
          <p:nvPr/>
        </p:nvCxnSpPr>
        <p:spPr>
          <a:xfrm>
            <a:off x="804722" y="4789982"/>
            <a:ext cx="1862278" cy="113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9" idx="2"/>
          </p:cNvCxnSpPr>
          <p:nvPr/>
        </p:nvCxnSpPr>
        <p:spPr>
          <a:xfrm flipV="1">
            <a:off x="804722" y="4328160"/>
            <a:ext cx="1862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12" idx="2"/>
          </p:cNvCxnSpPr>
          <p:nvPr/>
        </p:nvCxnSpPr>
        <p:spPr>
          <a:xfrm>
            <a:off x="838200" y="5090160"/>
            <a:ext cx="1828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7" idx="7"/>
          </p:cNvCxnSpPr>
          <p:nvPr/>
        </p:nvCxnSpPr>
        <p:spPr>
          <a:xfrm flipH="1">
            <a:off x="804722" y="4861560"/>
            <a:ext cx="18622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7" idx="6"/>
          </p:cNvCxnSpPr>
          <p:nvPr/>
        </p:nvCxnSpPr>
        <p:spPr>
          <a:xfrm flipH="1">
            <a:off x="838200" y="539496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8" idx="7"/>
          </p:cNvCxnSpPr>
          <p:nvPr/>
        </p:nvCxnSpPr>
        <p:spPr>
          <a:xfrm flipH="1">
            <a:off x="804722" y="4861560"/>
            <a:ext cx="1862278" cy="9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838200" y="5852160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5" idx="7"/>
          </p:cNvCxnSpPr>
          <p:nvPr/>
        </p:nvCxnSpPr>
        <p:spPr>
          <a:xfrm flipH="1">
            <a:off x="804722" y="4328160"/>
            <a:ext cx="1862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2647956" y="5185412"/>
            <a:ext cx="1400154" cy="952540"/>
            <a:chOff x="5619756" y="3867152"/>
            <a:chExt cx="1400154" cy="952540"/>
          </a:xfrm>
        </p:grpSpPr>
        <p:sp>
          <p:nvSpPr>
            <p:cNvPr id="25" name="Oval 24"/>
            <p:cNvSpPr/>
            <p:nvPr/>
          </p:nvSpPr>
          <p:spPr>
            <a:xfrm>
              <a:off x="5619756" y="386715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6" name="Oval 25"/>
            <p:cNvSpPr/>
            <p:nvPr/>
          </p:nvSpPr>
          <p:spPr>
            <a:xfrm>
              <a:off x="5624503" y="440059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804722" y="4393742"/>
            <a:ext cx="2063144" cy="1519378"/>
            <a:chOff x="3928922" y="3243122"/>
            <a:chExt cx="2063144" cy="1519378"/>
          </a:xfrm>
        </p:grpSpPr>
        <p:cxnSp>
          <p:nvCxnSpPr>
            <p:cNvPr id="28" name="Straight Connector 27"/>
            <p:cNvCxnSpPr/>
            <p:nvPr/>
          </p:nvCxnSpPr>
          <p:spPr>
            <a:xfrm>
              <a:off x="3928922" y="3243122"/>
              <a:ext cx="2063144" cy="851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3928922" y="3624122"/>
              <a:ext cx="1862278" cy="11383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3962400" y="3924300"/>
              <a:ext cx="182880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H="1">
              <a:off x="3962400" y="42291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H="1" flipV="1">
              <a:off x="3962400" y="46863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Oval 32"/>
          <p:cNvSpPr/>
          <p:nvPr/>
        </p:nvSpPr>
        <p:spPr>
          <a:xfrm>
            <a:off x="4681678" y="4206385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Oval 33"/>
          <p:cNvSpPr/>
          <p:nvPr/>
        </p:nvSpPr>
        <p:spPr>
          <a:xfrm>
            <a:off x="4681678" y="4587385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Oval 34"/>
          <p:cNvSpPr/>
          <p:nvPr/>
        </p:nvSpPr>
        <p:spPr>
          <a:xfrm>
            <a:off x="4681678" y="4968385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4681678" y="5349385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4681678" y="5730385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6739078" y="4130185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6739078" y="4663585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{2,4,5}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739078" y="5196985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6739078" y="5730385"/>
            <a:ext cx="1490522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{2,3,4,5}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Connector 41"/>
          <p:cNvCxnSpPr>
            <a:stCxn id="33" idx="6"/>
            <a:endCxn id="38" idx="2"/>
          </p:cNvCxnSpPr>
          <p:nvPr/>
        </p:nvCxnSpPr>
        <p:spPr>
          <a:xfrm>
            <a:off x="4910278" y="4320685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33" idx="5"/>
            <a:endCxn id="40" idx="1"/>
          </p:cNvCxnSpPr>
          <p:nvPr/>
        </p:nvCxnSpPr>
        <p:spPr>
          <a:xfrm>
            <a:off x="4876800" y="4401507"/>
            <a:ext cx="206314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>
            <a:stCxn id="34" idx="6"/>
            <a:endCxn id="39" idx="2"/>
          </p:cNvCxnSpPr>
          <p:nvPr/>
        </p:nvCxnSpPr>
        <p:spPr>
          <a:xfrm>
            <a:off x="4910278" y="4701685"/>
            <a:ext cx="1828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34" idx="5"/>
            <a:endCxn id="41" idx="2"/>
          </p:cNvCxnSpPr>
          <p:nvPr/>
        </p:nvCxnSpPr>
        <p:spPr>
          <a:xfrm>
            <a:off x="4876800" y="4782507"/>
            <a:ext cx="1862278" cy="113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35" idx="7"/>
            <a:endCxn id="38" idx="2"/>
          </p:cNvCxnSpPr>
          <p:nvPr/>
        </p:nvCxnSpPr>
        <p:spPr>
          <a:xfrm flipV="1">
            <a:off x="4876800" y="4320685"/>
            <a:ext cx="1862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35" idx="6"/>
            <a:endCxn id="41" idx="2"/>
          </p:cNvCxnSpPr>
          <p:nvPr/>
        </p:nvCxnSpPr>
        <p:spPr>
          <a:xfrm>
            <a:off x="4910278" y="5082685"/>
            <a:ext cx="1828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39" idx="2"/>
            <a:endCxn id="36" idx="7"/>
          </p:cNvCxnSpPr>
          <p:nvPr/>
        </p:nvCxnSpPr>
        <p:spPr>
          <a:xfrm flipH="1">
            <a:off x="4876800" y="4854085"/>
            <a:ext cx="18622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stCxn id="40" idx="2"/>
            <a:endCxn id="36" idx="6"/>
          </p:cNvCxnSpPr>
          <p:nvPr/>
        </p:nvCxnSpPr>
        <p:spPr>
          <a:xfrm flipH="1">
            <a:off x="4910278" y="5387485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39" idx="2"/>
            <a:endCxn id="37" idx="7"/>
          </p:cNvCxnSpPr>
          <p:nvPr/>
        </p:nvCxnSpPr>
        <p:spPr>
          <a:xfrm flipH="1">
            <a:off x="4876800" y="4854085"/>
            <a:ext cx="1862278" cy="9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41" idx="2"/>
            <a:endCxn id="37" idx="6"/>
          </p:cNvCxnSpPr>
          <p:nvPr/>
        </p:nvCxnSpPr>
        <p:spPr>
          <a:xfrm flipH="1" flipV="1">
            <a:off x="4910278" y="5844685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38" idx="2"/>
            <a:endCxn id="34" idx="7"/>
          </p:cNvCxnSpPr>
          <p:nvPr/>
        </p:nvCxnSpPr>
        <p:spPr>
          <a:xfrm flipH="1">
            <a:off x="4876800" y="4320685"/>
            <a:ext cx="1862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41" idx="2"/>
            <a:endCxn id="36" idx="6"/>
          </p:cNvCxnSpPr>
          <p:nvPr/>
        </p:nvCxnSpPr>
        <p:spPr>
          <a:xfrm flipH="1" flipV="1">
            <a:off x="4910278" y="5463685"/>
            <a:ext cx="18288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990600" y="6096000"/>
            <a:ext cx="1553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Decryptable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5031124" y="6096000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Secret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0043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Witness Encryption Using MMAPs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371600"/>
                <a:ext cx="8763000" cy="2343108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Choose 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 smtClean="0"/>
                  <a:t> for element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/>
                  <a:t>P</a:t>
                </a:r>
                <a:r>
                  <a:rPr lang="en-US" dirty="0" smtClean="0"/>
                  <a:t>roduct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latin typeface="Cambria Math"/>
                          </a:rPr>
                          <m:t>𝑗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for </a:t>
                </a:r>
                <a:r>
                  <a:rPr lang="en-US" dirty="0" smtClean="0"/>
                  <a:t>subset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Publish encoding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|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|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200"/>
                  </a:spcBef>
                </a:pPr>
                <a:r>
                  <a:rPr lang="en-US" dirty="0" smtClean="0"/>
                  <a:t>Product of everything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latin typeface="Cambria Math"/>
                          </a:rPr>
                          <m:t>𝑗</m:t>
                        </m:r>
                        <m:r>
                          <a:rPr lang="en-US">
                            <a:latin typeface="Cambria Math"/>
                          </a:rPr>
                          <m:t>∈[</m:t>
                        </m:r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 smtClean="0"/>
                  <a:t>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dirty="0" smtClean="0"/>
                  <a:t>Use encoding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𝐸𝑛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to hide message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371600"/>
                <a:ext cx="8763000" cy="2343108"/>
              </a:xfrm>
              <a:blipFill rotWithShape="1">
                <a:blip r:embed="rId2"/>
                <a:stretch>
                  <a:fillRect l="-765" t="-5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/>
          <p:cNvSpPr/>
          <p:nvPr/>
        </p:nvSpPr>
        <p:spPr>
          <a:xfrm>
            <a:off x="1819290" y="3867108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1819290" y="4248108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1819290" y="4629108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val 6"/>
          <p:cNvSpPr/>
          <p:nvPr/>
        </p:nvSpPr>
        <p:spPr>
          <a:xfrm>
            <a:off x="1819290" y="5010108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1819290" y="5391108"/>
            <a:ext cx="228600" cy="228600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3876690" y="3790908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{1,2,3}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/>
          <p:cNvSpPr/>
          <p:nvPr/>
        </p:nvSpPr>
        <p:spPr>
          <a:xfrm>
            <a:off x="3876690" y="4324308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{2,4,5}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3876690" y="4857708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{1,4}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3876690" y="5391108"/>
            <a:ext cx="1371600" cy="381000"/>
          </a:xfrm>
          <a:prstGeom prst="ellipse">
            <a:avLst/>
          </a:prstGeom>
          <a:gradFill flip="none" rotWithShape="1">
            <a:gsLst>
              <a:gs pos="0">
                <a:srgbClr val="99CC00">
                  <a:tint val="66000"/>
                  <a:satMod val="160000"/>
                </a:srgbClr>
              </a:gs>
              <a:gs pos="50000">
                <a:srgbClr val="99CC00">
                  <a:tint val="44500"/>
                  <a:satMod val="160000"/>
                </a:srgbClr>
              </a:gs>
              <a:gs pos="100000">
                <a:srgbClr val="99CC00">
                  <a:tint val="23500"/>
                  <a:satMod val="160000"/>
                </a:srgbClr>
              </a:gs>
            </a:gsLst>
            <a:lin ang="8100000" scaled="1"/>
            <a:tileRect/>
          </a:gra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{2,3,5}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Connector 12"/>
          <p:cNvCxnSpPr>
            <a:stCxn id="4" idx="6"/>
            <a:endCxn id="9" idx="2"/>
          </p:cNvCxnSpPr>
          <p:nvPr/>
        </p:nvCxnSpPr>
        <p:spPr>
          <a:xfrm>
            <a:off x="2047890" y="3981408"/>
            <a:ext cx="182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stCxn id="4" idx="5"/>
            <a:endCxn id="11" idx="1"/>
          </p:cNvCxnSpPr>
          <p:nvPr/>
        </p:nvCxnSpPr>
        <p:spPr>
          <a:xfrm>
            <a:off x="2014412" y="4062230"/>
            <a:ext cx="2063144" cy="8512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5" idx="6"/>
            <a:endCxn id="10" idx="2"/>
          </p:cNvCxnSpPr>
          <p:nvPr/>
        </p:nvCxnSpPr>
        <p:spPr>
          <a:xfrm>
            <a:off x="2047890" y="4362408"/>
            <a:ext cx="182880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5" idx="5"/>
            <a:endCxn id="12" idx="2"/>
          </p:cNvCxnSpPr>
          <p:nvPr/>
        </p:nvCxnSpPr>
        <p:spPr>
          <a:xfrm>
            <a:off x="2014412" y="4443230"/>
            <a:ext cx="1862278" cy="11383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6" idx="7"/>
            <a:endCxn id="9" idx="2"/>
          </p:cNvCxnSpPr>
          <p:nvPr/>
        </p:nvCxnSpPr>
        <p:spPr>
          <a:xfrm flipV="1">
            <a:off x="2014412" y="3981408"/>
            <a:ext cx="1862278" cy="681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6" idx="6"/>
            <a:endCxn id="12" idx="2"/>
          </p:cNvCxnSpPr>
          <p:nvPr/>
        </p:nvCxnSpPr>
        <p:spPr>
          <a:xfrm>
            <a:off x="2047890" y="4743408"/>
            <a:ext cx="1828800" cy="83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2"/>
            <a:endCxn id="7" idx="7"/>
          </p:cNvCxnSpPr>
          <p:nvPr/>
        </p:nvCxnSpPr>
        <p:spPr>
          <a:xfrm flipH="1">
            <a:off x="2014412" y="4514808"/>
            <a:ext cx="1862278" cy="528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11" idx="2"/>
            <a:endCxn id="7" idx="6"/>
          </p:cNvCxnSpPr>
          <p:nvPr/>
        </p:nvCxnSpPr>
        <p:spPr>
          <a:xfrm flipH="1">
            <a:off x="2047890" y="5048208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0" idx="2"/>
            <a:endCxn id="8" idx="7"/>
          </p:cNvCxnSpPr>
          <p:nvPr/>
        </p:nvCxnSpPr>
        <p:spPr>
          <a:xfrm flipH="1">
            <a:off x="2014412" y="4514808"/>
            <a:ext cx="1862278" cy="909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2"/>
            <a:endCxn id="8" idx="6"/>
          </p:cNvCxnSpPr>
          <p:nvPr/>
        </p:nvCxnSpPr>
        <p:spPr>
          <a:xfrm flipH="1" flipV="1">
            <a:off x="2047890" y="5505408"/>
            <a:ext cx="18288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9" idx="2"/>
            <a:endCxn id="5" idx="7"/>
          </p:cNvCxnSpPr>
          <p:nvPr/>
        </p:nvCxnSpPr>
        <p:spPr>
          <a:xfrm flipH="1">
            <a:off x="2014412" y="3981408"/>
            <a:ext cx="1862278" cy="300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1200673" y="3733800"/>
                <a:ext cx="4987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0673" y="3733800"/>
                <a:ext cx="498726" cy="40011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1209690" y="4126468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690" y="4126468"/>
                <a:ext cx="504689" cy="40011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1218707" y="4507468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707" y="4507468"/>
                <a:ext cx="504689" cy="40011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1227724" y="4888468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7724" y="4888468"/>
                <a:ext cx="504689" cy="40011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1236741" y="5269468"/>
                <a:ext cx="50468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741" y="5269468"/>
                <a:ext cx="504689" cy="40011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/>
              <p:cNvSpPr txBox="1"/>
              <p:nvPr/>
            </p:nvSpPr>
            <p:spPr>
              <a:xfrm>
                <a:off x="5486400" y="3733800"/>
                <a:ext cx="27190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𝐸𝑛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3733800"/>
                <a:ext cx="2719014" cy="400110"/>
              </a:xfrm>
              <a:prstGeom prst="rect">
                <a:avLst/>
              </a:prstGeom>
              <a:blipFill rotWithShape="1">
                <a:blip r:embed="rId8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/>
              <p:cNvSpPr txBox="1"/>
              <p:nvPr/>
            </p:nvSpPr>
            <p:spPr>
              <a:xfrm>
                <a:off x="5486400" y="4251960"/>
                <a:ext cx="2730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𝐸𝑛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TextBox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251960"/>
                <a:ext cx="2730940" cy="400110"/>
              </a:xfrm>
              <a:prstGeom prst="rect">
                <a:avLst/>
              </a:prstGeom>
              <a:blipFill rotWithShape="1">
                <a:blip r:embed="rId9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/>
              <p:cNvSpPr txBox="1"/>
              <p:nvPr/>
            </p:nvSpPr>
            <p:spPr>
              <a:xfrm>
                <a:off x="5486400" y="4770120"/>
                <a:ext cx="227652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𝐸𝑛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4770120"/>
                <a:ext cx="2276521" cy="400110"/>
              </a:xfrm>
              <a:prstGeom prst="rect">
                <a:avLst/>
              </a:prstGeom>
              <a:blipFill rotWithShape="1">
                <a:blip r:embed="rId10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5486400" y="5288280"/>
                <a:ext cx="27309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latin typeface="Cambria Math"/>
                        </a:rPr>
                        <m:t>𝐸𝑛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0" y="5288280"/>
                <a:ext cx="2730940" cy="400110"/>
              </a:xfrm>
              <a:prstGeom prst="rect">
                <a:avLst/>
              </a:prstGeom>
              <a:blipFill rotWithShape="1">
                <a:blip r:embed="rId11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43859" y="5806440"/>
                <a:ext cx="362394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∗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𝐸𝑛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𝑐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(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⋅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⋅</m:t>
                          </m:r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859" y="5806440"/>
                <a:ext cx="3623941" cy="400110"/>
              </a:xfrm>
              <a:prstGeom prst="rect">
                <a:avLst/>
              </a:prstGeom>
              <a:blipFill rotWithShape="1">
                <a:blip r:embed="rId12"/>
                <a:stretch>
                  <a:fillRect b="-1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/>
          <p:cNvGrpSpPr/>
          <p:nvPr/>
        </p:nvGrpSpPr>
        <p:grpSpPr>
          <a:xfrm>
            <a:off x="3857646" y="4838660"/>
            <a:ext cx="1400154" cy="952540"/>
            <a:chOff x="5619756" y="3867152"/>
            <a:chExt cx="1400154" cy="952540"/>
          </a:xfrm>
        </p:grpSpPr>
        <p:sp>
          <p:nvSpPr>
            <p:cNvPr id="44" name="Oval 43"/>
            <p:cNvSpPr/>
            <p:nvPr/>
          </p:nvSpPr>
          <p:spPr>
            <a:xfrm>
              <a:off x="5619756" y="386715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5" name="Oval 44"/>
            <p:cNvSpPr/>
            <p:nvPr/>
          </p:nvSpPr>
          <p:spPr>
            <a:xfrm>
              <a:off x="5624503" y="4400592"/>
              <a:ext cx="1395407" cy="419100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2014412" y="4046990"/>
            <a:ext cx="2063144" cy="1519378"/>
            <a:chOff x="3928922" y="3243122"/>
            <a:chExt cx="2063144" cy="1519378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928922" y="3243122"/>
              <a:ext cx="2063144" cy="851274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928922" y="3624122"/>
              <a:ext cx="1862278" cy="1138378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3962400" y="3924300"/>
              <a:ext cx="1828800" cy="838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H="1">
              <a:off x="3962400" y="42291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H="1" flipV="1">
              <a:off x="3962400" y="4686300"/>
              <a:ext cx="1828800" cy="7620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2153521" y="5867400"/>
                <a:ext cx="1656479" cy="400110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⊠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4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  <a:ea typeface="Cambria Math"/>
                        </a:rPr>
                        <m:t>≈</m:t>
                      </m:r>
                      <m:sSup>
                        <m:sSupPr>
                          <m:ctrlP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𝑒</m:t>
                          </m:r>
                        </m:e>
                        <m:sup>
                          <m:r>
                            <a:rPr lang="en-US" sz="2000" b="0" i="1" dirty="0" smtClean="0">
                              <a:latin typeface="Cambria Math"/>
                              <a:ea typeface="Cambria Math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3521" y="5867400"/>
                <a:ext cx="1656479" cy="400110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4997752" y="6324600"/>
                <a:ext cx="406431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c</a:t>
                </a:r>
                <a:r>
                  <a:rPr lang="en-US" sz="2000" b="0" dirty="0" err="1" smtClean="0"/>
                  <a:t>txt</a:t>
                </a:r>
                <a:r>
                  <a:rPr lang="en-US" sz="2000" b="0" dirty="0" smtClean="0"/>
                  <a:t> = 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4</m:t>
                        </m:r>
                      </m:sub>
                    </m:sSub>
                    <m:r>
                      <a:rPr lang="en-US" sz="2000" b="0" i="1" smtClean="0">
                        <a:latin typeface="Cambria Math"/>
                      </a:rPr>
                      <m:t>,  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𝐸𝑥𝑡𝑟𝑎𝑐𝑡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7030A0"/>
                                </a:solidFill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⊕</m:t>
                    </m:r>
                    <m:r>
                      <a:rPr lang="en-US" sz="2000" b="0" i="1" smtClean="0">
                        <a:solidFill>
                          <a:srgbClr val="7030A0"/>
                        </a:solidFill>
                        <a:latin typeface="Cambria Math"/>
                      </a:rPr>
                      <m:t>𝑀</m:t>
                    </m:r>
                    <m:r>
                      <a:rPr lang="en-US" sz="2000" b="0" i="1" smtClean="0">
                        <a:latin typeface="Cambria Math"/>
                      </a:rPr>
                      <m:t>)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752" y="6324600"/>
                <a:ext cx="4064318" cy="400110"/>
              </a:xfrm>
              <a:prstGeom prst="rect">
                <a:avLst/>
              </a:prstGeom>
              <a:blipFill rotWithShape="1">
                <a:blip r:embed="rId14"/>
                <a:stretch>
                  <a:fillRect l="-1649" t="-4615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7100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Witness Encryption Using MMAPs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800"/>
                <a:ext cx="8763000" cy="5120640"/>
              </a:xfrm>
            </p:spPr>
            <p:txBody>
              <a:bodyPr>
                <a:normAutofit/>
              </a:bodyPr>
              <a:lstStyle/>
              <a:p>
                <a:r>
                  <a:rPr lang="en-US" u="sng" dirty="0" smtClean="0"/>
                  <a:t>Encrypt(message M, instance (</a:t>
                </a:r>
                <a14:m>
                  <m:oMath xmlns:m="http://schemas.openxmlformats.org/officeDocument/2006/math">
                    <m:r>
                      <a:rPr lang="en-US" u="sng" smtClean="0">
                        <a:latin typeface="Cambria Math"/>
                      </a:rPr>
                      <m:t>𝑘</m:t>
                    </m:r>
                    <m:r>
                      <a:rPr lang="en-US" u="sng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i="1" u="sng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u="sng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u="sng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u="sng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u="sng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u="sng" smtClean="0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 u="sng" smtClean="0">
                            <a:latin typeface="Cambria Math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u="sng" dirty="0" smtClean="0"/>
                  <a:t>))</a:t>
                </a:r>
              </a:p>
              <a:p>
                <a:pPr lvl="1"/>
                <a:r>
                  <a:rPr lang="en-US" dirty="0" smtClean="0"/>
                  <a:t>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/>
                          </a:rPr>
                          <m:t>𝑝𝑝</m:t>
                        </m:r>
                        <m:r>
                          <a:rPr lang="en-US" smtClean="0">
                            <a:latin typeface="Cambria Math"/>
                          </a:rPr>
                          <m:t>,</m:t>
                        </m:r>
                        <m:r>
                          <a:rPr lang="en-US" smtClean="0">
                            <a:latin typeface="Cambria Math"/>
                          </a:rPr>
                          <m:t>𝑠𝑝</m:t>
                        </m:r>
                      </m:e>
                    </m:d>
                    <m:r>
                      <a:rPr lang="en-US" smtClean="0">
                        <a:latin typeface="Cambria Math"/>
                      </a:rPr>
                      <m:t>←</m:t>
                    </m:r>
                    <m:r>
                      <a:rPr lang="en-US" smtClean="0">
                        <a:latin typeface="Cambria Math"/>
                      </a:rPr>
                      <m:t>𝐼𝑛𝑠𝑡𝐺𝑒𝑛</m:t>
                    </m:r>
                    <m:r>
                      <a:rPr lang="en-US" smtClean="0"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𝜆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𝑘</m:t>
                        </m:r>
                      </m:sup>
                    </m:sSup>
                    <m:r>
                      <a:rPr lang="en-US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choose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dirty="0" smtClean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dirty="0" smtClean="0">
                            <a:latin typeface="Cambria Math"/>
                          </a:rPr>
                          <m:t>𝑗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0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/>
                          </a:rPr>
                          <m:t>𝑍</m:t>
                        </m:r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 ∀</m:t>
                    </m:r>
                    <m:r>
                      <a:rPr lang="en-US" b="0" i="1" dirty="0" smtClean="0">
                        <a:latin typeface="Cambria Math"/>
                      </a:rPr>
                      <m:t>𝑗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latin typeface="Cambria Math"/>
                          </a:rPr>
                          <m:t>𝑗</m:t>
                        </m:r>
                        <m:r>
                          <a:rPr lang="en-US">
                            <a:latin typeface="Cambria Math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𝑆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  <m:r>
                          <a:rPr lang="en-US" b="0" i="0" smtClean="0">
                            <a:latin typeface="Cambria Math"/>
                          </a:rPr>
                          <m:t> </m:t>
                        </m:r>
                      </m:e>
                    </m:nary>
                    <m:r>
                      <a:rPr lang="en-US" b="0" i="1" smtClean="0">
                        <a:latin typeface="Cambria Math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en-US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,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p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>
                        <a:latin typeface="Cambria Math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>
                            <a:latin typeface="Cambria Math"/>
                          </a:rPr>
                          <m:t>𝑗</m:t>
                        </m:r>
                        <m:r>
                          <a:rPr lang="en-US">
                            <a:latin typeface="Cambria Math"/>
                          </a:rPr>
                          <m:t>∈[</m:t>
                        </m:r>
                        <m:r>
                          <a:rPr lang="en-US">
                            <a:latin typeface="Cambria Math"/>
                          </a:rPr>
                          <m:t>𝑘</m:t>
                        </m:r>
                        <m:r>
                          <a:rPr lang="en-US">
                            <a:latin typeface="Cambria Math"/>
                          </a:rPr>
                          <m:t>]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>
                                <a:latin typeface="Cambria Math"/>
                              </a:rPr>
                              <m:t>𝑎</m:t>
                            </m:r>
                          </m:e>
                          <m:sub>
                            <m:r>
                              <a:rPr lang="en-US">
                                <a:latin typeface="Cambria Math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 smtClean="0"/>
              </a:p>
              <a:p>
                <a:pPr lvl="1"/>
                <a:r>
                  <a:rPr lang="en-US" b="1" dirty="0" smtClean="0"/>
                  <a:t>Encode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dirty="0" smtClean="0">
                        <a:latin typeface="Cambria Math"/>
                      </a:rPr>
                      <m:t>←</m:t>
                    </m:r>
                    <m:r>
                      <a:rPr lang="en-US" b="1" i="1" dirty="0" smtClean="0">
                        <a:latin typeface="Cambria Math"/>
                      </a:rPr>
                      <m:t>𝐒𝐄𝐧𝐜</m:t>
                    </m:r>
                    <m:r>
                      <a:rPr lang="en-US" b="1" dirty="0" smtClean="0">
                        <a:latin typeface="Cambria Math"/>
                      </a:rPr>
                      <m:t>(</m:t>
                    </m:r>
                    <m:r>
                      <a:rPr lang="en-US" b="1" i="1" dirty="0" smtClean="0">
                        <a:latin typeface="Cambria Math"/>
                      </a:rPr>
                      <m:t>𝐬𝐩</m:t>
                    </m:r>
                    <m:r>
                      <a:rPr lang="en-US" b="1" dirty="0" smtClean="0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</a:rPr>
                          <m:t>𝒑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</a:rPr>
                          <m:t>𝒊</m:t>
                        </m:r>
                      </m:sub>
                    </m:sSub>
                    <m:r>
                      <a:rPr lang="en-US" b="1" dirty="0" smtClean="0">
                        <a:latin typeface="Cambria Math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𝑺</m:t>
                            </m:r>
                          </m:e>
                          <m:sub>
                            <m:r>
                              <a:rPr lang="en-US" b="1" i="1" dirty="0" smtClean="0">
                                <a:latin typeface="Cambria Math"/>
                              </a:rPr>
                              <m:t>𝒊</m:t>
                            </m:r>
                          </m:sub>
                        </m:sSub>
                      </m:e>
                    </m:d>
                    <m:r>
                      <a:rPr lang="en-US" b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b="1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←</m:t>
                    </m:r>
                    <m:r>
                      <a:rPr lang="en-US" b="1" i="1">
                        <a:latin typeface="Cambria Math"/>
                      </a:rPr>
                      <m:t>𝐒𝐄𝐧𝐜</m:t>
                    </m:r>
                    <m:d>
                      <m:dPr>
                        <m:ctrlPr>
                          <a:rPr lang="en-US" b="1" i="1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/>
                          </a:rPr>
                          <m:t>𝐬𝐩</m:t>
                        </m:r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sSup>
                          <m:sSupPr>
                            <m:ctrlPr>
                              <a:rPr lang="en-US" b="1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/>
                              </a:rPr>
                              <m:t>𝒑</m:t>
                            </m:r>
                          </m:e>
                          <m:sup>
                            <m:r>
                              <a:rPr lang="en-US" b="1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  <m:r>
                          <a:rPr lang="en-US" b="1">
                            <a:latin typeface="Cambria Math"/>
                          </a:rPr>
                          <m:t>,</m:t>
                        </m:r>
                        <m:r>
                          <a:rPr lang="en-US" b="1" i="1">
                            <a:latin typeface="Cambria Math"/>
                          </a:rPr>
                          <m:t>𝒌</m:t>
                        </m:r>
                      </m:e>
                    </m:d>
                  </m:oMath>
                </a14:m>
                <a:endParaRPr lang="en-US" b="1" dirty="0" smtClean="0"/>
              </a:p>
              <a:p>
                <a:pPr lvl="1"/>
                <a:r>
                  <a:rPr lang="en-US" b="1" dirty="0" smtClean="0"/>
                  <a:t>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/>
                          </a:rPr>
                          <m:t>𝒆</m:t>
                        </m:r>
                      </m:e>
                      <m:sup>
                        <m:r>
                          <a:rPr lang="en-US" b="1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>
                        <a:latin typeface="Cambria Math"/>
                      </a:rPr>
                      <m:t> </m:t>
                    </m:r>
                  </m:oMath>
                </a14:m>
                <a:r>
                  <a:rPr lang="en-US" b="1" dirty="0"/>
                  <a:t>to </a:t>
                </a:r>
                <a:r>
                  <a:rPr lang="en-US" b="1" dirty="0" smtClean="0"/>
                  <a:t>hide message,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smtClean="0">
                        <a:latin typeface="Cambria Math"/>
                      </a:rPr>
                      <m:t>←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latin typeface="Cambria Math"/>
                      </a:rPr>
                      <m:t>𝐄𝐱𝐭𝐫𝐚𝐜𝐭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𝐩𝐩</m:t>
                        </m:r>
                        <m:r>
                          <a:rPr lang="en-US" b="1" dirty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1" i="1" dirty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1" i="1" dirty="0">
                                <a:latin typeface="Cambria Math"/>
                              </a:rPr>
                              <m:t>𝒆</m:t>
                            </m:r>
                          </m:e>
                          <m:sup>
                            <m:r>
                              <a:rPr lang="en-US" b="1" dirty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1" dirty="0" smtClean="0">
                        <a:latin typeface="Cambria Math"/>
                      </a:rPr>
                      <m:t>⊕</m:t>
                    </m:r>
                    <m:r>
                      <a:rPr lang="en-US" b="1" i="1" dirty="0" smtClean="0">
                        <a:latin typeface="Cambria Math"/>
                      </a:rPr>
                      <m:t>𝐌</m:t>
                    </m:r>
                  </m:oMath>
                </a14:m>
                <a:endParaRPr lang="en-US" b="1" dirty="0" smtClean="0"/>
              </a:p>
              <a:p>
                <a:pPr lvl="1"/>
                <a:r>
                  <a:rPr lang="en-US" dirty="0"/>
                  <a:t>C</a:t>
                </a:r>
                <a:r>
                  <a:rPr lang="en-US" dirty="0" smtClean="0"/>
                  <a:t>iphertext is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pp</m:t>
                    </m:r>
                    <m:r>
                      <a:rPr lang="en-US" b="0" i="0" smtClean="0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smtClean="0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smtClean="0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</a:p>
              <a:p>
                <a:pPr lvl="8"/>
                <a:endParaRPr lang="en-US" dirty="0" smtClean="0"/>
              </a:p>
              <a:p>
                <a:r>
                  <a:rPr lang="en-US" u="sng" dirty="0" smtClean="0"/>
                  <a:t>Decrypt(cover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/>
                      </a:rPr>
                      <m:t>𝐶</m:t>
                    </m:r>
                  </m:oMath>
                </a14:m>
                <a:r>
                  <a:rPr lang="en-US" u="sng" dirty="0" smtClean="0"/>
                  <a:t>, </a:t>
                </a:r>
                <a:r>
                  <a:rPr lang="en-US" u="sng" dirty="0" err="1" smtClean="0"/>
                  <a:t>ciphertext</a:t>
                </a:r>
                <a:r>
                  <a:rPr lang="en-US" u="sng" dirty="0" smtClean="0"/>
                  <a:t> </a:t>
                </a:r>
                <a:r>
                  <a:rPr lang="en-US" u="sng" dirty="0"/>
                  <a:t>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u="sng">
                        <a:latin typeface="Cambria Math"/>
                      </a:rPr>
                      <m:t>pp</m:t>
                    </m:r>
                    <m:r>
                      <a:rPr lang="en-US" u="sng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i="1" u="sng">
                            <a:latin typeface="Cambria Math"/>
                          </a:rPr>
                        </m:ctrlPr>
                      </m:sSubPr>
                      <m:e>
                        <m:r>
                          <a:rPr lang="en-US" u="sng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u="sng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u="sng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u="sng">
                            <a:latin typeface="Cambria Math"/>
                          </a:rPr>
                        </m:ctrlPr>
                      </m:sSubPr>
                      <m:e>
                        <m:r>
                          <a:rPr lang="en-US" u="sng">
                            <a:latin typeface="Cambria Math"/>
                          </a:rPr>
                          <m:t>𝑒</m:t>
                        </m:r>
                      </m:e>
                      <m:sub>
                        <m:r>
                          <a:rPr lang="en-US" u="sng">
                            <a:latin typeface="Cambria Math"/>
                          </a:rPr>
                          <m:t>𝑚</m:t>
                        </m:r>
                      </m:sub>
                    </m:sSub>
                    <m:r>
                      <a:rPr lang="en-US" u="sng">
                        <a:latin typeface="Cambria Math"/>
                      </a:rPr>
                      <m:t>,</m:t>
                    </m:r>
                    <m:sSup>
                      <m:sSupPr>
                        <m:ctrlPr>
                          <a:rPr lang="en-US" i="1" u="sng">
                            <a:latin typeface="Cambria Math"/>
                          </a:rPr>
                        </m:ctrlPr>
                      </m:sSupPr>
                      <m:e>
                        <m:r>
                          <a:rPr lang="en-US" u="sng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u="sng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u="sng" dirty="0" smtClean="0"/>
                  <a:t>))</a:t>
                </a:r>
              </a:p>
              <a:p>
                <a:pPr lvl="1"/>
                <a:r>
                  <a:rPr lang="en-US" b="1" dirty="0" smtClean="0"/>
                  <a:t>Multiply encodings in cover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b="1" i="1" dirty="0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1" i="1" dirty="0" smtClean="0">
                            <a:latin typeface="Cambria Math"/>
                          </a:rPr>
                          <m:t>𝒆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←</m:t>
                    </m:r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dirty="0">
                            <a:latin typeface="Cambria Math"/>
                            <a:ea typeface="Cambria Math"/>
                          </a:rPr>
                          <m:t>⊠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∈</m:t>
                        </m:r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𝑪</m:t>
                        </m:r>
                      </m:sub>
                    </m:sSub>
                    <m:sSub>
                      <m:sSubPr>
                        <m:ctrlPr>
                          <a:rPr lang="en-US" b="1" i="1" dirty="0" smtClean="0">
                            <a:latin typeface="Cambria Math"/>
                            <a:ea typeface="Cambria Math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𝒆</m:t>
                        </m:r>
                      </m:e>
                      <m:sub>
                        <m:r>
                          <a:rPr lang="en-US" b="1" i="1" dirty="0" smtClean="0">
                            <a:latin typeface="Cambria Math"/>
                            <a:ea typeface="Cambria Math"/>
                          </a:rPr>
                          <m:t>𝒊</m:t>
                        </m:r>
                      </m:sub>
                    </m:sSub>
                  </m:oMath>
                </a14:m>
                <a:endParaRPr lang="en-US" b="1" dirty="0"/>
              </a:p>
              <a:p>
                <a:pPr lvl="1"/>
                <a:r>
                  <a:rPr lang="en-US" b="1" dirty="0"/>
                  <a:t>U</a:t>
                </a:r>
                <a:r>
                  <a:rPr lang="en-US" b="1" dirty="0" smtClean="0"/>
                  <a:t>se to unmask message,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𝑴</m:t>
                    </m:r>
                    <m:r>
                      <a:rPr lang="en-US" b="1" i="1" smtClean="0">
                        <a:latin typeface="Cambria Math"/>
                      </a:rPr>
                      <m:t>←</m:t>
                    </m:r>
                    <m:sSup>
                      <m:sSupPr>
                        <m:ctrlPr>
                          <a:rPr lang="en-US" b="1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𝒄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∗</m:t>
                        </m:r>
                      </m:sup>
                    </m:sSup>
                    <m:r>
                      <a:rPr lang="en-US" b="1" i="1" smtClean="0">
                        <a:latin typeface="Cambria Math"/>
                      </a:rPr>
                      <m:t>⊕</m:t>
                    </m:r>
                    <m:r>
                      <a:rPr lang="en-US" b="1" i="1" dirty="0">
                        <a:latin typeface="Cambria Math"/>
                      </a:rPr>
                      <m:t>𝐄𝐱𝐭𝐫𝐚𝐜𝐭</m:t>
                    </m:r>
                    <m:d>
                      <m:dPr>
                        <m:ctrlPr>
                          <a:rPr lang="en-US" b="1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b="1" i="1" dirty="0">
                            <a:latin typeface="Cambria Math"/>
                          </a:rPr>
                          <m:t>𝐩𝐩</m:t>
                        </m:r>
                        <m:r>
                          <a:rPr lang="en-US" b="1" dirty="0">
                            <a:latin typeface="Cambria Math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b="1" i="1" dirty="0" smtClean="0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b="1" i="1" dirty="0" smtClean="0">
                                <a:latin typeface="Cambria Math"/>
                              </a:rPr>
                              <m:t>𝒆</m:t>
                            </m:r>
                          </m:e>
                        </m:acc>
                      </m:e>
                    </m:d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800"/>
                <a:ext cx="8763000" cy="5120640"/>
              </a:xfrm>
              <a:blipFill rotWithShape="1">
                <a:blip r:embed="rId2"/>
                <a:stretch>
                  <a:fillRect l="-1113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4233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of Witness Encryption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>
              <a:xfrm>
                <a:off x="228600" y="1447800"/>
                <a:ext cx="8763000" cy="5105400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If no exact cover, then no polynomial relation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and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𝑠</m:t>
                    </m:r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For some no-instances,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uniform even given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 smtClean="0"/>
                  <a:t>For others there is a relation,  but of degree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&gt;</m:t>
                    </m:r>
                    <m:r>
                      <a:rPr lang="en-US" b="0" i="1" smtClean="0">
                        <a:latin typeface="Cambria Math"/>
                      </a:rPr>
                      <m:t>𝑘</m:t>
                    </m:r>
                  </m:oMath>
                </a14:m>
                <a:endParaRPr lang="en-US" dirty="0" smtClean="0"/>
              </a:p>
              <a:p>
                <a:pPr>
                  <a:spcBef>
                    <a:spcPts val="1800"/>
                  </a:spcBef>
                </a:pPr>
                <a:r>
                  <a:rPr lang="en-US" dirty="0" smtClean="0"/>
                  <a:t>By über-assumption,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is indistinguishable from encoding of a uniform element</a:t>
                </a:r>
              </a:p>
              <a:p>
                <a:pPr lvl="1"/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 smtClean="0"/>
                  <a:t> was an encoding of a uniform element, then </a:t>
                </a:r>
                <a14:m>
                  <m:oMath xmlns:m="http://schemas.openxmlformats.org/officeDocument/2006/math">
                    <m:r>
                      <a:rPr lang="en-US" dirty="0">
                        <a:latin typeface="Cambria Math"/>
                      </a:rPr>
                      <m:t>𝐸𝑥𝑡𝑟𝑎𝑐𝑡</m:t>
                    </m:r>
                    <m:d>
                      <m:dPr>
                        <m:ctrlPr>
                          <a:rPr lang="en-US" i="1" dirty="0">
                            <a:latin typeface="Cambria Math"/>
                          </a:rPr>
                        </m:ctrlPr>
                      </m:dPr>
                      <m:e>
                        <m:r>
                          <a:rPr lang="en-US" dirty="0">
                            <a:latin typeface="Cambria Math"/>
                          </a:rPr>
                          <m:t>𝑝𝑝</m:t>
                        </m:r>
                        <m:r>
                          <a:rPr lang="en-US" dirty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was a uniform bit string</a:t>
                </a:r>
              </a:p>
              <a:p>
                <a:pPr lvl="2"/>
                <a:endParaRPr lang="en-US" dirty="0"/>
              </a:p>
              <a:p>
                <a:pPr marL="320040" lvl="1" indent="0">
                  <a:buNone/>
                </a:pPr>
                <a:r>
                  <a:rPr lang="en-US" sz="2000" dirty="0" smtClean="0">
                    <a:solidFill>
                      <a:srgbClr val="FF0000"/>
                    </a:solidFill>
                  </a:rPr>
                  <a:t>* There could be many such relations,</a:t>
                </a:r>
                <a:br>
                  <a:rPr lang="en-US" sz="2000" dirty="0" smtClean="0">
                    <a:solidFill>
                      <a:srgbClr val="FF0000"/>
                    </a:solidFill>
                  </a:rPr>
                </a:br>
                <a:r>
                  <a:rPr lang="en-US" sz="2000" dirty="0" smtClean="0">
                    <a:solidFill>
                      <a:srgbClr val="FF0000"/>
                    </a:solidFill>
                  </a:rPr>
                  <a:t>  need </a:t>
                </a:r>
                <a:r>
                  <a:rPr lang="en-US" sz="2000" dirty="0">
                    <a:solidFill>
                      <a:srgbClr val="FF0000"/>
                    </a:solidFill>
                  </a:rPr>
                  <a:t>to generalize</a:t>
                </a:r>
                <a:r>
                  <a:rPr lang="en-US" sz="2000" dirty="0" smtClean="0"/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über-assumption</a:t>
                </a:r>
                <a:r>
                  <a:rPr lang="en-US" sz="2000" dirty="0" smtClean="0">
                    <a:solidFill>
                      <a:srgbClr val="FF0000"/>
                    </a:solidFill>
                  </a:rPr>
                  <a:t> </a:t>
                </a:r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xfrm>
                <a:off x="228600" y="1447800"/>
                <a:ext cx="8763000" cy="5105400"/>
              </a:xfrm>
              <a:blipFill rotWithShape="1">
                <a:blip r:embed="rId2"/>
                <a:stretch>
                  <a:fillRect l="-1113" t="-1553" b="-1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4876800" y="2971800"/>
            <a:ext cx="3016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*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AutoShape 2" descr="data:image/jpeg;base64,/9j/4AAQSkZJRgABAQAAAQABAAD/2wCEAAkGBxQTEhUUExQWFhQXGBwXGBgXFxocGBgdFxgaFxcXGBwdHCggGholHBgaIjEiJSkrLi4uGB8zODMsNygtLisBCgoKBQUFDgUFDisZExkrKysrKysrKysrKysrKysrKysrKysrKysrKysrKysrKysrKysrKysrKysrKysrKysrK//AABEIALwBDAMBIgACEQEDEQH/xAAcAAABBQEBAQAAAAAAAAAAAAACAwQFBgcBAAj/xABLEAABAwEDBwcHCAkDBAMAAAABAAIRAwQhMQUSQVFhkfAGBxMicYGhMlKxwdHS4SNCU3JzkrLxFCQzNENigqLCFheTY4OjwyVEVP/EABQBAQAAAAAAAAAAAAAAAAAAAAD/xAAUEQEAAAAAAAAAAAAAAAAAAAAA/9oADAMBAAIRAxEAPwDYHPvxQBy843rzQgZ5VyoygzOefqtHlOOobxfolUO08pK9Z05xptGDWEiNhOkwm3KbKpq2ioQTmyWM1AMltw0y7Od3qJvzCQcNPdfKCSdysrk5vSlrm4Fwbf23Xp87LLqxZn3PZcYNztuzjsVaydkepXPVF3nXxti9SD6LqdQNcTnBsXjEAgjwBQHbKxNcmTgmlUk1DecBpTi204rbxuKQeQKhk/NEcdiBK2y1vlHx2Jd9YhrTJxCbZSrhzbnXzEeCWeJa3VLdG9BO2W0HpKZzvnBXCnXM4qhUXQ9t+DgrbTr3oJui8606aVG2WtKkqZQKAlFKEBdhB5A+URCFwuQNKzio6u8p7aXKItNW+EEFlKq79IJn5o9Ch2VTnuvO/wCKkcqEdKewKMYes5Ap0hvvPGKgcrVXdJid5U0VCZYHX7kDA1X+cd5XundrO/4riIjTxx7EHemd5zt5XemdOJ3/ABXh4di8UHTUdHlHeV41Xecd/wAU4sTf5Q7tBu8VYshV6dOsw1WszZknNn24epBU22gnBxPf8UQrO847ytX5RW+g+n1RTfdcQAY7DCoVqzdQ3IIMVHecd5Wo82ribK7T8qdP8jFQc0LSOQLYszh/1D+FqCbtOXLMw9avTE/zg+hKsypRIc5tRjg0FxzXAwACdHYqXbLGx75ubfBAAg6O5HbaQ6KoGNGcWOAgCTINyCsZKsratRrXOzbgO91wb2nWtNdZbKHfKNoZ7QB1gzOEC7G9ZtydE2im8NdmtezOMYdfNJPfdslNucXm4tltt9W0UBS6NwYBnPg9Wm1pkRrCDVKltoNiKlLVc5ukxoKqdqtFmqWrM6ZhLwWgSD1nAht+x2aVmQ5nMo6qP/L8Ehk3m9tlK00i7oupUpuPXuxa6MMUF1rVjUFKoRBLYcP5m3O77we9NrRa2scc4Akt3TgpnlExtOsabCC0VHvuvgvdJHcABGxVnK9IucCNXoQIm0NDpEcdyk6d4F21Qgsztim6JIa0akDtjuv3jxKsweVVA++/WPUp8VIQSlC1OGCkaOWSMW7lXBU1ohVlBbBlxkDqu7hML1uy6xjM9oc8Aw7NEFvbnQqzTrpC2lpLSRegszeUjT/DqC6ZIAHZikbRlsnAQoMVpXDggeVbW52JKQfUSOdwEMoI7KbvlP6Qo5h6zk/yi75QfVCj8/rOxQEXY8FQeVj17tR9imVD5VPX7vXpQMTguuQByGo7qmNR7rkDptXRdvTiz0M43+SL+2NHGtbdYrHSFNgaxgAa2OqPNEaFn3LOlmV6ga0CZcIAA61xw2tJQQDagAjAaow1cb0l04vnAmZGjYVoGSuStGpZ6RLnBxYC4g4l15uM4T4IrVyJoBp6z50GR6IhBRaFqAunqmdmi5JVTfxvTvLOR20i4Nkhom/xTBh6rez2oOsxC0zkN+7u+0P4WrMRitM5CH9Xdp+UP4WoKxXyi8uObTdE6TJOvDajdlCqf4Ltx4xUGcq1g4gPuDjvldGXLR9Ie8z2ILBk/LfQMq9JReKbySSBexxgSZNzTAk6CJvkq52KtIxwHoxWWuy9afOuOzwOhXiwmoKNKo0ZxfTY57Rpzmhwc3bBvGlA2yvyke8fqzKjhM9I1r80iIkRdF5xnDBQ/Ji2l9qayrnknOIL5+aJbeboAB3Kbyplig6nmPkRiw9WO28KtWfKVOnTrvYTnsbm07s4AvIaXDaM443AoGtuqkvLji55O3rEuOjaUhaRI7EgLSXulxm8J09l3HH5IGbBenWdHHGhN6NO87NyUeN/G1A/s1AvJzRhwE96G0HANVcFaqLs9wvwwXOnq+e/egsrbLadTNiMWO062BVkVamHSO7ivF758t29BZjZq+l9Md49qaZUq1KTWudUYZMNDb9HgI9SgznXS470hamE6SYvQPG5YcXS4k7M4geCJ2VnT1SRrvMbLlEtaTguupE79G1Ba8nZ1Zmd0wZBgtdj8Rt2JybEdNpG8KsdEZieNW1edQ1zrxQWU2Jv07HO2nwUWT1zfPHYo7oU7stIjvQLZ3HHGCh8r/tO5TObxx3KGysOsOzjjagjivVb2mB80+hdhcIunvQb3Z8pNFlFaQQ2iKhgzgyY7zd3qp5XyHVqWZj/ACq1MOz4N7s8moQDpguuG0qkVclmm5op1W1DUs5q9Q3N6jnuY4XyRmz7FqmRsqU6zKbwCM9rSJFwqGabmCLs6W6EFV5wsoWiwZKouo1HU6ufTa51xPWY9zm3giJjcFk55x8pn/7b/us91fQ+XciULbS6G0tL6YcHwHObeAQDLSDgSqtaObLJbBP6LUdjhWeBcJJJL90SgxSvyxtr87OtDjnAtNzbwcR5KtfJ6u59npueZcQZJ2OcntTkfY4M0HMMuuNRxIAm7HERHckrFQYxjWMBDRtmJMnbiUC4Wm8gv3d32h/C1Zi3FabyC/dnfaH8LUGbCs1znS6IJgHE34rhqtM3kxoA79OlJtswznEtvnuEm70jvKVm6Iuv/JAM3SRHaZ3rWckVGtsNne+RFGnovnMECNJ2LJatPPIZJGcRTu/ncGgj7y1jlhmtsVSmIznNzKTdLnMaXkM1kMY4wMYjSgY2a0WS1lznA1qgOZ0ZNwxIIAMXwetOiLoVf5b2KjQY2mynTZUec9wYDDWNkDTiXbPmlSnNtRpU7M+uYBcXGo7zW0hcNgxd/V2Kk5dymbRXfVIIzzc06Gtua09gx2koGIZpBhOKdqcPnT2gGfh3pq4HR6sF5ggIH4t0Ysbu9SB9ubM9GCYiR6EyqG7DuQNvuwu+PoQPqltaf4Zn6whIi03+R43oRZGkeWd4RfoTfPKBRtpP0fj4oTaHD5g7ygfYx5xQPojWd6BQWh3mg70VOsXmC1oOyZuxG4T3JqKQGk70VncWPa9hhzTLTAIwI03HFBICymJgxrv40Iegc4lrWuc4g5rWiXOMTAGOElLjlFbMP0qt3FoGGoNjXoTvJvKy0Mcc9wqyCA5zWteDF3WYBI2EdhQRuUh0VapSpOlrXQHaTDRP903aEhaa7g0XmdaXye4OD2Ovc6Xh3zib57kztFI3bwgSFocfneK4bU8/xHfeO6Fzorl4UUAm0P8AOd94+1CDIvM+KV6JeZRQJELjglXUUrRs4Ik93GKB/kKpm2mzlrmszarHOcbhmi+pnHUWSL9a1jJdio02dHR6LMFQnNa4dWTcI0ERCzOw2XowKhaJHVA1ujOEjYIJ7QNKa17WQ8Oa4h4Odng9bOBzgZ1zeg2C1PDTfdPcmFuY97SWOPe7NYBGmBnHeh5K8oG2ymWvDelbHSM+a7VUYPNPgbtRJZY5PdIwijUdTd5sksdsOkIM6yoSxz852c4kic4kknG836VCteBt43KQyjZwKbXZ4c/Pcx7R5TTALc6dcOGkdXuTFlDOwQK078FpvIGmRZnT9IfwtWaWWnFx41rTuQo/Vzf/ABD+FqDMnE5zvrHHtgehccTFy5UMPPae28lBPfxxrQeZaAypTcfJa9rzcSc1jg52GqN8K/c4FXpS0UnfKUQKrS3EZ4zrtuazPH2bhpCze0tzjm4HMdGyfyU/UyvnVxa2ghtU9HUaCC5j6YBYRN0w1lVs/wDUbrQKPyqxtiNKkCHWiqalVuhgaGtzGkGM1z25wn5pgqJsrmNqMNVpdSBlzQYLgMQDov7Em+oCSYDZJMDASZgTo0BcxPagHKFUOec1uY1xJDZJzW3w2SZOgSk3OgcXbE7yLk2paazM1p6MklzyOq1jDD3DWdAAvJMaDCWWbOaNapT0NfdOOa6HsnbmluCBBw1cbd6Gk6Hd0IqrrtyRabwdqCVybRBfTbVeWMcQHPEEtnTGm+N60ClyLoNEGvVPc32LNHvuvIEi68YlarY7V0tGlUBBz2NdM6wCfFAn/pOy6atU7vdTK1ckLGZ+XrjsDT6Wp/Vqu2JrXLtRQR7+R1iF5tFp2Q2n7i9/prJ4xrWo91P3ETqb9TuzNKFtmf5r/uH2IHtm5J2FwltSue9k94zE4/0jYhiax/qb7oTGzUazDnNp1PuG8blMmlUcAQx4/pPsQN2cmLE28CtOvPHsRv5NWIxLKn/IUs2zVPNfuOtLfotTzHbkDMcl7D9G8/8Add7UTeTNh+id/wAr/eTsWSp5rkoyyP0tPggaDkvYfoT/AMtT3kX+l7F9B/5KnZ5ykWWZ2opUWd2o+CCLbyZsP/5297nn/JNMpZLydZ2B9SkGgeTmufnOOpoDrz4C43KxdAdSzHl3anOtb26KYDAO4Od3knwGpBH5ayk2oQKVM0qbQYBcXOOcZLnHQbgLpuAvUM52/j4o3VOxIOdoug+CBxYrfUpPbUpuLajDcfSCNLTpC1zInKNtpszqtMfKsac6nODwJA2tJvB1bRCxdpg9+7apLImVX2Ws2qy+LnNBjPbiRsdpB196CVy1kvoZYXZ4hpz4jPDgSHETBMzvKY0HAYauPSrZy0Da1ClaaJmm4RI1EyARoIdN2gkjQqy4sgPi54JEG5jwRns2i+Rh1XjUUAECSda0DkCf1d32px+qxUJpjrRhjMG8q9839Qus7iTM1XfhYgzasesY1n0yUDcONyOq6XO7T6bkGdPtwQNnvHSOOoAadaUpPzc8BxzXwXDQS0kjcSY+sU2be9x0D16MEsdJHYgJunshDWN0a7vaUoYjjHjsTYOBcdTfVjxsQPquUq3RspdK7o2ABjJgNDQYwgntJJUeTnPEkmTN5vw0z2JSo7jBN2nrbzcgVrOBPGnWuvuFyBuInHjwR1HccbUGgc14zqdoF3lMvIBI6pw3LQaQgLOuampLbQPs/wD2LQqSBWV2SgC7KBQOOtEHHWkmo0BSuyhC9KDsoSvLxQcJXpXpXkBgryELsIOrHOVNSbVXN/7V43PI3XLY4WP8rqQZa7QNdRzvv9f/ACQV+pGnWm7yDhxsvS9QTIx9mtN3lABfh2JR544KSPoPpCVb4ILJyQyj5dkqOijaLmkm6nV+YexxABvxA1lJ5NoF5NGA175DZP8AFaZptwukh9M4z0oN0KEpnQdPF3GlPq9sLnZ8w50OcR5wIJdhpIzu9ArYLQM/Ni54Ig3dx05wII7QtL5DdGLOQ1uFR0yTeYbfugdyzHLVVr6jnwAHxVgYAvEVB3VA7uIWh83tXOsztlQjthjL0GYOue/A9Y+P5rxIiEBHXd9Y+qeNi667goGlmd5XbMp3VuB039w70zskROnX2x7UpX1YXoPPqw2dJw7fgk7O27vjjxSVS8nULh4JZrSGkfkgKobvikGHrdgROOtIg39yB1Ini9C+oJgQgc7UeCEIbig0Hmod+8dlL01VpFMrNOaZwz7QP5KX4qq02mQg5K9JRSF4EIOiUYlcbCIFBy9BVeQErKRtMZpuQR1W0u1ov0o3X+KZ2l96QpWjQgm6NcnHFLAlRFOtvUpSqSAYQLgrqAOXZQGsy5yqGbac7Q+k13a5pcw+AZvWmXKlc6FmmlRqAG5zqZ/rbnCe9kd6DNHHZxpCSqXCeNiUIv2exI1BOKBIHXp8EpRXqmAhEy7jWgN/Hd+aGnV196GpKR0oJF7paD5vVPY68H0+C0TmwP6q/wC2d+Bizeg6ZbNzxHeCC3+4BaNzXH9Uf9s78DEGcMd1nj+Yz6lx+Hd6rkJfFV40Ek7ju0orS+4xtvv3hA2smGMcApSo/GMfQk6B6t8x+WCN+N3jE6uAgbsbgl2u44uKRaRjx4JNxnBB0vxS7KY08FDSpHE6UTigB93q47UGZf4LpeBtXqYvOxBeual3y1p+zp+D3haZTf6Fl/NYfl7R9k3wefatMo+pAs0lG1JLrSgcgIhKTCMIOpC1nqwlklWpSEFetTr8VHVKkFTNqoqIr0EDmjVkSpmwvlojiVW7GYuUvY68XHDsQTAclAU1a9KNKByCo3lPYumslamBLi2Wj+ZpDmjvIjvT4OSVud8m6NA9F6DCKvE+hJHHjj8lYOWeT+irl7f2dWag2OJ67d9/Y4alXTU9qApunRo4Peky+QvVKk7Ahc4XXoPAzpQrpMLwcg613HoWqc2T5srzrrOP9jJ8ZWVFy1PmvP6o/wC2d+BiDM7UIrOMYkjxnsXqx6p7PzS2UqEvJ1E+nwSNV3UP56kCdIXYYX93sHqXXVRGntMQdWi5ESA3sCb5kkDVpQI43D4JdjI40JZlIDD4n4IXnjT8UAPckXo3u0ICEApRqDNSoEoLhzXu/WK32I8Kg9q06gNPcsu5sx+tVAJJNEj/AMjDK1MGAAg6SvNcknPSJqIJRjkZdCjqVd2ACV6JxN6B61y6kaTI0pVA0tFAnQoa02cyrEUxtrtGpBX20TOkeranLQlKrwOOOJSVSugdWSvBAKkGOUHTfepOz1JCB+1yTt5PRPP8pXGuXLZ+yf8AUKDOuXV7aN2l/wDgqO9Xjlm0llMnQ54jTgPYqO8IADeNHGC7t7lwhE08diAS3Fci5Klg/PxXGgcepADHCRnTE39khapzXx+i1A0yBWdB19RiyyqzaO3QtQ5qWxY3/bO/AxBUKNgdXqmnTaXuJNwE3TiSfJA1k+xBbuSlpY7M6F75BM0wHt0AyW3NcNRV05MvZQpswJqt6aqfnHOe8Um/VY1pu1klWZ1oBAcLwcL8dnagx6jydtNV/RtovaR5Re0sY3VJIv7BOCd5cyA6ykA9ZrvJeBcTElp1O1DSOxajarW1jZrAinIAdf1ScM6L29uCiMu2xvRVhUpdJRzAWv0GcCSMIIuIQZU83xp4w49KbvCVedYjtEdnZckdPEIB08b17N41I81ecJQCEo2EELpF2/1ILfzX/vj7z+wd39dl/ddvWnuKynm0dFvF95oVB/dT9i1cP3oEiNiGF2q/ahz0DmzuhPAdijmOUgx1yAwdi9OxCXbULn7UBOKibXVTypWuxURbaqCOtlpMgaJSQqpvVfLpkQipvF9/pQP6RT+y1Lwoqm8a/SntByCWY/Yitjj0NT6jvQU2puTis75Kp9R34SgzfllV/Zt0hpcQNpx/t8VTXHiFZeVjvl3/AFGj+2fWVWiEAOGi9d0cbkRC7xcg8O/DjjsRBo7UDQV5mrgIDAjj1LVOaymP0Im8TVeY7mjdAWVATcDEmBsnUta5uRFlcBIAqEDuYwIKHYcoNpZ4qNe4gEUyw9aC99S+TENc46rnmLxfaMk5WLgCDIdEOEdsHRIVLtOJ40wV6xZVqUQ5ova+86xEdYajoQaHlbLVQPFJopuF0nPEGb4M3AKr8qcpO6F7ILM+G5tMxTcDeQQDmm7emlbKVnbTz2daobjTq0WztLXtgRd2qAtlo6R5IGa2ZDQZDdcTrQFaHhz3wS5udc53lOGgnaQEixq6zHvlE3ju/NB6Em9KzxdsSb2iNCAQ72b1wlei9dhBY+bk/wDyDJONKp/gY8FrjrOcVkHN+6MoU9rKniAY8PBbBQqwdaBlUYhanFrdfcONabdyB1ZmSn8gKOY6E4zydKBRz0BXAuIE6pULlB10KUryoW1nG9BG1hHG1cYgq8etCwHgoH1P4J5QKjWHD48fknVnKCUbVTovmk8R8x34Soym/wBKfUTLHfVd6Cgy/lK/5eoNjfwNn0qBc5TnKkRXftDD2SwexQXHegLOXS5cauxj8EHCbl2gM50SBdp2IH4ImSDOnQglm5KLQKhnNJimPnO2x5vGhaNzdv8A1Z8/Su2jyWYbFlpyhUJJc7OJ0nHbEXXrTObKsXWV5P0zsMB1GXDYgz+0NAedhMbyCmNcAmBoHxWq1+Q1nc5xL6skk+U26TfHUSDeb6zefW+833EGXuYAMCkmxJG1aq7m+s3n1vvN9xAebqy+fW+8z3EGYYHDi5KLTRze2bz633m+4vf7e2bz633me4gzEjwOtcLRxxctO/29s3n1vvM9xdHN5ZvPrfeZ7iDLS2+6V1ow3+haizm7sul1Y9rm+pi7W5vrKY61UQNBYP8ABBSeQn7/AEv6/wAJWtQoXIXIaz0K7KrHVS5sxnOaReCNDRrVsNhbt3oIeoEDRepl1gbt3rjcnM1u3oI6br0oAn5sDdu9ELG3bvQMGgLxCkf0Nu3evGxt270EPVYoW308b1bX5PZt3plXyLTOJdvHsQUmpTQFl6uDuTdI6X7x7EmOTNLzqm8e6gq7WcexKMMKynk1S85+8e6u/wCnKWt+8e6ggKLhrUxZSId2H0J0zk/TBkOfOOI9ieWfJTGiAXbxq7EGN8rjFd12IYRouzRf2SDuVfD53LaMucibPXDC81A5ozZa4AkYwZaQbydGlRP+21l8+v8AeZ7iDMA7Tx2rq08821l8+t95nuIv9ubL59f7zfcQZc5D4LUzzc2Xz633m+4uDm5svn1/vM9xBlpddt2LUuav9zf9s78DEf8At3ZsM+vEzGe2J1+RirNyY5O0rNScym55aXl3WIJktaNDRqQf/9k="/>
          <p:cNvSpPr>
            <a:spLocks noChangeAspect="1" noChangeArrowheads="1"/>
          </p:cNvSpPr>
          <p:nvPr/>
        </p:nvSpPr>
        <p:spPr bwMode="auto">
          <a:xfrm>
            <a:off x="155575" y="-1279525"/>
            <a:ext cx="3810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420717"/>
            <a:ext cx="1276350" cy="89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97426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Starting Point: DL-based Crypto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To use </a:t>
            </a:r>
            <a:r>
              <a:rPr lang="en-US" dirty="0" smtClean="0"/>
              <a:t>DH</a:t>
            </a:r>
            <a:r>
              <a:rPr lang="en-US" dirty="0"/>
              <a:t> </a:t>
            </a:r>
            <a:r>
              <a:rPr lang="en-US" dirty="0" smtClean="0"/>
              <a:t>in applications, ensure that:</a:t>
            </a:r>
            <a:endParaRPr lang="en-US" dirty="0"/>
          </a:p>
          <a:p>
            <a:pPr lvl="1"/>
            <a:r>
              <a:rPr lang="en-US" sz="2800" dirty="0"/>
              <a:t>legitimate parties only compute linear functions</a:t>
            </a:r>
          </a:p>
          <a:p>
            <a:pPr lvl="1"/>
            <a:r>
              <a:rPr lang="en-US" sz="2800" dirty="0"/>
              <a:t>adversary needs to compute/check </a:t>
            </a:r>
            <a:r>
              <a:rPr lang="en-US" sz="2800" dirty="0" smtClean="0"/>
              <a:t>quadratics</a:t>
            </a:r>
          </a:p>
          <a:p>
            <a:pPr lvl="8"/>
            <a:endParaRPr lang="en-US" dirty="0" smtClean="0"/>
          </a:p>
          <a:p>
            <a:r>
              <a:rPr lang="en-US" sz="3400" dirty="0" smtClean="0"/>
              <a:t>Some examples:</a:t>
            </a:r>
          </a:p>
          <a:p>
            <a:pPr lvl="1"/>
            <a:r>
              <a:rPr lang="en-US" sz="2800" dirty="0" err="1" smtClean="0"/>
              <a:t>Diffie</a:t>
            </a:r>
            <a:r>
              <a:rPr lang="en-US" sz="2800" dirty="0" smtClean="0"/>
              <a:t>-Hellman key exchange, </a:t>
            </a:r>
            <a:r>
              <a:rPr lang="en-US" sz="2800" dirty="0" err="1" smtClean="0"/>
              <a:t>ElGamal</a:t>
            </a:r>
            <a:r>
              <a:rPr lang="en-US" sz="2800" dirty="0" smtClean="0"/>
              <a:t> Encryption, Cramer-</a:t>
            </a:r>
            <a:r>
              <a:rPr lang="en-US" sz="2800" dirty="0" err="1" smtClean="0"/>
              <a:t>Shoup</a:t>
            </a:r>
            <a:r>
              <a:rPr lang="en-US" sz="2800" dirty="0" smtClean="0"/>
              <a:t> CCA-Secure Encryption,</a:t>
            </a:r>
            <a:br>
              <a:rPr lang="en-US" sz="2800" dirty="0" smtClean="0"/>
            </a:br>
            <a:r>
              <a:rPr lang="en-US" sz="2800" dirty="0" err="1" smtClean="0"/>
              <a:t>Naor-Reingold</a:t>
            </a:r>
            <a:r>
              <a:rPr lang="en-US" sz="2800" dirty="0" smtClean="0"/>
              <a:t> PRF, Efficient ZKPs, …</a:t>
            </a:r>
            <a:endParaRPr lang="en-US" sz="2800" dirty="0"/>
          </a:p>
        </p:txBody>
      </p:sp>
      <p:pic>
        <p:nvPicPr>
          <p:cNvPr id="6" name="Picture 3" descr="C:\Users\IBM_ADMIN\AppData\Local\Microsoft\Windows\Temporary Internet Files\Content.IE5\Q77PCSMW\MC900439825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0" y="381000"/>
            <a:ext cx="990600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45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Beyond DDH: Bilinear Maps</a:t>
            </a:r>
            <a:br>
              <a:rPr lang="en-US" dirty="0" smtClean="0"/>
            </a:br>
            <a:r>
              <a:rPr lang="en-US" sz="3100" dirty="0" smtClean="0"/>
              <a:t>[J00,SOK00,BF01]</a:t>
            </a:r>
            <a:endParaRPr lang="en-US" sz="31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mtClean="0"/>
              <a:t>In bilinear-map groups you can compute quadratic functions in the exponent</a:t>
            </a:r>
          </a:p>
          <a:p>
            <a:pPr lvl="1"/>
            <a:r>
              <a:rPr lang="en-US" smtClean="0"/>
              <a:t>But computing/checking cubics is hard</a:t>
            </a:r>
          </a:p>
          <a:p>
            <a:r>
              <a:rPr lang="en-US" smtClean="0"/>
              <a:t>Now the legitimate parties can do a lot more</a:t>
            </a:r>
          </a:p>
          <a:p>
            <a:r>
              <a:rPr lang="en-US" smtClean="0"/>
              <a:t>Leads to new capabilities</a:t>
            </a:r>
          </a:p>
          <a:p>
            <a:pPr lvl="1"/>
            <a:r>
              <a:rPr lang="en-US" smtClean="0"/>
              <a:t>Identity-based encryption (IBE)</a:t>
            </a:r>
          </a:p>
          <a:p>
            <a:pPr lvl="1"/>
            <a:r>
              <a:rPr lang="en-US" smtClean="0"/>
              <a:t>Predicate encryption (for simple predicates)</a:t>
            </a:r>
          </a:p>
          <a:p>
            <a:pPr lvl="1"/>
            <a:r>
              <a:rPr lang="en-US" smtClean="0"/>
              <a:t>Efficient non-interactive zero-knowledge proofs</a:t>
            </a:r>
          </a:p>
          <a:p>
            <a:pPr lvl="1"/>
            <a:r>
              <a:rPr lang="en-US" smtClean="0"/>
              <a:t>…</a:t>
            </a:r>
            <a:endParaRPr lang="en-US" dirty="0" smtClean="0"/>
          </a:p>
        </p:txBody>
      </p:sp>
      <p:pic>
        <p:nvPicPr>
          <p:cNvPr id="4" name="Picture 2" descr="C:\Users\IBM_ADMIN\AppData\Local\Microsoft\Windows\Temporary Internet Files\Content.IE5\Q77PCSMW\MC90043630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52400"/>
            <a:ext cx="1143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3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Why Stop at Two?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Can we find groups that would let us compute </a:t>
                </a:r>
                <a:r>
                  <a:rPr lang="en-US" dirty="0" err="1" smtClean="0"/>
                  <a:t>cubics</a:t>
                </a:r>
                <a:r>
                  <a:rPr lang="en-US" dirty="0" smtClean="0"/>
                  <a:t> but not 4th powers?</a:t>
                </a:r>
              </a:p>
              <a:p>
                <a:pPr lvl="1"/>
                <a:r>
                  <a:rPr lang="en-US" dirty="0" smtClean="0"/>
                  <a:t>Or in general, </a:t>
                </a:r>
                <a:r>
                  <a:rPr lang="en-US" dirty="0" err="1" smtClean="0"/>
                  <a:t>upto</a:t>
                </a:r>
                <a:r>
                  <a:rPr lang="en-US" dirty="0" smtClean="0"/>
                  <a:t> degree 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en-US" dirty="0" smtClean="0"/>
                  <a:t> but no more?</a:t>
                </a:r>
              </a:p>
              <a:p>
                <a:pPr marL="0" indent="0">
                  <a:buNone/>
                </a:pPr>
                <a:r>
                  <a:rPr lang="en-US" dirty="0" smtClean="0">
                    <a:sym typeface="Wingdings" panose="05000000000000000000" pitchFamily="2" charset="2"/>
                  </a:rPr>
                  <a:t></a:t>
                </a:r>
                <a:r>
                  <a:rPr lang="en-US" dirty="0" smtClean="0"/>
                  <a:t> Cryptographic </a:t>
                </a:r>
                <a:r>
                  <a:rPr lang="en-US" dirty="0" err="1" smtClean="0"/>
                  <a:t>multilinear</a:t>
                </a:r>
                <a:r>
                  <a:rPr lang="en-US" dirty="0" smtClean="0"/>
                  <a:t> maps (MMAPs)</a:t>
                </a:r>
              </a:p>
              <a:p>
                <a:pPr lvl="1"/>
                <a:r>
                  <a:rPr lang="en-US" dirty="0" smtClean="0"/>
                  <a:t>Even more useful than bilinear</a:t>
                </a:r>
              </a:p>
              <a:p>
                <a:pPr lvl="1"/>
                <a:endParaRPr lang="en-US" dirty="0" smtClean="0"/>
              </a:p>
              <a:p>
                <a:r>
                  <a:rPr lang="en-US" dirty="0" smtClean="0"/>
                  <a:t>[BS’03] explored applications of MMAPs</a:t>
                </a:r>
              </a:p>
              <a:p>
                <a:pPr lvl="1"/>
                <a:r>
                  <a:rPr lang="en-US" dirty="0" smtClean="0"/>
                  <a:t>Also argued that they are unlikely to be constructed similarly to bilinear maps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809" t="-1625" r="-1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6" name="Picture 4" descr="http://img2.wikia.nocookie.net/__cb20130709224458/epicrapbattlesofhistory/images/1/14/Scrooge-mcduck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295277"/>
            <a:ext cx="152400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5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[GGH’13] Approach to MMAPs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Construct MMAPs from “HE techniques”</a:t>
                </a:r>
              </a:p>
              <a:p>
                <a:pPr lvl="1"/>
                <a:r>
                  <a:rPr lang="en-US" dirty="0" smtClean="0"/>
                  <a:t>By modifying the an existing HE scheme</a:t>
                </a:r>
              </a:p>
              <a:p>
                <a:pPr lvl="8"/>
                <a:endParaRPr lang="en-US" dirty="0" smtClean="0"/>
              </a:p>
              <a:p>
                <a:r>
                  <a:rPr lang="en-US" dirty="0" smtClean="0"/>
                  <a:t>Recall “somewhat </a:t>
                </a:r>
                <a:r>
                  <a:rPr lang="en-US" dirty="0" err="1" smtClean="0"/>
                  <a:t>homomorphic</a:t>
                </a:r>
                <a:r>
                  <a:rPr lang="en-US" dirty="0" smtClean="0"/>
                  <a:t>” enc.(SWHE)</a:t>
                </a:r>
              </a:p>
              <a:p>
                <a:pPr lvl="1"/>
                <a:r>
                  <a:rPr lang="en-US" dirty="0" smtClean="0"/>
                  <a:t>Public-key encryption with usual (</a:t>
                </a:r>
                <a:r>
                  <a:rPr lang="en-US" dirty="0" err="1" smtClean="0"/>
                  <a:t>KeyGen,Enc,Dec</a:t>
                </a:r>
                <a:r>
                  <a:rPr lang="en-US" dirty="0" smtClean="0"/>
                  <a:t>)</a:t>
                </a:r>
              </a:p>
              <a:p>
                <a:pPr lvl="1"/>
                <a:r>
                  <a:rPr lang="en-US" dirty="0" smtClean="0"/>
                  <a:t>An additional procedure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←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Eva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𝑝𝑘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, 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𝑐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encrypts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=(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latin typeface="Cambria Math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𝑎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)</m:t>
                    </m:r>
                  </m:oMath>
                </a14:m>
                <a:endParaRPr lang="en-US" i="1" dirty="0" smtClean="0"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lvl="2"/>
                <a:r>
                  <a:rPr lang="en-US" i="1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dirty="0" smtClean="0"/>
                  <a:t>  is a low-degree polynomial</a:t>
                </a:r>
              </a:p>
              <a:p>
                <a:pPr lvl="2"/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 smtClean="0"/>
                  <a:t> encrypts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𝑃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i="1">
                            <a:latin typeface="Cambria Math"/>
                          </a:rPr>
                          <m:t>𝑎</m:t>
                        </m:r>
                      </m:e>
                    </m:acc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This looks a little like what we want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1113" t="-1625" r="-1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C:\Users\IBM_ADMIN\AppData\Local\Microsoft\Windows\Temporary Internet Files\Content.IE5\WBAN5GQU\MC900410629[1].wm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803333" y="1423706"/>
            <a:ext cx="1188267" cy="1243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595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2816</TotalTime>
  <Words>4187</Words>
  <Application>Microsoft Office PowerPoint</Application>
  <PresentationFormat>On-screen Show (4:3)</PresentationFormat>
  <Paragraphs>678</Paragraphs>
  <Slides>55</Slides>
  <Notes>7</Notes>
  <HiddenSlides>5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Equity</vt:lpstr>
      <vt:lpstr>Multilinear Maps and Obfuscation A Survey of Recent Results</vt:lpstr>
      <vt:lpstr>Prologue</vt:lpstr>
      <vt:lpstr>This Talk</vt:lpstr>
      <vt:lpstr>Chapter One: Multilinear Maps</vt:lpstr>
      <vt:lpstr>Starting Point: DL-based Crypto</vt:lpstr>
      <vt:lpstr>Starting Point: DL-based Crypto</vt:lpstr>
      <vt:lpstr>Beyond DDH: Bilinear Maps [J00,SOK00,BF01]</vt:lpstr>
      <vt:lpstr>Why Stop at Two?</vt:lpstr>
      <vt:lpstr>The [GGH’13] Approach to MMAPs</vt:lpstr>
      <vt:lpstr>MMAPs vs. SWHE</vt:lpstr>
      <vt:lpstr>Main Ingredient: Testing for Zero</vt:lpstr>
      <vt:lpstr>Bird-Eye View of [GGH’13]</vt:lpstr>
      <vt:lpstr>Graded Encoding Schemes</vt:lpstr>
      <vt:lpstr>Graded Encoding Schemes</vt:lpstr>
      <vt:lpstr>Some Variants</vt:lpstr>
      <vt:lpstr>Hardness Assumptions</vt:lpstr>
      <vt:lpstr>A Few Words About Performance</vt:lpstr>
      <vt:lpstr>Take-Home from Chapter One</vt:lpstr>
      <vt:lpstr>Chapter Two: Obfuscation</vt:lpstr>
      <vt:lpstr>Code Obfuscation</vt:lpstr>
      <vt:lpstr>Why Obfuscation?</vt:lpstr>
      <vt:lpstr>Why Obfuscation?</vt:lpstr>
      <vt:lpstr>Why Obfuscation?</vt:lpstr>
      <vt:lpstr>Why Obfuscation?</vt:lpstr>
      <vt:lpstr>Why Obfuscation?</vt:lpstr>
      <vt:lpstr>Why Obfuscation?</vt:lpstr>
      <vt:lpstr>Defining Obfuscation</vt:lpstr>
      <vt:lpstr>Defining Obfuscation</vt:lpstr>
      <vt:lpstr>Defining Obfuscation [B+01]</vt:lpstr>
      <vt:lpstr>Obfuscation vs. HE</vt:lpstr>
      <vt:lpstr>Obfuscation from MMAPs, 1st Try</vt:lpstr>
      <vt:lpstr>1st Try Does Not Work</vt:lpstr>
      <vt:lpstr>Construction Outline</vt:lpstr>
      <vt:lpstr>(Oblivious) Branching Programs</vt:lpstr>
      <vt:lpstr>(Oblivious) Branching Programs</vt:lpstr>
      <vt:lpstr>(Oblivious) Branching Programs</vt:lpstr>
      <vt:lpstr>(Oblivious) Branching Programs</vt:lpstr>
      <vt:lpstr>Kilian’s Randomized BPs</vt:lpstr>
      <vt:lpstr>Kilian’s Randomized BPs</vt:lpstr>
      <vt:lpstr>Kilian’s ProtocolBP-Obfuscation?</vt:lpstr>
      <vt:lpstr>“Partial Evaluation” Attacks</vt:lpstr>
      <vt:lpstr>“Mixed Input” Attack</vt:lpstr>
      <vt:lpstr>Countering “Simple Relations”</vt:lpstr>
      <vt:lpstr>Completing the construction</vt:lpstr>
      <vt:lpstr>Security of Obfuscation</vt:lpstr>
      <vt:lpstr>A Word About Performance</vt:lpstr>
      <vt:lpstr>Take-Home from Chapter Two</vt:lpstr>
      <vt:lpstr>Future Directions</vt:lpstr>
      <vt:lpstr>Thank You</vt:lpstr>
      <vt:lpstr>Witness Encryption [GGSW’13]</vt:lpstr>
      <vt:lpstr>Recall Exact Cover</vt:lpstr>
      <vt:lpstr>Witness Encryption</vt:lpstr>
      <vt:lpstr>Witness Encryption Using MMAPs</vt:lpstr>
      <vt:lpstr>Witness Encryption Using MMAPs</vt:lpstr>
      <vt:lpstr>Security of Witness Encryption</vt:lpstr>
    </vt:vector>
  </TitlesOfParts>
  <Company>IBM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Multilinear Maps and Obfuscation A Survey of Recent Results</dc:title>
  <dc:creator>Shai Halevi</dc:creator>
  <cp:lastModifiedBy>Shai Halevi</cp:lastModifiedBy>
  <cp:revision>153</cp:revision>
  <dcterms:created xsi:type="dcterms:W3CDTF">2014-03-04T16:18:21Z</dcterms:created>
  <dcterms:modified xsi:type="dcterms:W3CDTF">2014-03-27T12:09:27Z</dcterms:modified>
</cp:coreProperties>
</file>