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39" r:id="rId1"/>
  </p:sldMasterIdLst>
  <p:notesMasterIdLst>
    <p:notesMasterId r:id="rId56"/>
  </p:notesMasterIdLst>
  <p:sldIdLst>
    <p:sldId id="395" r:id="rId2"/>
    <p:sldId id="485" r:id="rId3"/>
    <p:sldId id="486" r:id="rId4"/>
    <p:sldId id="487" r:id="rId5"/>
    <p:sldId id="488" r:id="rId6"/>
    <p:sldId id="397" r:id="rId7"/>
    <p:sldId id="489" r:id="rId8"/>
    <p:sldId id="526" r:id="rId9"/>
    <p:sldId id="527" r:id="rId10"/>
    <p:sldId id="491" r:id="rId11"/>
    <p:sldId id="492" r:id="rId12"/>
    <p:sldId id="493" r:id="rId13"/>
    <p:sldId id="490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25" r:id="rId22"/>
    <p:sldId id="501" r:id="rId23"/>
    <p:sldId id="535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28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30" r:id="rId41"/>
    <p:sldId id="531" r:id="rId42"/>
    <p:sldId id="532" r:id="rId43"/>
    <p:sldId id="533" r:id="rId44"/>
    <p:sldId id="534" r:id="rId45"/>
    <p:sldId id="529" r:id="rId46"/>
    <p:sldId id="513" r:id="rId47"/>
    <p:sldId id="515" r:id="rId48"/>
    <p:sldId id="427" r:id="rId49"/>
    <p:sldId id="428" r:id="rId50"/>
    <p:sldId id="429" r:id="rId51"/>
    <p:sldId id="430" r:id="rId52"/>
    <p:sldId id="431" r:id="rId53"/>
    <p:sldId id="523" r:id="rId54"/>
    <p:sldId id="524" r:id="rId55"/>
  </p:sldIdLst>
  <p:sldSz cx="9144000" cy="6858000" type="screen4x3"/>
  <p:notesSz cx="6985000" cy="9271000"/>
  <p:embeddedFontLst>
    <p:embeddedFont>
      <p:font typeface="Calibri" pitchFamily="34" charset="0"/>
      <p:regular r:id="rId57"/>
      <p:bold r:id="rId58"/>
      <p:italic r:id="rId59"/>
      <p:boldItalic r:id="rId60"/>
    </p:embeddedFont>
  </p:embeddedFontLst>
  <p:custDataLst>
    <p:tags r:id="rId6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92D050"/>
    <a:srgbClr val="004A82"/>
    <a:srgbClr val="C00000"/>
    <a:srgbClr val="A162D0"/>
    <a:srgbClr val="8E0000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5" autoAdjust="0"/>
    <p:restoredTop sz="93705" autoAdjust="0"/>
  </p:normalViewPr>
  <p:slideViewPr>
    <p:cSldViewPr>
      <p:cViewPr varScale="1">
        <p:scale>
          <a:sx n="73" d="100"/>
          <a:sy n="73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9176B2A0-8A45-4783-BC21-F409755E9B05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47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vert="horz" lIns="92885" tIns="46442" rIns="92885" bIns="4644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3550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2C26BBA4-271A-4549-A948-6196D1AE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5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“random” matrix on the left was generated using the qwerty keyboard.  In</a:t>
            </a:r>
            <a:r>
              <a:rPr lang="en-US" baseline="0" dirty="0" smtClean="0"/>
              <a:t> particular, q is the 13-th non-vowel letter (considering y is also a vowel), w is the 18-th,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6BBA4-271A-4549-A948-6196D1AE711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8153400" cy="2286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Fully  </a:t>
            </a:r>
            <a:r>
              <a:rPr lang="en-US" dirty="0" err="1" smtClean="0"/>
              <a:t>homomorphic</a:t>
            </a:r>
            <a:r>
              <a:rPr lang="en-US" dirty="0" smtClean="0"/>
              <a:t> Encryption  with </a:t>
            </a:r>
            <a:r>
              <a:rPr lang="en-US" dirty="0" err="1" smtClean="0"/>
              <a:t>Polylog</a:t>
            </a:r>
            <a:r>
              <a:rPr lang="en-US" dirty="0" smtClean="0"/>
              <a:t>  overhead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0" y="3472025"/>
            <a:ext cx="4953000" cy="2209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Craig Gentry and </a:t>
            </a:r>
            <a:r>
              <a:rPr lang="en-US" sz="2800" u="sng" dirty="0" err="1" smtClean="0">
                <a:solidFill>
                  <a:schemeClr val="tx2"/>
                </a:solidFill>
              </a:rPr>
              <a:t>Shai</a:t>
            </a:r>
            <a:r>
              <a:rPr lang="en-US" sz="2800" u="sng" dirty="0" smtClean="0">
                <a:solidFill>
                  <a:schemeClr val="tx2"/>
                </a:solidFill>
              </a:rPr>
              <a:t> </a:t>
            </a:r>
            <a:r>
              <a:rPr lang="en-US" sz="2800" u="sng" dirty="0" err="1" smtClean="0">
                <a:solidFill>
                  <a:schemeClr val="tx2"/>
                </a:solidFill>
              </a:rPr>
              <a:t>Halevi</a:t>
            </a:r>
            <a:endParaRPr lang="en-US" sz="2800" u="sng" dirty="0" smtClean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IBM Watson</a:t>
            </a:r>
          </a:p>
          <a:p>
            <a:pPr algn="ctr"/>
            <a:endParaRPr lang="en-US" sz="2800" dirty="0" smtClean="0">
              <a:solidFill>
                <a:schemeClr val="tx2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Nigel Smart</a:t>
            </a:r>
          </a:p>
          <a:p>
            <a:pPr algn="ctr"/>
            <a:r>
              <a:rPr lang="en-US" sz="2800" dirty="0" smtClean="0">
                <a:solidFill>
                  <a:schemeClr val="tx2"/>
                </a:solidFill>
              </a:rPr>
              <a:t>Univ. Of Bristol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6" name="Picture 27" descr="glove_bo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256414"/>
            <a:ext cx="2514600" cy="2425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nts and Settings\craig\Local Settings\Temporary Internet Files\Content.IE5\K2BLL6P9\MC90023954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590800"/>
            <a:ext cx="2178050" cy="1762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Slots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Plaintext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encodes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𝜁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Evaluation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in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1-1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↔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When working with plaintext bits,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’s for which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bit</a:t>
                </a:r>
              </a:p>
              <a:p>
                <a:r>
                  <a:rPr lang="en-US" dirty="0" smtClean="0"/>
                  <a:t>Ops +,</a:t>
                </a:r>
                <a:r>
                  <a:rPr lang="en-US" b="1" dirty="0" smtClean="0">
                    <a:sym typeface="Symbol"/>
                  </a:rPr>
                  <a:t>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/>
                  <a:t>work independently on the slots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-ADD: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MUL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876800"/>
              </a:xfrm>
              <a:blipFill rotWithShape="1">
                <a:blip r:embed="rId2"/>
                <a:stretch>
                  <a:fillRect l="-1214" t="-2625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5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</a:t>
            </a:r>
            <a:r>
              <a:rPr lang="en-US" dirty="0"/>
              <a:t>SIMD </a:t>
            </a:r>
            <a:r>
              <a:rPr lang="en-US" dirty="0" smtClean="0"/>
              <a:t>[SV’11]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SIMD 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/>
                  <a:t>ingle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US" dirty="0" smtClean="0"/>
                  <a:t>nstruction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dirty="0" smtClean="0"/>
                  <a:t>ultiple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dirty="0" smtClean="0"/>
                  <a:t>ata</a:t>
                </a:r>
              </a:p>
              <a:p>
                <a:r>
                  <a:rPr lang="en-US" dirty="0" smtClean="0"/>
                  <a:t>Computing the same function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inputs at the price of one computation</a:t>
                </a:r>
              </a:p>
              <a:p>
                <a:r>
                  <a:rPr lang="en-US" dirty="0" smtClean="0"/>
                  <a:t>Pack the </a:t>
                </a:r>
                <a:r>
                  <a:rPr lang="en-US" dirty="0"/>
                  <a:t>inputs </a:t>
                </a:r>
                <a:r>
                  <a:rPr lang="en-US" dirty="0" smtClean="0"/>
                  <a:t>into the slots</a:t>
                </a:r>
              </a:p>
              <a:p>
                <a:pPr lvl="1"/>
                <a:r>
                  <a:rPr lang="en-US" dirty="0" smtClean="0"/>
                  <a:t>Bit-slice, inputs to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’th</a:t>
                </a:r>
                <a:r>
                  <a:rPr lang="en-US" dirty="0" smtClean="0"/>
                  <a:t> instance go in </a:t>
                </a:r>
                <a:r>
                  <a:rPr lang="en-US" i="1" dirty="0" err="1" smtClean="0"/>
                  <a:t>j</a:t>
                </a:r>
                <a:r>
                  <a:rPr lang="en-US" dirty="0" err="1" smtClean="0"/>
                  <a:t>‘th</a:t>
                </a:r>
                <a:r>
                  <a:rPr lang="en-US" dirty="0" smtClean="0"/>
                  <a:t> slots</a:t>
                </a:r>
              </a:p>
              <a:p>
                <a:r>
                  <a:rPr lang="en-US" dirty="0" smtClean="0"/>
                  <a:t>Compute the function once</a:t>
                </a:r>
              </a:p>
              <a:p>
                <a:r>
                  <a:rPr lang="en-US" dirty="0" smtClean="0"/>
                  <a:t>After decryption, decode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output bits from the output plaintext polynomial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25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Aside: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 Operation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dirty="0" smtClean="0"/>
              <a:t>We will use this later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9004"/>
              </p:ext>
            </p:extLst>
          </p:nvPr>
        </p:nvGraphicFramePr>
        <p:xfrm>
          <a:off x="457197" y="28194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79399"/>
              </p:ext>
            </p:extLst>
          </p:nvPr>
        </p:nvGraphicFramePr>
        <p:xfrm>
          <a:off x="457197" y="24384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14822"/>
              </p:ext>
            </p:extLst>
          </p:nvPr>
        </p:nvGraphicFramePr>
        <p:xfrm>
          <a:off x="457197" y="35052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baseline="-25000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800" b="1" baseline="-25000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84653"/>
              </p:ext>
            </p:extLst>
          </p:nvPr>
        </p:nvGraphicFramePr>
        <p:xfrm>
          <a:off x="457197" y="38862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14867"/>
              </p:ext>
            </p:extLst>
          </p:nvPr>
        </p:nvGraphicFramePr>
        <p:xfrm>
          <a:off x="4800596" y="24384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31116"/>
              </p:ext>
            </p:extLst>
          </p:nvPr>
        </p:nvGraphicFramePr>
        <p:xfrm>
          <a:off x="4800596" y="350520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FF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1800" b="1" baseline="-25000" dirty="0">
                        <a:solidFill>
                          <a:srgbClr val="FFFF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52400" y="2440615"/>
            <a:ext cx="4572000" cy="1597985"/>
            <a:chOff x="152400" y="2440615"/>
            <a:chExt cx="4572000" cy="1597985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2400" y="3669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58594" y="2440615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</a:t>
              </a:r>
              <a:endParaRPr 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58594" y="3486090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=</a:t>
              </a:r>
              <a:endParaRPr lang="en-US" sz="2000" b="1" dirty="0"/>
            </a:p>
          </p:txBody>
        </p:sp>
      </p:grpSp>
      <p:cxnSp>
        <p:nvCxnSpPr>
          <p:cNvPr id="19" name="Straight Connector 18"/>
          <p:cNvCxnSpPr/>
          <p:nvPr/>
        </p:nvCxnSpPr>
        <p:spPr>
          <a:xfrm>
            <a:off x="4724400" y="4343400"/>
            <a:ext cx="3962400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3200" y="2905780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+</a:t>
            </a:r>
            <a:endParaRPr lang="en-US" sz="28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03431"/>
              </p:ext>
            </p:extLst>
          </p:nvPr>
        </p:nvGraphicFramePr>
        <p:xfrm>
          <a:off x="4800600" y="4429760"/>
          <a:ext cx="38862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172"/>
                <a:gridCol w="555172"/>
                <a:gridCol w="555172"/>
                <a:gridCol w="555172"/>
                <a:gridCol w="555172"/>
                <a:gridCol w="555172"/>
                <a:gridCol w="5551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800" b="1" dirty="0" smtClean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9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tint val="78000"/>
                <a:satMod val="220000"/>
              </a:schemeClr>
            </a:gs>
            <a:gs pos="100000">
              <a:schemeClr val="bg1">
                <a:shade val="35000"/>
                <a:satMod val="1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8229600" cy="2868168"/>
          </a:xfrm>
        </p:spPr>
        <p:txBody>
          <a:bodyPr/>
          <a:lstStyle/>
          <a:p>
            <a:r>
              <a:rPr lang="en-US" sz="4400" dirty="0" smtClean="0"/>
              <a:t>Computing on data arrays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9780" y="3539864"/>
            <a:ext cx="6107020" cy="1101248"/>
          </a:xfrm>
        </p:spPr>
        <p:txBody>
          <a:bodyPr/>
          <a:lstStyle/>
          <a:p>
            <a:pPr algn="r"/>
            <a:r>
              <a:rPr lang="en-US" dirty="0" smtClean="0"/>
              <a:t>Forget about encryption for the moment…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0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you want to compute some function…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4802" y="2279224"/>
            <a:ext cx="7619997" cy="3130976"/>
            <a:chOff x="304802" y="1981201"/>
            <a:chExt cx="7619997" cy="3428999"/>
          </a:xfrm>
        </p:grpSpPr>
        <p:sp>
          <p:nvSpPr>
            <p:cNvPr id="5" name="Flowchart: Delay 4"/>
            <p:cNvSpPr/>
            <p:nvPr/>
          </p:nvSpPr>
          <p:spPr>
            <a:xfrm rot="16200000">
              <a:off x="3810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810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58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lay 9"/>
            <p:cNvSpPr/>
            <p:nvPr/>
          </p:nvSpPr>
          <p:spPr>
            <a:xfrm rot="16200000">
              <a:off x="990600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9905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2953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Delay 13"/>
            <p:cNvSpPr/>
            <p:nvPr/>
          </p:nvSpPr>
          <p:spPr>
            <a:xfrm rot="16200000">
              <a:off x="1600204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002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19050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lay 17"/>
            <p:cNvSpPr/>
            <p:nvPr/>
          </p:nvSpPr>
          <p:spPr>
            <a:xfrm rot="16200000">
              <a:off x="22098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2098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5146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lay 21"/>
            <p:cNvSpPr/>
            <p:nvPr/>
          </p:nvSpPr>
          <p:spPr>
            <a:xfrm rot="16200000">
              <a:off x="27432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7432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30480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Delay 25"/>
            <p:cNvSpPr/>
            <p:nvPr/>
          </p:nvSpPr>
          <p:spPr>
            <a:xfrm rot="16200000">
              <a:off x="3352800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3527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36575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Delay 29"/>
            <p:cNvSpPr/>
            <p:nvPr/>
          </p:nvSpPr>
          <p:spPr>
            <a:xfrm rot="16200000">
              <a:off x="3962404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9624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2672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Delay 33"/>
            <p:cNvSpPr/>
            <p:nvPr/>
          </p:nvSpPr>
          <p:spPr>
            <a:xfrm rot="16200000">
              <a:off x="45720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45720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8768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lowchart: Delay 37"/>
            <p:cNvSpPr/>
            <p:nvPr/>
          </p:nvSpPr>
          <p:spPr>
            <a:xfrm rot="16200000">
              <a:off x="51816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1816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54864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Delay 41"/>
            <p:cNvSpPr/>
            <p:nvPr/>
          </p:nvSpPr>
          <p:spPr>
            <a:xfrm rot="16200000">
              <a:off x="5791200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57911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6095998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Delay 45"/>
            <p:cNvSpPr/>
            <p:nvPr/>
          </p:nvSpPr>
          <p:spPr>
            <a:xfrm rot="16200000">
              <a:off x="6400804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64008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705602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Delay 49"/>
            <p:cNvSpPr/>
            <p:nvPr/>
          </p:nvSpPr>
          <p:spPr>
            <a:xfrm rot="16200000">
              <a:off x="70104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70104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3152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lowchart: Delay 53"/>
            <p:cNvSpPr/>
            <p:nvPr/>
          </p:nvSpPr>
          <p:spPr>
            <a:xfrm rot="16200000">
              <a:off x="7543802" y="42672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75438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7848600" y="4648200"/>
              <a:ext cx="0" cy="4572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lowchart: Delay 69"/>
            <p:cNvSpPr/>
            <p:nvPr/>
          </p:nvSpPr>
          <p:spPr>
            <a:xfrm rot="16200000">
              <a:off x="914400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914398" y="3581400"/>
              <a:ext cx="2" cy="3048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2" idx="3"/>
            </p:cNvCxnSpPr>
            <p:nvPr/>
          </p:nvCxnSpPr>
          <p:spPr>
            <a:xfrm flipH="1" flipV="1">
              <a:off x="1219198" y="3581400"/>
              <a:ext cx="167640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Flowchart: Delay 73"/>
            <p:cNvSpPr/>
            <p:nvPr/>
          </p:nvSpPr>
          <p:spPr>
            <a:xfrm rot="16200000">
              <a:off x="1523998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75" name="Straight Arrow Connector 74"/>
            <p:cNvCxnSpPr>
              <a:stCxn id="34" idx="3"/>
            </p:cNvCxnSpPr>
            <p:nvPr/>
          </p:nvCxnSpPr>
          <p:spPr>
            <a:xfrm flipH="1" flipV="1">
              <a:off x="1523996" y="3581400"/>
              <a:ext cx="320040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8" idx="3"/>
            </p:cNvCxnSpPr>
            <p:nvPr/>
          </p:nvCxnSpPr>
          <p:spPr>
            <a:xfrm flipH="1" flipV="1">
              <a:off x="1828796" y="3581400"/>
              <a:ext cx="53340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Delay 77"/>
            <p:cNvSpPr/>
            <p:nvPr/>
          </p:nvSpPr>
          <p:spPr>
            <a:xfrm rot="16200000">
              <a:off x="2133602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79" name="Straight Arrow Connector 78"/>
            <p:cNvCxnSpPr>
              <a:stCxn id="5" idx="3"/>
            </p:cNvCxnSpPr>
            <p:nvPr/>
          </p:nvCxnSpPr>
          <p:spPr>
            <a:xfrm flipV="1">
              <a:off x="533402" y="3581400"/>
              <a:ext cx="1600198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</p:cNvCxnSpPr>
            <p:nvPr/>
          </p:nvCxnSpPr>
          <p:spPr>
            <a:xfrm flipV="1">
              <a:off x="1143000" y="3581400"/>
              <a:ext cx="1295400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Delay 81"/>
            <p:cNvSpPr/>
            <p:nvPr/>
          </p:nvSpPr>
          <p:spPr>
            <a:xfrm rot="16200000">
              <a:off x="2743200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83" name="Straight Arrow Connector 82"/>
            <p:cNvCxnSpPr>
              <a:stCxn id="14" idx="3"/>
            </p:cNvCxnSpPr>
            <p:nvPr/>
          </p:nvCxnSpPr>
          <p:spPr>
            <a:xfrm flipV="1">
              <a:off x="1752604" y="3581400"/>
              <a:ext cx="99059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8" idx="3"/>
            </p:cNvCxnSpPr>
            <p:nvPr/>
          </p:nvCxnSpPr>
          <p:spPr>
            <a:xfrm flipH="1" flipV="1">
              <a:off x="3047998" y="3581400"/>
              <a:ext cx="228600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lowchart: Delay 85"/>
            <p:cNvSpPr/>
            <p:nvPr/>
          </p:nvSpPr>
          <p:spPr>
            <a:xfrm rot="16200000">
              <a:off x="3276600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87" name="Straight Arrow Connector 86"/>
            <p:cNvCxnSpPr>
              <a:stCxn id="26" idx="3"/>
            </p:cNvCxnSpPr>
            <p:nvPr/>
          </p:nvCxnSpPr>
          <p:spPr>
            <a:xfrm flipH="1" flipV="1">
              <a:off x="3276598" y="3581400"/>
              <a:ext cx="228602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50" idx="3"/>
            </p:cNvCxnSpPr>
            <p:nvPr/>
          </p:nvCxnSpPr>
          <p:spPr>
            <a:xfrm flipH="1" flipV="1">
              <a:off x="3581398" y="3581400"/>
              <a:ext cx="358140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owchart: Delay 89"/>
            <p:cNvSpPr/>
            <p:nvPr/>
          </p:nvSpPr>
          <p:spPr>
            <a:xfrm rot="16200000">
              <a:off x="3886198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91" name="Straight Arrow Connector 90"/>
            <p:cNvCxnSpPr>
              <a:stCxn id="30" idx="3"/>
            </p:cNvCxnSpPr>
            <p:nvPr/>
          </p:nvCxnSpPr>
          <p:spPr>
            <a:xfrm flipH="1" flipV="1">
              <a:off x="3886196" y="3581400"/>
              <a:ext cx="228608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4" idx="3"/>
            </p:cNvCxnSpPr>
            <p:nvPr/>
          </p:nvCxnSpPr>
          <p:spPr>
            <a:xfrm flipH="1" flipV="1">
              <a:off x="4190996" y="3581400"/>
              <a:ext cx="53340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Delay 93"/>
            <p:cNvSpPr/>
            <p:nvPr/>
          </p:nvSpPr>
          <p:spPr>
            <a:xfrm rot="16200000">
              <a:off x="4495802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95" name="Straight Arrow Connector 94"/>
            <p:cNvCxnSpPr>
              <a:stCxn id="10" idx="3"/>
            </p:cNvCxnSpPr>
            <p:nvPr/>
          </p:nvCxnSpPr>
          <p:spPr>
            <a:xfrm flipV="1">
              <a:off x="1143000" y="3581400"/>
              <a:ext cx="3352800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46" idx="3"/>
            </p:cNvCxnSpPr>
            <p:nvPr/>
          </p:nvCxnSpPr>
          <p:spPr>
            <a:xfrm flipH="1" flipV="1">
              <a:off x="4800600" y="3581400"/>
              <a:ext cx="175260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Delay 97"/>
            <p:cNvSpPr/>
            <p:nvPr/>
          </p:nvSpPr>
          <p:spPr>
            <a:xfrm rot="16200000">
              <a:off x="5105400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99" name="Straight Arrow Connector 98"/>
            <p:cNvCxnSpPr>
              <a:stCxn id="38" idx="3"/>
            </p:cNvCxnSpPr>
            <p:nvPr/>
          </p:nvCxnSpPr>
          <p:spPr>
            <a:xfrm flipH="1" flipV="1">
              <a:off x="5105398" y="3581400"/>
              <a:ext cx="228604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42" idx="3"/>
            </p:cNvCxnSpPr>
            <p:nvPr/>
          </p:nvCxnSpPr>
          <p:spPr>
            <a:xfrm flipH="1" flipV="1">
              <a:off x="5410198" y="3581400"/>
              <a:ext cx="533402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Flowchart: Delay 101"/>
            <p:cNvSpPr/>
            <p:nvPr/>
          </p:nvSpPr>
          <p:spPr>
            <a:xfrm rot="16200000">
              <a:off x="5715000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103" name="Straight Arrow Connector 102"/>
            <p:cNvCxnSpPr>
              <a:stCxn id="34" idx="3"/>
            </p:cNvCxnSpPr>
            <p:nvPr/>
          </p:nvCxnSpPr>
          <p:spPr>
            <a:xfrm flipV="1">
              <a:off x="4724402" y="3581400"/>
              <a:ext cx="99059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38" idx="3"/>
            </p:cNvCxnSpPr>
            <p:nvPr/>
          </p:nvCxnSpPr>
          <p:spPr>
            <a:xfrm flipV="1">
              <a:off x="5334002" y="3581400"/>
              <a:ext cx="68579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Delay 105"/>
            <p:cNvSpPr/>
            <p:nvPr/>
          </p:nvSpPr>
          <p:spPr>
            <a:xfrm rot="16200000">
              <a:off x="6324598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107" name="Straight Arrow Connector 106"/>
            <p:cNvCxnSpPr>
              <a:stCxn id="42" idx="3"/>
            </p:cNvCxnSpPr>
            <p:nvPr/>
          </p:nvCxnSpPr>
          <p:spPr>
            <a:xfrm flipV="1">
              <a:off x="5943600" y="3581400"/>
              <a:ext cx="38099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54" idx="3"/>
            </p:cNvCxnSpPr>
            <p:nvPr/>
          </p:nvCxnSpPr>
          <p:spPr>
            <a:xfrm flipH="1" flipV="1">
              <a:off x="6629396" y="3581400"/>
              <a:ext cx="1066806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Flowchart: Delay 109"/>
            <p:cNvSpPr/>
            <p:nvPr/>
          </p:nvSpPr>
          <p:spPr>
            <a:xfrm rot="16200000">
              <a:off x="6934202" y="3200402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latin typeface="Times New Roman"/>
                  <a:cs typeface="Times New Roman"/>
                </a:rPr>
                <a:t>×</a:t>
              </a:r>
              <a:endParaRPr lang="en-US" sz="2800" dirty="0"/>
            </a:p>
          </p:txBody>
        </p:sp>
        <p:cxnSp>
          <p:nvCxnSpPr>
            <p:cNvPr id="111" name="Straight Arrow Connector 110"/>
            <p:cNvCxnSpPr>
              <a:stCxn id="50" idx="3"/>
            </p:cNvCxnSpPr>
            <p:nvPr/>
          </p:nvCxnSpPr>
          <p:spPr>
            <a:xfrm flipH="1" flipV="1">
              <a:off x="6934200" y="3581400"/>
              <a:ext cx="228602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54" idx="3"/>
            </p:cNvCxnSpPr>
            <p:nvPr/>
          </p:nvCxnSpPr>
          <p:spPr>
            <a:xfrm flipH="1" flipV="1">
              <a:off x="7239000" y="3581400"/>
              <a:ext cx="457202" cy="762002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Flowchart: Delay 152"/>
            <p:cNvSpPr/>
            <p:nvPr/>
          </p:nvSpPr>
          <p:spPr>
            <a:xfrm rot="16200000">
              <a:off x="1524002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54" name="Straight Arrow Connector 153"/>
            <p:cNvCxnSpPr>
              <a:stCxn id="74" idx="3"/>
            </p:cNvCxnSpPr>
            <p:nvPr/>
          </p:nvCxnSpPr>
          <p:spPr>
            <a:xfrm flipH="1" flipV="1">
              <a:off x="1524000" y="2285999"/>
              <a:ext cx="1523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78" idx="3"/>
            </p:cNvCxnSpPr>
            <p:nvPr/>
          </p:nvCxnSpPr>
          <p:spPr>
            <a:xfrm flipH="1" flipV="1">
              <a:off x="1828800" y="2285999"/>
              <a:ext cx="457202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lowchart: Delay 155"/>
            <p:cNvSpPr/>
            <p:nvPr/>
          </p:nvSpPr>
          <p:spPr>
            <a:xfrm rot="16200000">
              <a:off x="2133600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57" name="Straight Arrow Connector 156"/>
            <p:cNvCxnSpPr>
              <a:stCxn id="70" idx="3"/>
            </p:cNvCxnSpPr>
            <p:nvPr/>
          </p:nvCxnSpPr>
          <p:spPr>
            <a:xfrm flipV="1">
              <a:off x="1066800" y="2285999"/>
              <a:ext cx="10667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90" idx="3"/>
            </p:cNvCxnSpPr>
            <p:nvPr/>
          </p:nvCxnSpPr>
          <p:spPr>
            <a:xfrm flipH="1" flipV="1">
              <a:off x="2438398" y="2285999"/>
              <a:ext cx="1600200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lowchart: Delay 158"/>
            <p:cNvSpPr/>
            <p:nvPr/>
          </p:nvSpPr>
          <p:spPr>
            <a:xfrm rot="16200000">
              <a:off x="2743204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60" name="Straight Arrow Connector 159"/>
            <p:cNvCxnSpPr>
              <a:stCxn id="82" idx="3"/>
            </p:cNvCxnSpPr>
            <p:nvPr/>
          </p:nvCxnSpPr>
          <p:spPr>
            <a:xfrm flipH="1" flipV="1">
              <a:off x="2743202" y="2285999"/>
              <a:ext cx="1523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98" idx="3"/>
            </p:cNvCxnSpPr>
            <p:nvPr/>
          </p:nvCxnSpPr>
          <p:spPr>
            <a:xfrm flipH="1" flipV="1">
              <a:off x="3048002" y="2285999"/>
              <a:ext cx="22097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Flowchart: Delay 161"/>
            <p:cNvSpPr/>
            <p:nvPr/>
          </p:nvSpPr>
          <p:spPr>
            <a:xfrm rot="16200000">
              <a:off x="3352802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63" name="Straight Arrow Connector 162"/>
            <p:cNvCxnSpPr>
              <a:stCxn id="94" idx="3"/>
            </p:cNvCxnSpPr>
            <p:nvPr/>
          </p:nvCxnSpPr>
          <p:spPr>
            <a:xfrm flipH="1" flipV="1">
              <a:off x="3352800" y="2285999"/>
              <a:ext cx="1295402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06" idx="3"/>
            </p:cNvCxnSpPr>
            <p:nvPr/>
          </p:nvCxnSpPr>
          <p:spPr>
            <a:xfrm flipH="1" flipV="1">
              <a:off x="3657600" y="2285999"/>
              <a:ext cx="28193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Flowchart: Delay 164"/>
            <p:cNvSpPr/>
            <p:nvPr/>
          </p:nvSpPr>
          <p:spPr>
            <a:xfrm rot="16200000">
              <a:off x="3886202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66" name="Straight Arrow Connector 165"/>
            <p:cNvCxnSpPr>
              <a:stCxn id="86" idx="3"/>
            </p:cNvCxnSpPr>
            <p:nvPr/>
          </p:nvCxnSpPr>
          <p:spPr>
            <a:xfrm flipV="1">
              <a:off x="3429000" y="2285999"/>
              <a:ext cx="457200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>
              <a:stCxn id="98" idx="3"/>
            </p:cNvCxnSpPr>
            <p:nvPr/>
          </p:nvCxnSpPr>
          <p:spPr>
            <a:xfrm flipH="1" flipV="1">
              <a:off x="4191000" y="2285999"/>
              <a:ext cx="1066800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lowchart: Delay 167"/>
            <p:cNvSpPr/>
            <p:nvPr/>
          </p:nvSpPr>
          <p:spPr>
            <a:xfrm rot="16200000">
              <a:off x="4495800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69" name="Straight Arrow Connector 168"/>
            <p:cNvCxnSpPr>
              <a:stCxn id="90" idx="3"/>
            </p:cNvCxnSpPr>
            <p:nvPr/>
          </p:nvCxnSpPr>
          <p:spPr>
            <a:xfrm flipV="1">
              <a:off x="4038598" y="2285999"/>
              <a:ext cx="457200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10" idx="3"/>
            </p:cNvCxnSpPr>
            <p:nvPr/>
          </p:nvCxnSpPr>
          <p:spPr>
            <a:xfrm flipH="1" flipV="1">
              <a:off x="4800598" y="2285999"/>
              <a:ext cx="2286004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Flowchart: Delay 170"/>
            <p:cNvSpPr/>
            <p:nvPr/>
          </p:nvSpPr>
          <p:spPr>
            <a:xfrm rot="16200000">
              <a:off x="5105404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72" name="Straight Arrow Connector 171"/>
            <p:cNvCxnSpPr>
              <a:stCxn id="86" idx="3"/>
            </p:cNvCxnSpPr>
            <p:nvPr/>
          </p:nvCxnSpPr>
          <p:spPr>
            <a:xfrm flipV="1">
              <a:off x="3429000" y="2285999"/>
              <a:ext cx="1676402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stCxn id="102" idx="3"/>
            </p:cNvCxnSpPr>
            <p:nvPr/>
          </p:nvCxnSpPr>
          <p:spPr>
            <a:xfrm flipH="1" flipV="1">
              <a:off x="5410202" y="2285999"/>
              <a:ext cx="4571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lowchart: Delay 173"/>
            <p:cNvSpPr/>
            <p:nvPr/>
          </p:nvSpPr>
          <p:spPr>
            <a:xfrm rot="16200000">
              <a:off x="5715002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75" name="Straight Arrow Connector 174"/>
            <p:cNvCxnSpPr>
              <a:stCxn id="98" idx="3"/>
            </p:cNvCxnSpPr>
            <p:nvPr/>
          </p:nvCxnSpPr>
          <p:spPr>
            <a:xfrm flipV="1">
              <a:off x="5257800" y="2285999"/>
              <a:ext cx="457200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stCxn id="106" idx="3"/>
            </p:cNvCxnSpPr>
            <p:nvPr/>
          </p:nvCxnSpPr>
          <p:spPr>
            <a:xfrm flipH="1" flipV="1">
              <a:off x="6019800" y="2285999"/>
              <a:ext cx="457198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lowchart: Delay 176"/>
            <p:cNvSpPr/>
            <p:nvPr/>
          </p:nvSpPr>
          <p:spPr>
            <a:xfrm rot="16200000">
              <a:off x="6324602" y="1905001"/>
              <a:ext cx="304798" cy="457197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+</a:t>
              </a:r>
              <a:endParaRPr lang="en-US" sz="2800" dirty="0"/>
            </a:p>
          </p:txBody>
        </p:sp>
        <p:cxnSp>
          <p:nvCxnSpPr>
            <p:cNvPr id="178" name="Straight Arrow Connector 177"/>
            <p:cNvCxnSpPr/>
            <p:nvPr/>
          </p:nvCxnSpPr>
          <p:spPr>
            <a:xfrm flipV="1">
              <a:off x="6324600" y="2286000"/>
              <a:ext cx="0" cy="38100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10" idx="3"/>
            </p:cNvCxnSpPr>
            <p:nvPr/>
          </p:nvCxnSpPr>
          <p:spPr>
            <a:xfrm flipH="1" flipV="1">
              <a:off x="6629400" y="2285999"/>
              <a:ext cx="457202" cy="990603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752600" y="5040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10000" y="504086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943600" y="50292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620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172200" y="2590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1524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72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620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668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4478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9812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860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5146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819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124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429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038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343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648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53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578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562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172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77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7818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23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086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391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696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09600" y="59068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ADD  and MUL are a </a:t>
            </a:r>
            <a:r>
              <a:rPr lang="en-US" sz="2400" i="1" dirty="0" smtClean="0"/>
              <a:t>complete</a:t>
            </a:r>
            <a:r>
              <a:rPr lang="en-US" sz="2400" dirty="0" smtClean="0"/>
              <a:t> set of operations.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077200" y="5029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Courier New" pitchFamily="49" charset="0"/>
              </a:rPr>
              <a:t>Input bits</a:t>
            </a:r>
            <a:endParaRPr lang="en-US" baseline="-25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0" grpId="0"/>
      <p:bldP spid="221" grpId="0"/>
      <p:bldP spid="222" grpId="0"/>
      <p:bldP spid="223" grpId="0"/>
      <p:bldP spid="224" grpId="0"/>
      <p:bldP spid="225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1" grpId="0"/>
      <p:bldP spid="2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216"/>
          <p:cNvSpPr txBox="1"/>
          <p:nvPr/>
        </p:nvSpPr>
        <p:spPr>
          <a:xfrm>
            <a:off x="1524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72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620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668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4478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9812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860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514600" y="52210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819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124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429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038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343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648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53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578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562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172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770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7818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23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0866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3914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696200" y="522106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aseline="-250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1400" baseline="-25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5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2821"/>
              </p:ext>
            </p:extLst>
          </p:nvPr>
        </p:nvGraphicFramePr>
        <p:xfrm>
          <a:off x="4571995" y="5612229"/>
          <a:ext cx="2057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5"/>
                <a:gridCol w="293915"/>
                <a:gridCol w="293915"/>
                <a:gridCol w="293915"/>
                <a:gridCol w="293915"/>
                <a:gridCol w="293915"/>
                <a:gridCol w="293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161269"/>
              </p:ext>
            </p:extLst>
          </p:nvPr>
        </p:nvGraphicFramePr>
        <p:xfrm>
          <a:off x="2362200" y="5602069"/>
          <a:ext cx="20574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5"/>
                <a:gridCol w="293915"/>
                <a:gridCol w="293915"/>
                <a:gridCol w="293915"/>
                <a:gridCol w="293915"/>
                <a:gridCol w="293915"/>
                <a:gridCol w="2939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197526"/>
              </p:ext>
            </p:extLst>
          </p:nvPr>
        </p:nvGraphicFramePr>
        <p:xfrm>
          <a:off x="76200" y="5602069"/>
          <a:ext cx="2133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  <a:gridCol w="304800"/>
                <a:gridCol w="30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6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6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75634"/>
              </p:ext>
            </p:extLst>
          </p:nvPr>
        </p:nvGraphicFramePr>
        <p:xfrm>
          <a:off x="6781802" y="5602069"/>
          <a:ext cx="20573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"/>
                <a:gridCol w="293914"/>
                <a:gridCol w="293914"/>
                <a:gridCol w="293914"/>
                <a:gridCol w="293914"/>
                <a:gridCol w="293914"/>
                <a:gridCol w="2939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lang="en-US" sz="12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2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26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39" name="TextBox 138"/>
          <p:cNvSpPr txBox="1"/>
          <p:nvPr/>
        </p:nvSpPr>
        <p:spPr>
          <a:xfrm>
            <a:off x="8077200" y="50292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Courier New" pitchFamily="49" charset="0"/>
              </a:rPr>
              <a:t>Input bits</a:t>
            </a:r>
            <a:endParaRPr lang="en-US" baseline="-25000" dirty="0"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52400" y="5990272"/>
                <a:ext cx="8305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-ADD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-MUL are </a:t>
                </a:r>
                <a:r>
                  <a:rPr lang="en-US" sz="2400" u="sng" dirty="0" smtClean="0"/>
                  <a:t>not</a:t>
                </a:r>
                <a:r>
                  <a:rPr lang="en-US" sz="2400" dirty="0" smtClean="0"/>
                  <a:t> a complete set of operations!!!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000" dirty="0" smtClean="0"/>
                  <a:t>… unless, of course, we use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=1… </a:t>
                </a:r>
                <a:r>
                  <a:rPr lang="en-US" sz="2000" dirty="0" smtClean="0">
                    <a:sym typeface="Wingdings" pitchFamily="2" charset="2"/>
                  </a:rPr>
                  <a:t></a:t>
                </a:r>
                <a:endParaRPr lang="en-US" sz="2000" dirty="0"/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990272"/>
                <a:ext cx="83058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47" t="-514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lowchart: Delay 141"/>
          <p:cNvSpPr/>
          <p:nvPr/>
        </p:nvSpPr>
        <p:spPr>
          <a:xfrm rot="16200000">
            <a:off x="3942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3810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6858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Delay 144"/>
          <p:cNvSpPr/>
          <p:nvPr/>
        </p:nvSpPr>
        <p:spPr>
          <a:xfrm rot="16200000">
            <a:off x="1003845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9905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12953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Flowchart: Delay 147"/>
          <p:cNvSpPr/>
          <p:nvPr/>
        </p:nvSpPr>
        <p:spPr>
          <a:xfrm rot="16200000">
            <a:off x="1613449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16002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19050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Delay 150"/>
          <p:cNvSpPr/>
          <p:nvPr/>
        </p:nvSpPr>
        <p:spPr>
          <a:xfrm rot="16200000">
            <a:off x="22230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22098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V="1">
            <a:off x="25146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elay 180"/>
          <p:cNvSpPr/>
          <p:nvPr/>
        </p:nvSpPr>
        <p:spPr>
          <a:xfrm rot="16200000">
            <a:off x="27564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27432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V="1">
            <a:off x="30480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elay 183"/>
          <p:cNvSpPr/>
          <p:nvPr/>
        </p:nvSpPr>
        <p:spPr>
          <a:xfrm rot="16200000">
            <a:off x="3366045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5" name="Straight Arrow Connector 184"/>
          <p:cNvCxnSpPr/>
          <p:nvPr/>
        </p:nvCxnSpPr>
        <p:spPr>
          <a:xfrm flipV="1">
            <a:off x="33527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V="1">
            <a:off x="36575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owchart: Delay 186"/>
          <p:cNvSpPr/>
          <p:nvPr/>
        </p:nvSpPr>
        <p:spPr>
          <a:xfrm rot="16200000">
            <a:off x="3975649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39624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42672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Flowchart: Delay 189"/>
          <p:cNvSpPr/>
          <p:nvPr/>
        </p:nvSpPr>
        <p:spPr>
          <a:xfrm rot="16200000">
            <a:off x="45852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1" name="Straight Arrow Connector 190"/>
          <p:cNvCxnSpPr/>
          <p:nvPr/>
        </p:nvCxnSpPr>
        <p:spPr>
          <a:xfrm flipV="1">
            <a:off x="45720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8768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lowchart: Delay 192"/>
          <p:cNvSpPr/>
          <p:nvPr/>
        </p:nvSpPr>
        <p:spPr>
          <a:xfrm rot="16200000">
            <a:off x="51948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4" name="Straight Arrow Connector 193"/>
          <p:cNvCxnSpPr/>
          <p:nvPr/>
        </p:nvCxnSpPr>
        <p:spPr>
          <a:xfrm flipV="1">
            <a:off x="51816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V="1">
            <a:off x="54864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Flowchart: Delay 195"/>
          <p:cNvSpPr/>
          <p:nvPr/>
        </p:nvSpPr>
        <p:spPr>
          <a:xfrm rot="16200000">
            <a:off x="5804445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7" name="Straight Arrow Connector 196"/>
          <p:cNvCxnSpPr/>
          <p:nvPr/>
        </p:nvCxnSpPr>
        <p:spPr>
          <a:xfrm flipV="1">
            <a:off x="57911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6095998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Flowchart: Delay 198"/>
          <p:cNvSpPr/>
          <p:nvPr/>
        </p:nvSpPr>
        <p:spPr>
          <a:xfrm rot="16200000">
            <a:off x="6414049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0" name="Straight Arrow Connector 199"/>
          <p:cNvCxnSpPr/>
          <p:nvPr/>
        </p:nvCxnSpPr>
        <p:spPr>
          <a:xfrm flipV="1">
            <a:off x="64008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V="1">
            <a:off x="6705602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Flowchart: Delay 201"/>
          <p:cNvSpPr/>
          <p:nvPr/>
        </p:nvSpPr>
        <p:spPr>
          <a:xfrm rot="16200000">
            <a:off x="70236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3" name="Straight Arrow Connector 202"/>
          <p:cNvCxnSpPr/>
          <p:nvPr/>
        </p:nvCxnSpPr>
        <p:spPr>
          <a:xfrm flipV="1">
            <a:off x="70104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1">
            <a:off x="73152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owchart: Delay 204"/>
          <p:cNvSpPr/>
          <p:nvPr/>
        </p:nvSpPr>
        <p:spPr>
          <a:xfrm rot="16200000">
            <a:off x="7557047" y="4346675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6" name="Straight Arrow Connector 205"/>
          <p:cNvCxnSpPr/>
          <p:nvPr/>
        </p:nvCxnSpPr>
        <p:spPr>
          <a:xfrm flipV="1">
            <a:off x="75438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848600" y="4714427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lowchart: Delay 207"/>
          <p:cNvSpPr/>
          <p:nvPr/>
        </p:nvSpPr>
        <p:spPr>
          <a:xfrm rot="16200000">
            <a:off x="927645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 flipV="1">
            <a:off x="914398" y="3740346"/>
            <a:ext cx="2" cy="27830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81" idx="3"/>
          </p:cNvCxnSpPr>
          <p:nvPr/>
        </p:nvCxnSpPr>
        <p:spPr>
          <a:xfrm flipH="1" flipV="1">
            <a:off x="1219198" y="3740346"/>
            <a:ext cx="16764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Flowchart: Delay 210"/>
          <p:cNvSpPr/>
          <p:nvPr/>
        </p:nvSpPr>
        <p:spPr>
          <a:xfrm rot="16200000">
            <a:off x="1537243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0" name="Straight Arrow Connector 239"/>
          <p:cNvCxnSpPr>
            <a:stCxn id="190" idx="3"/>
          </p:cNvCxnSpPr>
          <p:nvPr/>
        </p:nvCxnSpPr>
        <p:spPr>
          <a:xfrm flipH="1" flipV="1">
            <a:off x="1523996" y="3740346"/>
            <a:ext cx="3200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151" idx="3"/>
          </p:cNvCxnSpPr>
          <p:nvPr/>
        </p:nvCxnSpPr>
        <p:spPr>
          <a:xfrm flipH="1" flipV="1">
            <a:off x="1828796" y="3740346"/>
            <a:ext cx="533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Flowchart: Delay 241"/>
          <p:cNvSpPr/>
          <p:nvPr/>
        </p:nvSpPr>
        <p:spPr>
          <a:xfrm rot="16200000">
            <a:off x="2146847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3" name="Straight Arrow Connector 242"/>
          <p:cNvCxnSpPr>
            <a:stCxn id="142" idx="3"/>
          </p:cNvCxnSpPr>
          <p:nvPr/>
        </p:nvCxnSpPr>
        <p:spPr>
          <a:xfrm flipV="1">
            <a:off x="533402" y="3740346"/>
            <a:ext cx="1600198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5" idx="3"/>
          </p:cNvCxnSpPr>
          <p:nvPr/>
        </p:nvCxnSpPr>
        <p:spPr>
          <a:xfrm flipV="1">
            <a:off x="1143000" y="3740346"/>
            <a:ext cx="1295400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Flowchart: Delay 244"/>
          <p:cNvSpPr/>
          <p:nvPr/>
        </p:nvSpPr>
        <p:spPr>
          <a:xfrm rot="16200000">
            <a:off x="2756445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6" name="Straight Arrow Connector 245"/>
          <p:cNvCxnSpPr>
            <a:stCxn id="148" idx="3"/>
          </p:cNvCxnSpPr>
          <p:nvPr/>
        </p:nvCxnSpPr>
        <p:spPr>
          <a:xfrm flipV="1">
            <a:off x="1752604" y="3740346"/>
            <a:ext cx="99059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193" idx="3"/>
          </p:cNvCxnSpPr>
          <p:nvPr/>
        </p:nvCxnSpPr>
        <p:spPr>
          <a:xfrm flipH="1" flipV="1">
            <a:off x="3047998" y="3740346"/>
            <a:ext cx="22860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Delay 247"/>
          <p:cNvSpPr/>
          <p:nvPr/>
        </p:nvSpPr>
        <p:spPr>
          <a:xfrm rot="16200000">
            <a:off x="3289845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9" name="Straight Arrow Connector 248"/>
          <p:cNvCxnSpPr>
            <a:stCxn id="184" idx="3"/>
          </p:cNvCxnSpPr>
          <p:nvPr/>
        </p:nvCxnSpPr>
        <p:spPr>
          <a:xfrm flipH="1" flipV="1">
            <a:off x="3276598" y="3740346"/>
            <a:ext cx="2286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02" idx="3"/>
          </p:cNvCxnSpPr>
          <p:nvPr/>
        </p:nvCxnSpPr>
        <p:spPr>
          <a:xfrm flipH="1" flipV="1">
            <a:off x="3581398" y="3740346"/>
            <a:ext cx="35814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Flowchart: Delay 250"/>
          <p:cNvSpPr/>
          <p:nvPr/>
        </p:nvSpPr>
        <p:spPr>
          <a:xfrm rot="16200000">
            <a:off x="3899443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2" name="Straight Arrow Connector 251"/>
          <p:cNvCxnSpPr>
            <a:stCxn id="187" idx="3"/>
          </p:cNvCxnSpPr>
          <p:nvPr/>
        </p:nvCxnSpPr>
        <p:spPr>
          <a:xfrm flipH="1" flipV="1">
            <a:off x="3886196" y="3740346"/>
            <a:ext cx="228608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190" idx="3"/>
          </p:cNvCxnSpPr>
          <p:nvPr/>
        </p:nvCxnSpPr>
        <p:spPr>
          <a:xfrm flipH="1" flipV="1">
            <a:off x="4190996" y="3740346"/>
            <a:ext cx="533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Flowchart: Delay 253"/>
          <p:cNvSpPr/>
          <p:nvPr/>
        </p:nvSpPr>
        <p:spPr>
          <a:xfrm rot="16200000">
            <a:off x="4509047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5" name="Straight Arrow Connector 254"/>
          <p:cNvCxnSpPr>
            <a:stCxn id="145" idx="3"/>
          </p:cNvCxnSpPr>
          <p:nvPr/>
        </p:nvCxnSpPr>
        <p:spPr>
          <a:xfrm flipV="1">
            <a:off x="1143000" y="3740346"/>
            <a:ext cx="3352800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199" idx="3"/>
          </p:cNvCxnSpPr>
          <p:nvPr/>
        </p:nvCxnSpPr>
        <p:spPr>
          <a:xfrm flipH="1" flipV="1">
            <a:off x="4800600" y="3740346"/>
            <a:ext cx="17526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lowchart: Delay 256"/>
          <p:cNvSpPr/>
          <p:nvPr/>
        </p:nvSpPr>
        <p:spPr>
          <a:xfrm rot="16200000">
            <a:off x="5118645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8" name="Straight Arrow Connector 257"/>
          <p:cNvCxnSpPr>
            <a:stCxn id="193" idx="3"/>
          </p:cNvCxnSpPr>
          <p:nvPr/>
        </p:nvCxnSpPr>
        <p:spPr>
          <a:xfrm flipH="1" flipV="1">
            <a:off x="5105398" y="3740346"/>
            <a:ext cx="2286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196" idx="3"/>
          </p:cNvCxnSpPr>
          <p:nvPr/>
        </p:nvCxnSpPr>
        <p:spPr>
          <a:xfrm flipH="1" flipV="1">
            <a:off x="5410198" y="3740346"/>
            <a:ext cx="5334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Flowchart: Delay 259"/>
          <p:cNvSpPr/>
          <p:nvPr/>
        </p:nvSpPr>
        <p:spPr>
          <a:xfrm rot="16200000">
            <a:off x="5728245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61" name="Straight Arrow Connector 260"/>
          <p:cNvCxnSpPr>
            <a:stCxn id="190" idx="3"/>
          </p:cNvCxnSpPr>
          <p:nvPr/>
        </p:nvCxnSpPr>
        <p:spPr>
          <a:xfrm flipV="1">
            <a:off x="4724402" y="3740346"/>
            <a:ext cx="9905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3" idx="3"/>
          </p:cNvCxnSpPr>
          <p:nvPr/>
        </p:nvCxnSpPr>
        <p:spPr>
          <a:xfrm flipV="1">
            <a:off x="5334002" y="3740346"/>
            <a:ext cx="6857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elay 262"/>
          <p:cNvSpPr/>
          <p:nvPr/>
        </p:nvSpPr>
        <p:spPr>
          <a:xfrm rot="16200000">
            <a:off x="6337843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64" name="Straight Arrow Connector 263"/>
          <p:cNvCxnSpPr>
            <a:stCxn id="196" idx="3"/>
          </p:cNvCxnSpPr>
          <p:nvPr/>
        </p:nvCxnSpPr>
        <p:spPr>
          <a:xfrm flipV="1">
            <a:off x="5943600" y="3740346"/>
            <a:ext cx="3809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05" idx="3"/>
          </p:cNvCxnSpPr>
          <p:nvPr/>
        </p:nvCxnSpPr>
        <p:spPr>
          <a:xfrm flipH="1" flipV="1">
            <a:off x="6629396" y="3740346"/>
            <a:ext cx="10668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Flowchart: Delay 265"/>
          <p:cNvSpPr/>
          <p:nvPr/>
        </p:nvSpPr>
        <p:spPr>
          <a:xfrm rot="16200000">
            <a:off x="6947447" y="3372593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67" name="Straight Arrow Connector 266"/>
          <p:cNvCxnSpPr>
            <a:stCxn id="202" idx="3"/>
          </p:cNvCxnSpPr>
          <p:nvPr/>
        </p:nvCxnSpPr>
        <p:spPr>
          <a:xfrm flipH="1" flipV="1">
            <a:off x="6934200" y="3740346"/>
            <a:ext cx="2286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05" idx="3"/>
          </p:cNvCxnSpPr>
          <p:nvPr/>
        </p:nvCxnSpPr>
        <p:spPr>
          <a:xfrm flipH="1" flipV="1">
            <a:off x="7239000" y="3740346"/>
            <a:ext cx="4572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owchart: Delay 268"/>
          <p:cNvSpPr/>
          <p:nvPr/>
        </p:nvSpPr>
        <p:spPr>
          <a:xfrm rot="16200000">
            <a:off x="1537247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0" name="Straight Arrow Connector 269"/>
          <p:cNvCxnSpPr>
            <a:stCxn id="211" idx="3"/>
          </p:cNvCxnSpPr>
          <p:nvPr/>
        </p:nvCxnSpPr>
        <p:spPr>
          <a:xfrm flipH="1" flipV="1">
            <a:off x="1524000" y="2557531"/>
            <a:ext cx="152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>
            <a:stCxn id="242" idx="3"/>
          </p:cNvCxnSpPr>
          <p:nvPr/>
        </p:nvCxnSpPr>
        <p:spPr>
          <a:xfrm flipH="1" flipV="1">
            <a:off x="1828800" y="2557531"/>
            <a:ext cx="4572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Delay 271"/>
          <p:cNvSpPr/>
          <p:nvPr/>
        </p:nvSpPr>
        <p:spPr>
          <a:xfrm rot="16200000">
            <a:off x="2146845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3" name="Straight Arrow Connector 272"/>
          <p:cNvCxnSpPr>
            <a:stCxn id="208" idx="3"/>
          </p:cNvCxnSpPr>
          <p:nvPr/>
        </p:nvCxnSpPr>
        <p:spPr>
          <a:xfrm flipV="1">
            <a:off x="1066800" y="2557531"/>
            <a:ext cx="10667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stCxn id="251" idx="3"/>
          </p:cNvCxnSpPr>
          <p:nvPr/>
        </p:nvCxnSpPr>
        <p:spPr>
          <a:xfrm flipH="1" flipV="1">
            <a:off x="2438398" y="2557531"/>
            <a:ext cx="1600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owchart: Delay 274"/>
          <p:cNvSpPr/>
          <p:nvPr/>
        </p:nvSpPr>
        <p:spPr>
          <a:xfrm rot="16200000">
            <a:off x="2756449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6" name="Straight Arrow Connector 275"/>
          <p:cNvCxnSpPr>
            <a:stCxn id="245" idx="3"/>
          </p:cNvCxnSpPr>
          <p:nvPr/>
        </p:nvCxnSpPr>
        <p:spPr>
          <a:xfrm flipH="1" flipV="1">
            <a:off x="2743202" y="2557531"/>
            <a:ext cx="152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57" idx="3"/>
          </p:cNvCxnSpPr>
          <p:nvPr/>
        </p:nvCxnSpPr>
        <p:spPr>
          <a:xfrm flipH="1" flipV="1">
            <a:off x="3048002" y="2557531"/>
            <a:ext cx="22097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Flowchart: Delay 277"/>
          <p:cNvSpPr/>
          <p:nvPr/>
        </p:nvSpPr>
        <p:spPr>
          <a:xfrm rot="16200000">
            <a:off x="3366047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9" name="Straight Arrow Connector 278"/>
          <p:cNvCxnSpPr>
            <a:stCxn id="254" idx="3"/>
          </p:cNvCxnSpPr>
          <p:nvPr/>
        </p:nvCxnSpPr>
        <p:spPr>
          <a:xfrm flipH="1" flipV="1">
            <a:off x="3352800" y="2557531"/>
            <a:ext cx="12954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63" idx="3"/>
          </p:cNvCxnSpPr>
          <p:nvPr/>
        </p:nvCxnSpPr>
        <p:spPr>
          <a:xfrm flipH="1" flipV="1">
            <a:off x="3657600" y="2557531"/>
            <a:ext cx="2819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Flowchart: Delay 280"/>
          <p:cNvSpPr/>
          <p:nvPr/>
        </p:nvSpPr>
        <p:spPr>
          <a:xfrm rot="16200000">
            <a:off x="3899447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2" name="Straight Arrow Connector 281"/>
          <p:cNvCxnSpPr>
            <a:stCxn id="248" idx="3"/>
          </p:cNvCxnSpPr>
          <p:nvPr/>
        </p:nvCxnSpPr>
        <p:spPr>
          <a:xfrm flipV="1">
            <a:off x="3429000" y="2557531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257" idx="3"/>
          </p:cNvCxnSpPr>
          <p:nvPr/>
        </p:nvCxnSpPr>
        <p:spPr>
          <a:xfrm flipH="1" flipV="1">
            <a:off x="4191000" y="2557531"/>
            <a:ext cx="10668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Flowchart: Delay 283"/>
          <p:cNvSpPr/>
          <p:nvPr/>
        </p:nvSpPr>
        <p:spPr>
          <a:xfrm rot="16200000">
            <a:off x="4509045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5" name="Straight Arrow Connector 284"/>
          <p:cNvCxnSpPr>
            <a:stCxn id="251" idx="3"/>
          </p:cNvCxnSpPr>
          <p:nvPr/>
        </p:nvCxnSpPr>
        <p:spPr>
          <a:xfrm flipV="1">
            <a:off x="4038598" y="2557531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>
            <a:stCxn id="266" idx="3"/>
          </p:cNvCxnSpPr>
          <p:nvPr/>
        </p:nvCxnSpPr>
        <p:spPr>
          <a:xfrm flipH="1" flipV="1">
            <a:off x="4800598" y="2557531"/>
            <a:ext cx="2286004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lowchart: Delay 286"/>
          <p:cNvSpPr/>
          <p:nvPr/>
        </p:nvSpPr>
        <p:spPr>
          <a:xfrm rot="16200000">
            <a:off x="5118649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8" name="Straight Arrow Connector 287"/>
          <p:cNvCxnSpPr>
            <a:stCxn id="248" idx="3"/>
          </p:cNvCxnSpPr>
          <p:nvPr/>
        </p:nvCxnSpPr>
        <p:spPr>
          <a:xfrm flipV="1">
            <a:off x="3429000" y="2557531"/>
            <a:ext cx="16764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>
            <a:stCxn id="260" idx="3"/>
          </p:cNvCxnSpPr>
          <p:nvPr/>
        </p:nvCxnSpPr>
        <p:spPr>
          <a:xfrm flipH="1" flipV="1">
            <a:off x="5410202" y="2557531"/>
            <a:ext cx="4571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Flowchart: Delay 289"/>
          <p:cNvSpPr/>
          <p:nvPr/>
        </p:nvSpPr>
        <p:spPr>
          <a:xfrm rot="16200000">
            <a:off x="5728247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91" name="Straight Arrow Connector 290"/>
          <p:cNvCxnSpPr>
            <a:stCxn id="257" idx="3"/>
          </p:cNvCxnSpPr>
          <p:nvPr/>
        </p:nvCxnSpPr>
        <p:spPr>
          <a:xfrm flipV="1">
            <a:off x="5257800" y="2557531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stCxn id="263" idx="3"/>
          </p:cNvCxnSpPr>
          <p:nvPr/>
        </p:nvCxnSpPr>
        <p:spPr>
          <a:xfrm flipH="1" flipV="1">
            <a:off x="6019800" y="2557531"/>
            <a:ext cx="4571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Flowchart: Delay 292"/>
          <p:cNvSpPr/>
          <p:nvPr/>
        </p:nvSpPr>
        <p:spPr>
          <a:xfrm rot="16200000">
            <a:off x="6337847" y="2189779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94" name="Straight Arrow Connector 293"/>
          <p:cNvCxnSpPr/>
          <p:nvPr/>
        </p:nvCxnSpPr>
        <p:spPr>
          <a:xfrm flipV="1">
            <a:off x="6324600" y="2557532"/>
            <a:ext cx="0" cy="34788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stCxn id="266" idx="3"/>
          </p:cNvCxnSpPr>
          <p:nvPr/>
        </p:nvCxnSpPr>
        <p:spPr>
          <a:xfrm flipH="1" flipV="1">
            <a:off x="6629400" y="2557531"/>
            <a:ext cx="4572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752600" y="5072968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810000" y="5072968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943600" y="5062314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762000" y="3949077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6172200" y="2835841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4582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you want to compute some function </a:t>
            </a:r>
            <a:r>
              <a:rPr lang="en-US" u="sng" dirty="0" smtClean="0"/>
              <a:t>using SIMD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9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Routing Values  Between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297363"/>
          </a:xfrm>
        </p:spPr>
        <p:txBody>
          <a:bodyPr/>
          <a:lstStyle/>
          <a:p>
            <a:r>
              <a:rPr lang="en-US" dirty="0" smtClean="0"/>
              <a:t>We need to map this</a:t>
            </a:r>
          </a:p>
          <a:p>
            <a:endParaRPr lang="en-US" dirty="0"/>
          </a:p>
          <a:p>
            <a:endParaRPr lang="en-US" dirty="0" smtClean="0"/>
          </a:p>
          <a:p>
            <a:pPr lvl="8"/>
            <a:endParaRPr lang="en-US" dirty="0"/>
          </a:p>
          <a:p>
            <a:r>
              <a:rPr lang="en-US" dirty="0" smtClean="0"/>
              <a:t>Into that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2302"/>
              </p:ext>
            </p:extLst>
          </p:nvPr>
        </p:nvGraphicFramePr>
        <p:xfrm>
          <a:off x="685803" y="3048000"/>
          <a:ext cx="393829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4"/>
                <a:gridCol w="562614"/>
                <a:gridCol w="562614"/>
                <a:gridCol w="562614"/>
                <a:gridCol w="562614"/>
                <a:gridCol w="562614"/>
                <a:gridCol w="56261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17198"/>
              </p:ext>
            </p:extLst>
          </p:nvPr>
        </p:nvGraphicFramePr>
        <p:xfrm>
          <a:off x="4922229" y="2590800"/>
          <a:ext cx="39169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6"/>
                <a:gridCol w="559566"/>
                <a:gridCol w="559566"/>
                <a:gridCol w="559566"/>
                <a:gridCol w="559566"/>
                <a:gridCol w="559566"/>
                <a:gridCol w="559566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18957"/>
              </p:ext>
            </p:extLst>
          </p:nvPr>
        </p:nvGraphicFramePr>
        <p:xfrm>
          <a:off x="685803" y="2580640"/>
          <a:ext cx="3938298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614"/>
                <a:gridCol w="562614"/>
                <a:gridCol w="562614"/>
                <a:gridCol w="562614"/>
                <a:gridCol w="562614"/>
                <a:gridCol w="562614"/>
                <a:gridCol w="56261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299545"/>
              </p:ext>
            </p:extLst>
          </p:nvPr>
        </p:nvGraphicFramePr>
        <p:xfrm>
          <a:off x="4922228" y="3058160"/>
          <a:ext cx="3916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64"/>
                <a:gridCol w="559564"/>
                <a:gridCol w="559564"/>
                <a:gridCol w="559564"/>
                <a:gridCol w="559564"/>
                <a:gridCol w="559564"/>
                <a:gridCol w="5595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26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31472"/>
              </p:ext>
            </p:extLst>
          </p:nvPr>
        </p:nvGraphicFramePr>
        <p:xfrm>
          <a:off x="4922235" y="5122586"/>
          <a:ext cx="38407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82"/>
                <a:gridCol w="548682"/>
                <a:gridCol w="548682"/>
                <a:gridCol w="548682"/>
                <a:gridCol w="548682"/>
                <a:gridCol w="548682"/>
                <a:gridCol w="548682"/>
              </a:tblGrid>
              <a:tr h="3638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35831"/>
              </p:ext>
            </p:extLst>
          </p:nvPr>
        </p:nvGraphicFramePr>
        <p:xfrm>
          <a:off x="685801" y="5579786"/>
          <a:ext cx="393210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29"/>
                <a:gridCol w="561729"/>
                <a:gridCol w="561729"/>
                <a:gridCol w="561729"/>
                <a:gridCol w="561729"/>
                <a:gridCol w="561729"/>
                <a:gridCol w="561729"/>
              </a:tblGrid>
              <a:tr h="2876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02069"/>
              </p:ext>
            </p:extLst>
          </p:nvPr>
        </p:nvGraphicFramePr>
        <p:xfrm>
          <a:off x="686494" y="5112426"/>
          <a:ext cx="39371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445"/>
                <a:gridCol w="562445"/>
                <a:gridCol w="562445"/>
                <a:gridCol w="562445"/>
                <a:gridCol w="562445"/>
                <a:gridCol w="562445"/>
                <a:gridCol w="562445"/>
              </a:tblGrid>
              <a:tr h="2876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113112"/>
              </p:ext>
            </p:extLst>
          </p:nvPr>
        </p:nvGraphicFramePr>
        <p:xfrm>
          <a:off x="4922232" y="5579786"/>
          <a:ext cx="3840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80"/>
                <a:gridCol w="548680"/>
                <a:gridCol w="548680"/>
                <a:gridCol w="548680"/>
                <a:gridCol w="548680"/>
                <a:gridCol w="548680"/>
                <a:gridCol w="548680"/>
              </a:tblGrid>
              <a:tr h="363814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24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26</a:t>
                      </a:r>
                      <a:endParaRPr lang="en-US" sz="1800" b="1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86" name="Group 85"/>
          <p:cNvGrpSpPr/>
          <p:nvPr/>
        </p:nvGrpSpPr>
        <p:grpSpPr>
          <a:xfrm>
            <a:off x="685802" y="4343400"/>
            <a:ext cx="7467601" cy="1295400"/>
            <a:chOff x="304802" y="5105400"/>
            <a:chExt cx="7924798" cy="1295400"/>
          </a:xfrm>
        </p:grpSpPr>
        <p:grpSp>
          <p:nvGrpSpPr>
            <p:cNvPr id="25" name="Group 24"/>
            <p:cNvGrpSpPr/>
            <p:nvPr/>
          </p:nvGrpSpPr>
          <p:grpSpPr>
            <a:xfrm>
              <a:off x="304802" y="5360493"/>
              <a:ext cx="7924798" cy="278307"/>
              <a:chOff x="304802" y="5029201"/>
              <a:chExt cx="7924798" cy="278307"/>
            </a:xfrm>
          </p:grpSpPr>
          <p:sp>
            <p:nvSpPr>
              <p:cNvPr id="12" name="Flowchart: Delay 11"/>
              <p:cNvSpPr/>
              <p:nvPr/>
            </p:nvSpPr>
            <p:spPr>
              <a:xfrm rot="16200000">
                <a:off x="3942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3" name="Flowchart: Delay 12"/>
              <p:cNvSpPr/>
              <p:nvPr/>
            </p:nvSpPr>
            <p:spPr>
              <a:xfrm rot="16200000">
                <a:off x="10038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4" name="Flowchart: Delay 13"/>
              <p:cNvSpPr/>
              <p:nvPr/>
            </p:nvSpPr>
            <p:spPr>
              <a:xfrm rot="16200000">
                <a:off x="16134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5" name="Flowchart: Delay 14"/>
              <p:cNvSpPr/>
              <p:nvPr/>
            </p:nvSpPr>
            <p:spPr>
              <a:xfrm rot="16200000">
                <a:off x="22230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6" name="Flowchart: Delay 15"/>
              <p:cNvSpPr/>
              <p:nvPr/>
            </p:nvSpPr>
            <p:spPr>
              <a:xfrm rot="16200000">
                <a:off x="28326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7" name="Flowchart: Delay 16"/>
              <p:cNvSpPr/>
              <p:nvPr/>
            </p:nvSpPr>
            <p:spPr>
              <a:xfrm rot="16200000">
                <a:off x="3442247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8" name="Flowchart: Delay 17"/>
              <p:cNvSpPr/>
              <p:nvPr/>
            </p:nvSpPr>
            <p:spPr>
              <a:xfrm rot="16200000">
                <a:off x="4051845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19" name="Flowchart: Delay 18"/>
              <p:cNvSpPr/>
              <p:nvPr/>
            </p:nvSpPr>
            <p:spPr>
              <a:xfrm rot="16200000">
                <a:off x="489004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0" name="Flowchart: Delay 19"/>
              <p:cNvSpPr/>
              <p:nvPr/>
            </p:nvSpPr>
            <p:spPr>
              <a:xfrm rot="16200000">
                <a:off x="549964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1" name="Flowchart: Delay 20"/>
              <p:cNvSpPr/>
              <p:nvPr/>
            </p:nvSpPr>
            <p:spPr>
              <a:xfrm rot="16200000">
                <a:off x="610924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2" name="Flowchart: Delay 21"/>
              <p:cNvSpPr/>
              <p:nvPr/>
            </p:nvSpPr>
            <p:spPr>
              <a:xfrm rot="16200000">
                <a:off x="667312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3" name="Flowchart: Delay 22"/>
              <p:cNvSpPr/>
              <p:nvPr/>
            </p:nvSpPr>
            <p:spPr>
              <a:xfrm rot="16200000">
                <a:off x="726748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  <p:sp>
            <p:nvSpPr>
              <p:cNvPr id="24" name="Flowchart: Delay 23"/>
              <p:cNvSpPr/>
              <p:nvPr/>
            </p:nvSpPr>
            <p:spPr>
              <a:xfrm rot="16200000">
                <a:off x="7861848" y="4939756"/>
                <a:ext cx="278307" cy="457197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+</a:t>
                </a:r>
                <a:endParaRPr lang="en-US" sz="2800" dirty="0"/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3810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858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9906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2954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6002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19050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098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25146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8194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31242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4290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7338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0386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3434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8768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1816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4864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7912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0960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4008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67056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0104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72390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75438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7848600" y="5638800"/>
              <a:ext cx="0" cy="4174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8153400" y="5638800"/>
              <a:ext cx="0" cy="7620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5334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3" idx="3"/>
            </p:cNvCxnSpPr>
            <p:nvPr/>
          </p:nvCxnSpPr>
          <p:spPr>
            <a:xfrm flipH="1" flipV="1">
              <a:off x="990600" y="5125268"/>
              <a:ext cx="152401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13" idx="3"/>
            </p:cNvCxnSpPr>
            <p:nvPr/>
          </p:nvCxnSpPr>
          <p:spPr>
            <a:xfrm flipV="1">
              <a:off x="1143001" y="5125268"/>
              <a:ext cx="152399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7526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23622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9718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35814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1910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0292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7391400" y="5125268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9" idx="3"/>
            </p:cNvCxnSpPr>
            <p:nvPr/>
          </p:nvCxnSpPr>
          <p:spPr>
            <a:xfrm flipV="1">
              <a:off x="5029202" y="5125268"/>
              <a:ext cx="152398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9" idx="3"/>
            </p:cNvCxnSpPr>
            <p:nvPr/>
          </p:nvCxnSpPr>
          <p:spPr>
            <a:xfrm flipH="1" flipV="1">
              <a:off x="4876800" y="5125268"/>
              <a:ext cx="152402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5638800" y="5105400"/>
              <a:ext cx="0" cy="20873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638802" y="5105400"/>
              <a:ext cx="152398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5486400" y="5105400"/>
              <a:ext cx="152402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 flipV="1">
              <a:off x="6095999" y="5105400"/>
              <a:ext cx="152401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flipV="1">
              <a:off x="6248400" y="5105400"/>
              <a:ext cx="152399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flipH="1" flipV="1">
              <a:off x="6705600" y="5105400"/>
              <a:ext cx="152401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858001" y="5105400"/>
              <a:ext cx="152399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7848600" y="5125267"/>
              <a:ext cx="152401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8001001" y="5125267"/>
              <a:ext cx="152399" cy="2352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514604" y="3733800"/>
                <a:ext cx="42066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… so we can use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3200" dirty="0" smtClean="0"/>
                  <a:t>-add</a:t>
                </a:r>
                <a:endParaRPr lang="en-US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4" y="3733800"/>
                <a:ext cx="4206601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768" t="-13684" r="-8986" b="-3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9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039965"/>
              </p:ext>
            </p:extLst>
          </p:nvPr>
        </p:nvGraphicFramePr>
        <p:xfrm>
          <a:off x="2666997" y="411480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466168"/>
              </p:ext>
            </p:extLst>
          </p:nvPr>
        </p:nvGraphicFramePr>
        <p:xfrm>
          <a:off x="5943597" y="411480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0116"/>
              </p:ext>
            </p:extLst>
          </p:nvPr>
        </p:nvGraphicFramePr>
        <p:xfrm>
          <a:off x="2667000" y="464820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647700" y="5105400"/>
                <a:ext cx="137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-MULT</a:t>
                </a:r>
                <a:endParaRPr lang="en-US" sz="2400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5105400"/>
                <a:ext cx="1371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89" t="-10667" r="-488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Flowchart: Delay 197"/>
          <p:cNvSpPr/>
          <p:nvPr/>
        </p:nvSpPr>
        <p:spPr>
          <a:xfrm rot="16200000">
            <a:off x="2971802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2971800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3276600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Delay 200"/>
          <p:cNvSpPr/>
          <p:nvPr/>
        </p:nvSpPr>
        <p:spPr>
          <a:xfrm rot="16200000">
            <a:off x="3581400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3581398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3886198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lay 203"/>
          <p:cNvSpPr/>
          <p:nvPr/>
        </p:nvSpPr>
        <p:spPr>
          <a:xfrm rot="16200000">
            <a:off x="4191004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V="1">
            <a:off x="4191002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 flipV="1">
            <a:off x="4495802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198" idx="3"/>
          </p:cNvCxnSpPr>
          <p:nvPr/>
        </p:nvCxnSpPr>
        <p:spPr>
          <a:xfrm flipV="1">
            <a:off x="3124202" y="1981200"/>
            <a:ext cx="1600198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stCxn id="201" idx="3"/>
          </p:cNvCxnSpPr>
          <p:nvPr/>
        </p:nvCxnSpPr>
        <p:spPr>
          <a:xfrm flipV="1">
            <a:off x="3733800" y="1981200"/>
            <a:ext cx="1295400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04" idx="3"/>
          </p:cNvCxnSpPr>
          <p:nvPr/>
        </p:nvCxnSpPr>
        <p:spPr>
          <a:xfrm flipV="1">
            <a:off x="4343404" y="1981200"/>
            <a:ext cx="990594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1" idx="3"/>
          </p:cNvCxnSpPr>
          <p:nvPr/>
        </p:nvCxnSpPr>
        <p:spPr>
          <a:xfrm flipV="1">
            <a:off x="3733800" y="1981200"/>
            <a:ext cx="3352800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4343400" y="3440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7432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0480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3528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576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0386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54" name="Straight Connector 353"/>
          <p:cNvCxnSpPr/>
          <p:nvPr/>
        </p:nvCxnSpPr>
        <p:spPr>
          <a:xfrm>
            <a:off x="2286000" y="5715000"/>
            <a:ext cx="3276600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791200" y="5715000"/>
            <a:ext cx="2895600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2" name="Table 3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205011"/>
              </p:ext>
            </p:extLst>
          </p:nvPr>
        </p:nvGraphicFramePr>
        <p:xfrm>
          <a:off x="5943600" y="518160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3" name="Table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46750"/>
              </p:ext>
            </p:extLst>
          </p:nvPr>
        </p:nvGraphicFramePr>
        <p:xfrm>
          <a:off x="2666997" y="585216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58832"/>
              </p:ext>
            </p:extLst>
          </p:nvPr>
        </p:nvGraphicFramePr>
        <p:xfrm>
          <a:off x="5943597" y="585216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/>
              <p:cNvSpPr txBox="1"/>
              <p:nvPr/>
            </p:nvSpPr>
            <p:spPr>
              <a:xfrm>
                <a:off x="76200" y="4643735"/>
                <a:ext cx="251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-PERMUTE(</a:t>
                </a:r>
                <a:r>
                  <a:rPr lang="el-GR" sz="2400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65" name="TextBox 3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643735"/>
                <a:ext cx="2514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2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6" name="Curved Right Arrow 375"/>
          <p:cNvSpPr/>
          <p:nvPr/>
        </p:nvSpPr>
        <p:spPr>
          <a:xfrm>
            <a:off x="2209800" y="4343400"/>
            <a:ext cx="381000" cy="6096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-ADD,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-MUL,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u="sng" dirty="0" smtClean="0"/>
                  <a:t>-PERMUTE</a:t>
                </a:r>
                <a:r>
                  <a:rPr lang="en-US" dirty="0" smtClean="0"/>
                  <a:t>: 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		a complete set of SIMD ops</a:t>
                </a:r>
                <a:endParaRPr lang="en-US" dirty="0"/>
              </a:p>
            </p:txBody>
          </p:sp>
        </mc:Choice>
        <mc:Fallback xmlns="">
          <p:sp>
            <p:nvSpPr>
              <p:cNvPr id="37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t="-19753" r="-207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7900"/>
              </p:ext>
            </p:extLst>
          </p:nvPr>
        </p:nvGraphicFramePr>
        <p:xfrm>
          <a:off x="5943600" y="463296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39364"/>
              </p:ext>
            </p:extLst>
          </p:nvPr>
        </p:nvGraphicFramePr>
        <p:xfrm>
          <a:off x="2667000" y="518160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5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365" grpId="0"/>
      <p:bldP spid="3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/>
          <p:cNvSpPr txBox="1"/>
          <p:nvPr/>
        </p:nvSpPr>
        <p:spPr>
          <a:xfrm>
            <a:off x="4343400" y="3440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2743200" y="342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3048000" y="342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3352800" y="342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657600" y="342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038600" y="34254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baseline="-250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63" name="Table 3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66210"/>
              </p:ext>
            </p:extLst>
          </p:nvPr>
        </p:nvGraphicFramePr>
        <p:xfrm>
          <a:off x="2666997" y="583692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4" name="Table 3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485958"/>
              </p:ext>
            </p:extLst>
          </p:nvPr>
        </p:nvGraphicFramePr>
        <p:xfrm>
          <a:off x="5943597" y="5836920"/>
          <a:ext cx="251460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>
          <a:xfrm>
            <a:off x="2286000" y="5188298"/>
            <a:ext cx="3276600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295400" y="4495800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400" dirty="0" smtClean="0"/>
                  <a:t>-ADD</a:t>
                </a:r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95800"/>
                <a:ext cx="1219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0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owchart: Delay 26"/>
          <p:cNvSpPr/>
          <p:nvPr/>
        </p:nvSpPr>
        <p:spPr>
          <a:xfrm rot="16200000">
            <a:off x="2971802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971800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276600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lay 30"/>
          <p:cNvSpPr/>
          <p:nvPr/>
        </p:nvSpPr>
        <p:spPr>
          <a:xfrm rot="16200000">
            <a:off x="3581400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581398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886198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Delay 33"/>
          <p:cNvSpPr/>
          <p:nvPr/>
        </p:nvSpPr>
        <p:spPr>
          <a:xfrm rot="16200000">
            <a:off x="4191004" y="2667002"/>
            <a:ext cx="304798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191002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5802" y="3048000"/>
            <a:ext cx="0" cy="457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3"/>
          </p:cNvCxnSpPr>
          <p:nvPr/>
        </p:nvCxnSpPr>
        <p:spPr>
          <a:xfrm flipV="1">
            <a:off x="3124202" y="1981200"/>
            <a:ext cx="1600198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</p:cNvCxnSpPr>
          <p:nvPr/>
        </p:nvCxnSpPr>
        <p:spPr>
          <a:xfrm flipV="1">
            <a:off x="3733800" y="1981200"/>
            <a:ext cx="1295400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</p:cNvCxnSpPr>
          <p:nvPr/>
        </p:nvCxnSpPr>
        <p:spPr>
          <a:xfrm flipV="1">
            <a:off x="4343404" y="1981200"/>
            <a:ext cx="990594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3"/>
          </p:cNvCxnSpPr>
          <p:nvPr/>
        </p:nvCxnSpPr>
        <p:spPr>
          <a:xfrm flipV="1">
            <a:off x="3733800" y="1981200"/>
            <a:ext cx="3352800" cy="76200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-ADD,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-MUL,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u="sng" dirty="0" smtClean="0"/>
                  <a:t>-PERMUTE</a:t>
                </a:r>
                <a:r>
                  <a:rPr lang="en-US" dirty="0" smtClean="0"/>
                  <a:t>: 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		a complete set of SIMD ops</a:t>
                </a:r>
                <a:endParaRPr lang="en-US" dirty="0"/>
              </a:p>
            </p:txBody>
          </p:sp>
        </mc:Choice>
        <mc:Fallback xmlns="">
          <p:sp>
            <p:nvSpPr>
              <p:cNvPr id="41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9753" r="-207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19387"/>
              </p:ext>
            </p:extLst>
          </p:nvPr>
        </p:nvGraphicFramePr>
        <p:xfrm>
          <a:off x="2666997" y="5249258"/>
          <a:ext cx="25146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8534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6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82146E-6 L -0.00417 -0.257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28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82146E-6 L -0.3625 -0.179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Box 211"/>
          <p:cNvSpPr txBox="1"/>
          <p:nvPr/>
        </p:nvSpPr>
        <p:spPr>
          <a:xfrm>
            <a:off x="1752600" y="492602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3810000" y="492602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5943600" y="4971445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524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4572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620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3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668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4478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19812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7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2860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8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2514600" y="49143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819400" y="49143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10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3124200" y="49143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429000" y="491435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0386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43434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6482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9530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578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18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562600" y="49260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19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1722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21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4770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67818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23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0866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24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3914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25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696200" y="495977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aseline="-25000" dirty="0" smtClean="0">
                <a:latin typeface="Courier New" pitchFamily="49" charset="0"/>
                <a:cs typeface="Courier New" pitchFamily="49" charset="0"/>
              </a:rPr>
              <a:t>26</a:t>
            </a:r>
            <a:endParaRPr lang="en-US" sz="1600" baseline="-250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152400" y="5562600"/>
                <a:ext cx="8763000" cy="523220"/>
              </a:xfrm>
              <a:prstGeom prst="rect">
                <a:avLst/>
              </a:prstGeom>
              <a:solidFill>
                <a:srgbClr val="92D050"/>
              </a:solidFill>
              <a:ln w="22225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Use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ℓ</m:t>
                    </m:r>
                  </m:oMath>
                </a14:m>
                <a:r>
                  <a:rPr lang="en-US" sz="2800" dirty="0" smtClean="0"/>
                  <a:t>-PERMUTE for routing between circuit levels </a:t>
                </a:r>
                <a:endParaRPr lang="en-US" sz="2800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562600"/>
                <a:ext cx="87630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248" t="-8989" b="-28090"/>
                </a:stretch>
              </a:blipFill>
              <a:ln w="22225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TextBox 241"/>
          <p:cNvSpPr txBox="1"/>
          <p:nvPr/>
        </p:nvSpPr>
        <p:spPr>
          <a:xfrm>
            <a:off x="8077200" y="4920308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cs typeface="Courier New" pitchFamily="49" charset="0"/>
              </a:rPr>
              <a:t>Input bits</a:t>
            </a:r>
            <a:endParaRPr lang="en-US" baseline="-25000" dirty="0">
              <a:cs typeface="Courier New" pitchFamily="49" charset="0"/>
            </a:endParaRPr>
          </a:p>
        </p:txBody>
      </p:sp>
      <p:sp>
        <p:nvSpPr>
          <p:cNvPr id="137" name="Flowchart: Delay 136"/>
          <p:cNvSpPr/>
          <p:nvPr/>
        </p:nvSpPr>
        <p:spPr>
          <a:xfrm rot="16200000">
            <a:off x="3942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38" name="Straight Arrow Connector 137"/>
          <p:cNvCxnSpPr/>
          <p:nvPr/>
        </p:nvCxnSpPr>
        <p:spPr>
          <a:xfrm flipV="1">
            <a:off x="3810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6858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Delay 140"/>
          <p:cNvSpPr/>
          <p:nvPr/>
        </p:nvSpPr>
        <p:spPr>
          <a:xfrm rot="16200000">
            <a:off x="1003845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9905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V="1">
            <a:off x="12953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lowchart: Delay 143"/>
          <p:cNvSpPr/>
          <p:nvPr/>
        </p:nvSpPr>
        <p:spPr>
          <a:xfrm rot="16200000">
            <a:off x="1613449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16002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19050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lowchart: Delay 146"/>
          <p:cNvSpPr/>
          <p:nvPr/>
        </p:nvSpPr>
        <p:spPr>
          <a:xfrm rot="16200000">
            <a:off x="22230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22098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5146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Flowchart: Delay 149"/>
          <p:cNvSpPr/>
          <p:nvPr/>
        </p:nvSpPr>
        <p:spPr>
          <a:xfrm rot="16200000">
            <a:off x="27564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51" name="Straight Arrow Connector 150"/>
          <p:cNvCxnSpPr/>
          <p:nvPr/>
        </p:nvCxnSpPr>
        <p:spPr>
          <a:xfrm flipV="1">
            <a:off x="27432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30480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owchart: Delay 179"/>
          <p:cNvSpPr/>
          <p:nvPr/>
        </p:nvSpPr>
        <p:spPr>
          <a:xfrm rot="16200000">
            <a:off x="3366045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1" name="Straight Arrow Connector 180"/>
          <p:cNvCxnSpPr/>
          <p:nvPr/>
        </p:nvCxnSpPr>
        <p:spPr>
          <a:xfrm flipV="1">
            <a:off x="33527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36575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Flowchart: Delay 182"/>
          <p:cNvSpPr/>
          <p:nvPr/>
        </p:nvSpPr>
        <p:spPr>
          <a:xfrm rot="16200000">
            <a:off x="3975649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39624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V="1">
            <a:off x="42672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Flowchart: Delay 185"/>
          <p:cNvSpPr/>
          <p:nvPr/>
        </p:nvSpPr>
        <p:spPr>
          <a:xfrm rot="16200000">
            <a:off x="45852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87" name="Straight Arrow Connector 186"/>
          <p:cNvCxnSpPr/>
          <p:nvPr/>
        </p:nvCxnSpPr>
        <p:spPr>
          <a:xfrm flipV="1">
            <a:off x="45720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48768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Flowchart: Delay 188"/>
          <p:cNvSpPr/>
          <p:nvPr/>
        </p:nvSpPr>
        <p:spPr>
          <a:xfrm rot="16200000">
            <a:off x="51948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1816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54864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lowchart: Delay 191"/>
          <p:cNvSpPr/>
          <p:nvPr/>
        </p:nvSpPr>
        <p:spPr>
          <a:xfrm rot="16200000">
            <a:off x="5804445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3" name="Straight Arrow Connector 192"/>
          <p:cNvCxnSpPr/>
          <p:nvPr/>
        </p:nvCxnSpPr>
        <p:spPr>
          <a:xfrm flipV="1">
            <a:off x="57911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095998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lowchart: Delay 194"/>
          <p:cNvSpPr/>
          <p:nvPr/>
        </p:nvSpPr>
        <p:spPr>
          <a:xfrm rot="16200000">
            <a:off x="6414049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6" name="Straight Arrow Connector 195"/>
          <p:cNvCxnSpPr/>
          <p:nvPr/>
        </p:nvCxnSpPr>
        <p:spPr>
          <a:xfrm flipV="1">
            <a:off x="64008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6705602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Delay 197"/>
          <p:cNvSpPr/>
          <p:nvPr/>
        </p:nvSpPr>
        <p:spPr>
          <a:xfrm rot="16200000">
            <a:off x="70236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70104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V="1">
            <a:off x="73152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lowchart: Delay 200"/>
          <p:cNvSpPr/>
          <p:nvPr/>
        </p:nvSpPr>
        <p:spPr>
          <a:xfrm rot="16200000">
            <a:off x="7557047" y="4201052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02" name="Straight Arrow Connector 201"/>
          <p:cNvCxnSpPr/>
          <p:nvPr/>
        </p:nvCxnSpPr>
        <p:spPr>
          <a:xfrm flipV="1">
            <a:off x="75438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 flipV="1">
            <a:off x="7848600" y="4568804"/>
            <a:ext cx="0" cy="41746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Flowchart: Delay 203"/>
          <p:cNvSpPr/>
          <p:nvPr/>
        </p:nvSpPr>
        <p:spPr>
          <a:xfrm rot="16200000">
            <a:off x="927645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05" name="Straight Arrow Connector 204"/>
          <p:cNvCxnSpPr/>
          <p:nvPr/>
        </p:nvCxnSpPr>
        <p:spPr>
          <a:xfrm flipH="1" flipV="1">
            <a:off x="914398" y="3594723"/>
            <a:ext cx="2" cy="278309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50" idx="3"/>
          </p:cNvCxnSpPr>
          <p:nvPr/>
        </p:nvCxnSpPr>
        <p:spPr>
          <a:xfrm flipH="1" flipV="1">
            <a:off x="1219198" y="3594723"/>
            <a:ext cx="16764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Flowchart: Delay 206"/>
          <p:cNvSpPr/>
          <p:nvPr/>
        </p:nvSpPr>
        <p:spPr>
          <a:xfrm rot="16200000">
            <a:off x="1537243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08" name="Straight Arrow Connector 207"/>
          <p:cNvCxnSpPr>
            <a:stCxn id="186" idx="3"/>
          </p:cNvCxnSpPr>
          <p:nvPr/>
        </p:nvCxnSpPr>
        <p:spPr>
          <a:xfrm flipH="1" flipV="1">
            <a:off x="1523996" y="3594723"/>
            <a:ext cx="3200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47" idx="3"/>
          </p:cNvCxnSpPr>
          <p:nvPr/>
        </p:nvCxnSpPr>
        <p:spPr>
          <a:xfrm flipH="1" flipV="1">
            <a:off x="1828796" y="3594723"/>
            <a:ext cx="533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Flowchart: Delay 209"/>
          <p:cNvSpPr/>
          <p:nvPr/>
        </p:nvSpPr>
        <p:spPr>
          <a:xfrm rot="16200000">
            <a:off x="2146847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11" name="Straight Arrow Connector 210"/>
          <p:cNvCxnSpPr>
            <a:stCxn id="137" idx="3"/>
          </p:cNvCxnSpPr>
          <p:nvPr/>
        </p:nvCxnSpPr>
        <p:spPr>
          <a:xfrm flipV="1">
            <a:off x="533402" y="3594723"/>
            <a:ext cx="1600198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41" idx="3"/>
          </p:cNvCxnSpPr>
          <p:nvPr/>
        </p:nvCxnSpPr>
        <p:spPr>
          <a:xfrm flipV="1">
            <a:off x="1143000" y="3594723"/>
            <a:ext cx="1295400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lowchart: Delay 242"/>
          <p:cNvSpPr/>
          <p:nvPr/>
        </p:nvSpPr>
        <p:spPr>
          <a:xfrm rot="16200000">
            <a:off x="2756445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4" name="Straight Arrow Connector 243"/>
          <p:cNvCxnSpPr>
            <a:stCxn id="144" idx="3"/>
          </p:cNvCxnSpPr>
          <p:nvPr/>
        </p:nvCxnSpPr>
        <p:spPr>
          <a:xfrm flipV="1">
            <a:off x="1752604" y="3594723"/>
            <a:ext cx="99059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3"/>
          </p:cNvCxnSpPr>
          <p:nvPr/>
        </p:nvCxnSpPr>
        <p:spPr>
          <a:xfrm flipH="1" flipV="1">
            <a:off x="3047998" y="3594723"/>
            <a:ext cx="22860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Flowchart: Delay 245"/>
          <p:cNvSpPr/>
          <p:nvPr/>
        </p:nvSpPr>
        <p:spPr>
          <a:xfrm rot="16200000">
            <a:off x="3289845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47" name="Straight Arrow Connector 246"/>
          <p:cNvCxnSpPr>
            <a:stCxn id="180" idx="3"/>
          </p:cNvCxnSpPr>
          <p:nvPr/>
        </p:nvCxnSpPr>
        <p:spPr>
          <a:xfrm flipH="1" flipV="1">
            <a:off x="3276598" y="3594723"/>
            <a:ext cx="2286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8" idx="3"/>
          </p:cNvCxnSpPr>
          <p:nvPr/>
        </p:nvCxnSpPr>
        <p:spPr>
          <a:xfrm flipH="1" flipV="1">
            <a:off x="3581398" y="3594723"/>
            <a:ext cx="35814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Flowchart: Delay 248"/>
          <p:cNvSpPr/>
          <p:nvPr/>
        </p:nvSpPr>
        <p:spPr>
          <a:xfrm rot="16200000">
            <a:off x="3899443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0" name="Straight Arrow Connector 249"/>
          <p:cNvCxnSpPr>
            <a:stCxn id="183" idx="3"/>
          </p:cNvCxnSpPr>
          <p:nvPr/>
        </p:nvCxnSpPr>
        <p:spPr>
          <a:xfrm flipH="1" flipV="1">
            <a:off x="3886196" y="3594723"/>
            <a:ext cx="228608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86" idx="3"/>
          </p:cNvCxnSpPr>
          <p:nvPr/>
        </p:nvCxnSpPr>
        <p:spPr>
          <a:xfrm flipH="1" flipV="1">
            <a:off x="4190996" y="3594723"/>
            <a:ext cx="5334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Flowchart: Delay 251"/>
          <p:cNvSpPr/>
          <p:nvPr/>
        </p:nvSpPr>
        <p:spPr>
          <a:xfrm rot="16200000">
            <a:off x="4509047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3" name="Straight Arrow Connector 252"/>
          <p:cNvCxnSpPr>
            <a:stCxn id="141" idx="3"/>
          </p:cNvCxnSpPr>
          <p:nvPr/>
        </p:nvCxnSpPr>
        <p:spPr>
          <a:xfrm flipV="1">
            <a:off x="1143000" y="3594723"/>
            <a:ext cx="3352800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3"/>
          </p:cNvCxnSpPr>
          <p:nvPr/>
        </p:nvCxnSpPr>
        <p:spPr>
          <a:xfrm flipH="1" flipV="1">
            <a:off x="4800600" y="3594723"/>
            <a:ext cx="17526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Flowchart: Delay 254"/>
          <p:cNvSpPr/>
          <p:nvPr/>
        </p:nvSpPr>
        <p:spPr>
          <a:xfrm rot="16200000">
            <a:off x="5118645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6" name="Straight Arrow Connector 255"/>
          <p:cNvCxnSpPr>
            <a:stCxn id="189" idx="3"/>
          </p:cNvCxnSpPr>
          <p:nvPr/>
        </p:nvCxnSpPr>
        <p:spPr>
          <a:xfrm flipH="1" flipV="1">
            <a:off x="5105398" y="3594723"/>
            <a:ext cx="228604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2" idx="3"/>
          </p:cNvCxnSpPr>
          <p:nvPr/>
        </p:nvCxnSpPr>
        <p:spPr>
          <a:xfrm flipH="1" flipV="1">
            <a:off x="5410198" y="3594723"/>
            <a:ext cx="5334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lay 257"/>
          <p:cNvSpPr/>
          <p:nvPr/>
        </p:nvSpPr>
        <p:spPr>
          <a:xfrm rot="16200000">
            <a:off x="5728245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59" name="Straight Arrow Connector 258"/>
          <p:cNvCxnSpPr>
            <a:stCxn id="186" idx="3"/>
          </p:cNvCxnSpPr>
          <p:nvPr/>
        </p:nvCxnSpPr>
        <p:spPr>
          <a:xfrm flipV="1">
            <a:off x="4724402" y="3594723"/>
            <a:ext cx="9905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189" idx="3"/>
          </p:cNvCxnSpPr>
          <p:nvPr/>
        </p:nvCxnSpPr>
        <p:spPr>
          <a:xfrm flipV="1">
            <a:off x="5334002" y="3594723"/>
            <a:ext cx="6857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lowchart: Delay 260"/>
          <p:cNvSpPr/>
          <p:nvPr/>
        </p:nvSpPr>
        <p:spPr>
          <a:xfrm rot="16200000">
            <a:off x="6337843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62" name="Straight Arrow Connector 261"/>
          <p:cNvCxnSpPr>
            <a:stCxn id="192" idx="3"/>
          </p:cNvCxnSpPr>
          <p:nvPr/>
        </p:nvCxnSpPr>
        <p:spPr>
          <a:xfrm flipV="1">
            <a:off x="5943600" y="3594723"/>
            <a:ext cx="38099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stCxn id="201" idx="3"/>
          </p:cNvCxnSpPr>
          <p:nvPr/>
        </p:nvCxnSpPr>
        <p:spPr>
          <a:xfrm flipH="1" flipV="1">
            <a:off x="6629396" y="3594723"/>
            <a:ext cx="1066806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Flowchart: Delay 263"/>
          <p:cNvSpPr/>
          <p:nvPr/>
        </p:nvSpPr>
        <p:spPr>
          <a:xfrm rot="16200000">
            <a:off x="6947447" y="3226970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×</a:t>
            </a:r>
            <a:endParaRPr lang="en-US" sz="2800" dirty="0"/>
          </a:p>
        </p:txBody>
      </p:sp>
      <p:cxnSp>
        <p:nvCxnSpPr>
          <p:cNvPr id="265" name="Straight Arrow Connector 264"/>
          <p:cNvCxnSpPr>
            <a:stCxn id="198" idx="3"/>
          </p:cNvCxnSpPr>
          <p:nvPr/>
        </p:nvCxnSpPr>
        <p:spPr>
          <a:xfrm flipH="1" flipV="1">
            <a:off x="6934200" y="3594723"/>
            <a:ext cx="2286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201" idx="3"/>
          </p:cNvCxnSpPr>
          <p:nvPr/>
        </p:nvCxnSpPr>
        <p:spPr>
          <a:xfrm flipH="1" flipV="1">
            <a:off x="7239000" y="3594723"/>
            <a:ext cx="457202" cy="695774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Flowchart: Delay 266"/>
          <p:cNvSpPr/>
          <p:nvPr/>
        </p:nvSpPr>
        <p:spPr>
          <a:xfrm rot="16200000">
            <a:off x="1537247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68" name="Straight Arrow Connector 267"/>
          <p:cNvCxnSpPr>
            <a:stCxn id="207" idx="3"/>
          </p:cNvCxnSpPr>
          <p:nvPr/>
        </p:nvCxnSpPr>
        <p:spPr>
          <a:xfrm flipH="1" flipV="1">
            <a:off x="1524000" y="2411908"/>
            <a:ext cx="152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10" idx="3"/>
          </p:cNvCxnSpPr>
          <p:nvPr/>
        </p:nvCxnSpPr>
        <p:spPr>
          <a:xfrm flipH="1" flipV="1">
            <a:off x="1828800" y="2411908"/>
            <a:ext cx="4572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Flowchart: Delay 269"/>
          <p:cNvSpPr/>
          <p:nvPr/>
        </p:nvSpPr>
        <p:spPr>
          <a:xfrm rot="16200000">
            <a:off x="2146845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1" name="Straight Arrow Connector 270"/>
          <p:cNvCxnSpPr>
            <a:stCxn id="204" idx="3"/>
          </p:cNvCxnSpPr>
          <p:nvPr/>
        </p:nvCxnSpPr>
        <p:spPr>
          <a:xfrm flipV="1">
            <a:off x="1066800" y="2411908"/>
            <a:ext cx="10667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49" idx="3"/>
          </p:cNvCxnSpPr>
          <p:nvPr/>
        </p:nvCxnSpPr>
        <p:spPr>
          <a:xfrm flipH="1" flipV="1">
            <a:off x="2438398" y="2411908"/>
            <a:ext cx="1600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lowchart: Delay 272"/>
          <p:cNvSpPr/>
          <p:nvPr/>
        </p:nvSpPr>
        <p:spPr>
          <a:xfrm rot="16200000">
            <a:off x="2756449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4" name="Straight Arrow Connector 273"/>
          <p:cNvCxnSpPr>
            <a:stCxn id="243" idx="3"/>
          </p:cNvCxnSpPr>
          <p:nvPr/>
        </p:nvCxnSpPr>
        <p:spPr>
          <a:xfrm flipH="1" flipV="1">
            <a:off x="2743202" y="2411908"/>
            <a:ext cx="152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255" idx="3"/>
          </p:cNvCxnSpPr>
          <p:nvPr/>
        </p:nvCxnSpPr>
        <p:spPr>
          <a:xfrm flipH="1" flipV="1">
            <a:off x="3048002" y="2411908"/>
            <a:ext cx="22097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lowchart: Delay 275"/>
          <p:cNvSpPr/>
          <p:nvPr/>
        </p:nvSpPr>
        <p:spPr>
          <a:xfrm rot="16200000">
            <a:off x="3366047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77" name="Straight Arrow Connector 276"/>
          <p:cNvCxnSpPr>
            <a:stCxn id="252" idx="3"/>
          </p:cNvCxnSpPr>
          <p:nvPr/>
        </p:nvCxnSpPr>
        <p:spPr>
          <a:xfrm flipH="1" flipV="1">
            <a:off x="3352800" y="2411908"/>
            <a:ext cx="12954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stCxn id="261" idx="3"/>
          </p:cNvCxnSpPr>
          <p:nvPr/>
        </p:nvCxnSpPr>
        <p:spPr>
          <a:xfrm flipH="1" flipV="1">
            <a:off x="3657600" y="2411908"/>
            <a:ext cx="28193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lay 278"/>
          <p:cNvSpPr/>
          <p:nvPr/>
        </p:nvSpPr>
        <p:spPr>
          <a:xfrm rot="16200000">
            <a:off x="3899447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0" name="Straight Arrow Connector 279"/>
          <p:cNvCxnSpPr>
            <a:stCxn id="246" idx="3"/>
          </p:cNvCxnSpPr>
          <p:nvPr/>
        </p:nvCxnSpPr>
        <p:spPr>
          <a:xfrm flipV="1">
            <a:off x="3429000" y="2411908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55" idx="3"/>
          </p:cNvCxnSpPr>
          <p:nvPr/>
        </p:nvCxnSpPr>
        <p:spPr>
          <a:xfrm flipH="1" flipV="1">
            <a:off x="4191000" y="2411908"/>
            <a:ext cx="10668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Flowchart: Delay 281"/>
          <p:cNvSpPr/>
          <p:nvPr/>
        </p:nvSpPr>
        <p:spPr>
          <a:xfrm rot="16200000">
            <a:off x="4509045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3" name="Straight Arrow Connector 282"/>
          <p:cNvCxnSpPr>
            <a:stCxn id="249" idx="3"/>
          </p:cNvCxnSpPr>
          <p:nvPr/>
        </p:nvCxnSpPr>
        <p:spPr>
          <a:xfrm flipV="1">
            <a:off x="4038598" y="2411908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64" idx="3"/>
          </p:cNvCxnSpPr>
          <p:nvPr/>
        </p:nvCxnSpPr>
        <p:spPr>
          <a:xfrm flipH="1" flipV="1">
            <a:off x="4800598" y="2411908"/>
            <a:ext cx="2286004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lowchart: Delay 284"/>
          <p:cNvSpPr/>
          <p:nvPr/>
        </p:nvSpPr>
        <p:spPr>
          <a:xfrm rot="16200000">
            <a:off x="5118649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6" name="Straight Arrow Connector 285"/>
          <p:cNvCxnSpPr>
            <a:stCxn id="246" idx="3"/>
          </p:cNvCxnSpPr>
          <p:nvPr/>
        </p:nvCxnSpPr>
        <p:spPr>
          <a:xfrm flipV="1">
            <a:off x="3429000" y="2411908"/>
            <a:ext cx="16764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58" idx="3"/>
          </p:cNvCxnSpPr>
          <p:nvPr/>
        </p:nvCxnSpPr>
        <p:spPr>
          <a:xfrm flipH="1" flipV="1">
            <a:off x="5410202" y="2411908"/>
            <a:ext cx="4571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Flowchart: Delay 287"/>
          <p:cNvSpPr/>
          <p:nvPr/>
        </p:nvSpPr>
        <p:spPr>
          <a:xfrm rot="16200000">
            <a:off x="5728247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89" name="Straight Arrow Connector 288"/>
          <p:cNvCxnSpPr>
            <a:stCxn id="255" idx="3"/>
          </p:cNvCxnSpPr>
          <p:nvPr/>
        </p:nvCxnSpPr>
        <p:spPr>
          <a:xfrm flipV="1">
            <a:off x="5257800" y="2411908"/>
            <a:ext cx="457200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61" idx="3"/>
          </p:cNvCxnSpPr>
          <p:nvPr/>
        </p:nvCxnSpPr>
        <p:spPr>
          <a:xfrm flipH="1" flipV="1">
            <a:off x="6019800" y="2411908"/>
            <a:ext cx="457198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Flowchart: Delay 290"/>
          <p:cNvSpPr/>
          <p:nvPr/>
        </p:nvSpPr>
        <p:spPr>
          <a:xfrm rot="16200000">
            <a:off x="6337847" y="2044156"/>
            <a:ext cx="278307" cy="457197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+</a:t>
            </a:r>
            <a:endParaRPr lang="en-US" sz="2800" dirty="0"/>
          </a:p>
        </p:txBody>
      </p:sp>
      <p:cxnSp>
        <p:nvCxnSpPr>
          <p:cNvPr id="292" name="Straight Arrow Connector 291"/>
          <p:cNvCxnSpPr/>
          <p:nvPr/>
        </p:nvCxnSpPr>
        <p:spPr>
          <a:xfrm flipV="1">
            <a:off x="6324600" y="2411909"/>
            <a:ext cx="0" cy="347886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64" idx="3"/>
          </p:cNvCxnSpPr>
          <p:nvPr/>
        </p:nvCxnSpPr>
        <p:spPr>
          <a:xfrm flipH="1" flipV="1">
            <a:off x="6629400" y="2411908"/>
            <a:ext cx="457202" cy="904507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762000" y="3803454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6172200" y="2690218"/>
            <a:ext cx="304800" cy="337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609600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quite obvious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-ADD,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-MUL,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u="sng" dirty="0" smtClean="0"/>
                  <a:t>-PERMUTE</a:t>
                </a:r>
                <a:r>
                  <a:rPr lang="en-US" dirty="0" smtClean="0"/>
                  <a:t>: </a:t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:r>
                  <a:rPr lang="en-US" dirty="0"/>
                  <a:t> </a:t>
                </a:r>
                <a:r>
                  <a:rPr lang="en-US" dirty="0" smtClean="0"/>
                  <a:t>		a complete set of SIMD ops</a:t>
                </a:r>
                <a:endParaRPr lang="en-US" dirty="0"/>
              </a:p>
            </p:txBody>
          </p:sp>
        </mc:Choice>
        <mc:Fallback xmlns="">
          <p:sp>
            <p:nvSpPr>
              <p:cNvPr id="1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19753" r="-207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8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Homomorphic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 procedures (</a:t>
            </a:r>
            <a:r>
              <a:rPr lang="en-US" dirty="0" err="1">
                <a:solidFill>
                  <a:srgbClr val="0070C0"/>
                </a:solidFill>
              </a:rPr>
              <a:t>KeyGen,Enc,Dec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Say, encrypting bits</a:t>
            </a:r>
          </a:p>
          <a:p>
            <a:r>
              <a:rPr lang="en-US" dirty="0" smtClean="0"/>
              <a:t>Usual semantic-security requirement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 smtClean="0"/>
              <a:t>,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(0)) ~ (</a:t>
            </a:r>
            <a:r>
              <a:rPr lang="en-US" dirty="0" err="1" smtClean="0"/>
              <a:t>pk</a:t>
            </a:r>
            <a:r>
              <a:rPr lang="en-US" dirty="0" smtClean="0"/>
              <a:t>, </a:t>
            </a:r>
            <a:r>
              <a:rPr lang="en-US" dirty="0" err="1" smtClean="0"/>
              <a:t>Enc</a:t>
            </a:r>
            <a:r>
              <a:rPr lang="en-US" baseline="-25000" dirty="0" err="1" smtClean="0"/>
              <a:t>pk</a:t>
            </a:r>
            <a:r>
              <a:rPr lang="en-US" dirty="0" smtClean="0"/>
              <a:t>(1))</a:t>
            </a:r>
          </a:p>
          <a:p>
            <a:r>
              <a:rPr lang="en-US" dirty="0" smtClean="0"/>
              <a:t>Additional </a:t>
            </a:r>
            <a:r>
              <a:rPr lang="en-US" dirty="0" err="1" smtClean="0">
                <a:solidFill>
                  <a:srgbClr val="0070C0"/>
                </a:solidFill>
              </a:rPr>
              <a:t>Eval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Evaluate arithmetic circuits on </a:t>
            </a:r>
            <a:r>
              <a:rPr lang="en-US" dirty="0" err="1" smtClean="0"/>
              <a:t>ciphertexts</a:t>
            </a:r>
            <a:endParaRPr lang="en-US" dirty="0" smtClean="0"/>
          </a:p>
          <a:p>
            <a:pPr lvl="1"/>
            <a:r>
              <a:rPr lang="en-US" dirty="0" smtClean="0"/>
              <a:t>Result decrypted to the evaluation of the same circuit on the underlying plaintext bits</a:t>
            </a:r>
          </a:p>
          <a:p>
            <a:pPr lvl="1"/>
            <a:r>
              <a:rPr lang="en-US" dirty="0" smtClean="0"/>
              <a:t>Ciphertext does not grow with circuit complexity</a:t>
            </a:r>
          </a:p>
          <a:p>
            <a:r>
              <a:rPr lang="en-US" dirty="0" smtClean="0"/>
              <a:t>This work: asymptotically efficient </a:t>
            </a:r>
            <a:r>
              <a:rPr lang="en-US" dirty="0" err="1" smtClean="0"/>
              <a:t>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Routing Values Between Levels: </a:t>
            </a:r>
            <a:br>
              <a:rPr lang="en-US" dirty="0" smtClean="0"/>
            </a:br>
            <a:r>
              <a:rPr lang="en-US" dirty="0" smtClean="0"/>
              <a:t>			Three Problems to Solve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How to implement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-permute?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𝑎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encodes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-array in evaluation points</a:t>
                </a:r>
              </a:p>
              <a:p>
                <a:pPr lvl="1"/>
                <a:r>
                  <a:rPr lang="en-US" dirty="0" smtClean="0"/>
                  <a:t>We are given an encryption of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Fan-out: need to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clone</a:t>
                </a:r>
                <a:r>
                  <a:rPr lang="en-US" dirty="0" smtClean="0"/>
                  <a:t> values from high</a:t>
                </a:r>
                <a:br>
                  <a:rPr lang="en-US" dirty="0" smtClean="0"/>
                </a:br>
                <a:r>
                  <a:rPr lang="en-US" dirty="0" smtClean="0"/>
                  <a:t>fan-out gates before routing to next level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Big permutation</a:t>
                </a:r>
                <a:r>
                  <a:rPr lang="en-US" dirty="0" smtClean="0"/>
                  <a:t>: For a width-W level, we need a permutation over 2W values</a:t>
                </a:r>
              </a:p>
              <a:p>
                <a:pPr lvl="1"/>
                <a:r>
                  <a:rPr lang="en-US" dirty="0" smtClean="0"/>
                  <a:t>Implemented using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-permute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-array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 smtClean="0"/>
                  <a:t>Even when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𝑊</m:t>
                    </m:r>
                    <m:r>
                      <a:rPr lang="en-US" smtClean="0">
                        <a:latin typeface="Cambria Math"/>
                      </a:rPr>
                      <m:t>≫ℓ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5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1. Implementing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-Permute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93" b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Recall: native plaintext is binary polynomial modulo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,  </m:t>
                    </m:r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[</m:t>
                    </m:r>
                    <m:r>
                      <a:rPr lang="en-US" smtClean="0">
                        <a:latin typeface="Cambria Math"/>
                      </a:rPr>
                      <m:t>𝑋</m:t>
                    </m:r>
                    <m:r>
                      <a:rPr lang="en-US" smtClean="0">
                        <a:latin typeface="Cambria Math"/>
                      </a:rPr>
                      <m:t>]/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𝑋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𝑎</m:t>
                    </m:r>
                    <m:r>
                      <a:rPr lang="en-US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𝜁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ℓ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𝑎</m:t>
                    </m:r>
                    <m:r>
                      <a:rPr lang="en-US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smtClean="0"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×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ℓ</m:t>
                            </m:r>
                          </m:sub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r>
                  <a:rPr lang="en-US" dirty="0"/>
                  <a:t>Is there a natural operation on polynomials that moves values between slots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625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2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Values Between Slots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86800" cy="167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[BGV12] use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automorphisms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X</a:t>
                </a:r>
                <a:r>
                  <a:rPr lang="en-US" i="1" baseline="300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j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)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/>
                  <a:t>Similar technique in [LPR’10]</a:t>
                </a:r>
              </a:p>
              <a:p>
                <a:r>
                  <a:rPr lang="en-US" dirty="0" smtClean="0"/>
                  <a:t>For the 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=63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1,5,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m:rPr>
                        <m:lit/>
                      </m:rP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86800" cy="1676400"/>
              </a:xfrm>
              <a:blipFill rotWithShape="1">
                <a:blip r:embed="rId2"/>
                <a:stretch>
                  <a:fillRect l="-1263" t="-7636" b="-5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29732"/>
              </p:ext>
            </p:extLst>
          </p:nvPr>
        </p:nvGraphicFramePr>
        <p:xfrm>
          <a:off x="1295400" y="3733800"/>
          <a:ext cx="6095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055914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8T: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4T: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2T: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T: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5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Values Between Slots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[BGV12] use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automorphisms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(X)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</a:t>
                </a:r>
                <a:r>
                  <a:rPr lang="en-US" i="1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a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X</a:t>
                </a:r>
                <a:r>
                  <a:rPr lang="en-US" i="1" baseline="300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j</a:t>
                </a:r>
                <a:r>
                  <a:rPr lang="en-US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)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/>
                  <a:t>Similar technique in [LPR’10]</a:t>
                </a:r>
              </a:p>
              <a:p>
                <a:r>
                  <a:rPr lang="en-US" dirty="0" smtClean="0"/>
                  <a:t>For the 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=63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={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1,5,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m:rPr>
                        <m:lit/>
                      </m:rP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𝜁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5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𝑎</m:t>
                    </m:r>
                    <m:r>
                      <a:rPr lang="en-US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en-US"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ℓ−1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</m:t>
                    </m:r>
                    <m:r>
                      <a:rPr lang="en-US">
                        <a:latin typeface="Cambria Math"/>
                      </a:rPr>
                      <m:t>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…,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Can be used to shift by any amount</a:t>
                </a:r>
              </a:p>
              <a:p>
                <a:pPr lvl="1"/>
                <a:r>
                  <a:rPr lang="en-US" dirty="0" smtClean="0"/>
                  <a:t>The general case a little more complicated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  <a:blipFill rotWithShape="1">
                <a:blip r:embed="rId2"/>
                <a:stretch>
                  <a:fillRect l="-1263" t="-1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Homomorphic</a:t>
            </a:r>
            <a:r>
              <a:rPr lang="en-US" dirty="0" smtClean="0"/>
              <a:t> </a:t>
            </a:r>
            <a:r>
              <a:rPr lang="en-US" dirty="0" err="1" smtClean="0"/>
              <a:t>Automorphisms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Roughly,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to the ciphertext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Enc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dirty="0" smtClean="0"/>
                  <a:t>) yields an encryption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respect to a different secret key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rather than </a:t>
                </a:r>
                <a:r>
                  <a:rPr lang="en-US" i="1" dirty="0" smtClean="0"/>
                  <a:t>s</a:t>
                </a:r>
                <a:endParaRPr lang="en-US" dirty="0"/>
              </a:p>
              <a:p>
                <a:pPr lvl="1"/>
                <a:r>
                  <a:rPr lang="en-US" dirty="0" smtClean="0"/>
                  <a:t>But this can be fixed with key-switching</a:t>
                </a:r>
              </a:p>
              <a:p>
                <a:r>
                  <a:rPr lang="en-US" dirty="0" smtClean="0"/>
                  <a:t>So we can implement circular shifts</a:t>
                </a:r>
              </a:p>
              <a:p>
                <a:r>
                  <a:rPr lang="en-US" dirty="0" smtClean="0"/>
                  <a:t>But we need arbitrary permutations</a:t>
                </a:r>
              </a:p>
              <a:p>
                <a:pPr lvl="1"/>
                <a:r>
                  <a:rPr lang="en-US" dirty="0" smtClean="0"/>
                  <a:t>In order to do intra-circuit routing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2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Shifts to Arbitrary Permutations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every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dirty="0" smtClean="0"/>
                  <a:t> we can implement rotate-by-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</a:p>
              <a:p>
                <a:pPr lvl="1"/>
                <a:r>
                  <a:rPr lang="en-US" dirty="0" smtClean="0"/>
                  <a:t>How to implement arbitrary given permutation </a:t>
                </a:r>
                <a:r>
                  <a:rPr lang="en-US" dirty="0" smtClean="0">
                    <a:latin typeface="Symbol" pitchFamily="18" charset="2"/>
                  </a:rPr>
                  <a:t>p?</a:t>
                </a:r>
                <a:endParaRPr lang="en-US" dirty="0" smtClean="0"/>
              </a:p>
              <a:p>
                <a:r>
                  <a:rPr lang="en-US" dirty="0" smtClean="0"/>
                  <a:t>A naïve solution:</a:t>
                </a:r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=[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b="0" dirty="0" smtClean="0"/>
                  <a:t> rotated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Use a big SELECT on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</a:t>
                </a:r>
              </a:p>
              <a:p>
                <a:pPr lvl="2"/>
                <a:r>
                  <a:rPr lang="en-US" dirty="0" smtClean="0"/>
                  <a:t>Pick the slot </a:t>
                </a: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Implements </a:t>
                </a:r>
                <a:r>
                  <a:rPr lang="en-US" dirty="0" smtClean="0">
                    <a:latin typeface="Symbol" pitchFamily="18" charset="2"/>
                  </a:rPr>
                  <a:t>p</a:t>
                </a:r>
                <a:r>
                  <a:rPr lang="en-US" dirty="0" smtClean="0"/>
                  <a:t>, but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</m:d>
                  </m:oMath>
                </a14:m>
                <a:r>
                  <a:rPr lang="en-US" dirty="0" smtClean="0"/>
                  <a:t> ops</a:t>
                </a:r>
              </a:p>
              <a:p>
                <a:pPr lvl="1"/>
                <a:r>
                  <a:rPr lang="en-US" dirty="0" smtClean="0"/>
                  <a:t>Inefficient, we might as well not use SIMD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122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6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Shifts to Arbitrary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Beneš</a:t>
            </a:r>
            <a:r>
              <a:rPr lang="en-US" dirty="0" smtClean="0"/>
              <a:t>/</a:t>
            </a:r>
            <a:r>
              <a:rPr lang="en-US" dirty="0" err="1" smtClean="0"/>
              <a:t>Walksman</a:t>
            </a:r>
            <a:r>
              <a:rPr lang="en-US" dirty="0" smtClean="0"/>
              <a:t> Permutation Networks:</a:t>
            </a:r>
          </a:p>
          <a:p>
            <a:r>
              <a:rPr lang="en-US" dirty="0" smtClean="0"/>
              <a:t>Two back-to-back butterflies</a:t>
            </a:r>
          </a:p>
          <a:p>
            <a:pPr lvl="1"/>
            <a:r>
              <a:rPr lang="en-US" dirty="0" smtClean="0"/>
              <a:t>Every exchange </a:t>
            </a:r>
            <a:br>
              <a:rPr lang="en-US" dirty="0" smtClean="0"/>
            </a:br>
            <a:r>
              <a:rPr lang="en-US" dirty="0" smtClean="0"/>
              <a:t>is controlled by a bit</a:t>
            </a:r>
          </a:p>
          <a:p>
            <a:pPr lvl="1"/>
            <a:r>
              <a:rPr lang="en-US" dirty="0" smtClean="0"/>
              <a:t>Values sent on either</a:t>
            </a:r>
            <a:br>
              <a:rPr lang="en-US" dirty="0" smtClean="0"/>
            </a:br>
            <a:r>
              <a:rPr lang="en-US" dirty="0" smtClean="0"/>
              <a:t>straight edges</a:t>
            </a:r>
            <a:br>
              <a:rPr lang="en-US" dirty="0" smtClean="0"/>
            </a:br>
            <a:r>
              <a:rPr lang="en-US" dirty="0" smtClean="0"/>
              <a:t>or cross edges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Every permutation can be realized by appropriate setting of the control bits</a:t>
            </a:r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2291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62337" y="2895600"/>
            <a:ext cx="576263" cy="304800"/>
            <a:chOff x="3462337" y="2895600"/>
            <a:chExt cx="576263" cy="304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462338" y="2910840"/>
              <a:ext cx="533400" cy="24384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467100" y="2926080"/>
              <a:ext cx="533400" cy="24384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2"/>
              <a:endCxn id="16" idx="6"/>
            </p:cNvCxnSpPr>
            <p:nvPr/>
          </p:nvCxnSpPr>
          <p:spPr>
            <a:xfrm>
              <a:off x="3462338" y="2926080"/>
              <a:ext cx="576262" cy="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7" idx="6"/>
              <a:endCxn id="8" idx="2"/>
            </p:cNvCxnSpPr>
            <p:nvPr/>
          </p:nvCxnSpPr>
          <p:spPr>
            <a:xfrm>
              <a:off x="3538537" y="3169920"/>
              <a:ext cx="423863" cy="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962400" y="31394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62338" y="28956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2400" y="28956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2337" y="31394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62337" y="4267200"/>
            <a:ext cx="576263" cy="304800"/>
            <a:chOff x="3462337" y="4191000"/>
            <a:chExt cx="576263" cy="304800"/>
          </a:xfrm>
        </p:grpSpPr>
        <p:cxnSp>
          <p:nvCxnSpPr>
            <p:cNvPr id="31" name="Straight Connector 30"/>
            <p:cNvCxnSpPr>
              <a:stCxn id="28" idx="2"/>
              <a:endCxn id="29" idx="6"/>
            </p:cNvCxnSpPr>
            <p:nvPr/>
          </p:nvCxnSpPr>
          <p:spPr>
            <a:xfrm>
              <a:off x="3462338" y="4221480"/>
              <a:ext cx="576262" cy="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6"/>
              <a:endCxn id="27" idx="2"/>
            </p:cNvCxnSpPr>
            <p:nvPr/>
          </p:nvCxnSpPr>
          <p:spPr>
            <a:xfrm>
              <a:off x="3538537" y="4465320"/>
              <a:ext cx="423863" cy="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962400" y="44348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462338" y="41910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62400" y="41910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462337" y="44348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462337" y="4724400"/>
            <a:ext cx="576263" cy="304800"/>
            <a:chOff x="3462337" y="4724400"/>
            <a:chExt cx="576263" cy="30480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462338" y="4739640"/>
              <a:ext cx="533400" cy="24384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467100" y="4754880"/>
              <a:ext cx="533400" cy="243840"/>
            </a:xfrm>
            <a:prstGeom prst="line">
              <a:avLst/>
            </a:prstGeom>
            <a:solidFill>
              <a:srgbClr val="D000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3962400" y="49682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462338" y="47244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962400" y="472440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462337" y="4968240"/>
              <a:ext cx="76200" cy="60960"/>
            </a:xfrm>
            <a:prstGeom prst="ellipse">
              <a:avLst/>
            </a:prstGeom>
            <a:solidFill>
              <a:srgbClr val="D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258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Permutation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Claim: </a:t>
            </a:r>
            <a:r>
              <a:rPr lang="en-US" dirty="0" smtClean="0"/>
              <a:t>every butterfly level can be realized by two shifts and two SELECTs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33400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502229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71058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439887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08716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377545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46374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15200" y="35052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3400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502229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471058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39887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408716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377545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46374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315200" y="5638800"/>
            <a:ext cx="457200" cy="457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4" idx="5"/>
            <a:endCxn id="14" idx="1"/>
          </p:cNvCxnSpPr>
          <p:nvPr/>
        </p:nvCxnSpPr>
        <p:spPr>
          <a:xfrm>
            <a:off x="923645" y="3895445"/>
            <a:ext cx="1614368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3"/>
            <a:endCxn id="12" idx="7"/>
          </p:cNvCxnSpPr>
          <p:nvPr/>
        </p:nvCxnSpPr>
        <p:spPr>
          <a:xfrm flipH="1">
            <a:off x="923645" y="3895445"/>
            <a:ext cx="1614368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4"/>
            <a:endCxn id="12" idx="0"/>
          </p:cNvCxnSpPr>
          <p:nvPr/>
        </p:nvCxnSpPr>
        <p:spPr>
          <a:xfrm>
            <a:off x="762000" y="3962400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4"/>
            <a:endCxn id="14" idx="0"/>
          </p:cNvCxnSpPr>
          <p:nvPr/>
        </p:nvCxnSpPr>
        <p:spPr>
          <a:xfrm>
            <a:off x="2699658" y="3962400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81587" y="3886200"/>
            <a:ext cx="1614368" cy="181031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881587" y="3886200"/>
            <a:ext cx="1614368" cy="181031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5" idx="4"/>
            <a:endCxn id="13" idx="0"/>
          </p:cNvCxnSpPr>
          <p:nvPr/>
        </p:nvCxnSpPr>
        <p:spPr>
          <a:xfrm>
            <a:off x="1730829" y="3962400"/>
            <a:ext cx="0" cy="1676400"/>
          </a:xfrm>
          <a:prstGeom prst="line">
            <a:avLst/>
          </a:prstGeom>
          <a:ln w="28575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7" idx="4"/>
            <a:endCxn id="15" idx="0"/>
          </p:cNvCxnSpPr>
          <p:nvPr/>
        </p:nvCxnSpPr>
        <p:spPr>
          <a:xfrm>
            <a:off x="3668487" y="3962400"/>
            <a:ext cx="0" cy="1676400"/>
          </a:xfrm>
          <a:prstGeom prst="line">
            <a:avLst/>
          </a:prstGeom>
          <a:ln w="28575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8" idx="5"/>
            <a:endCxn id="18" idx="1"/>
          </p:cNvCxnSpPr>
          <p:nvPr/>
        </p:nvCxnSpPr>
        <p:spPr>
          <a:xfrm>
            <a:off x="4798961" y="3895445"/>
            <a:ext cx="1614368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3"/>
            <a:endCxn id="16" idx="7"/>
          </p:cNvCxnSpPr>
          <p:nvPr/>
        </p:nvCxnSpPr>
        <p:spPr>
          <a:xfrm flipH="1">
            <a:off x="4798961" y="3895445"/>
            <a:ext cx="1614368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691742" y="3971645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0" idx="4"/>
            <a:endCxn id="18" idx="0"/>
          </p:cNvCxnSpPr>
          <p:nvPr/>
        </p:nvCxnSpPr>
        <p:spPr>
          <a:xfrm>
            <a:off x="6574974" y="3962400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9" idx="5"/>
            <a:endCxn id="19" idx="1"/>
          </p:cNvCxnSpPr>
          <p:nvPr/>
        </p:nvCxnSpPr>
        <p:spPr>
          <a:xfrm>
            <a:off x="5767790" y="3895445"/>
            <a:ext cx="1614365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3"/>
            <a:endCxn id="17" idx="7"/>
          </p:cNvCxnSpPr>
          <p:nvPr/>
        </p:nvCxnSpPr>
        <p:spPr>
          <a:xfrm flipH="1">
            <a:off x="5767790" y="3895445"/>
            <a:ext cx="1614365" cy="181031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606142" y="3953155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543800" y="3953155"/>
            <a:ext cx="0" cy="1676400"/>
          </a:xfrm>
          <a:prstGeom prst="line">
            <a:avLst/>
          </a:prstGeom>
          <a:ln w="31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09800" y="6167735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Control bits: </a:t>
            </a:r>
            <a:r>
              <a:rPr lang="en-US" sz="2400" b="1" dirty="0" smtClean="0">
                <a:solidFill>
                  <a:srgbClr val="FFC000"/>
                </a:solidFill>
              </a:rPr>
              <a:t>1</a:t>
            </a:r>
            <a:r>
              <a:rPr lang="en-US" sz="2400" b="1" dirty="0" smtClean="0">
                <a:solidFill>
                  <a:srgbClr val="7030A0"/>
                </a:solidFill>
              </a:rPr>
              <a:t> 0 </a:t>
            </a:r>
            <a:r>
              <a:rPr lang="en-US" sz="2400" b="1" dirty="0" smtClean="0">
                <a:solidFill>
                  <a:srgbClr val="FFC000"/>
                </a:solidFill>
              </a:rPr>
              <a:t>1 1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65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33400" y="518160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Permutation Networks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7113" y="2362200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shift(-2)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7113" y="289560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shift(2)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20153" y="1851198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531965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668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526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4384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242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100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958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1816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67400" y="18288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668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7526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4384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242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4958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1816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67400" y="2362200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668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526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4384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1242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100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4958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1816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867400" y="29189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3400" y="18288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1</a:t>
            </a:r>
            <a:endParaRPr lang="en-US" sz="2000" baseline="-25000" dirty="0"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" y="2297668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2</a:t>
            </a:r>
            <a:endParaRPr lang="en-US" sz="2000" baseline="-25000" dirty="0"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400" y="2907268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3</a:t>
            </a:r>
            <a:endParaRPr lang="en-US" sz="2000" baseline="-25000" dirty="0">
              <a:cs typeface="Arial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066800" y="5319656"/>
            <a:ext cx="5486400" cy="369332"/>
            <a:chOff x="1265816" y="5257800"/>
            <a:chExt cx="5486400" cy="369332"/>
          </a:xfrm>
        </p:grpSpPr>
        <p:sp>
          <p:nvSpPr>
            <p:cNvPr id="75" name="Rectangle 74"/>
            <p:cNvSpPr/>
            <p:nvPr/>
          </p:nvSpPr>
          <p:spPr>
            <a:xfrm>
              <a:off x="12658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516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374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232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090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948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806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664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7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15 -4.4444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2049 0.04005 C 0.14584 0.04908 0.18368 0.05394 0.22309 0.05394 C 0.26806 0.05394 0.304 0.04908 0.32934 0.04005 L 0.45 -4.44444E-6 " pathEditMode="relative" rAng="0" ptsTypes="FffFF">
                                      <p:cBhvr>
                                        <p:cTn id="5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2049 0.04005 C 0.14584 0.04908 0.18368 0.05394 0.22309 0.05394 C 0.26806 0.05394 0.304 0.04908 0.32934 0.04005 L 0.45 -4.44444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5 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069 L 0.15 4.8148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4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5 4.81481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5 4.8148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15 4.81481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2066 0.04004 C -0.146 0.04907 -0.18385 0.05393 -0.22326 0.05393 C -0.26823 0.05393 -0.30416 0.04907 -0.32951 0.04004 L -0.45 4.81481E-6 " pathEditMode="relative" rAng="0" ptsTypes="FffFF">
                                      <p:cBhvr>
                                        <p:cTn id="7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6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12066 0.04004 C -0.146 0.04907 -0.18385 0.05393 -0.22326 0.05393 C -0.26823 0.05393 -0.30416 0.04907 -0.32951 0.04004 L -0.45 4.81481E-6 " pathEditMode="relative" rAng="0" ptsTypes="FffFF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3" grpId="0"/>
      <p:bldP spid="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33400" y="518160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Permutation Networks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7113" y="236013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shift(-2)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77113" y="289353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shift(2)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20153" y="184913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05600" y="531965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0668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7526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384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1242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8100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4958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1816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67400" y="18267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668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7526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4384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242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38100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958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16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867400" y="2360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0668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17526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4384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1242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8100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4958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51816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67400" y="2916872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3400" y="1826736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1</a:t>
            </a:r>
            <a:endParaRPr lang="en-US" sz="2000" baseline="-25000" dirty="0"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" y="229560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2</a:t>
            </a:r>
            <a:endParaRPr lang="en-US" sz="2000" baseline="-25000" dirty="0"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400" y="2905204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3</a:t>
            </a:r>
            <a:endParaRPr lang="en-US" sz="2000" baseline="-25000" dirty="0">
              <a:cs typeface="Arial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066800" y="5319656"/>
            <a:ext cx="5486400" cy="369332"/>
            <a:chOff x="1265816" y="5257800"/>
            <a:chExt cx="5486400" cy="369332"/>
          </a:xfrm>
        </p:grpSpPr>
        <p:sp>
          <p:nvSpPr>
            <p:cNvPr id="75" name="Rectangle 74"/>
            <p:cNvSpPr/>
            <p:nvPr/>
          </p:nvSpPr>
          <p:spPr>
            <a:xfrm>
              <a:off x="12658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516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6374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3232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090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6948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3806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66416" y="5257800"/>
              <a:ext cx="685800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58979" y="375713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SELECT(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0668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526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384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31242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8100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958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1816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5867400" y="3743404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58979" y="427886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SELECT(</a:t>
            </a:r>
            <a:r>
              <a:rPr lang="en-US" i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668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7526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384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1242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8100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958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1816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67400" y="4265136"/>
            <a:ext cx="68580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3400" y="369545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4</a:t>
            </a:r>
            <a:endParaRPr lang="en-US" sz="2000" baseline="-25000" dirty="0"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3400" y="418893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Arial" pitchFamily="34" charset="0"/>
              </a:rPr>
              <a:t>a</a:t>
            </a:r>
            <a:r>
              <a:rPr lang="en-US" sz="2000" baseline="-25000" dirty="0" smtClean="0">
                <a:cs typeface="Arial" pitchFamily="34" charset="0"/>
              </a:rPr>
              <a:t>5</a:t>
            </a:r>
            <a:endParaRPr lang="en-US" sz="2000" baseline="-25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 animBg="1"/>
      <p:bldP spid="54" grpId="0" animBg="1"/>
      <p:bldP spid="55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Contemporary HE Schemes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[Gentry’09] approach</a:t>
                </a:r>
              </a:p>
              <a:p>
                <a:pPr lvl="1"/>
                <a:r>
                  <a:rPr lang="en-US" dirty="0" smtClean="0"/>
                  <a:t>Ciphertext is noisy (to get security)</a:t>
                </a:r>
              </a:p>
              <a:p>
                <a:pPr lvl="1"/>
                <a:r>
                  <a:rPr lang="en-US" dirty="0" smtClean="0"/>
                  <a:t>Noise grows with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evaluation</a:t>
                </a:r>
              </a:p>
              <a:p>
                <a:pPr lvl="1"/>
                <a:r>
                  <a:rPr lang="en-US" dirty="0" smtClean="0"/>
                  <a:t>Until ciphertext is too noisy to decrypt</a:t>
                </a:r>
              </a:p>
              <a:p>
                <a:r>
                  <a:rPr lang="en-US" dirty="0" smtClean="0"/>
                  <a:t>Ciphertext is inherently large</a:t>
                </a:r>
              </a:p>
              <a:p>
                <a:pPr lvl="1"/>
                <a:r>
                  <a:rPr lang="en-US" dirty="0" smtClean="0"/>
                  <a:t>Need to leave lots of room for noise to grow</a:t>
                </a:r>
              </a:p>
              <a:p>
                <a:pPr lvl="1"/>
                <a:r>
                  <a:rPr lang="en-US" dirty="0" smtClean="0"/>
                  <a:t>It takes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bit </a:t>
                </a:r>
                <a:r>
                  <a:rPr lang="en-US" dirty="0" smtClean="0"/>
                  <a:t>ciphertext to encrypt a single bit</a:t>
                </a:r>
              </a:p>
              <a:p>
                <a:pPr lvl="2"/>
                <a:r>
                  <a:rPr lang="en-US" dirty="0" smtClean="0">
                    <a:sym typeface="Symbol"/>
                  </a:rPr>
                  <a:t></a:t>
                </a:r>
                <a:r>
                  <a:rPr lang="en-US" dirty="0" smtClean="0"/>
                  <a:t> is the security parameter</a:t>
                </a:r>
              </a:p>
              <a:p>
                <a:r>
                  <a:rPr lang="en-US" dirty="0" smtClean="0"/>
                  <a:t>Implementing each binary arithmetic gate takes at least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just to read the input </a:t>
                </a:r>
                <a:r>
                  <a:rPr lang="en-US" dirty="0" err="1" smtClean="0"/>
                  <a:t>ciphertexts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  <a:blipFill rotWithShape="1">
                <a:blip r:embed="rId2"/>
                <a:stretch>
                  <a:fillRect l="-1018" t="-2509" r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0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Permutation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Claim: </a:t>
            </a:r>
            <a:r>
              <a:rPr lang="en-US" dirty="0" smtClean="0"/>
              <a:t>every level of the Benes network can be realized by two shifts and two SELECTs</a:t>
            </a:r>
          </a:p>
          <a:p>
            <a:pPr lvl="8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Proof </a:t>
            </a:r>
            <a:r>
              <a:rPr lang="en-US" dirty="0" smtClean="0"/>
              <a:t>: In every level, all the exchanges are between nodes at the same distance</a:t>
            </a:r>
          </a:p>
          <a:p>
            <a:pPr lvl="1"/>
            <a:r>
              <a:rPr lang="en-US" dirty="0" smtClean="0"/>
              <a:t>Distance 2</a:t>
            </a:r>
            <a:r>
              <a:rPr lang="en-US" i="1" baseline="30000" dirty="0" smtClean="0"/>
              <a:t>i</a:t>
            </a:r>
            <a:r>
              <a:rPr lang="en-US" dirty="0" smtClean="0"/>
              <a:t> for some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an implement all these exchanges using shift(2</a:t>
            </a:r>
            <a:r>
              <a:rPr lang="en-US" i="1" baseline="30000" dirty="0" smtClean="0"/>
              <a:t>i</a:t>
            </a:r>
            <a:r>
              <a:rPr lang="en-US" dirty="0" smtClean="0"/>
              <a:t>), shift(-2</a:t>
            </a:r>
            <a:r>
              <a:rPr lang="en-US" i="1" baseline="30000" dirty="0" smtClean="0"/>
              <a:t>i</a:t>
            </a:r>
            <a:r>
              <a:rPr lang="en-US" dirty="0" smtClean="0"/>
              <a:t>), and two SELECTs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7772400" y="5410200"/>
            <a:ext cx="304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Realizing Permutation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Every level takes 2 shifts and 2 SELECTs</a:t>
                </a:r>
              </a:p>
              <a:p>
                <a:r>
                  <a:rPr lang="en-US" dirty="0" smtClean="0"/>
                  <a:t>There are 2log(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levels</a:t>
                </a:r>
              </a:p>
              <a:p>
                <a:pPr>
                  <a:buSzPct val="100000"/>
                  <a:buFont typeface="Symbol" pitchFamily="18" charset="2"/>
                  <a:buChar char=""/>
                </a:pPr>
                <a:r>
                  <a:rPr lang="en-US" dirty="0" smtClean="0"/>
                  <a:t>Any permutation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-arrays can be realized using 4log(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shifts and 4log(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SELECTs</a:t>
                </a:r>
                <a:endParaRPr lang="en-US" dirty="0"/>
              </a:p>
              <a:p>
                <a:r>
                  <a:rPr lang="en-US" dirty="0" smtClean="0"/>
                  <a:t>Some more complications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is not a power of two</a:t>
                </a:r>
              </a:p>
              <a:p>
                <a:pPr lvl="1"/>
                <a:r>
                  <a:rPr lang="en-US" dirty="0" smtClean="0"/>
                  <a:t>But still only O(log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operations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46237"/>
                <a:ext cx="8686800" cy="4297363"/>
              </a:xfrm>
              <a:blipFill rotWithShape="1">
                <a:blip r:embed="rId2"/>
                <a:stretch>
                  <a:fillRect l="-2386" t="-43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7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Values Between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00B050"/>
                  </a:buClr>
                  <a:buSzPct val="100000"/>
                  <a:buFont typeface="Wingdings" pitchFamily="2" charset="2"/>
                  <a:buChar char="ü"/>
                </a:pPr>
                <a:r>
                  <a:rPr lang="en-US" dirty="0" smtClean="0"/>
                  <a:t>Implementing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-permute</a:t>
                </a:r>
              </a:p>
              <a:p>
                <a:pPr marL="742950" lvl="1" indent="-514350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↦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/>
                  <a:t> to get simple shifts</a:t>
                </a:r>
              </a:p>
              <a:p>
                <a:pPr marL="742950" lvl="1" indent="-514350"/>
                <a:r>
                  <a:rPr lang="en-US" dirty="0" smtClean="0"/>
                  <a:t>Benes network to get arbitrary permutation</a:t>
                </a:r>
              </a:p>
              <a:p>
                <a:pPr marL="742950" lvl="1" indent="-514350"/>
                <a:r>
                  <a:rPr lang="en-US" dirty="0" smtClean="0"/>
                  <a:t>Takes O(log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operations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Cloning values from high fan-out gates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Permutations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≫ℓ</m:t>
                    </m:r>
                  </m:oMath>
                </a14:m>
                <a:r>
                  <a:rPr lang="en-US" dirty="0" smtClean="0"/>
                  <a:t> elements</a:t>
                </a:r>
              </a:p>
              <a:p>
                <a:pPr lvl="1"/>
                <a:r>
                  <a:rPr lang="en-US" dirty="0" smtClean="0"/>
                  <a:t>How to handle large permutations?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2400" y="33873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paper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01000" y="3733800"/>
            <a:ext cx="376694" cy="205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Large Permutations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106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 width-</a:t>
                </a:r>
                <a:r>
                  <a:rPr lang="en-US" i="1" dirty="0" smtClean="0"/>
                  <a:t>W</a:t>
                </a:r>
                <a:r>
                  <a:rPr lang="en-US" dirty="0" smtClean="0"/>
                  <a:t> level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/ℓ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-arrays</a:t>
                </a:r>
              </a:p>
              <a:p>
                <a:r>
                  <a:rPr lang="en-US" dirty="0" smtClean="0"/>
                  <a:t>How to permute these W values?</a:t>
                </a:r>
              </a:p>
              <a:p>
                <a:pPr lvl="1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-ADD,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-MUL,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-PERMUTE</a:t>
                </a:r>
              </a:p>
              <a:p>
                <a:pPr marL="0" indent="0">
                  <a:buNone/>
                </a:pPr>
                <a:r>
                  <a:rPr lang="en-US" b="1" u="sng" dirty="0" smtClean="0"/>
                  <a:t>Theorem </a:t>
                </a:r>
                <a:r>
                  <a:rPr lang="en-US" dirty="0" smtClean="0"/>
                  <a:t>(Lev, </a:t>
                </a:r>
                <a:r>
                  <a:rPr lang="en-US" dirty="0" err="1" smtClean="0"/>
                  <a:t>Pippenger</a:t>
                </a:r>
                <a:r>
                  <a:rPr lang="en-US" dirty="0" smtClean="0"/>
                  <a:t>, Valiant ‘84)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Any</a:t>
                </a:r>
                <a:br>
                  <a:rPr lang="en-US" dirty="0" smtClean="0"/>
                </a:br>
                <a:r>
                  <a:rPr lang="en-US" dirty="0" smtClean="0"/>
                  <a:t>  permutation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dirty="0" smtClean="0">
                    <a:latin typeface="Times New Roman"/>
                    <a:cs typeface="Times New Roman"/>
                  </a:rPr>
                  <a:t> </a:t>
                </a:r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⋅ℓ</m:t>
                    </m:r>
                  </m:oMath>
                </a14:m>
                <a:r>
                  <a:rPr lang="en-US" dirty="0" smtClean="0"/>
                  <a:t> values (viewed as a</a:t>
                </a:r>
                <a:br>
                  <a:rPr lang="en-US" dirty="0" smtClean="0"/>
                </a:br>
                <a:r>
                  <a:rPr lang="en-US" dirty="0" smtClean="0"/>
                  <a:t>  rectangle) can be decomposed as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 </a:t>
                </a:r>
                <a:r>
                  <a:rPr lang="en-US" dirty="0" smtClean="0"/>
                  <a:t>=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 smtClean="0"/>
                  <a:t>3</a:t>
                </a:r>
                <a:r>
                  <a:rPr lang="en-US" dirty="0" smtClean="0">
                    <a:latin typeface="Times New Roman"/>
                    <a:cs typeface="Times New Roman"/>
                  </a:rPr>
                  <a:t>◦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2</a:t>
                </a:r>
                <a:r>
                  <a:rPr lang="en-US" dirty="0" smtClean="0">
                    <a:latin typeface="Times New Roman"/>
                    <a:cs typeface="Times New Roman"/>
                  </a:rPr>
                  <a:t>◦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  where:</a:t>
                </a:r>
              </a:p>
              <a:p>
                <a:pPr lvl="1"/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only permutes within the columns</a:t>
                </a:r>
              </a:p>
              <a:p>
                <a:pPr lvl="1"/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only permutes within the rows</a:t>
                </a:r>
              </a:p>
              <a:p>
                <a:pPr lvl="1"/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 smtClean="0"/>
                  <a:t>3</a:t>
                </a:r>
                <a:r>
                  <a:rPr lang="en-US" dirty="0" smtClean="0"/>
                  <a:t> only permutes within the columns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10600" cy="4876800"/>
              </a:xfrm>
              <a:blipFill rotWithShape="1">
                <a:blip r:embed="rId2"/>
                <a:stretch>
                  <a:fillRect l="-1700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31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3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04800" y="28956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1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7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04800" y="28956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>
            <a:off x="4038600" y="4495800"/>
            <a:ext cx="685800" cy="37338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2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04800" y="28956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>
            <a:off x="4038600" y="4495800"/>
            <a:ext cx="685800" cy="37338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7772400" y="27432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9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04800" y="28956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>
            <a:off x="4038600" y="4495800"/>
            <a:ext cx="685800" cy="37338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7772400" y="27432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0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54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13360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4373880"/>
          <a:ext cx="26670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Striped Right Arrow 10"/>
          <p:cNvSpPr/>
          <p:nvPr/>
        </p:nvSpPr>
        <p:spPr>
          <a:xfrm>
            <a:off x="4114800" y="2819400"/>
            <a:ext cx="533400" cy="457200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14800" y="2340114"/>
            <a:ext cx="53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7030A0"/>
                </a:solidFill>
              </a:rPr>
              <a:t>?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304800" y="28956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16200000">
            <a:off x="4038600" y="4495800"/>
            <a:ext cx="685800" cy="37338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0800000">
            <a:off x="7772400" y="2743200"/>
            <a:ext cx="685800" cy="2438400"/>
          </a:xfrm>
          <a:prstGeom prst="curv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4" name="Picture 6" descr="C:\Documents and Settings\craig\Desktop\Presentations\NY Area Polylog\glass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57200"/>
            <a:ext cx="7010400" cy="5616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Decomposing Permutations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Homomorphic evaluation of T-gate binary arithmetic circuits of average width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𝜆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time </a:t>
                </a:r>
                <a:r>
                  <a:rPr lang="en-US" b="1" dirty="0" smtClean="0">
                    <a:solidFill>
                      <a:srgbClr val="004A82"/>
                    </a:solidFill>
                  </a:rPr>
                  <a:t>T∙polylog(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4A82"/>
                        </a:solidFill>
                        <a:latin typeface="Cambria Math"/>
                      </a:rPr>
                      <m:t>𝛌</m:t>
                    </m:r>
                  </m:oMath>
                </a14:m>
                <a:r>
                  <a:rPr lang="en-US" b="1" dirty="0" smtClean="0">
                    <a:solidFill>
                      <a:srgbClr val="004A82"/>
                    </a:solidFill>
                  </a:rPr>
                  <a:t>)</a:t>
                </a:r>
              </a:p>
              <a:p>
                <a:r>
                  <a:rPr lang="en-US" dirty="0" smtClean="0"/>
                  <a:t>More Generally, a T-gate, W-average-width circuit can be evaluated </a:t>
                </a:r>
                <a:r>
                  <a:rPr lang="en-US" dirty="0" err="1" smtClean="0"/>
                  <a:t>homomorphically</a:t>
                </a:r>
                <a:r>
                  <a:rPr lang="en-US" dirty="0" smtClean="0"/>
                  <a:t> in 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  <m:t>𝑶</m:t>
                        </m:r>
                      </m:e>
                    </m:acc>
                    <m:r>
                      <a:rPr lang="en-US" b="1" smtClean="0">
                        <a:solidFill>
                          <a:srgbClr val="004A82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 smtClean="0">
                                <a:solidFill>
                                  <a:srgbClr val="004A82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004A82"/>
                                </a:solidFill>
                                <a:latin typeface="Cambria Math"/>
                              </a:rPr>
                              <m:t>𝑾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4A82"/>
                                </a:solidFill>
                                <a:latin typeface="Cambria Math"/>
                              </a:rPr>
                              <m:t>𝝀</m:t>
                            </m:r>
                          </m:den>
                        </m:f>
                      </m:e>
                    </m:d>
                    <m:r>
                      <a:rPr lang="en-US" b="1" smtClean="0">
                        <a:solidFill>
                          <a:srgbClr val="004A82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004A82"/>
                        </a:solidFill>
                        <a:latin typeface="Cambria Math"/>
                      </a:rPr>
                      <m:t>𝛌</m:t>
                    </m:r>
                    <m:r>
                      <a:rPr lang="en-US" b="1" smtClean="0">
                        <a:solidFill>
                          <a:srgbClr val="004A82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type m:val="lin"/>
                        <m:ctrlP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  <m:t>𝑻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4A82"/>
                            </a:solidFill>
                            <a:latin typeface="Cambria Math"/>
                          </a:rPr>
                          <m:t>𝑾</m:t>
                        </m:r>
                      </m:den>
                    </m:f>
                    <m:r>
                      <a:rPr lang="en-US" b="1" smtClean="0">
                        <a:solidFill>
                          <a:srgbClr val="004A82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004A8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rot="5400000">
            <a:off x="4648200" y="44196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3200400" y="3962400"/>
            <a:ext cx="3810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27095" y="50292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levels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502920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per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Large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Input: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-arrays (each is a ciphertext)</a:t>
                </a:r>
              </a:p>
              <a:p>
                <a:pPr lvl="1"/>
                <a:r>
                  <a:rPr lang="en-US" dirty="0" smtClean="0"/>
                  <a:t>Consider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-array</a:t>
                </a:r>
                <a:r>
                  <a:rPr lang="en-US" dirty="0" smtClean="0"/>
                  <a:t> as a row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 matrix</a:t>
                </a:r>
              </a:p>
              <a:p>
                <a:pPr lvl="1"/>
                <a:r>
                  <a:rPr lang="en-US" dirty="0" smtClean="0"/>
                  <a:t>We have a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⋅ℓ</m:t>
                    </m:r>
                  </m:oMath>
                </a14:m>
                <a:r>
                  <a:rPr lang="en-US" dirty="0" smtClean="0"/>
                  <a:t> slots</a:t>
                </a:r>
              </a:p>
              <a:p>
                <a:r>
                  <a:rPr lang="en-US" dirty="0" smtClean="0"/>
                  <a:t>Decompose </a:t>
                </a:r>
                <a:r>
                  <a:rPr lang="el-GR" dirty="0">
                    <a:latin typeface="Times New Roman"/>
                    <a:cs typeface="Times New Roman"/>
                  </a:rPr>
                  <a:t>π </a:t>
                </a:r>
                <a:r>
                  <a:rPr lang="en-US" dirty="0"/>
                  <a:t>= 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/>
                  <a:t>3</a:t>
                </a:r>
                <a:r>
                  <a:rPr lang="en-US" dirty="0">
                    <a:latin typeface="Times New Roman"/>
                    <a:cs typeface="Times New Roman"/>
                  </a:rPr>
                  <a:t>◦ 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/>
                  <a:t>2</a:t>
                </a:r>
                <a:r>
                  <a:rPr lang="en-US" dirty="0">
                    <a:latin typeface="Times New Roman"/>
                    <a:cs typeface="Times New Roman"/>
                  </a:rPr>
                  <a:t>◦ 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1</a:t>
                </a:r>
              </a:p>
              <a:p>
                <a:r>
                  <a:rPr lang="en-US" dirty="0" smtClean="0"/>
                  <a:t>Row perm’s 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implemented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-</a:t>
                </a:r>
                <a:r>
                  <a:rPr lang="en-US" sz="3000" dirty="0"/>
                  <a:t>P</a:t>
                </a:r>
                <a:r>
                  <a:rPr lang="en-US" sz="3000" dirty="0" smtClean="0"/>
                  <a:t>ERMUTE</a:t>
                </a:r>
              </a:p>
              <a:p>
                <a:pPr lvl="1"/>
                <a:r>
                  <a:rPr lang="en-US" dirty="0" smtClean="0"/>
                  <a:t>Permuting each row separately</a:t>
                </a:r>
                <a:endParaRPr lang="en-US" dirty="0"/>
              </a:p>
              <a:p>
                <a:r>
                  <a:rPr lang="en-US" dirty="0" smtClean="0"/>
                  <a:t>Column perm’s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 smtClean="0"/>
                  <a:t>1</a:t>
                </a:r>
                <a:r>
                  <a:rPr lang="en-US" dirty="0" smtClean="0">
                    <a:latin typeface="Times New Roman"/>
                    <a:cs typeface="Times New Roman"/>
                  </a:rPr>
                  <a:t>,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 implemented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sz="3000" dirty="0" smtClean="0"/>
                  <a:t>SELECT</a:t>
                </a:r>
              </a:p>
              <a:p>
                <a:pPr lvl="1"/>
                <a:r>
                  <a:rPr lang="en-US" dirty="0" smtClean="0"/>
                  <a:t>Permuting all the columns in parallel</a:t>
                </a:r>
              </a:p>
              <a:p>
                <a:pPr lvl="1"/>
                <a:r>
                  <a:rPr lang="en-US" dirty="0" smtClean="0"/>
                  <a:t>For each column a different permutation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686800" cy="4876800"/>
              </a:xfrm>
              <a:blipFill rotWithShape="1">
                <a:blip r:embed="rId2"/>
                <a:stretch>
                  <a:fillRect l="-1053" t="-1625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Permuting The Columns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45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624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85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121082"/>
              </p:ext>
            </p:extLst>
          </p:nvPr>
        </p:nvGraphicFramePr>
        <p:xfrm>
          <a:off x="1905000" y="190500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4269" y="5791200"/>
            <a:ext cx="651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Implement a </a:t>
            </a:r>
            <a:r>
              <a:rPr lang="en-US" sz="2400" dirty="0" err="1" smtClean="0"/>
              <a:t>Beneš</a:t>
            </a:r>
            <a:r>
              <a:rPr lang="en-US" sz="2400" dirty="0" smtClean="0"/>
              <a:t> network over each column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578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389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Permuting The Columns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45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624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85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473458"/>
              </p:ext>
            </p:extLst>
          </p:nvPr>
        </p:nvGraphicFramePr>
        <p:xfrm>
          <a:off x="1905000" y="190500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271887" y="5793167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First level in all the networks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578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389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726040"/>
              </p:ext>
            </p:extLst>
          </p:nvPr>
        </p:nvGraphicFramePr>
        <p:xfrm>
          <a:off x="1676400" y="205740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2238376" y="2085975"/>
            <a:ext cx="235967" cy="2762253"/>
            <a:chOff x="2238376" y="2085975"/>
            <a:chExt cx="235967" cy="2762253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238376" y="2085975"/>
              <a:ext cx="224290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2240527" y="2457451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240527" y="2828925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40527" y="3200399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2240527" y="3567110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2240527" y="3943352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2240527" y="4310058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238376" y="4681538"/>
              <a:ext cx="224290" cy="166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3367088" y="2085975"/>
            <a:ext cx="235967" cy="2762253"/>
            <a:chOff x="2238376" y="2085975"/>
            <a:chExt cx="235967" cy="2762253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2238376" y="2085975"/>
              <a:ext cx="224290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240527" y="2457451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240527" y="2828925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240527" y="3200399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240527" y="3567110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240527" y="3943352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240527" y="4310058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238376" y="4681538"/>
              <a:ext cx="224290" cy="166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4495800" y="2085975"/>
            <a:ext cx="235967" cy="2762253"/>
            <a:chOff x="2238376" y="2085975"/>
            <a:chExt cx="235967" cy="2762253"/>
          </a:xfrm>
        </p:grpSpPr>
        <p:cxnSp>
          <p:nvCxnSpPr>
            <p:cNvPr id="59" name="Straight Connector 58"/>
            <p:cNvCxnSpPr/>
            <p:nvPr/>
          </p:nvCxnSpPr>
          <p:spPr>
            <a:xfrm flipH="1">
              <a:off x="2238376" y="2085975"/>
              <a:ext cx="224290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240527" y="2457451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240527" y="2828925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2240527" y="3200399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240527" y="3567110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2240527" y="3943352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2240527" y="4310058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238376" y="4681538"/>
              <a:ext cx="224290" cy="166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624512" y="2085975"/>
            <a:ext cx="235967" cy="2762253"/>
            <a:chOff x="2238376" y="2085975"/>
            <a:chExt cx="235967" cy="2762253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2238376" y="2085975"/>
              <a:ext cx="224290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2240527" y="2457451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2240527" y="2828925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2240527" y="3200399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2240527" y="3567110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240527" y="3943352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2240527" y="4310058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238376" y="4681538"/>
              <a:ext cx="224290" cy="166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748461" y="2085975"/>
            <a:ext cx="235967" cy="2762253"/>
            <a:chOff x="2238376" y="2085975"/>
            <a:chExt cx="235967" cy="2762253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238376" y="2085975"/>
              <a:ext cx="224290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2240527" y="2457451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2240527" y="2828925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2240527" y="3200399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2240527" y="3567110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240527" y="3943352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240527" y="4310058"/>
              <a:ext cx="233816" cy="1666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238376" y="4681538"/>
              <a:ext cx="224290" cy="1666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2238376" y="2085975"/>
            <a:ext cx="245032" cy="2767014"/>
            <a:chOff x="2238376" y="2085975"/>
            <a:chExt cx="245032" cy="2767014"/>
          </a:xfrm>
        </p:grpSpPr>
        <p:cxnSp>
          <p:nvCxnSpPr>
            <p:cNvPr id="86" name="Straight Connector 85"/>
            <p:cNvCxnSpPr/>
            <p:nvPr/>
          </p:nvCxnSpPr>
          <p:spPr>
            <a:xfrm flipH="1">
              <a:off x="2238376" y="20859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2238376" y="28289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2238376" y="35718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2238376" y="43148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238376" y="22526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245290" y="29956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252204" y="37385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259118" y="44815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3367088" y="2085975"/>
            <a:ext cx="245032" cy="2767014"/>
            <a:chOff x="2238376" y="2085975"/>
            <a:chExt cx="245032" cy="2767014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2238376" y="20859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238376" y="28289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2238376" y="35718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2238376" y="43148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238376" y="22526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245290" y="29956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252204" y="37385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259118" y="44815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4495800" y="2085975"/>
            <a:ext cx="245032" cy="2767014"/>
            <a:chOff x="2238376" y="2085975"/>
            <a:chExt cx="245032" cy="2767014"/>
          </a:xfrm>
        </p:grpSpPr>
        <p:cxnSp>
          <p:nvCxnSpPr>
            <p:cNvPr id="106" name="Straight Connector 105"/>
            <p:cNvCxnSpPr/>
            <p:nvPr/>
          </p:nvCxnSpPr>
          <p:spPr>
            <a:xfrm flipH="1">
              <a:off x="2238376" y="20859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2238376" y="28289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2238376" y="35718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H="1">
              <a:off x="2238376" y="43148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238376" y="22526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245290" y="29956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52204" y="37385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2259118" y="44815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624512" y="2085975"/>
            <a:ext cx="245032" cy="2767014"/>
            <a:chOff x="2238376" y="2085975"/>
            <a:chExt cx="245032" cy="2767014"/>
          </a:xfrm>
        </p:grpSpPr>
        <p:cxnSp>
          <p:nvCxnSpPr>
            <p:cNvPr id="115" name="Straight Connector 114"/>
            <p:cNvCxnSpPr/>
            <p:nvPr/>
          </p:nvCxnSpPr>
          <p:spPr>
            <a:xfrm flipH="1">
              <a:off x="2238376" y="20859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2238376" y="28289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2238376" y="35718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2238376" y="43148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2238376" y="22526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245290" y="29956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52204" y="37385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259118" y="44815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6753224" y="2085975"/>
            <a:ext cx="245032" cy="2767014"/>
            <a:chOff x="2238376" y="2085975"/>
            <a:chExt cx="245032" cy="2767014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2238376" y="20859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2238376" y="28289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2238376" y="357187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2238376" y="4314825"/>
              <a:ext cx="224290" cy="5381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2238376" y="22526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2245290" y="29956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252204" y="373856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2259118" y="4481513"/>
              <a:ext cx="224290" cy="204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7231630" y="2057400"/>
            <a:ext cx="535854" cy="403506"/>
            <a:chOff x="7231630" y="2057400"/>
            <a:chExt cx="535854" cy="403506"/>
          </a:xfrm>
        </p:grpSpPr>
        <p:cxnSp>
          <p:nvCxnSpPr>
            <p:cNvPr id="133" name="Straight Connector 132"/>
            <p:cNvCxnSpPr/>
            <p:nvPr/>
          </p:nvCxnSpPr>
          <p:spPr>
            <a:xfrm>
              <a:off x="7246374" y="2057400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7231630" y="2265643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231630" y="2796895"/>
            <a:ext cx="535854" cy="403506"/>
            <a:chOff x="7231630" y="2057400"/>
            <a:chExt cx="535854" cy="403506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7246374" y="2057400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31630" y="2265643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7231630" y="3536390"/>
            <a:ext cx="535854" cy="403506"/>
            <a:chOff x="7231630" y="2057400"/>
            <a:chExt cx="535854" cy="403506"/>
          </a:xfrm>
        </p:grpSpPr>
        <p:cxnSp>
          <p:nvCxnSpPr>
            <p:cNvPr id="140" name="Straight Connector 139"/>
            <p:cNvCxnSpPr/>
            <p:nvPr/>
          </p:nvCxnSpPr>
          <p:spPr>
            <a:xfrm>
              <a:off x="7246374" y="2057400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V="1">
              <a:off x="7231630" y="2265643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231630" y="4275885"/>
            <a:ext cx="535854" cy="403506"/>
            <a:chOff x="7231630" y="2057400"/>
            <a:chExt cx="535854" cy="403506"/>
          </a:xfrm>
        </p:grpSpPr>
        <p:cxnSp>
          <p:nvCxnSpPr>
            <p:cNvPr id="143" name="Straight Connector 142"/>
            <p:cNvCxnSpPr/>
            <p:nvPr/>
          </p:nvCxnSpPr>
          <p:spPr>
            <a:xfrm>
              <a:off x="7246374" y="2057400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7231630" y="2265643"/>
              <a:ext cx="521110" cy="195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712083" y="20574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2057400"/>
                <a:ext cx="127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38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712083" y="28194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2819400"/>
                <a:ext cx="127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38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7712083" y="35168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3516868"/>
                <a:ext cx="127951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712083" y="42788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4278868"/>
                <a:ext cx="127951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Permuting The Columns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45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6245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85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6400" y="2057400"/>
            <a:ext cx="2057400" cy="3124200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43735"/>
              </p:ext>
            </p:extLst>
          </p:nvPr>
        </p:nvGraphicFramePr>
        <p:xfrm>
          <a:off x="1905000" y="190500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4650" y="5793167"/>
            <a:ext cx="4499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Second level in all the networks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910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2578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438900" y="5334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931151"/>
              </p:ext>
            </p:extLst>
          </p:nvPr>
        </p:nvGraphicFramePr>
        <p:xfrm>
          <a:off x="1676400" y="205740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136" name="Group 135"/>
          <p:cNvGrpSpPr/>
          <p:nvPr/>
        </p:nvGrpSpPr>
        <p:grpSpPr>
          <a:xfrm>
            <a:off x="7231630" y="2090739"/>
            <a:ext cx="535854" cy="728661"/>
            <a:chOff x="7231630" y="1884644"/>
            <a:chExt cx="535854" cy="728661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7231630" y="1884644"/>
              <a:ext cx="535854" cy="36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231630" y="2251355"/>
              <a:ext cx="521110" cy="36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7712083" y="22214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2221468"/>
                <a:ext cx="127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7712083" y="26786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2678668"/>
                <a:ext cx="127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/>
              <p:cNvSpPr txBox="1"/>
              <p:nvPr/>
            </p:nvSpPr>
            <p:spPr>
              <a:xfrm>
                <a:off x="7712083" y="36692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7" name="TextBox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3669268"/>
                <a:ext cx="127951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712083" y="4050268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</a:t>
                </a:r>
                <a:endParaRPr lang="en-US" dirty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083" y="4050268"/>
                <a:ext cx="127951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38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2" name="Group 131"/>
          <p:cNvGrpSpPr/>
          <p:nvPr/>
        </p:nvGrpSpPr>
        <p:grpSpPr>
          <a:xfrm>
            <a:off x="7239000" y="2471739"/>
            <a:ext cx="535854" cy="728661"/>
            <a:chOff x="7231630" y="1884644"/>
            <a:chExt cx="535854" cy="728661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7231630" y="1884644"/>
              <a:ext cx="535854" cy="36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7231630" y="2251355"/>
              <a:ext cx="521110" cy="36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/>
          <p:cNvGrpSpPr/>
          <p:nvPr/>
        </p:nvGrpSpPr>
        <p:grpSpPr>
          <a:xfrm>
            <a:off x="7239000" y="3538539"/>
            <a:ext cx="535854" cy="728661"/>
            <a:chOff x="7231630" y="1884644"/>
            <a:chExt cx="535854" cy="728661"/>
          </a:xfrm>
        </p:grpSpPr>
        <p:cxnSp>
          <p:nvCxnSpPr>
            <p:cNvPr id="152" name="Straight Connector 151"/>
            <p:cNvCxnSpPr/>
            <p:nvPr/>
          </p:nvCxnSpPr>
          <p:spPr>
            <a:xfrm>
              <a:off x="7231630" y="1884644"/>
              <a:ext cx="535854" cy="36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V="1">
              <a:off x="7231630" y="2251355"/>
              <a:ext cx="521110" cy="36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7239000" y="3919539"/>
            <a:ext cx="535854" cy="728661"/>
            <a:chOff x="7231630" y="1884644"/>
            <a:chExt cx="535854" cy="728661"/>
          </a:xfrm>
        </p:grpSpPr>
        <p:cxnSp>
          <p:nvCxnSpPr>
            <p:cNvPr id="155" name="Straight Connector 154"/>
            <p:cNvCxnSpPr/>
            <p:nvPr/>
          </p:nvCxnSpPr>
          <p:spPr>
            <a:xfrm>
              <a:off x="7231630" y="1884644"/>
              <a:ext cx="535854" cy="368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7231630" y="2251355"/>
              <a:ext cx="521110" cy="361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929892"/>
              </p:ext>
            </p:extLst>
          </p:nvPr>
        </p:nvGraphicFramePr>
        <p:xfrm>
          <a:off x="1295400" y="2291080"/>
          <a:ext cx="56388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ym typeface="Symbol"/>
                        </a:rPr>
                        <a:t></a:t>
                      </a:r>
                      <a:endParaRPr lang="en-US" sz="2400" b="1" dirty="0" smtClean="0"/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862138" y="2245283"/>
            <a:ext cx="371476" cy="2824731"/>
            <a:chOff x="1862138" y="2245283"/>
            <a:chExt cx="371476" cy="2824731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1862138" y="22452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1862138" y="26130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 flipH="1">
              <a:off x="1862138" y="29808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H="1">
              <a:off x="1862138" y="334862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flipH="1">
              <a:off x="1862138" y="371640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862138" y="40841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flipH="1">
              <a:off x="1862138" y="44519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H="1">
              <a:off x="1862138" y="48197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2990850" y="2245283"/>
            <a:ext cx="371476" cy="2824731"/>
            <a:chOff x="1862138" y="2245283"/>
            <a:chExt cx="371476" cy="2824731"/>
          </a:xfrm>
        </p:grpSpPr>
        <p:cxnSp>
          <p:nvCxnSpPr>
            <p:cNvPr id="166" name="Straight Connector 165"/>
            <p:cNvCxnSpPr/>
            <p:nvPr/>
          </p:nvCxnSpPr>
          <p:spPr>
            <a:xfrm flipH="1">
              <a:off x="1862138" y="22452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862138" y="26130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862138" y="29808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862138" y="334862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1862138" y="371640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flipH="1">
              <a:off x="1862138" y="40841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>
              <a:off x="1862138" y="44519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H="1">
              <a:off x="1862138" y="48197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114799" y="2245283"/>
            <a:ext cx="371476" cy="2824731"/>
            <a:chOff x="1862138" y="2245283"/>
            <a:chExt cx="371476" cy="2824731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1862138" y="22452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1862138" y="26130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>
              <a:off x="1862138" y="29808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1862138" y="334862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H="1">
              <a:off x="1862138" y="371640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>
              <a:off x="1862138" y="40841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1862138" y="44519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>
              <a:off x="1862138" y="48197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243511" y="2245283"/>
            <a:ext cx="371476" cy="2824731"/>
            <a:chOff x="1862138" y="2245283"/>
            <a:chExt cx="371476" cy="2824731"/>
          </a:xfrm>
        </p:grpSpPr>
        <p:cxnSp>
          <p:nvCxnSpPr>
            <p:cNvPr id="184" name="Straight Connector 183"/>
            <p:cNvCxnSpPr/>
            <p:nvPr/>
          </p:nvCxnSpPr>
          <p:spPr>
            <a:xfrm flipH="1">
              <a:off x="1862138" y="22452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H="1">
              <a:off x="1862138" y="26130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1862138" y="29808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flipH="1">
              <a:off x="1862138" y="334862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flipH="1">
              <a:off x="1862138" y="371640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1862138" y="40841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1862138" y="44519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H="1">
              <a:off x="1862138" y="48197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/>
          <p:cNvGrpSpPr/>
          <p:nvPr/>
        </p:nvGrpSpPr>
        <p:grpSpPr>
          <a:xfrm>
            <a:off x="6367460" y="2245283"/>
            <a:ext cx="371476" cy="2824731"/>
            <a:chOff x="1862138" y="2245283"/>
            <a:chExt cx="371476" cy="2824731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1862138" y="22452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1862138" y="26130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H="1">
              <a:off x="1862138" y="29808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H="1">
              <a:off x="1862138" y="334862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1862138" y="371640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flipH="1">
              <a:off x="1862138" y="408418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>
              <a:off x="1862138" y="445196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flipH="1">
              <a:off x="1862138" y="4819743"/>
              <a:ext cx="371476" cy="250271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862138" y="2245283"/>
            <a:ext cx="371476" cy="2826773"/>
            <a:chOff x="1862138" y="2245283"/>
            <a:chExt cx="371476" cy="2826773"/>
          </a:xfrm>
        </p:grpSpPr>
        <p:cxnSp>
          <p:nvCxnSpPr>
            <p:cNvPr id="206" name="Straight Connector 205"/>
            <p:cNvCxnSpPr/>
            <p:nvPr/>
          </p:nvCxnSpPr>
          <p:spPr>
            <a:xfrm>
              <a:off x="1862138" y="4334454"/>
              <a:ext cx="371476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1862138" y="3966674"/>
              <a:ext cx="357188" cy="4852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1881187" y="2863337"/>
              <a:ext cx="338139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1866901" y="2495557"/>
              <a:ext cx="352425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flipV="1">
              <a:off x="1871663" y="2245283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flipV="1">
              <a:off x="1881187" y="2613064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flipV="1">
              <a:off x="1866900" y="4086225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flipV="1">
              <a:off x="1866901" y="3716402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/>
        </p:nvGrpSpPr>
        <p:grpSpPr>
          <a:xfrm>
            <a:off x="2990850" y="2245283"/>
            <a:ext cx="371476" cy="2826773"/>
            <a:chOff x="1862138" y="2245283"/>
            <a:chExt cx="371476" cy="2826773"/>
          </a:xfrm>
        </p:grpSpPr>
        <p:cxnSp>
          <p:nvCxnSpPr>
            <p:cNvPr id="215" name="Straight Connector 214"/>
            <p:cNvCxnSpPr/>
            <p:nvPr/>
          </p:nvCxnSpPr>
          <p:spPr>
            <a:xfrm>
              <a:off x="1862138" y="4334454"/>
              <a:ext cx="371476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862138" y="3966674"/>
              <a:ext cx="357188" cy="4852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881187" y="2863337"/>
              <a:ext cx="338139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866901" y="2495557"/>
              <a:ext cx="352425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V="1">
              <a:off x="1871663" y="2245283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flipV="1">
              <a:off x="1881187" y="2613064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V="1">
              <a:off x="1866900" y="4086225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V="1">
              <a:off x="1866901" y="3716402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4119562" y="2245283"/>
            <a:ext cx="371476" cy="2826773"/>
            <a:chOff x="1862138" y="2245283"/>
            <a:chExt cx="371476" cy="2826773"/>
          </a:xfrm>
        </p:grpSpPr>
        <p:cxnSp>
          <p:nvCxnSpPr>
            <p:cNvPr id="224" name="Straight Connector 223"/>
            <p:cNvCxnSpPr/>
            <p:nvPr/>
          </p:nvCxnSpPr>
          <p:spPr>
            <a:xfrm>
              <a:off x="1862138" y="4334454"/>
              <a:ext cx="371476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1862138" y="3966674"/>
              <a:ext cx="357188" cy="4852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1881187" y="2863337"/>
              <a:ext cx="338139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1866901" y="2495557"/>
              <a:ext cx="352425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1871663" y="2245283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flipV="1">
              <a:off x="1881187" y="2613064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1866900" y="4086225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V="1">
              <a:off x="1866901" y="3716402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5248274" y="2245283"/>
            <a:ext cx="371476" cy="2826773"/>
            <a:chOff x="1862138" y="2245283"/>
            <a:chExt cx="371476" cy="2826773"/>
          </a:xfrm>
        </p:grpSpPr>
        <p:cxnSp>
          <p:nvCxnSpPr>
            <p:cNvPr id="233" name="Straight Connector 232"/>
            <p:cNvCxnSpPr/>
            <p:nvPr/>
          </p:nvCxnSpPr>
          <p:spPr>
            <a:xfrm>
              <a:off x="1862138" y="4334454"/>
              <a:ext cx="371476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1862138" y="3966674"/>
              <a:ext cx="357188" cy="4852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1881187" y="2863337"/>
              <a:ext cx="338139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1866901" y="2495557"/>
              <a:ext cx="352425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flipV="1">
              <a:off x="1871663" y="2245283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1881187" y="2613064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V="1">
              <a:off x="1866900" y="4086225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flipV="1">
              <a:off x="1866901" y="3716402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6376986" y="2245283"/>
            <a:ext cx="371476" cy="2826773"/>
            <a:chOff x="1862138" y="2245283"/>
            <a:chExt cx="371476" cy="2826773"/>
          </a:xfrm>
        </p:grpSpPr>
        <p:cxnSp>
          <p:nvCxnSpPr>
            <p:cNvPr id="242" name="Straight Connector 241"/>
            <p:cNvCxnSpPr/>
            <p:nvPr/>
          </p:nvCxnSpPr>
          <p:spPr>
            <a:xfrm>
              <a:off x="1862138" y="4334454"/>
              <a:ext cx="371476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1862138" y="3966674"/>
              <a:ext cx="357188" cy="48528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1881187" y="2863337"/>
              <a:ext cx="338139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1866901" y="2495557"/>
              <a:ext cx="352425" cy="48528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1871663" y="2245283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1881187" y="2613064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1866900" y="4086225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V="1">
              <a:off x="1866901" y="3716402"/>
              <a:ext cx="352425" cy="98583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137766" y="578673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57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Large Permutations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two column permutations, 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/>
                  <a:t>1</a:t>
                </a:r>
                <a:r>
                  <a:rPr lang="en-US" dirty="0">
                    <a:latin typeface="Times New Roman"/>
                    <a:cs typeface="Times New Roman"/>
                  </a:rPr>
                  <a:t>,</a:t>
                </a:r>
                <a:r>
                  <a:rPr lang="el-GR" dirty="0">
                    <a:latin typeface="Times New Roman"/>
                    <a:cs typeface="Times New Roman"/>
                  </a:rPr>
                  <a:t>π</a:t>
                </a:r>
                <a:r>
                  <a:rPr lang="en-US" baseline="-25000" dirty="0" smtClean="0"/>
                  <a:t>3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Each level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  <m:r>
                      <a:rPr lang="en-US" b="0" i="0" dirty="0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-SELECT operations</a:t>
                </a:r>
              </a:p>
              <a:p>
                <a:pPr lvl="2"/>
                <a:r>
                  <a:rPr lang="en-US" dirty="0" smtClean="0"/>
                  <a:t>Level applied to all the networks in parallel</a:t>
                </a:r>
              </a:p>
              <a:p>
                <a:pPr lvl="1"/>
                <a:r>
                  <a:rPr lang="en-US" dirty="0" smtClean="0"/>
                  <a:t>log(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) levels </a:t>
                </a:r>
                <a:r>
                  <a:rPr lang="en-US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err="1" smtClean="0"/>
                  <a:t>log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) operations for each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 err="1" smtClean="0"/>
                  <a:t>i</a:t>
                </a:r>
                <a:endParaRPr lang="en-US" baseline="-17000" dirty="0" smtClean="0"/>
              </a:p>
              <a:p>
                <a:r>
                  <a:rPr lang="en-US" dirty="0" smtClean="0"/>
                  <a:t>The row permutation, </a:t>
                </a:r>
                <a:r>
                  <a:rPr lang="el-GR" dirty="0" smtClean="0">
                    <a:latin typeface="Times New Roman"/>
                    <a:cs typeface="Times New Roman"/>
                  </a:rPr>
                  <a:t>π</a:t>
                </a:r>
                <a:r>
                  <a:rPr lang="en-US" baseline="-17000" dirty="0" smtClean="0"/>
                  <a:t>2</a:t>
                </a:r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 separate applications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PERMUTE</a:t>
                </a:r>
              </a:p>
              <a:p>
                <a:pPr lvl="2"/>
                <a:r>
                  <a:rPr lang="en-US" dirty="0" smtClean="0"/>
                  <a:t>Each takes </a:t>
                </a:r>
                <a:r>
                  <a:rPr lang="en-US" dirty="0" smtClean="0">
                    <a:cs typeface="Times New Roman" pitchFamily="18" charset="0"/>
                  </a:rPr>
                  <a:t>O(</a:t>
                </a:r>
                <a:r>
                  <a:rPr lang="en-US" dirty="0" err="1" smtClean="0"/>
                  <a:t>log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)) operations</a:t>
                </a:r>
              </a:p>
              <a:p>
                <a:pPr lvl="1"/>
                <a:r>
                  <a:rPr lang="en-US" dirty="0">
                    <a:cs typeface="Times New Roman" pitchFamily="18" charset="0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err="1"/>
                  <a:t>log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)) </a:t>
                </a:r>
                <a:r>
                  <a:rPr lang="en-US" dirty="0" smtClean="0"/>
                  <a:t>operations overall</a:t>
                </a:r>
              </a:p>
              <a:p>
                <a:r>
                  <a:rPr lang="en-US" dirty="0" smtClean="0"/>
                  <a:t>Total number of operations is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err="1" smtClean="0"/>
                  <a:t>log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smtClean="0"/>
                  <a:t>)+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</m:oMath>
                </a14:m>
                <a:r>
                  <a:rPr lang="en-US" dirty="0" err="1"/>
                  <a:t>log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)) = O(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 err="1"/>
                  <a:t>log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</m:t>
                    </m:r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)) = 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den>
                    </m:f>
                  </m:oMath>
                </a14:m>
                <a:r>
                  <a:rPr lang="en-US" dirty="0" smtClean="0"/>
                  <a:t>log(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018" t="-2625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5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Values Between Levels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00B050"/>
                  </a:buClr>
                  <a:buSzPct val="100000"/>
                  <a:buFont typeface="Wingdings" pitchFamily="2" charset="2"/>
                  <a:buChar char="ü"/>
                </a:pPr>
                <a:r>
                  <a:rPr lang="en-US" dirty="0" smtClean="0"/>
                  <a:t>Implementing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-permute</a:t>
                </a:r>
              </a:p>
              <a:p>
                <a:pPr marL="742950" lvl="1" indent="-514350"/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↦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 smtClean="0"/>
                  <a:t> to get simple shifts</a:t>
                </a:r>
              </a:p>
              <a:p>
                <a:pPr marL="742950" lvl="1" indent="-514350"/>
                <a:r>
                  <a:rPr lang="en-US" dirty="0" smtClean="0"/>
                  <a:t>Benes network to get arbitrary permutation</a:t>
                </a:r>
              </a:p>
              <a:p>
                <a:pPr marL="742950" lvl="1" indent="-514350"/>
                <a:r>
                  <a:rPr lang="en-US" dirty="0" smtClean="0"/>
                  <a:t>Takes O(log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) operations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smtClean="0"/>
                  <a:t>Cloning values from high fan-out gates</a:t>
                </a:r>
              </a:p>
              <a:p>
                <a:pPr>
                  <a:buClr>
                    <a:srgbClr val="00B050"/>
                  </a:buClr>
                  <a:buFont typeface="Wingdings" pitchFamily="2" charset="2"/>
                  <a:buChar char="ü"/>
                </a:pPr>
                <a:r>
                  <a:rPr lang="en-US" dirty="0" smtClean="0"/>
                  <a:t>Permutations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𝑊</m:t>
                    </m:r>
                    <m:r>
                      <a:rPr lang="en-US" i="1">
                        <a:latin typeface="Cambria Math"/>
                      </a:rPr>
                      <m:t>≫ℓ</m:t>
                    </m:r>
                  </m:oMath>
                </a14:m>
                <a:r>
                  <a:rPr lang="en-US" dirty="0" smtClean="0"/>
                  <a:t> elements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sym typeface="Wingdings" pitchFamily="2" charset="2"/>
                  </a:rPr>
                  <a:t> </a:t>
                </a:r>
                <a:r>
                  <a:rPr lang="en-US" b="1" dirty="0">
                    <a:solidFill>
                      <a:srgbClr val="0070C0"/>
                    </a:solidFill>
                  </a:rPr>
                  <a:t>Intra-level routing takes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O(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log(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))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ops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</a:pPr>
                <a:r>
                  <a:rPr lang="en-US" dirty="0">
                    <a:solidFill>
                      <a:srgbClr val="0070C0"/>
                    </a:solidFill>
                  </a:rPr>
                  <a:t>For a width-W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level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876800"/>
              </a:xfrm>
              <a:blipFill rotWithShape="1">
                <a:blip r:embed="rId2"/>
                <a:stretch>
                  <a:fillRect l="-1818" t="-1625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2400" y="338735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paper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001000" y="3733800"/>
            <a:ext cx="376694" cy="205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3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 Overhead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Pack inputs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 smtClean="0"/>
                  <a:t>-arrays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made as large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SIMD operations to implement each level</a:t>
                </a:r>
              </a:p>
              <a:p>
                <a:r>
                  <a:rPr lang="en-US" dirty="0" smtClean="0"/>
                  <a:t>Route values to their place for next level</a:t>
                </a:r>
              </a:p>
              <a:p>
                <a:r>
                  <a:rPr lang="en-US" dirty="0" smtClean="0"/>
                  <a:t>Each level takes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𝑶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latin typeface="Cambria Math"/>
                              </a:rPr>
                              <m:t>𝑾</m:t>
                            </m:r>
                          </m:num>
                          <m:den>
                            <m:r>
                              <a:rPr lang="en-US" b="1" i="1">
                                <a:latin typeface="Cambria Math"/>
                              </a:rPr>
                              <m:t>𝝀</m:t>
                            </m:r>
                          </m:den>
                        </m:f>
                      </m:e>
                    </m:d>
                    <m:r>
                      <a:rPr lang="en-US" b="1">
                        <a:latin typeface="Cambria Math"/>
                      </a:rPr>
                      <m:t>⋅</m:t>
                    </m:r>
                    <m:r>
                      <a:rPr lang="en-US" b="1" i="1">
                        <a:latin typeface="Cambria Math"/>
                      </a:rPr>
                      <m:t>𝛌</m:t>
                    </m:r>
                    <m:r>
                      <a:rPr lang="en-US" b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work</a:t>
                </a:r>
              </a:p>
              <a:p>
                <a:r>
                  <a:rPr lang="en-US" dirty="0" smtClean="0"/>
                  <a:t>Total work for size-T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width-W circuit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</m:acc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𝑾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den>
                        </m:f>
                      </m:e>
                    </m:d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𝛌</m:t>
                    </m:r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type m:val="lin"/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𝑾</m:t>
                        </m:r>
                      </m:den>
                    </m:f>
                    <m:r>
                      <a:rPr lang="en-US" b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9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667000"/>
            <a:ext cx="6282904" cy="17526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2" descr="C:\Documents and Settings\Administrator\Local Settings\Temporary Internet Files\Content.IE5\J85BIBIC\MP900439551[1]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838200"/>
            <a:ext cx="2262632" cy="3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8400" y="3200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8382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 multiplicity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6802398" y="2667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781800" y="1207532"/>
            <a:ext cx="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1000" y="4084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48400" y="4084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352800" y="4084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1000" y="3048000"/>
            <a:ext cx="5287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Sort by intended multiplicity: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Use HE over </a:t>
            </a:r>
            <a:r>
              <a:rPr lang="en-US" dirty="0"/>
              <a:t>polynomial </a:t>
            </a:r>
            <a:r>
              <a:rPr lang="en-US" dirty="0" smtClean="0"/>
              <a:t>rings</a:t>
            </a:r>
          </a:p>
          <a:p>
            <a:r>
              <a:rPr lang="en-US" dirty="0" smtClean="0"/>
              <a:t>Pack an array of bits in each ciphertext</a:t>
            </a:r>
          </a:p>
          <a:p>
            <a:r>
              <a:rPr lang="en-US" dirty="0" smtClean="0"/>
              <a:t>Use ring-</a:t>
            </a:r>
            <a:r>
              <a:rPr lang="en-US" dirty="0" err="1" smtClean="0"/>
              <a:t>automorphisms</a:t>
            </a:r>
            <a:r>
              <a:rPr lang="en-US" dirty="0" smtClean="0"/>
              <a:t> to move bits around in the arrays</a:t>
            </a:r>
          </a:p>
          <a:p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fficient data-movement schemes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 smtClean="0">
                <a:solidFill>
                  <a:srgbClr val="0070C0"/>
                </a:solidFill>
              </a:rPr>
              <a:t>sing </a:t>
            </a:r>
            <a:r>
              <a:rPr lang="en-US" dirty="0" err="1" smtClean="0">
                <a:solidFill>
                  <a:srgbClr val="0070C0"/>
                </a:solidFill>
              </a:rPr>
              <a:t>Beneš</a:t>
            </a:r>
            <a:r>
              <a:rPr lang="en-US" dirty="0" smtClean="0">
                <a:solidFill>
                  <a:srgbClr val="0070C0"/>
                </a:solidFill>
              </a:rPr>
              <a:t>/Waksman networks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101217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91292"/>
              </p:ext>
            </p:extLst>
          </p:nvPr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63852"/>
              </p:ext>
            </p:extLst>
          </p:nvPr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61794"/>
              </p:ext>
            </p:extLst>
          </p:nvPr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739066"/>
              </p:ext>
            </p:extLst>
          </p:nvPr>
        </p:nvGraphicFramePr>
        <p:xfrm>
          <a:off x="381000" y="4846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48560"/>
              </p:ext>
            </p:extLst>
          </p:nvPr>
        </p:nvGraphicFramePr>
        <p:xfrm>
          <a:off x="381000" y="3322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" y="2667000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Replicate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4201180"/>
            <a:ext cx="3143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Replicate and shift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6525"/>
              </p:ext>
            </p:extLst>
          </p:nvPr>
        </p:nvGraphicFramePr>
        <p:xfrm>
          <a:off x="381000" y="332232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81749"/>
              </p:ext>
            </p:extLst>
          </p:nvPr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96130"/>
              </p:ext>
            </p:extLst>
          </p:nvPr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66241"/>
              </p:ext>
            </p:extLst>
          </p:nvPr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4800" y="2667000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Merge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2104"/>
              </p:ext>
            </p:extLst>
          </p:nvPr>
        </p:nvGraphicFramePr>
        <p:xfrm>
          <a:off x="3810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02495"/>
              </p:ext>
            </p:extLst>
          </p:nvPr>
        </p:nvGraphicFramePr>
        <p:xfrm>
          <a:off x="33528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23414"/>
              </p:ext>
            </p:extLst>
          </p:nvPr>
        </p:nvGraphicFramePr>
        <p:xfrm>
          <a:off x="62484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38820"/>
              </p:ext>
            </p:extLst>
          </p:nvPr>
        </p:nvGraphicFramePr>
        <p:xfrm>
          <a:off x="3810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52271"/>
              </p:ext>
            </p:extLst>
          </p:nvPr>
        </p:nvGraphicFramePr>
        <p:xfrm>
          <a:off x="33528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531130"/>
              </p:ext>
            </p:extLst>
          </p:nvPr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39306"/>
              </p:ext>
            </p:extLst>
          </p:nvPr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77393"/>
              </p:ext>
            </p:extLst>
          </p:nvPr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96691"/>
              </p:ext>
            </p:extLst>
          </p:nvPr>
        </p:nvGraphicFramePr>
        <p:xfrm>
          <a:off x="6248400" y="48006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4800" y="2667000"/>
            <a:ext cx="376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Replicate, shift, merge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" y="4201180"/>
            <a:ext cx="2542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Replicate, shift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14302"/>
              </p:ext>
            </p:extLst>
          </p:nvPr>
        </p:nvGraphicFramePr>
        <p:xfrm>
          <a:off x="3810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930845"/>
              </p:ext>
            </p:extLst>
          </p:nvPr>
        </p:nvGraphicFramePr>
        <p:xfrm>
          <a:off x="33528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1139"/>
              </p:ext>
            </p:extLst>
          </p:nvPr>
        </p:nvGraphicFramePr>
        <p:xfrm>
          <a:off x="62484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 smtClean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00397"/>
              </p:ext>
            </p:extLst>
          </p:nvPr>
        </p:nvGraphicFramePr>
        <p:xfrm>
          <a:off x="3810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56490"/>
              </p:ext>
            </p:extLst>
          </p:nvPr>
        </p:nvGraphicFramePr>
        <p:xfrm>
          <a:off x="33528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93583"/>
              </p:ext>
            </p:extLst>
          </p:nvPr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29332"/>
              </p:ext>
            </p:extLst>
          </p:nvPr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645232"/>
              </p:ext>
            </p:extLst>
          </p:nvPr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85621" y="4191000"/>
            <a:ext cx="1205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r>
              <a:rPr lang="en-US" sz="2800" dirty="0" smtClean="0"/>
              <a:t>erge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6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Fan-Out and Cloning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72467"/>
              </p:ext>
            </p:extLst>
          </p:nvPr>
        </p:nvGraphicFramePr>
        <p:xfrm>
          <a:off x="3810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9699"/>
              </p:ext>
            </p:extLst>
          </p:nvPr>
        </p:nvGraphicFramePr>
        <p:xfrm>
          <a:off x="33528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435888"/>
              </p:ext>
            </p:extLst>
          </p:nvPr>
        </p:nvGraphicFramePr>
        <p:xfrm>
          <a:off x="3810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30290"/>
              </p:ext>
            </p:extLst>
          </p:nvPr>
        </p:nvGraphicFramePr>
        <p:xfrm>
          <a:off x="33528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52329"/>
              </p:ext>
            </p:extLst>
          </p:nvPr>
        </p:nvGraphicFramePr>
        <p:xfrm>
          <a:off x="3810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baseline="-2500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lang="en-US" sz="1400" b="0" baseline="-2500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lang="en-US" sz="1400" b="0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20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20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lang="en-US" sz="20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03721"/>
              </p:ext>
            </p:extLst>
          </p:nvPr>
        </p:nvGraphicFramePr>
        <p:xfrm>
          <a:off x="62484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93638"/>
              </p:ext>
            </p:extLst>
          </p:nvPr>
        </p:nvGraphicFramePr>
        <p:xfrm>
          <a:off x="3352800" y="182880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lang="en-US" sz="1400" b="0" baseline="-2500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176812"/>
              </p:ext>
            </p:extLst>
          </p:nvPr>
        </p:nvGraphicFramePr>
        <p:xfrm>
          <a:off x="6248400" y="3307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rgbClr val="7030A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lang="en-US" sz="1400" b="0" dirty="0">
                        <a:solidFill>
                          <a:srgbClr val="7030A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84439"/>
              </p:ext>
            </p:extLst>
          </p:nvPr>
        </p:nvGraphicFramePr>
        <p:xfrm>
          <a:off x="6248400" y="4831080"/>
          <a:ext cx="251460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29"/>
                <a:gridCol w="359229"/>
                <a:gridCol w="359229"/>
                <a:gridCol w="359229"/>
                <a:gridCol w="359229"/>
                <a:gridCol w="359229"/>
                <a:gridCol w="35922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endParaRPr lang="en-US" sz="2000" b="0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sz="1400" b="0" baseline="-25000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lang="en-US" sz="1400" b="0" baseline="-250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18288" marR="18288"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72200" y="2667000"/>
            <a:ext cx="2217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Copy, merge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72200" y="420118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Copy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5943600"/>
            <a:ext cx="826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Each variable appears at least as much as needed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8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1">
                <a:tint val="78000"/>
                <a:satMod val="220000"/>
              </a:schemeClr>
            </a:gs>
            <a:gs pos="100000">
              <a:schemeClr val="bg1">
                <a:shade val="35000"/>
                <a:satMod val="1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92264"/>
            <a:ext cx="8610600" cy="2251336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Homomorphic</a:t>
            </a:r>
            <a:r>
              <a:rPr lang="en-US" sz="2800" dirty="0" smtClean="0">
                <a:solidFill>
                  <a:schemeClr val="tx1"/>
                </a:solidFill>
              </a:rPr>
              <a:t> Encryption over Polynomials Rings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Evaluation </a:t>
            </a:r>
            <a:r>
              <a:rPr lang="en-US" sz="2800" dirty="0">
                <a:solidFill>
                  <a:schemeClr val="tx1"/>
                </a:solidFill>
              </a:rPr>
              <a:t>representation, plaintext </a:t>
            </a:r>
            <a:r>
              <a:rPr lang="en-US" sz="2800" dirty="0" smtClean="0">
                <a:solidFill>
                  <a:schemeClr val="tx1"/>
                </a:solidFill>
              </a:rPr>
              <a:t>slots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Homomorphic</a:t>
            </a:r>
            <a:r>
              <a:rPr lang="en-US" sz="2800" dirty="0" smtClean="0">
                <a:solidFill>
                  <a:schemeClr val="tx1"/>
                </a:solidFill>
              </a:rPr>
              <a:t> SIMD </a:t>
            </a:r>
            <a:r>
              <a:rPr lang="en-US" sz="2800" dirty="0">
                <a:solidFill>
                  <a:schemeClr val="tx1"/>
                </a:solidFill>
              </a:rPr>
              <a:t>operations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</a:t>
            </a:r>
            <a:r>
              <a:rPr lang="en-US" dirty="0" smtClean="0"/>
              <a:t>Over </a:t>
            </a:r>
            <a:r>
              <a:rPr lang="en-US" dirty="0"/>
              <a:t>P</a:t>
            </a:r>
            <a:r>
              <a:rPr lang="en-US" dirty="0" smtClean="0"/>
              <a:t>olynomial Rings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86800" cy="4724400"/>
              </a:xfrm>
            </p:spPr>
            <p:txBody>
              <a:bodyPr>
                <a:normAutofit lnSpcReduction="10000"/>
              </a:bodyPr>
              <a:lstStyle/>
              <a:p>
                <a:pPr marL="182880" lvl="1"/>
                <a:r>
                  <a:rPr lang="en-US" sz="3200" dirty="0" smtClean="0"/>
                  <a:t>Using </a:t>
                </a:r>
                <a:r>
                  <a:rPr lang="en-US" sz="3200" dirty="0" smtClean="0"/>
                  <a:t>e.g</a:t>
                </a:r>
                <a:r>
                  <a:rPr lang="en-US" sz="3200" dirty="0" smtClean="0"/>
                  <a:t>. </a:t>
                </a:r>
                <a:r>
                  <a:rPr lang="en-US" sz="3200" dirty="0" smtClean="0"/>
                  <a:t>[BGV’12], [LTV’12], [B’12]</a:t>
                </a:r>
              </a:p>
              <a:p>
                <a:r>
                  <a:rPr lang="en-US" dirty="0" smtClean="0"/>
                  <a:t>Native plaintext space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polynomials modulo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m’th</a:t>
                </a:r>
                <a:r>
                  <a:rPr lang="en-US" dirty="0"/>
                  <a:t> </a:t>
                </a:r>
                <a:r>
                  <a:rPr lang="en-US" dirty="0" err="1"/>
                  <a:t>cyclotomic</a:t>
                </a:r>
                <a:r>
                  <a:rPr lang="en-US" dirty="0"/>
                  <a:t> </a:t>
                </a:r>
                <a:r>
                  <a:rPr lang="en-US" dirty="0" smtClean="0"/>
                  <a:t>polynomial, 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For our purposes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:r>
                  <a:rPr lang="en-US" dirty="0" smtClean="0">
                    <a:cs typeface="Times New Roman" pitchFamily="18" charset="0"/>
                  </a:rPr>
                  <a:t>is</a:t>
                </a:r>
                <a:r>
                  <a:rPr lang="en-US" dirty="0" smtClean="0"/>
                  <a:t> an odd number</a:t>
                </a:r>
              </a:p>
              <a:p>
                <a:pPr lvl="8"/>
                <a:endParaRPr lang="en-US" dirty="0" smtClean="0">
                  <a:cs typeface="Times New Roman" pitchFamily="18" charset="0"/>
                </a:endParaRPr>
              </a:p>
              <a:p>
                <a:r>
                  <a:rPr lang="en-US" dirty="0" err="1" smtClean="0">
                    <a:cs typeface="Times New Roman" pitchFamily="18" charset="0"/>
                  </a:rPr>
                  <a:t>Ciphertexts</a:t>
                </a:r>
                <a:r>
                  <a:rPr lang="en-US" dirty="0" smtClean="0">
                    <a:cs typeface="Times New Roman" pitchFamily="18" charset="0"/>
                  </a:rPr>
                  <a:t>, secret-keys are vectors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q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sz="2800" dirty="0" smtClean="0"/>
                  <a:t>(for some odd 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sz="2800" dirty="0" smtClean="0"/>
                  <a:t>)</a:t>
                </a:r>
                <a:endParaRPr lang="en-US" dirty="0" smtClean="0"/>
              </a:p>
              <a:p>
                <a:r>
                  <a:rPr lang="en-US" dirty="0" smtClean="0"/>
                  <a:t>Decryption formula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•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𝑠𝑘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86800" cy="4724400"/>
              </a:xfrm>
              <a:blipFill rotWithShape="1">
                <a:blip r:embed="rId2"/>
                <a:stretch>
                  <a:fillRect l="-119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00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Algebra (1)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irreducible over Z, but not mod 2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≡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∏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  <m:r>
                          <a:rPr lang="en-US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ℓ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(mod 2)</a:t>
                </a:r>
              </a:p>
              <a:p>
                <a:pPr lvl="1"/>
                <a:r>
                  <a:rPr lang="en-US" i="1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baseline="-25000" dirty="0" err="1" smtClean="0"/>
                  <a:t>j</a:t>
                </a:r>
                <a:r>
                  <a:rPr lang="en-US" dirty="0" err="1" smtClean="0"/>
                  <a:t>’s</a:t>
                </a:r>
                <a:r>
                  <a:rPr lang="en-US" dirty="0" smtClean="0"/>
                  <a:t> are irreducible, all have the same degree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</a:p>
              <a:p>
                <a:pPr lvl="2"/>
                <a:r>
                  <a:rPr lang="en-US" dirty="0" smtClean="0"/>
                  <a:t>degree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dirty="0" smtClean="0"/>
                  <a:t> is the order of 2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r>
                  <a:rPr lang="en-US" dirty="0" smtClean="0"/>
                  <a:t>For </a:t>
                </a:r>
                <a:r>
                  <a:rPr lang="en-US" dirty="0"/>
                  <a:t>some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’s we can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ℓ=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r>
                          <a:rPr lang="en-US">
                            <a:latin typeface="Cambria Math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has a primitive </a:t>
                </a:r>
                <a:r>
                  <a:rPr lang="en-US" i="1" dirty="0" smtClean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root of unity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𝜁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splits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into linear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≡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∏</m:t>
                        </m:r>
                      </m:e>
                      <m:sub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  <m:sup/>
                    </m:sSubSup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5105400"/>
              </a:xfrm>
              <a:blipFill rotWithShape="1">
                <a:blip r:embed="rId2"/>
                <a:stretch>
                  <a:fillRect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87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 Algebra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524000"/>
                <a:ext cx="88392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’s are products of conjugates</a:t>
                </a:r>
              </a:p>
              <a:p>
                <a:pPr lvl="1"/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 smtClean="0"/>
                  <a:t>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such that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>
                        <a:latin typeface="Cambria Math"/>
                      </a:rPr>
                      <m:t>⋯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𝑋</m:t>
                        </m:r>
                        <m:r>
                          <a:rPr lang="en-US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𝜁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represents the quotient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/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88720" lvl="5" indent="0">
                  <a:buNone/>
                </a:pPr>
                <a:r>
                  <a:rPr lang="en-US" dirty="0" smtClean="0"/>
                  <a:t> </a:t>
                </a:r>
              </a:p>
              <a:p>
                <a:pPr lvl="8"/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 </a:t>
                </a:r>
                <a:r>
                  <a:rPr lang="en-US" sz="2800" b="0" dirty="0" smtClean="0"/>
                  <a:t>E.g.,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63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524000"/>
                <a:ext cx="8839200" cy="4876800"/>
              </a:xfrm>
              <a:blipFill rotWithShape="1">
                <a:blip r:embed="rId2"/>
                <a:stretch>
                  <a:fillRect l="-1172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174347"/>
              </p:ext>
            </p:extLst>
          </p:nvPr>
        </p:nvGraphicFramePr>
        <p:xfrm>
          <a:off x="2590801" y="4175760"/>
          <a:ext cx="6095999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055914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8T: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4T: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2T: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    T: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62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58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38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93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CRAIG@YFZFNPNFUVWXY5MJ" val="426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7673</TotalTime>
  <Words>4147</Words>
  <Application>Microsoft Office PowerPoint</Application>
  <PresentationFormat>On-screen Show (4:3)</PresentationFormat>
  <Paragraphs>2088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Cambria Math</vt:lpstr>
      <vt:lpstr>Calibri</vt:lpstr>
      <vt:lpstr>Wingdings</vt:lpstr>
      <vt:lpstr>Times New Roman</vt:lpstr>
      <vt:lpstr>Symbol</vt:lpstr>
      <vt:lpstr>Courier New</vt:lpstr>
      <vt:lpstr>Clarity</vt:lpstr>
      <vt:lpstr>Fully  homomorphic Encryption  with Polylog  overhead</vt:lpstr>
      <vt:lpstr>Homomorphic Encryption</vt:lpstr>
      <vt:lpstr>Contemporary HE Schemes</vt:lpstr>
      <vt:lpstr>Our Result</vt:lpstr>
      <vt:lpstr>Our Approach</vt:lpstr>
      <vt:lpstr>Background</vt:lpstr>
      <vt:lpstr>HE Over Polynomial Rings</vt:lpstr>
      <vt:lpstr>Plaintext Algebra (1)</vt:lpstr>
      <vt:lpstr>Plaintext Algebra (2)</vt:lpstr>
      <vt:lpstr>Plaintext Slots</vt:lpstr>
      <vt:lpstr>Homomorphic SIMD [SV’11]</vt:lpstr>
      <vt:lpstr>Aside: an ℓ-SELECT Operation</vt:lpstr>
      <vt:lpstr>Computing on data arrays</vt:lpstr>
      <vt:lpstr>So you want to compute some function…</vt:lpstr>
      <vt:lpstr>So you want to compute some function using SIMD…</vt:lpstr>
      <vt:lpstr>Routing Values  Between Levels</vt:lpstr>
      <vt:lpstr>ℓ-ADD, ℓ-MUL, ℓ-PERMUTE:      a complete set of SIMD ops</vt:lpstr>
      <vt:lpstr>ℓ-ADD, ℓ-MUL, ℓ-PERMUTE:      a complete set of SIMD ops</vt:lpstr>
      <vt:lpstr>ℓ-ADD, ℓ-MUL, ℓ-PERMUTE:      a complete set of SIMD ops</vt:lpstr>
      <vt:lpstr>Routing Values Between Levels:     Three Problems to Solve</vt:lpstr>
      <vt:lpstr>1. Implementing ℓ-Permute</vt:lpstr>
      <vt:lpstr>Moving Values Between Slots</vt:lpstr>
      <vt:lpstr>Moving Values Between Slots</vt:lpstr>
      <vt:lpstr>Homomorphic Automorphisms</vt:lpstr>
      <vt:lpstr>From Shifts to Arbitrary Permutations</vt:lpstr>
      <vt:lpstr>From Shifts to Arbitrary Permutations</vt:lpstr>
      <vt:lpstr>Realizing Permutation Networks</vt:lpstr>
      <vt:lpstr>Realizing Permutation Networks</vt:lpstr>
      <vt:lpstr>Realizing Permutation Networks</vt:lpstr>
      <vt:lpstr>Realizing Permutation Networks</vt:lpstr>
      <vt:lpstr>Realizing Permutation Networks</vt:lpstr>
      <vt:lpstr>Routing Values Between Levels</vt:lpstr>
      <vt:lpstr>Handling Large Permutations</vt:lpstr>
      <vt:lpstr>Decomposing Permutations</vt:lpstr>
      <vt:lpstr>Decomposing Permutations</vt:lpstr>
      <vt:lpstr>Decomposing Permutations</vt:lpstr>
      <vt:lpstr>Decomposing Permutations</vt:lpstr>
      <vt:lpstr>Decomposing Permutations</vt:lpstr>
      <vt:lpstr>Decomposing Permutations</vt:lpstr>
      <vt:lpstr>Handling Large Permutations</vt:lpstr>
      <vt:lpstr>Permuting The Columns</vt:lpstr>
      <vt:lpstr>Permuting The Columns</vt:lpstr>
      <vt:lpstr>Permuting The Columns</vt:lpstr>
      <vt:lpstr>Handling Large Permutations</vt:lpstr>
      <vt:lpstr>Routing Values Between Levels</vt:lpstr>
      <vt:lpstr>Low Overhead Homomorphic Encryption</vt:lpstr>
      <vt:lpstr>Questions?</vt:lpstr>
      <vt:lpstr>Fan-Out and Cloning</vt:lpstr>
      <vt:lpstr>Fan-Out and Cloning</vt:lpstr>
      <vt:lpstr>Fan-Out and Cloning</vt:lpstr>
      <vt:lpstr>Fan-Out and Cloning</vt:lpstr>
      <vt:lpstr>Fan-Out and Cloning</vt:lpstr>
      <vt:lpstr>Fan-Out and Cloning</vt:lpstr>
      <vt:lpstr>Fan-Out and Cloning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Shai Halevi</cp:lastModifiedBy>
  <cp:revision>597</cp:revision>
  <dcterms:created xsi:type="dcterms:W3CDTF">2006-08-16T00:00:00Z</dcterms:created>
  <dcterms:modified xsi:type="dcterms:W3CDTF">2012-06-05T09:35:22Z</dcterms:modified>
</cp:coreProperties>
</file>