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27-07-2021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27-07-2021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27-07-2021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27-07-2021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 Azeruddin Sheik</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000" dirty="0"/>
          </a:p>
          <a:p>
            <a:pPr marL="0" indent="0">
              <a:buNone/>
            </a:pPr>
            <a:r>
              <a:rPr lang="en-US" sz="2000" dirty="0"/>
              <a:t>Based on our analysis, we recommend Spark funds to invest in the following ways:</a:t>
            </a:r>
          </a:p>
          <a:p>
            <a:pPr marL="342900" indent="-342900">
              <a:buFont typeface="+mj-lt"/>
              <a:buAutoNum type="arabicPeriod"/>
            </a:pPr>
            <a:r>
              <a:rPr lang="en-US" sz="2000" dirty="0"/>
              <a:t>Choose venture funding as the funding type, as it falls within the investment range. It also provides early mover advantage where Spark funds can cash in during the equity and other liquidation stages</a:t>
            </a:r>
          </a:p>
          <a:p>
            <a:pPr marL="342900" indent="-342900">
              <a:buFont typeface="+mj-lt"/>
              <a:buAutoNum type="arabicPeriod"/>
            </a:pPr>
            <a:r>
              <a:rPr lang="en-US" sz="2000" dirty="0"/>
              <a:t>Invest in USA, UK and India as these are the top investment destinations both in number and dollar value of investments</a:t>
            </a:r>
          </a:p>
          <a:p>
            <a:pPr marL="342900" indent="-342900">
              <a:buFont typeface="+mj-lt"/>
              <a:buAutoNum type="arabicPeriod"/>
            </a:pPr>
            <a:r>
              <a:rPr lang="en-US" sz="2000" dirty="0"/>
              <a:t>Invest in the sector “Social, Finance, Analytics, Advertising” which has high number of investments. However, the highest number of investments go to the “Others” sector. Within this sector, we recommend Spark funds to focus on Software and E-commerce categories, which receive &gt;58 Billion USD of venture investments</a:t>
            </a:r>
            <a:endParaRPr lang="en-IN" sz="2000" dirty="0"/>
          </a:p>
        </p:txBody>
      </p:sp>
      <p:sp>
        <p:nvSpPr>
          <p:cNvPr id="5" name="Title 1"/>
          <p:cNvSpPr>
            <a:spLocks noGrp="1"/>
          </p:cNvSpPr>
          <p:nvPr>
            <p:ph type="title"/>
          </p:nvPr>
        </p:nvSpPr>
        <p:spPr>
          <a:xfrm>
            <a:off x="1136469" y="640080"/>
            <a:ext cx="9313817" cy="856138"/>
          </a:xfrm>
        </p:spPr>
        <p:txBody>
          <a:bodyPr>
            <a:normAutofit/>
          </a:bodyPr>
          <a:lstStyle/>
          <a:p>
            <a:r>
              <a:rPr lang="en-IN" sz="2800" dirty="0"/>
              <a:t>Analysis conclusion</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r>
              <a:rPr lang="en-US" sz="2000" b="1" dirty="0"/>
              <a:t>Business objective: </a:t>
            </a:r>
            <a:r>
              <a:rPr lang="en-US" sz="2000" dirty="0"/>
              <a:t>The objective is to identify the best sectors, countries, and a suitable investment type for making investments. The overall strategy is to invest where others are investing, implying that the 'best' sectors and countries are the ones 'where most investors are investing’.</a:t>
            </a:r>
          </a:p>
          <a:p>
            <a:pPr marL="0" indent="0">
              <a:buNone/>
            </a:pPr>
            <a:endParaRPr lang="en-IN" sz="1400" dirty="0"/>
          </a:p>
        </p:txBody>
      </p:sp>
      <p:sp>
        <p:nvSpPr>
          <p:cNvPr id="5" name="Title 1"/>
          <p:cNvSpPr>
            <a:spLocks noGrp="1"/>
          </p:cNvSpPr>
          <p:nvPr>
            <p:ph type="title"/>
          </p:nvPr>
        </p:nvSpPr>
        <p:spPr>
          <a:xfrm>
            <a:off x="1136469" y="640080"/>
            <a:ext cx="9313817" cy="856138"/>
          </a:xfrm>
        </p:spPr>
        <p:txBody>
          <a:bodyPr>
            <a:normAutofit fontScale="90000"/>
          </a:bodyPr>
          <a:lstStyle/>
          <a:p>
            <a:r>
              <a:rPr lang="en-IN" b="1" dirty="0"/>
              <a:t> </a:t>
            </a:r>
            <a:r>
              <a:rPr lang="en-US" sz="1800" b="1" dirty="0"/>
              <a:t>Spark Funds wants to make investments in a few companies. The CEO of Spark Funds wants to understand the global trends in investments so that she can take the investment decisions effectively.</a:t>
            </a:r>
            <a:endParaRPr lang="en-IN" sz="1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800" dirty="0"/>
              <a:t> </a:t>
            </a:r>
          </a:p>
          <a:p>
            <a:pPr marL="0" indent="0">
              <a:buNone/>
            </a:pPr>
            <a:endParaRPr lang="en-US" sz="1800" dirty="0"/>
          </a:p>
          <a:p>
            <a:pPr marL="0" indent="0">
              <a:buNone/>
            </a:pPr>
            <a:r>
              <a:rPr lang="en-US" sz="1800" b="1" dirty="0"/>
              <a:t>Investment type analysis: </a:t>
            </a:r>
            <a:r>
              <a:rPr lang="en-US" sz="1800" dirty="0"/>
              <a:t>Comparing the typical investment amounts in the venture, seed, angel, private equity etc. so that Spark Funds can choose the type that is best suited for their strategy.</a:t>
            </a:r>
          </a:p>
          <a:p>
            <a:pPr marL="0" indent="0">
              <a:buNone/>
            </a:pPr>
            <a:r>
              <a:rPr lang="en-US" sz="1800" b="1" dirty="0"/>
              <a:t>Country analysis: </a:t>
            </a:r>
            <a:r>
              <a:rPr lang="en-US" sz="1800" dirty="0"/>
              <a:t>Identifying the countries which have been the most heavily invested in the past. These will be Spark Funds’ favorites as well.</a:t>
            </a:r>
          </a:p>
          <a:p>
            <a:pPr marL="0" indent="0">
              <a:buNone/>
            </a:pPr>
            <a:r>
              <a:rPr lang="en-US" sz="1800" b="1" dirty="0"/>
              <a:t>Sector analysis: </a:t>
            </a:r>
            <a:r>
              <a:rPr lang="en-US" sz="1800" dirty="0"/>
              <a:t>Understanding the distribution of investments across the eight main sectors. (Note that we are interested in the eight 'main sectors' provided in the mapping file. The two files — companies and rounds2 — have numerous sub-sector names; hence, you will need to map each sub-sector to its main sector.)</a:t>
            </a:r>
            <a:endParaRPr lang="en-IN" sz="18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We will be analysing the data sequentially</a:t>
            </a:r>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Investment Type Analysis</a:t>
            </a:r>
          </a:p>
        </p:txBody>
      </p:sp>
      <p:sp>
        <p:nvSpPr>
          <p:cNvPr id="3" name="Content Placeholder 2"/>
          <p:cNvSpPr>
            <a:spLocks noGrp="1"/>
          </p:cNvSpPr>
          <p:nvPr>
            <p:ph idx="1"/>
          </p:nvPr>
        </p:nvSpPr>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Given that Spark funds wants to invest between 5 MM and 15 MM USD, we find that Venture funding would be best suited for Spark funds. This is because this funding has a representative (median) investment of 5 MM, which is within the range. By getting in at the Venture stage, Spark funds would get the early mover advantage where they can cash in during equity funding and other liquidation stages</a:t>
            </a:r>
          </a:p>
          <a:p>
            <a:pPr marL="0" indent="0">
              <a:buNone/>
            </a:pPr>
            <a:endParaRPr lang="en-IN" sz="2000" dirty="0"/>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Country Analysis</a:t>
            </a:r>
          </a:p>
        </p:txBody>
      </p:sp>
      <p:sp>
        <p:nvSpPr>
          <p:cNvPr id="3" name="Content Placeholder 2"/>
          <p:cNvSpPr>
            <a:spLocks noGrp="1"/>
          </p:cNvSpPr>
          <p:nvPr>
            <p:ph idx="1"/>
          </p:nvPr>
        </p:nvSpPr>
        <p:spPr/>
        <p:txBody>
          <a:bodyPr>
            <a:normAutofit/>
          </a:bodyPr>
          <a:lstStyle/>
          <a:p>
            <a:pPr marL="0" indent="0">
              <a:buNone/>
            </a:pPr>
            <a:endParaRPr lang="en-US" sz="2000" dirty="0"/>
          </a:p>
          <a:p>
            <a:pPr marL="0" indent="0">
              <a:buNone/>
            </a:pPr>
            <a:endParaRPr lang="en-US" sz="2000" dirty="0"/>
          </a:p>
          <a:p>
            <a:pPr marL="0" indent="0">
              <a:buNone/>
            </a:pPr>
            <a:r>
              <a:rPr lang="en-US" sz="2000" dirty="0"/>
              <a:t>Spark funds wants to invest in English speaking countries only. With this condition, we find that USA, UK and India are the top countries in terms of dollar value invested. USA tops the list with over 100 Billion USD in investments, followed by UK with ~5 Billion and India with ~3 Billion USD respectively</a:t>
            </a:r>
            <a:endParaRPr lang="en-IN" sz="2000" dirty="0"/>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Sector Analysis</a:t>
            </a:r>
          </a:p>
        </p:txBody>
      </p:sp>
      <p:sp>
        <p:nvSpPr>
          <p:cNvPr id="3" name="Content Placeholder 2"/>
          <p:cNvSpPr>
            <a:spLocks noGrp="1"/>
          </p:cNvSpPr>
          <p:nvPr>
            <p:ph idx="1"/>
          </p:nvPr>
        </p:nvSpPr>
        <p:spPr/>
        <p:txBody>
          <a:bodyPr>
            <a:normAutofit/>
          </a:bodyPr>
          <a:lstStyle/>
          <a:p>
            <a:pPr marL="0" indent="0">
              <a:buNone/>
            </a:pPr>
            <a:endParaRPr lang="en-US" sz="2000" dirty="0"/>
          </a:p>
          <a:p>
            <a:pPr marL="0" indent="0">
              <a:buNone/>
            </a:pPr>
            <a:endParaRPr lang="en-US" sz="2000" dirty="0"/>
          </a:p>
          <a:p>
            <a:pPr marL="0" indent="0">
              <a:buNone/>
            </a:pPr>
            <a:r>
              <a:rPr lang="en-US" sz="2000" dirty="0"/>
              <a:t>We did a sector analysis for venture investments in the top countries (USA,  UK and India). In terms of the number of investments and dollar value, we find that “Others”, “Social, Finance, Analytics, Advertising”,  “Cleantech / Semiconductors” and “News, Search and Messaging” are at the top. “Others” is too broad of a sector to recommend, so we suggest that Spark funds focus on the “Social, Finance, Analytics, Advertising” sector.</a:t>
            </a:r>
          </a:p>
          <a:p>
            <a:pPr marL="0" indent="0">
              <a:buNone/>
            </a:pPr>
            <a:r>
              <a:rPr lang="en-IN" sz="2000" dirty="0"/>
              <a:t>We also did a dive deep on the “Others” sector and found that Software and E-Commerce subcategories receive the maximum investments (&gt;58 Billion USD), so Spark funds may also consider these categories</a:t>
            </a:r>
            <a:endParaRPr lang="en-US" sz="2000" dirty="0"/>
          </a:p>
        </p:txBody>
      </p:sp>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art, histogram&#10;&#10;Description automatically generated">
            <a:extLst>
              <a:ext uri="{FF2B5EF4-FFF2-40B4-BE49-F238E27FC236}">
                <a16:creationId xmlns:a16="http://schemas.microsoft.com/office/drawing/2014/main" id="{CF762686-5F9A-492D-8963-4354CBF914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4650" y="1854200"/>
            <a:ext cx="8689976" cy="4344988"/>
          </a:xfrm>
        </p:spPr>
      </p:pic>
      <p:sp>
        <p:nvSpPr>
          <p:cNvPr id="6" name="Title 1"/>
          <p:cNvSpPr>
            <a:spLocks noGrp="1"/>
          </p:cNvSpPr>
          <p:nvPr>
            <p:ph type="title"/>
          </p:nvPr>
        </p:nvSpPr>
        <p:spPr>
          <a:xfrm>
            <a:off x="1136469" y="640080"/>
            <a:ext cx="9313817" cy="856138"/>
          </a:xfrm>
        </p:spPr>
        <p:txBody>
          <a:bodyPr/>
          <a:lstStyle/>
          <a:p>
            <a:r>
              <a:rPr lang="en-IN" b="1" dirty="0"/>
              <a:t> </a:t>
            </a:r>
            <a:r>
              <a:rPr lang="en-IN" sz="2800" dirty="0"/>
              <a:t>Investment type analysis</a:t>
            </a:r>
          </a:p>
        </p:txBody>
      </p:sp>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art, histogram&#10;&#10;Description automatically generated">
            <a:extLst>
              <a:ext uri="{FF2B5EF4-FFF2-40B4-BE49-F238E27FC236}">
                <a16:creationId xmlns:a16="http://schemas.microsoft.com/office/drawing/2014/main" id="{C5359C65-4749-41E6-AD6D-30ACEAD088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4650" y="1854200"/>
            <a:ext cx="8689976" cy="4344988"/>
          </a:xfrm>
        </p:spPr>
      </p:pic>
      <p:sp>
        <p:nvSpPr>
          <p:cNvPr id="6" name="Title 1"/>
          <p:cNvSpPr>
            <a:spLocks noGrp="1"/>
          </p:cNvSpPr>
          <p:nvPr>
            <p:ph type="title"/>
          </p:nvPr>
        </p:nvSpPr>
        <p:spPr>
          <a:xfrm>
            <a:off x="1136469" y="640080"/>
            <a:ext cx="9313817" cy="856138"/>
          </a:xfrm>
        </p:spPr>
        <p:txBody>
          <a:bodyPr/>
          <a:lstStyle/>
          <a:p>
            <a:r>
              <a:rPr lang="en-IN" b="1" dirty="0"/>
              <a:t> </a:t>
            </a:r>
            <a:r>
              <a:rPr lang="en-IN" sz="2800" dirty="0"/>
              <a:t>Country analysis</a:t>
            </a:r>
          </a:p>
        </p:txBody>
      </p:sp>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ar chart&#10;&#10;Description automatically generated with medium confidence">
            <a:extLst>
              <a:ext uri="{FF2B5EF4-FFF2-40B4-BE49-F238E27FC236}">
                <a16:creationId xmlns:a16="http://schemas.microsoft.com/office/drawing/2014/main" id="{4C8CDE6B-8EF6-47EF-9A9D-6B77A1DEF9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4537" y="1496218"/>
            <a:ext cx="5821958" cy="4803914"/>
          </a:xfrm>
        </p:spPr>
      </p:pic>
      <p:sp>
        <p:nvSpPr>
          <p:cNvPr id="6" name="Title 1"/>
          <p:cNvSpPr>
            <a:spLocks noGrp="1"/>
          </p:cNvSpPr>
          <p:nvPr>
            <p:ph type="title"/>
          </p:nvPr>
        </p:nvSpPr>
        <p:spPr>
          <a:xfrm>
            <a:off x="1136469" y="640080"/>
            <a:ext cx="9313817" cy="856138"/>
          </a:xfrm>
        </p:spPr>
        <p:txBody>
          <a:bodyPr/>
          <a:lstStyle/>
          <a:p>
            <a:r>
              <a:rPr lang="en-IN" b="1" dirty="0"/>
              <a:t> </a:t>
            </a:r>
            <a:r>
              <a:rPr lang="en-IN" sz="2800" dirty="0"/>
              <a:t>Sector Analysis</a:t>
            </a:r>
          </a:p>
        </p:txBody>
      </p:sp>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265</TotalTime>
  <Words>652</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INVESTMENT ASSIGNMENT  SUBMISSION </vt:lpstr>
      <vt:lpstr> Spark Funds wants to make investments in a few companies. The CEO of Spark Funds wants to understand the global trends in investments so that she can take the investment decisions effectively.</vt:lpstr>
      <vt:lpstr> We will be analysing the data sequentially</vt:lpstr>
      <vt:lpstr> Investment Type Analysis</vt:lpstr>
      <vt:lpstr> Country Analysis</vt:lpstr>
      <vt:lpstr> Sector Analysis</vt:lpstr>
      <vt:lpstr> Investment type analysis</vt:lpstr>
      <vt:lpstr> Country analysis</vt:lpstr>
      <vt:lpstr> Sector Analysis</vt:lpstr>
      <vt:lpstr>Analysis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Azeruddin SAS</cp:lastModifiedBy>
  <cp:revision>25</cp:revision>
  <dcterms:created xsi:type="dcterms:W3CDTF">2016-06-09T08:16:28Z</dcterms:created>
  <dcterms:modified xsi:type="dcterms:W3CDTF">2021-07-27T14:22:37Z</dcterms:modified>
</cp:coreProperties>
</file>