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6" r:id="rId5"/>
    <p:sldId id="274" r:id="rId6"/>
    <p:sldId id="257"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 Pasha Shaik" userId="4b8d14fc-d295-4c9a-8f48-2fb42e967ca5" providerId="ADAL" clId="{72144C89-81DC-48D8-B74B-6225D83B4458}"/>
    <pc:docChg chg="undo custSel addSld delSld modSld">
      <pc:chgData name="Chand Pasha Shaik" userId="4b8d14fc-d295-4c9a-8f48-2fb42e967ca5" providerId="ADAL" clId="{72144C89-81DC-48D8-B74B-6225D83B4458}" dt="2023-09-14T08:10:14.790" v="9" actId="47"/>
      <pc:docMkLst>
        <pc:docMk/>
      </pc:docMkLst>
      <pc:sldChg chg="add del">
        <pc:chgData name="Chand Pasha Shaik" userId="4b8d14fc-d295-4c9a-8f48-2fb42e967ca5" providerId="ADAL" clId="{72144C89-81DC-48D8-B74B-6225D83B4458}" dt="2023-09-14T08:10:14.790" v="9" actId="47"/>
        <pc:sldMkLst>
          <pc:docMk/>
          <pc:sldMk cId="109857222" sldId="256"/>
        </pc:sldMkLst>
      </pc:sldChg>
      <pc:sldChg chg="modSp mod">
        <pc:chgData name="Chand Pasha Shaik" userId="4b8d14fc-d295-4c9a-8f48-2fb42e967ca5" providerId="ADAL" clId="{72144C89-81DC-48D8-B74B-6225D83B4458}" dt="2023-09-14T06:55:29.847" v="5" actId="20577"/>
        <pc:sldMkLst>
          <pc:docMk/>
          <pc:sldMk cId="1501580700" sldId="265"/>
        </pc:sldMkLst>
        <pc:spChg chg="mod">
          <ac:chgData name="Chand Pasha Shaik" userId="4b8d14fc-d295-4c9a-8f48-2fb42e967ca5" providerId="ADAL" clId="{72144C89-81DC-48D8-B74B-6225D83B4458}" dt="2023-09-14T06:55:29.847" v="5" actId="20577"/>
          <ac:spMkLst>
            <pc:docMk/>
            <pc:sldMk cId="1501580700" sldId="265"/>
            <ac:spMk id="3" creationId="{984D1810-89D7-33F8-2F0B-7DA7379F4A76}"/>
          </ac:spMkLst>
        </pc:spChg>
      </pc:sldChg>
      <pc:sldChg chg="add del">
        <pc:chgData name="Chand Pasha Shaik" userId="4b8d14fc-d295-4c9a-8f48-2fb42e967ca5" providerId="ADAL" clId="{72144C89-81DC-48D8-B74B-6225D83B4458}" dt="2023-09-14T06:55:51.890" v="7" actId="2890"/>
        <pc:sldMkLst>
          <pc:docMk/>
          <pc:sldMk cId="2663612062" sldId="27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1F9E8-55D8-4AD1-A79D-8F2BD019C2A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3232252-59F7-43FF-B283-D693F846F322}">
      <dgm:prSet/>
      <dgm:spPr/>
      <dgm:t>
        <a:bodyPr/>
        <a:lstStyle/>
        <a:p>
          <a:r>
            <a:rPr lang="en-US" b="1"/>
            <a:t>1. Integration issues</a:t>
          </a:r>
          <a:endParaRPr lang="en-US"/>
        </a:p>
      </dgm:t>
    </dgm:pt>
    <dgm:pt modelId="{2DBF0E18-7A2E-4D4E-9904-266152810A5A}" type="parTrans" cxnId="{039FBA27-78D0-4E0F-A019-42BCFB2C1F1D}">
      <dgm:prSet/>
      <dgm:spPr/>
      <dgm:t>
        <a:bodyPr/>
        <a:lstStyle/>
        <a:p>
          <a:endParaRPr lang="en-US"/>
        </a:p>
      </dgm:t>
    </dgm:pt>
    <dgm:pt modelId="{89DD2A37-6618-4ED9-A80A-136B72FF9AE9}" type="sibTrans" cxnId="{039FBA27-78D0-4E0F-A019-42BCFB2C1F1D}">
      <dgm:prSet/>
      <dgm:spPr/>
      <dgm:t>
        <a:bodyPr/>
        <a:lstStyle/>
        <a:p>
          <a:endParaRPr lang="en-US"/>
        </a:p>
      </dgm:t>
    </dgm:pt>
    <dgm:pt modelId="{A51379DC-3330-4B34-A245-22A783809753}">
      <dgm:prSet/>
      <dgm:spPr/>
      <dgm:t>
        <a:bodyPr/>
        <a:lstStyle/>
        <a:p>
          <a:r>
            <a:rPr lang="en-US" b="1"/>
            <a:t>2. Processing costs</a:t>
          </a:r>
          <a:endParaRPr lang="en-US"/>
        </a:p>
      </dgm:t>
    </dgm:pt>
    <dgm:pt modelId="{7D157FC2-4338-4BD1-9FD9-FBD11ACA88DC}" type="parTrans" cxnId="{3214B0C6-1A76-4CF7-97D6-D9C98A4C0F50}">
      <dgm:prSet/>
      <dgm:spPr/>
      <dgm:t>
        <a:bodyPr/>
        <a:lstStyle/>
        <a:p>
          <a:endParaRPr lang="en-US"/>
        </a:p>
      </dgm:t>
    </dgm:pt>
    <dgm:pt modelId="{D0DD2FD2-0288-45D3-8F52-3EC6962F2F2C}" type="sibTrans" cxnId="{3214B0C6-1A76-4CF7-97D6-D9C98A4C0F50}">
      <dgm:prSet/>
      <dgm:spPr/>
      <dgm:t>
        <a:bodyPr/>
        <a:lstStyle/>
        <a:p>
          <a:endParaRPr lang="en-US"/>
        </a:p>
      </dgm:t>
    </dgm:pt>
    <dgm:pt modelId="{43C34258-8D11-4AD0-A6A6-C7732F9ED8D1}">
      <dgm:prSet/>
      <dgm:spPr/>
      <dgm:t>
        <a:bodyPr/>
        <a:lstStyle/>
        <a:p>
          <a:r>
            <a:rPr lang="en-US" b="1"/>
            <a:t>3. Multi-channel payments</a:t>
          </a:r>
          <a:endParaRPr lang="en-US"/>
        </a:p>
      </dgm:t>
    </dgm:pt>
    <dgm:pt modelId="{2CC233B5-C22B-41CF-AF41-D73D0A53ED34}" type="parTrans" cxnId="{F543119F-DE68-49F2-BEC4-297685F5A6EA}">
      <dgm:prSet/>
      <dgm:spPr/>
      <dgm:t>
        <a:bodyPr/>
        <a:lstStyle/>
        <a:p>
          <a:endParaRPr lang="en-US"/>
        </a:p>
      </dgm:t>
    </dgm:pt>
    <dgm:pt modelId="{396A43B0-BBFF-43A9-BBF2-81CD07FB5EC5}" type="sibTrans" cxnId="{F543119F-DE68-49F2-BEC4-297685F5A6EA}">
      <dgm:prSet/>
      <dgm:spPr/>
      <dgm:t>
        <a:bodyPr/>
        <a:lstStyle/>
        <a:p>
          <a:endParaRPr lang="en-US"/>
        </a:p>
      </dgm:t>
    </dgm:pt>
    <dgm:pt modelId="{90C889C6-AD1A-44E1-BCE6-BCA99B122A8B}">
      <dgm:prSet/>
      <dgm:spPr/>
      <dgm:t>
        <a:bodyPr/>
        <a:lstStyle/>
        <a:p>
          <a:r>
            <a:rPr lang="en-US" b="1"/>
            <a:t>4. Security risks</a:t>
          </a:r>
          <a:endParaRPr lang="en-US"/>
        </a:p>
      </dgm:t>
    </dgm:pt>
    <dgm:pt modelId="{145318BD-4221-4E14-8493-52CABA83E125}" type="parTrans" cxnId="{EB26DD66-0097-41AA-AC99-0FC7DD605E28}">
      <dgm:prSet/>
      <dgm:spPr/>
      <dgm:t>
        <a:bodyPr/>
        <a:lstStyle/>
        <a:p>
          <a:endParaRPr lang="en-US"/>
        </a:p>
      </dgm:t>
    </dgm:pt>
    <dgm:pt modelId="{BD5DCF22-D299-4B63-95EF-8CAEFA0968D0}" type="sibTrans" cxnId="{EB26DD66-0097-41AA-AC99-0FC7DD605E28}">
      <dgm:prSet/>
      <dgm:spPr/>
      <dgm:t>
        <a:bodyPr/>
        <a:lstStyle/>
        <a:p>
          <a:endParaRPr lang="en-US"/>
        </a:p>
      </dgm:t>
    </dgm:pt>
    <dgm:pt modelId="{632C3F54-BA2A-44D8-94FE-8976C76A1813}">
      <dgm:prSet/>
      <dgm:spPr/>
      <dgm:t>
        <a:bodyPr/>
        <a:lstStyle/>
        <a:p>
          <a:r>
            <a:rPr lang="en-US" b="1"/>
            <a:t>5. Lack of support</a:t>
          </a:r>
          <a:endParaRPr lang="en-US"/>
        </a:p>
      </dgm:t>
    </dgm:pt>
    <dgm:pt modelId="{607BE6CA-B4C6-4FE3-8DB7-21E229FF2385}" type="parTrans" cxnId="{F34C87EF-C280-4928-A77D-BBF255F38003}">
      <dgm:prSet/>
      <dgm:spPr/>
      <dgm:t>
        <a:bodyPr/>
        <a:lstStyle/>
        <a:p>
          <a:endParaRPr lang="en-US"/>
        </a:p>
      </dgm:t>
    </dgm:pt>
    <dgm:pt modelId="{3AD7D9C3-09C9-404C-AFD0-DB00E5A269B1}" type="sibTrans" cxnId="{F34C87EF-C280-4928-A77D-BBF255F38003}">
      <dgm:prSet/>
      <dgm:spPr/>
      <dgm:t>
        <a:bodyPr/>
        <a:lstStyle/>
        <a:p>
          <a:endParaRPr lang="en-US"/>
        </a:p>
      </dgm:t>
    </dgm:pt>
    <dgm:pt modelId="{55428E9F-2E95-4DE3-9675-4253CFA90000}" type="pres">
      <dgm:prSet presAssocID="{F231F9E8-55D8-4AD1-A79D-8F2BD019C2AB}" presName="vert0" presStyleCnt="0">
        <dgm:presLayoutVars>
          <dgm:dir/>
          <dgm:animOne val="branch"/>
          <dgm:animLvl val="lvl"/>
        </dgm:presLayoutVars>
      </dgm:prSet>
      <dgm:spPr/>
    </dgm:pt>
    <dgm:pt modelId="{7D48ED17-27DE-4830-9093-767D21122FE1}" type="pres">
      <dgm:prSet presAssocID="{93232252-59F7-43FF-B283-D693F846F322}" presName="thickLine" presStyleLbl="alignNode1" presStyleIdx="0" presStyleCnt="5"/>
      <dgm:spPr/>
    </dgm:pt>
    <dgm:pt modelId="{9BCAC3EE-F897-43F7-9BE2-F065837A486D}" type="pres">
      <dgm:prSet presAssocID="{93232252-59F7-43FF-B283-D693F846F322}" presName="horz1" presStyleCnt="0"/>
      <dgm:spPr/>
    </dgm:pt>
    <dgm:pt modelId="{371A7E96-B083-468D-A910-232811DC1B12}" type="pres">
      <dgm:prSet presAssocID="{93232252-59F7-43FF-B283-D693F846F322}" presName="tx1" presStyleLbl="revTx" presStyleIdx="0" presStyleCnt="5"/>
      <dgm:spPr/>
    </dgm:pt>
    <dgm:pt modelId="{6CA6D24B-0DCA-4C23-AA6A-8A81CAD75B8D}" type="pres">
      <dgm:prSet presAssocID="{93232252-59F7-43FF-B283-D693F846F322}" presName="vert1" presStyleCnt="0"/>
      <dgm:spPr/>
    </dgm:pt>
    <dgm:pt modelId="{8EFB3DF7-1CBE-4E10-BACA-B01900B9E6DD}" type="pres">
      <dgm:prSet presAssocID="{A51379DC-3330-4B34-A245-22A783809753}" presName="thickLine" presStyleLbl="alignNode1" presStyleIdx="1" presStyleCnt="5"/>
      <dgm:spPr/>
    </dgm:pt>
    <dgm:pt modelId="{01D8F48C-36F8-4EB3-B709-C2131B2A58A3}" type="pres">
      <dgm:prSet presAssocID="{A51379DC-3330-4B34-A245-22A783809753}" presName="horz1" presStyleCnt="0"/>
      <dgm:spPr/>
    </dgm:pt>
    <dgm:pt modelId="{8A1CF20A-03AE-4C41-A105-2BDBF2FEEDB8}" type="pres">
      <dgm:prSet presAssocID="{A51379DC-3330-4B34-A245-22A783809753}" presName="tx1" presStyleLbl="revTx" presStyleIdx="1" presStyleCnt="5"/>
      <dgm:spPr/>
    </dgm:pt>
    <dgm:pt modelId="{96F3FA11-19AF-411A-B4E4-39B8E9D09A62}" type="pres">
      <dgm:prSet presAssocID="{A51379DC-3330-4B34-A245-22A783809753}" presName="vert1" presStyleCnt="0"/>
      <dgm:spPr/>
    </dgm:pt>
    <dgm:pt modelId="{1AC62930-F442-46AB-A0B9-CB0C2F1228A4}" type="pres">
      <dgm:prSet presAssocID="{43C34258-8D11-4AD0-A6A6-C7732F9ED8D1}" presName="thickLine" presStyleLbl="alignNode1" presStyleIdx="2" presStyleCnt="5"/>
      <dgm:spPr/>
    </dgm:pt>
    <dgm:pt modelId="{0ABFA4BC-C7F3-442C-ABFD-FAF3131ED43F}" type="pres">
      <dgm:prSet presAssocID="{43C34258-8D11-4AD0-A6A6-C7732F9ED8D1}" presName="horz1" presStyleCnt="0"/>
      <dgm:spPr/>
    </dgm:pt>
    <dgm:pt modelId="{0D023532-D036-41C2-B77F-FF2080676B48}" type="pres">
      <dgm:prSet presAssocID="{43C34258-8D11-4AD0-A6A6-C7732F9ED8D1}" presName="tx1" presStyleLbl="revTx" presStyleIdx="2" presStyleCnt="5"/>
      <dgm:spPr/>
    </dgm:pt>
    <dgm:pt modelId="{60EBDD4E-25A9-433D-9740-7ECB12BF5124}" type="pres">
      <dgm:prSet presAssocID="{43C34258-8D11-4AD0-A6A6-C7732F9ED8D1}" presName="vert1" presStyleCnt="0"/>
      <dgm:spPr/>
    </dgm:pt>
    <dgm:pt modelId="{1A342452-D86C-4448-BB30-9F859C5A6C46}" type="pres">
      <dgm:prSet presAssocID="{90C889C6-AD1A-44E1-BCE6-BCA99B122A8B}" presName="thickLine" presStyleLbl="alignNode1" presStyleIdx="3" presStyleCnt="5"/>
      <dgm:spPr/>
    </dgm:pt>
    <dgm:pt modelId="{28BF3094-3FCC-46EE-949D-A2F7528B6431}" type="pres">
      <dgm:prSet presAssocID="{90C889C6-AD1A-44E1-BCE6-BCA99B122A8B}" presName="horz1" presStyleCnt="0"/>
      <dgm:spPr/>
    </dgm:pt>
    <dgm:pt modelId="{7D2F76AE-7B00-4802-A93E-59F66F978A23}" type="pres">
      <dgm:prSet presAssocID="{90C889C6-AD1A-44E1-BCE6-BCA99B122A8B}" presName="tx1" presStyleLbl="revTx" presStyleIdx="3" presStyleCnt="5"/>
      <dgm:spPr/>
    </dgm:pt>
    <dgm:pt modelId="{39BB295B-C0D8-45A9-B099-BD120BE4E314}" type="pres">
      <dgm:prSet presAssocID="{90C889C6-AD1A-44E1-BCE6-BCA99B122A8B}" presName="vert1" presStyleCnt="0"/>
      <dgm:spPr/>
    </dgm:pt>
    <dgm:pt modelId="{6DE1B3D5-247A-4019-A1A2-8F98BB272E0B}" type="pres">
      <dgm:prSet presAssocID="{632C3F54-BA2A-44D8-94FE-8976C76A1813}" presName="thickLine" presStyleLbl="alignNode1" presStyleIdx="4" presStyleCnt="5"/>
      <dgm:spPr/>
    </dgm:pt>
    <dgm:pt modelId="{79E913AA-3792-4DD6-9EE6-D8715915B909}" type="pres">
      <dgm:prSet presAssocID="{632C3F54-BA2A-44D8-94FE-8976C76A1813}" presName="horz1" presStyleCnt="0"/>
      <dgm:spPr/>
    </dgm:pt>
    <dgm:pt modelId="{A92E7463-1DF7-4A4E-8DB1-6E96FA630057}" type="pres">
      <dgm:prSet presAssocID="{632C3F54-BA2A-44D8-94FE-8976C76A1813}" presName="tx1" presStyleLbl="revTx" presStyleIdx="4" presStyleCnt="5"/>
      <dgm:spPr/>
    </dgm:pt>
    <dgm:pt modelId="{98A9A90B-52A8-4B85-BF2F-F8AE6A4A5D9D}" type="pres">
      <dgm:prSet presAssocID="{632C3F54-BA2A-44D8-94FE-8976C76A1813}" presName="vert1" presStyleCnt="0"/>
      <dgm:spPr/>
    </dgm:pt>
  </dgm:ptLst>
  <dgm:cxnLst>
    <dgm:cxn modelId="{CA33AB09-F0EF-4AB9-8579-392AB41C8EC0}" type="presOf" srcId="{A51379DC-3330-4B34-A245-22A783809753}" destId="{8A1CF20A-03AE-4C41-A105-2BDBF2FEEDB8}" srcOrd="0" destOrd="0" presId="urn:microsoft.com/office/officeart/2008/layout/LinedList"/>
    <dgm:cxn modelId="{039FBA27-78D0-4E0F-A019-42BCFB2C1F1D}" srcId="{F231F9E8-55D8-4AD1-A79D-8F2BD019C2AB}" destId="{93232252-59F7-43FF-B283-D693F846F322}" srcOrd="0" destOrd="0" parTransId="{2DBF0E18-7A2E-4D4E-9904-266152810A5A}" sibTransId="{89DD2A37-6618-4ED9-A80A-136B72FF9AE9}"/>
    <dgm:cxn modelId="{AC082C42-D35D-41A7-B607-6FE945DEE72C}" type="presOf" srcId="{43C34258-8D11-4AD0-A6A6-C7732F9ED8D1}" destId="{0D023532-D036-41C2-B77F-FF2080676B48}" srcOrd="0" destOrd="0" presId="urn:microsoft.com/office/officeart/2008/layout/LinedList"/>
    <dgm:cxn modelId="{EB26DD66-0097-41AA-AC99-0FC7DD605E28}" srcId="{F231F9E8-55D8-4AD1-A79D-8F2BD019C2AB}" destId="{90C889C6-AD1A-44E1-BCE6-BCA99B122A8B}" srcOrd="3" destOrd="0" parTransId="{145318BD-4221-4E14-8493-52CABA83E125}" sibTransId="{BD5DCF22-D299-4B63-95EF-8CAEFA0968D0}"/>
    <dgm:cxn modelId="{998E638F-4E46-448C-9155-1DEE9B3BF27F}" type="presOf" srcId="{93232252-59F7-43FF-B283-D693F846F322}" destId="{371A7E96-B083-468D-A910-232811DC1B12}" srcOrd="0" destOrd="0" presId="urn:microsoft.com/office/officeart/2008/layout/LinedList"/>
    <dgm:cxn modelId="{F543119F-DE68-49F2-BEC4-297685F5A6EA}" srcId="{F231F9E8-55D8-4AD1-A79D-8F2BD019C2AB}" destId="{43C34258-8D11-4AD0-A6A6-C7732F9ED8D1}" srcOrd="2" destOrd="0" parTransId="{2CC233B5-C22B-41CF-AF41-D73D0A53ED34}" sibTransId="{396A43B0-BBFF-43A9-BBF2-81CD07FB5EC5}"/>
    <dgm:cxn modelId="{6930EFB8-EFE4-405C-BECE-2A95523E16C7}" type="presOf" srcId="{90C889C6-AD1A-44E1-BCE6-BCA99B122A8B}" destId="{7D2F76AE-7B00-4802-A93E-59F66F978A23}" srcOrd="0" destOrd="0" presId="urn:microsoft.com/office/officeart/2008/layout/LinedList"/>
    <dgm:cxn modelId="{3214B0C6-1A76-4CF7-97D6-D9C98A4C0F50}" srcId="{F231F9E8-55D8-4AD1-A79D-8F2BD019C2AB}" destId="{A51379DC-3330-4B34-A245-22A783809753}" srcOrd="1" destOrd="0" parTransId="{7D157FC2-4338-4BD1-9FD9-FBD11ACA88DC}" sibTransId="{D0DD2FD2-0288-45D3-8F52-3EC6962F2F2C}"/>
    <dgm:cxn modelId="{7D51E6D9-3AB3-40B1-9DD9-D45AFEFEEFA9}" type="presOf" srcId="{632C3F54-BA2A-44D8-94FE-8976C76A1813}" destId="{A92E7463-1DF7-4A4E-8DB1-6E96FA630057}" srcOrd="0" destOrd="0" presId="urn:microsoft.com/office/officeart/2008/layout/LinedList"/>
    <dgm:cxn modelId="{17D401E2-4AB7-4DBF-A629-B9BFC130FD86}" type="presOf" srcId="{F231F9E8-55D8-4AD1-A79D-8F2BD019C2AB}" destId="{55428E9F-2E95-4DE3-9675-4253CFA90000}" srcOrd="0" destOrd="0" presId="urn:microsoft.com/office/officeart/2008/layout/LinedList"/>
    <dgm:cxn modelId="{F34C87EF-C280-4928-A77D-BBF255F38003}" srcId="{F231F9E8-55D8-4AD1-A79D-8F2BD019C2AB}" destId="{632C3F54-BA2A-44D8-94FE-8976C76A1813}" srcOrd="4" destOrd="0" parTransId="{607BE6CA-B4C6-4FE3-8DB7-21E229FF2385}" sibTransId="{3AD7D9C3-09C9-404C-AFD0-DB00E5A269B1}"/>
    <dgm:cxn modelId="{F75CB916-2D19-4F66-81E8-0FE52E287E85}" type="presParOf" srcId="{55428E9F-2E95-4DE3-9675-4253CFA90000}" destId="{7D48ED17-27DE-4830-9093-767D21122FE1}" srcOrd="0" destOrd="0" presId="urn:microsoft.com/office/officeart/2008/layout/LinedList"/>
    <dgm:cxn modelId="{913047B2-7027-49EE-A7E5-5372C444C0B2}" type="presParOf" srcId="{55428E9F-2E95-4DE3-9675-4253CFA90000}" destId="{9BCAC3EE-F897-43F7-9BE2-F065837A486D}" srcOrd="1" destOrd="0" presId="urn:microsoft.com/office/officeart/2008/layout/LinedList"/>
    <dgm:cxn modelId="{72A734ED-94CC-4851-BDE3-D79B2D7A8E2B}" type="presParOf" srcId="{9BCAC3EE-F897-43F7-9BE2-F065837A486D}" destId="{371A7E96-B083-468D-A910-232811DC1B12}" srcOrd="0" destOrd="0" presId="urn:microsoft.com/office/officeart/2008/layout/LinedList"/>
    <dgm:cxn modelId="{2F8E1E5F-FA3B-4CAD-A63A-A28681DB0863}" type="presParOf" srcId="{9BCAC3EE-F897-43F7-9BE2-F065837A486D}" destId="{6CA6D24B-0DCA-4C23-AA6A-8A81CAD75B8D}" srcOrd="1" destOrd="0" presId="urn:microsoft.com/office/officeart/2008/layout/LinedList"/>
    <dgm:cxn modelId="{45E62038-AC28-4C65-85DB-1198A43D42EA}" type="presParOf" srcId="{55428E9F-2E95-4DE3-9675-4253CFA90000}" destId="{8EFB3DF7-1CBE-4E10-BACA-B01900B9E6DD}" srcOrd="2" destOrd="0" presId="urn:microsoft.com/office/officeart/2008/layout/LinedList"/>
    <dgm:cxn modelId="{8438CFE8-D521-403D-951D-E02B18A9C17D}" type="presParOf" srcId="{55428E9F-2E95-4DE3-9675-4253CFA90000}" destId="{01D8F48C-36F8-4EB3-B709-C2131B2A58A3}" srcOrd="3" destOrd="0" presId="urn:microsoft.com/office/officeart/2008/layout/LinedList"/>
    <dgm:cxn modelId="{4086C6D6-1999-4512-B454-1E7F4348190D}" type="presParOf" srcId="{01D8F48C-36F8-4EB3-B709-C2131B2A58A3}" destId="{8A1CF20A-03AE-4C41-A105-2BDBF2FEEDB8}" srcOrd="0" destOrd="0" presId="urn:microsoft.com/office/officeart/2008/layout/LinedList"/>
    <dgm:cxn modelId="{CECC912C-7121-4822-82F1-6A05302DD375}" type="presParOf" srcId="{01D8F48C-36F8-4EB3-B709-C2131B2A58A3}" destId="{96F3FA11-19AF-411A-B4E4-39B8E9D09A62}" srcOrd="1" destOrd="0" presId="urn:microsoft.com/office/officeart/2008/layout/LinedList"/>
    <dgm:cxn modelId="{3649B6D9-FF72-4AC4-BB69-39515143C69A}" type="presParOf" srcId="{55428E9F-2E95-4DE3-9675-4253CFA90000}" destId="{1AC62930-F442-46AB-A0B9-CB0C2F1228A4}" srcOrd="4" destOrd="0" presId="urn:microsoft.com/office/officeart/2008/layout/LinedList"/>
    <dgm:cxn modelId="{3C184134-B387-4BF1-AFDC-C06C5CDF7B03}" type="presParOf" srcId="{55428E9F-2E95-4DE3-9675-4253CFA90000}" destId="{0ABFA4BC-C7F3-442C-ABFD-FAF3131ED43F}" srcOrd="5" destOrd="0" presId="urn:microsoft.com/office/officeart/2008/layout/LinedList"/>
    <dgm:cxn modelId="{85F9160C-42AC-4132-9C0D-D1693FF8E21F}" type="presParOf" srcId="{0ABFA4BC-C7F3-442C-ABFD-FAF3131ED43F}" destId="{0D023532-D036-41C2-B77F-FF2080676B48}" srcOrd="0" destOrd="0" presId="urn:microsoft.com/office/officeart/2008/layout/LinedList"/>
    <dgm:cxn modelId="{0832E6B3-7A7B-44B1-8FFD-6DDECE7BF2F0}" type="presParOf" srcId="{0ABFA4BC-C7F3-442C-ABFD-FAF3131ED43F}" destId="{60EBDD4E-25A9-433D-9740-7ECB12BF5124}" srcOrd="1" destOrd="0" presId="urn:microsoft.com/office/officeart/2008/layout/LinedList"/>
    <dgm:cxn modelId="{B39AD60E-BB49-4837-BEDB-3516BCF0BA86}" type="presParOf" srcId="{55428E9F-2E95-4DE3-9675-4253CFA90000}" destId="{1A342452-D86C-4448-BB30-9F859C5A6C46}" srcOrd="6" destOrd="0" presId="urn:microsoft.com/office/officeart/2008/layout/LinedList"/>
    <dgm:cxn modelId="{27B31560-BC18-4BA6-86AB-076F8D5D3D0D}" type="presParOf" srcId="{55428E9F-2E95-4DE3-9675-4253CFA90000}" destId="{28BF3094-3FCC-46EE-949D-A2F7528B6431}" srcOrd="7" destOrd="0" presId="urn:microsoft.com/office/officeart/2008/layout/LinedList"/>
    <dgm:cxn modelId="{C8FE5C66-D953-4431-9D88-8EB83E569250}" type="presParOf" srcId="{28BF3094-3FCC-46EE-949D-A2F7528B6431}" destId="{7D2F76AE-7B00-4802-A93E-59F66F978A23}" srcOrd="0" destOrd="0" presId="urn:microsoft.com/office/officeart/2008/layout/LinedList"/>
    <dgm:cxn modelId="{E3A4B3AE-B131-4FA5-AAB8-00D0EDFB4680}" type="presParOf" srcId="{28BF3094-3FCC-46EE-949D-A2F7528B6431}" destId="{39BB295B-C0D8-45A9-B099-BD120BE4E314}" srcOrd="1" destOrd="0" presId="urn:microsoft.com/office/officeart/2008/layout/LinedList"/>
    <dgm:cxn modelId="{EA582169-5C3E-412E-AB11-6AD521FD64B7}" type="presParOf" srcId="{55428E9F-2E95-4DE3-9675-4253CFA90000}" destId="{6DE1B3D5-247A-4019-A1A2-8F98BB272E0B}" srcOrd="8" destOrd="0" presId="urn:microsoft.com/office/officeart/2008/layout/LinedList"/>
    <dgm:cxn modelId="{0E1DB084-12AC-44E5-809E-7C31FBFFBF2F}" type="presParOf" srcId="{55428E9F-2E95-4DE3-9675-4253CFA90000}" destId="{79E913AA-3792-4DD6-9EE6-D8715915B909}" srcOrd="9" destOrd="0" presId="urn:microsoft.com/office/officeart/2008/layout/LinedList"/>
    <dgm:cxn modelId="{DEA5E195-E65C-4108-9F90-1FD791B9C68E}" type="presParOf" srcId="{79E913AA-3792-4DD6-9EE6-D8715915B909}" destId="{A92E7463-1DF7-4A4E-8DB1-6E96FA630057}" srcOrd="0" destOrd="0" presId="urn:microsoft.com/office/officeart/2008/layout/LinedList"/>
    <dgm:cxn modelId="{37DCCD99-F065-49FD-AB4B-9D07467DDFDE}" type="presParOf" srcId="{79E913AA-3792-4DD6-9EE6-D8715915B909}" destId="{98A9A90B-52A8-4B85-BF2F-F8AE6A4A5D9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80A06-BB56-4FF1-9C78-A50EAF63F76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D5D4F95-FC9D-4C16-BB53-469562A1808F}">
      <dgm:prSet/>
      <dgm:spPr/>
      <dgm:t>
        <a:bodyPr/>
        <a:lstStyle/>
        <a:p>
          <a:r>
            <a:rPr lang="en-US" b="1"/>
            <a:t>PayPal</a:t>
          </a:r>
        </a:p>
      </dgm:t>
    </dgm:pt>
    <dgm:pt modelId="{819F2524-4C99-4840-ACE2-D2925610B6D8}" type="parTrans" cxnId="{1B513F55-8FB7-4848-8A73-D6EC3B260FAD}">
      <dgm:prSet/>
      <dgm:spPr/>
      <dgm:t>
        <a:bodyPr/>
        <a:lstStyle/>
        <a:p>
          <a:endParaRPr lang="en-US"/>
        </a:p>
      </dgm:t>
    </dgm:pt>
    <dgm:pt modelId="{B5C15468-B470-42A8-B464-22D8A826F71A}" type="sibTrans" cxnId="{1B513F55-8FB7-4848-8A73-D6EC3B260FAD}">
      <dgm:prSet/>
      <dgm:spPr/>
      <dgm:t>
        <a:bodyPr/>
        <a:lstStyle/>
        <a:p>
          <a:endParaRPr lang="en-US"/>
        </a:p>
      </dgm:t>
    </dgm:pt>
    <dgm:pt modelId="{E37F39E7-EC42-4D3B-9D84-318CFBDB982B}">
      <dgm:prSet/>
      <dgm:spPr/>
      <dgm:t>
        <a:bodyPr/>
        <a:lstStyle/>
        <a:p>
          <a:r>
            <a:rPr lang="en-US" b="1"/>
            <a:t>Stripe</a:t>
          </a:r>
        </a:p>
      </dgm:t>
    </dgm:pt>
    <dgm:pt modelId="{0C52380E-ED0C-4CF0-A948-785FC70CEBBD}" type="parTrans" cxnId="{06394B71-E830-41AA-B389-5FBA8B7FCBC0}">
      <dgm:prSet/>
      <dgm:spPr/>
      <dgm:t>
        <a:bodyPr/>
        <a:lstStyle/>
        <a:p>
          <a:endParaRPr lang="en-US"/>
        </a:p>
      </dgm:t>
    </dgm:pt>
    <dgm:pt modelId="{0FDFAF00-16AF-4B86-A950-0A4145C38AD3}" type="sibTrans" cxnId="{06394B71-E830-41AA-B389-5FBA8B7FCBC0}">
      <dgm:prSet/>
      <dgm:spPr/>
      <dgm:t>
        <a:bodyPr/>
        <a:lstStyle/>
        <a:p>
          <a:endParaRPr lang="en-US"/>
        </a:p>
      </dgm:t>
    </dgm:pt>
    <dgm:pt modelId="{2D15D7E8-ADC5-4706-9102-0BDC2954B56B}">
      <dgm:prSet phldr="0"/>
      <dgm:spPr/>
      <dgm:t>
        <a:bodyPr/>
        <a:lstStyle/>
        <a:p>
          <a:pPr algn="l" rtl="0"/>
          <a:r>
            <a:rPr lang="en-US" b="1" u="none">
              <a:solidFill>
                <a:srgbClr val="010000"/>
              </a:solidFill>
              <a:latin typeface="Calibri Light" panose="020F0302020204030204"/>
            </a:rPr>
            <a:t>Honey Book</a:t>
          </a:r>
          <a:endParaRPr lang="en-US" b="1">
            <a:solidFill>
              <a:srgbClr val="010000"/>
            </a:solidFill>
            <a:latin typeface="Calibri Light" panose="020F0302020204030204"/>
          </a:endParaRPr>
        </a:p>
      </dgm:t>
    </dgm:pt>
    <dgm:pt modelId="{05BA940B-DDFD-4713-A0B9-146425430E52}" type="parTrans" cxnId="{569676DB-CBF4-414F-BE25-F8D842B8F667}">
      <dgm:prSet/>
      <dgm:spPr/>
      <dgm:t>
        <a:bodyPr/>
        <a:lstStyle/>
        <a:p>
          <a:endParaRPr lang="en-US"/>
        </a:p>
      </dgm:t>
    </dgm:pt>
    <dgm:pt modelId="{B31C1F4B-6F35-43EB-9BD3-682C5C427EF0}" type="sibTrans" cxnId="{569676DB-CBF4-414F-BE25-F8D842B8F667}">
      <dgm:prSet/>
      <dgm:spPr/>
      <dgm:t>
        <a:bodyPr/>
        <a:lstStyle/>
        <a:p>
          <a:endParaRPr lang="en-US"/>
        </a:p>
      </dgm:t>
    </dgm:pt>
    <dgm:pt modelId="{57ADD074-7D6F-46F9-8BCE-5CA648D20178}">
      <dgm:prSet phldr="0"/>
      <dgm:spPr/>
      <dgm:t>
        <a:bodyPr/>
        <a:lstStyle/>
        <a:p>
          <a:pPr algn="l" rtl="0"/>
          <a:r>
            <a:rPr lang="en-US" b="1" u="none"/>
            <a:t>Square</a:t>
          </a:r>
          <a:endParaRPr lang="en-US" b="1" u="none">
            <a:latin typeface="Calibri Light" panose="020F0302020204030204"/>
          </a:endParaRPr>
        </a:p>
      </dgm:t>
    </dgm:pt>
    <dgm:pt modelId="{F7492858-B27C-4F44-B9C3-0A0E24C4F392}" type="parTrans" cxnId="{32CF7A88-3310-4FE3-81C8-983564FDE487}">
      <dgm:prSet/>
      <dgm:spPr/>
      <dgm:t>
        <a:bodyPr/>
        <a:lstStyle/>
        <a:p>
          <a:endParaRPr lang="en-US"/>
        </a:p>
      </dgm:t>
    </dgm:pt>
    <dgm:pt modelId="{AD17EAEA-93A2-44C4-BF61-4CECBA9A91F2}" type="sibTrans" cxnId="{32CF7A88-3310-4FE3-81C8-983564FDE487}">
      <dgm:prSet/>
      <dgm:spPr/>
      <dgm:t>
        <a:bodyPr/>
        <a:lstStyle/>
        <a:p>
          <a:endParaRPr lang="en-US"/>
        </a:p>
      </dgm:t>
    </dgm:pt>
    <dgm:pt modelId="{E83D6DC4-5C10-4572-A593-8EB3C646E19A}">
      <dgm:prSet phldr="0"/>
      <dgm:spPr/>
      <dgm:t>
        <a:bodyPr/>
        <a:lstStyle/>
        <a:p>
          <a:pPr algn="l"/>
          <a:r>
            <a:rPr lang="en-US" b="1"/>
            <a:t>GoCardless</a:t>
          </a:r>
        </a:p>
      </dgm:t>
    </dgm:pt>
    <dgm:pt modelId="{7EF332C5-17BE-48B4-9CCB-A5DF31E2BEE0}" type="parTrans" cxnId="{43992EE6-11CC-474E-A565-B917745669C0}">
      <dgm:prSet/>
      <dgm:spPr/>
      <dgm:t>
        <a:bodyPr/>
        <a:lstStyle/>
        <a:p>
          <a:endParaRPr lang="en-US"/>
        </a:p>
      </dgm:t>
    </dgm:pt>
    <dgm:pt modelId="{CAC57DA5-B1D5-479F-BCB2-A34256FEED67}" type="sibTrans" cxnId="{43992EE6-11CC-474E-A565-B917745669C0}">
      <dgm:prSet/>
      <dgm:spPr/>
      <dgm:t>
        <a:bodyPr/>
        <a:lstStyle/>
        <a:p>
          <a:endParaRPr lang="en-US"/>
        </a:p>
      </dgm:t>
    </dgm:pt>
    <dgm:pt modelId="{1F468FB9-9B40-4470-8EF3-2CEE4377B90A}" type="pres">
      <dgm:prSet presAssocID="{50D80A06-BB56-4FF1-9C78-A50EAF63F76F}" presName="hierChild1" presStyleCnt="0">
        <dgm:presLayoutVars>
          <dgm:chPref val="1"/>
          <dgm:dir/>
          <dgm:animOne val="branch"/>
          <dgm:animLvl val="lvl"/>
          <dgm:resizeHandles/>
        </dgm:presLayoutVars>
      </dgm:prSet>
      <dgm:spPr/>
    </dgm:pt>
    <dgm:pt modelId="{523ED40E-EDAA-4A9B-9333-5A9FF753D5C0}" type="pres">
      <dgm:prSet presAssocID="{8D5D4F95-FC9D-4C16-BB53-469562A1808F}" presName="hierRoot1" presStyleCnt="0"/>
      <dgm:spPr/>
    </dgm:pt>
    <dgm:pt modelId="{16DC5FD6-0943-47E8-AAE2-79A1ED3F6396}" type="pres">
      <dgm:prSet presAssocID="{8D5D4F95-FC9D-4C16-BB53-469562A1808F}" presName="composite" presStyleCnt="0"/>
      <dgm:spPr/>
    </dgm:pt>
    <dgm:pt modelId="{F20E2F2F-7F54-41AE-9256-A1B20BFC46F8}" type="pres">
      <dgm:prSet presAssocID="{8D5D4F95-FC9D-4C16-BB53-469562A1808F}" presName="background" presStyleLbl="node0" presStyleIdx="0" presStyleCnt="5"/>
      <dgm:spPr/>
    </dgm:pt>
    <dgm:pt modelId="{46EF325B-719C-4350-913C-EABB7E18DCA4}" type="pres">
      <dgm:prSet presAssocID="{8D5D4F95-FC9D-4C16-BB53-469562A1808F}" presName="text" presStyleLbl="fgAcc0" presStyleIdx="0" presStyleCnt="5">
        <dgm:presLayoutVars>
          <dgm:chPref val="3"/>
        </dgm:presLayoutVars>
      </dgm:prSet>
      <dgm:spPr/>
    </dgm:pt>
    <dgm:pt modelId="{9A47510A-9647-472D-BA50-4F05BFC71FAB}" type="pres">
      <dgm:prSet presAssocID="{8D5D4F95-FC9D-4C16-BB53-469562A1808F}" presName="hierChild2" presStyleCnt="0"/>
      <dgm:spPr/>
    </dgm:pt>
    <dgm:pt modelId="{57D49401-AB30-4C6E-B6CF-D7490F6704C8}" type="pres">
      <dgm:prSet presAssocID="{E37F39E7-EC42-4D3B-9D84-318CFBDB982B}" presName="hierRoot1" presStyleCnt="0"/>
      <dgm:spPr/>
    </dgm:pt>
    <dgm:pt modelId="{EF48F4EF-C4A9-421A-8855-DBE5D709829C}" type="pres">
      <dgm:prSet presAssocID="{E37F39E7-EC42-4D3B-9D84-318CFBDB982B}" presName="composite" presStyleCnt="0"/>
      <dgm:spPr/>
    </dgm:pt>
    <dgm:pt modelId="{005D962D-D313-4B29-AF0F-774A0007E524}" type="pres">
      <dgm:prSet presAssocID="{E37F39E7-EC42-4D3B-9D84-318CFBDB982B}" presName="background" presStyleLbl="node0" presStyleIdx="1" presStyleCnt="5"/>
      <dgm:spPr/>
    </dgm:pt>
    <dgm:pt modelId="{A67DF40E-0AEB-4F41-860C-C482BD60B094}" type="pres">
      <dgm:prSet presAssocID="{E37F39E7-EC42-4D3B-9D84-318CFBDB982B}" presName="text" presStyleLbl="fgAcc0" presStyleIdx="1" presStyleCnt="5">
        <dgm:presLayoutVars>
          <dgm:chPref val="3"/>
        </dgm:presLayoutVars>
      </dgm:prSet>
      <dgm:spPr/>
    </dgm:pt>
    <dgm:pt modelId="{2B1DD908-3A33-408A-A827-C2808BEDCC77}" type="pres">
      <dgm:prSet presAssocID="{E37F39E7-EC42-4D3B-9D84-318CFBDB982B}" presName="hierChild2" presStyleCnt="0"/>
      <dgm:spPr/>
    </dgm:pt>
    <dgm:pt modelId="{6109F187-9C08-4113-8A92-37E598652C5A}" type="pres">
      <dgm:prSet presAssocID="{E83D6DC4-5C10-4572-A593-8EB3C646E19A}" presName="hierRoot1" presStyleCnt="0"/>
      <dgm:spPr/>
    </dgm:pt>
    <dgm:pt modelId="{D141DB85-EEA8-4DEC-B0D9-5289BD0E63B2}" type="pres">
      <dgm:prSet presAssocID="{E83D6DC4-5C10-4572-A593-8EB3C646E19A}" presName="composite" presStyleCnt="0"/>
      <dgm:spPr/>
    </dgm:pt>
    <dgm:pt modelId="{C4643135-437E-41BC-B4EF-28290C17A7DF}" type="pres">
      <dgm:prSet presAssocID="{E83D6DC4-5C10-4572-A593-8EB3C646E19A}" presName="background" presStyleLbl="node0" presStyleIdx="2" presStyleCnt="5"/>
      <dgm:spPr/>
    </dgm:pt>
    <dgm:pt modelId="{A806876B-9319-4199-A284-D7E742989C32}" type="pres">
      <dgm:prSet presAssocID="{E83D6DC4-5C10-4572-A593-8EB3C646E19A}" presName="text" presStyleLbl="fgAcc0" presStyleIdx="2" presStyleCnt="5">
        <dgm:presLayoutVars>
          <dgm:chPref val="3"/>
        </dgm:presLayoutVars>
      </dgm:prSet>
      <dgm:spPr/>
    </dgm:pt>
    <dgm:pt modelId="{544AA10F-08B2-4857-976D-864BE25B01DC}" type="pres">
      <dgm:prSet presAssocID="{E83D6DC4-5C10-4572-A593-8EB3C646E19A}" presName="hierChild2" presStyleCnt="0"/>
      <dgm:spPr/>
    </dgm:pt>
    <dgm:pt modelId="{1D05286F-1DF4-4376-B4F3-06378B534088}" type="pres">
      <dgm:prSet presAssocID="{2D15D7E8-ADC5-4706-9102-0BDC2954B56B}" presName="hierRoot1" presStyleCnt="0"/>
      <dgm:spPr/>
    </dgm:pt>
    <dgm:pt modelId="{76D693D7-71D8-448B-B759-ADC4C3CE78A7}" type="pres">
      <dgm:prSet presAssocID="{2D15D7E8-ADC5-4706-9102-0BDC2954B56B}" presName="composite" presStyleCnt="0"/>
      <dgm:spPr/>
    </dgm:pt>
    <dgm:pt modelId="{48713055-A57E-45D9-A7A7-EFEC302DEF78}" type="pres">
      <dgm:prSet presAssocID="{2D15D7E8-ADC5-4706-9102-0BDC2954B56B}" presName="background" presStyleLbl="node0" presStyleIdx="3" presStyleCnt="5"/>
      <dgm:spPr/>
    </dgm:pt>
    <dgm:pt modelId="{6F01B5A2-7BF4-4399-A570-46E341D8D7BA}" type="pres">
      <dgm:prSet presAssocID="{2D15D7E8-ADC5-4706-9102-0BDC2954B56B}" presName="text" presStyleLbl="fgAcc0" presStyleIdx="3" presStyleCnt="5">
        <dgm:presLayoutVars>
          <dgm:chPref val="3"/>
        </dgm:presLayoutVars>
      </dgm:prSet>
      <dgm:spPr/>
    </dgm:pt>
    <dgm:pt modelId="{F96A26F5-56C2-47B9-B642-04ECB3223FE5}" type="pres">
      <dgm:prSet presAssocID="{2D15D7E8-ADC5-4706-9102-0BDC2954B56B}" presName="hierChild2" presStyleCnt="0"/>
      <dgm:spPr/>
    </dgm:pt>
    <dgm:pt modelId="{2E574945-92AE-45CA-AE29-5E48C8ADFCCB}" type="pres">
      <dgm:prSet presAssocID="{57ADD074-7D6F-46F9-8BCE-5CA648D20178}" presName="hierRoot1" presStyleCnt="0"/>
      <dgm:spPr/>
    </dgm:pt>
    <dgm:pt modelId="{BF22E9EA-2997-484F-9982-D2CABF38F8EA}" type="pres">
      <dgm:prSet presAssocID="{57ADD074-7D6F-46F9-8BCE-5CA648D20178}" presName="composite" presStyleCnt="0"/>
      <dgm:spPr/>
    </dgm:pt>
    <dgm:pt modelId="{042310EF-C5C5-496C-9DD0-5F9CDD44A9D8}" type="pres">
      <dgm:prSet presAssocID="{57ADD074-7D6F-46F9-8BCE-5CA648D20178}" presName="background" presStyleLbl="node0" presStyleIdx="4" presStyleCnt="5"/>
      <dgm:spPr/>
    </dgm:pt>
    <dgm:pt modelId="{ADE6C537-FB3D-44CD-923F-94B876E18276}" type="pres">
      <dgm:prSet presAssocID="{57ADD074-7D6F-46F9-8BCE-5CA648D20178}" presName="text" presStyleLbl="fgAcc0" presStyleIdx="4" presStyleCnt="5">
        <dgm:presLayoutVars>
          <dgm:chPref val="3"/>
        </dgm:presLayoutVars>
      </dgm:prSet>
      <dgm:spPr/>
    </dgm:pt>
    <dgm:pt modelId="{DB55C37D-61F8-4CB1-86E3-4799D5B5874D}" type="pres">
      <dgm:prSet presAssocID="{57ADD074-7D6F-46F9-8BCE-5CA648D20178}" presName="hierChild2" presStyleCnt="0"/>
      <dgm:spPr/>
    </dgm:pt>
  </dgm:ptLst>
  <dgm:cxnLst>
    <dgm:cxn modelId="{1989EF0C-1042-4F66-BFF4-730936DE4885}" type="presOf" srcId="{2D15D7E8-ADC5-4706-9102-0BDC2954B56B}" destId="{6F01B5A2-7BF4-4399-A570-46E341D8D7BA}" srcOrd="0" destOrd="0" presId="urn:microsoft.com/office/officeart/2005/8/layout/hierarchy1"/>
    <dgm:cxn modelId="{8079BC2C-3AFF-4F0B-81B6-362E95C9AAE7}" type="presOf" srcId="{57ADD074-7D6F-46F9-8BCE-5CA648D20178}" destId="{ADE6C537-FB3D-44CD-923F-94B876E18276}" srcOrd="0" destOrd="0" presId="urn:microsoft.com/office/officeart/2005/8/layout/hierarchy1"/>
    <dgm:cxn modelId="{7BDD484F-52FC-437D-81D6-3C9049AC43F0}" type="presOf" srcId="{E83D6DC4-5C10-4572-A593-8EB3C646E19A}" destId="{A806876B-9319-4199-A284-D7E742989C32}" srcOrd="0" destOrd="0" presId="urn:microsoft.com/office/officeart/2005/8/layout/hierarchy1"/>
    <dgm:cxn modelId="{06394B71-E830-41AA-B389-5FBA8B7FCBC0}" srcId="{50D80A06-BB56-4FF1-9C78-A50EAF63F76F}" destId="{E37F39E7-EC42-4D3B-9D84-318CFBDB982B}" srcOrd="1" destOrd="0" parTransId="{0C52380E-ED0C-4CF0-A948-785FC70CEBBD}" sibTransId="{0FDFAF00-16AF-4B86-A950-0A4145C38AD3}"/>
    <dgm:cxn modelId="{1B513F55-8FB7-4848-8A73-D6EC3B260FAD}" srcId="{50D80A06-BB56-4FF1-9C78-A50EAF63F76F}" destId="{8D5D4F95-FC9D-4C16-BB53-469562A1808F}" srcOrd="0" destOrd="0" parTransId="{819F2524-4C99-4840-ACE2-D2925610B6D8}" sibTransId="{B5C15468-B470-42A8-B464-22D8A826F71A}"/>
    <dgm:cxn modelId="{98726380-62DB-44A0-9247-5ABCA8070E0E}" type="presOf" srcId="{8D5D4F95-FC9D-4C16-BB53-469562A1808F}" destId="{46EF325B-719C-4350-913C-EABB7E18DCA4}" srcOrd="0" destOrd="0" presId="urn:microsoft.com/office/officeart/2005/8/layout/hierarchy1"/>
    <dgm:cxn modelId="{32CF7A88-3310-4FE3-81C8-983564FDE487}" srcId="{50D80A06-BB56-4FF1-9C78-A50EAF63F76F}" destId="{57ADD074-7D6F-46F9-8BCE-5CA648D20178}" srcOrd="4" destOrd="0" parTransId="{F7492858-B27C-4F44-B9C3-0A0E24C4F392}" sibTransId="{AD17EAEA-93A2-44C4-BF61-4CECBA9A91F2}"/>
    <dgm:cxn modelId="{9CEB4EA8-D827-41FD-BA6A-CD1D623FA597}" type="presOf" srcId="{E37F39E7-EC42-4D3B-9D84-318CFBDB982B}" destId="{A67DF40E-0AEB-4F41-860C-C482BD60B094}" srcOrd="0" destOrd="0" presId="urn:microsoft.com/office/officeart/2005/8/layout/hierarchy1"/>
    <dgm:cxn modelId="{569676DB-CBF4-414F-BE25-F8D842B8F667}" srcId="{50D80A06-BB56-4FF1-9C78-A50EAF63F76F}" destId="{2D15D7E8-ADC5-4706-9102-0BDC2954B56B}" srcOrd="3" destOrd="0" parTransId="{05BA940B-DDFD-4713-A0B9-146425430E52}" sibTransId="{B31C1F4B-6F35-43EB-9BD3-682C5C427EF0}"/>
    <dgm:cxn modelId="{7BB7F5E4-689D-45C4-A580-4F97CBC7DD56}" type="presOf" srcId="{50D80A06-BB56-4FF1-9C78-A50EAF63F76F}" destId="{1F468FB9-9B40-4470-8EF3-2CEE4377B90A}" srcOrd="0" destOrd="0" presId="urn:microsoft.com/office/officeart/2005/8/layout/hierarchy1"/>
    <dgm:cxn modelId="{43992EE6-11CC-474E-A565-B917745669C0}" srcId="{50D80A06-BB56-4FF1-9C78-A50EAF63F76F}" destId="{E83D6DC4-5C10-4572-A593-8EB3C646E19A}" srcOrd="2" destOrd="0" parTransId="{7EF332C5-17BE-48B4-9CCB-A5DF31E2BEE0}" sibTransId="{CAC57DA5-B1D5-479F-BCB2-A34256FEED67}"/>
    <dgm:cxn modelId="{F2B128FA-6E2D-4901-A50F-FCEA3F7E679F}" type="presParOf" srcId="{1F468FB9-9B40-4470-8EF3-2CEE4377B90A}" destId="{523ED40E-EDAA-4A9B-9333-5A9FF753D5C0}" srcOrd="0" destOrd="0" presId="urn:microsoft.com/office/officeart/2005/8/layout/hierarchy1"/>
    <dgm:cxn modelId="{3C3A684A-D747-4E47-9A54-F18A785B7DE5}" type="presParOf" srcId="{523ED40E-EDAA-4A9B-9333-5A9FF753D5C0}" destId="{16DC5FD6-0943-47E8-AAE2-79A1ED3F6396}" srcOrd="0" destOrd="0" presId="urn:microsoft.com/office/officeart/2005/8/layout/hierarchy1"/>
    <dgm:cxn modelId="{954C02AA-6D62-4545-93E2-4913FABD39FC}" type="presParOf" srcId="{16DC5FD6-0943-47E8-AAE2-79A1ED3F6396}" destId="{F20E2F2F-7F54-41AE-9256-A1B20BFC46F8}" srcOrd="0" destOrd="0" presId="urn:microsoft.com/office/officeart/2005/8/layout/hierarchy1"/>
    <dgm:cxn modelId="{50909C81-FCE1-4C35-A9D8-367F7DAE5B45}" type="presParOf" srcId="{16DC5FD6-0943-47E8-AAE2-79A1ED3F6396}" destId="{46EF325B-719C-4350-913C-EABB7E18DCA4}" srcOrd="1" destOrd="0" presId="urn:microsoft.com/office/officeart/2005/8/layout/hierarchy1"/>
    <dgm:cxn modelId="{82F25EE8-8046-493F-91EE-30B74DE5F84A}" type="presParOf" srcId="{523ED40E-EDAA-4A9B-9333-5A9FF753D5C0}" destId="{9A47510A-9647-472D-BA50-4F05BFC71FAB}" srcOrd="1" destOrd="0" presId="urn:microsoft.com/office/officeart/2005/8/layout/hierarchy1"/>
    <dgm:cxn modelId="{2C4053C1-96E0-4F8F-941D-F00ECB21AC16}" type="presParOf" srcId="{1F468FB9-9B40-4470-8EF3-2CEE4377B90A}" destId="{57D49401-AB30-4C6E-B6CF-D7490F6704C8}" srcOrd="1" destOrd="0" presId="urn:microsoft.com/office/officeart/2005/8/layout/hierarchy1"/>
    <dgm:cxn modelId="{79453387-FA08-45AE-9325-A40CE38B93E9}" type="presParOf" srcId="{57D49401-AB30-4C6E-B6CF-D7490F6704C8}" destId="{EF48F4EF-C4A9-421A-8855-DBE5D709829C}" srcOrd="0" destOrd="0" presId="urn:microsoft.com/office/officeart/2005/8/layout/hierarchy1"/>
    <dgm:cxn modelId="{57186B23-A8AC-44E3-99F0-91114263FFC1}" type="presParOf" srcId="{EF48F4EF-C4A9-421A-8855-DBE5D709829C}" destId="{005D962D-D313-4B29-AF0F-774A0007E524}" srcOrd="0" destOrd="0" presId="urn:microsoft.com/office/officeart/2005/8/layout/hierarchy1"/>
    <dgm:cxn modelId="{5B88BA89-4086-45C2-9C6A-AE2FDCBB60A0}" type="presParOf" srcId="{EF48F4EF-C4A9-421A-8855-DBE5D709829C}" destId="{A67DF40E-0AEB-4F41-860C-C482BD60B094}" srcOrd="1" destOrd="0" presId="urn:microsoft.com/office/officeart/2005/8/layout/hierarchy1"/>
    <dgm:cxn modelId="{07CF9A68-523D-4A0B-A8FF-C50AFD1E0B54}" type="presParOf" srcId="{57D49401-AB30-4C6E-B6CF-D7490F6704C8}" destId="{2B1DD908-3A33-408A-A827-C2808BEDCC77}" srcOrd="1" destOrd="0" presId="urn:microsoft.com/office/officeart/2005/8/layout/hierarchy1"/>
    <dgm:cxn modelId="{185EDA73-C2C5-4B22-8A5B-E7A5F2B430A1}" type="presParOf" srcId="{1F468FB9-9B40-4470-8EF3-2CEE4377B90A}" destId="{6109F187-9C08-4113-8A92-37E598652C5A}" srcOrd="2" destOrd="0" presId="urn:microsoft.com/office/officeart/2005/8/layout/hierarchy1"/>
    <dgm:cxn modelId="{EAA4ED8F-0947-4C5B-8284-80BE97BA05DB}" type="presParOf" srcId="{6109F187-9C08-4113-8A92-37E598652C5A}" destId="{D141DB85-EEA8-4DEC-B0D9-5289BD0E63B2}" srcOrd="0" destOrd="0" presId="urn:microsoft.com/office/officeart/2005/8/layout/hierarchy1"/>
    <dgm:cxn modelId="{68A349F9-E930-45B2-923E-D30FFD35ED05}" type="presParOf" srcId="{D141DB85-EEA8-4DEC-B0D9-5289BD0E63B2}" destId="{C4643135-437E-41BC-B4EF-28290C17A7DF}" srcOrd="0" destOrd="0" presId="urn:microsoft.com/office/officeart/2005/8/layout/hierarchy1"/>
    <dgm:cxn modelId="{1877BEAB-A63A-4395-8B76-FA00C6248C04}" type="presParOf" srcId="{D141DB85-EEA8-4DEC-B0D9-5289BD0E63B2}" destId="{A806876B-9319-4199-A284-D7E742989C32}" srcOrd="1" destOrd="0" presId="urn:microsoft.com/office/officeart/2005/8/layout/hierarchy1"/>
    <dgm:cxn modelId="{CC317A3F-8086-46C9-9255-71FD2D499E90}" type="presParOf" srcId="{6109F187-9C08-4113-8A92-37E598652C5A}" destId="{544AA10F-08B2-4857-976D-864BE25B01DC}" srcOrd="1" destOrd="0" presId="urn:microsoft.com/office/officeart/2005/8/layout/hierarchy1"/>
    <dgm:cxn modelId="{4D1FFABE-5E8A-4CA7-9522-8F9EAD81C534}" type="presParOf" srcId="{1F468FB9-9B40-4470-8EF3-2CEE4377B90A}" destId="{1D05286F-1DF4-4376-B4F3-06378B534088}" srcOrd="3" destOrd="0" presId="urn:microsoft.com/office/officeart/2005/8/layout/hierarchy1"/>
    <dgm:cxn modelId="{6148EDF7-3EBC-4F05-B3CD-2E9917236219}" type="presParOf" srcId="{1D05286F-1DF4-4376-B4F3-06378B534088}" destId="{76D693D7-71D8-448B-B759-ADC4C3CE78A7}" srcOrd="0" destOrd="0" presId="urn:microsoft.com/office/officeart/2005/8/layout/hierarchy1"/>
    <dgm:cxn modelId="{516C4D0C-90EE-4AE1-89F5-4D8E6B0A1A5E}" type="presParOf" srcId="{76D693D7-71D8-448B-B759-ADC4C3CE78A7}" destId="{48713055-A57E-45D9-A7A7-EFEC302DEF78}" srcOrd="0" destOrd="0" presId="urn:microsoft.com/office/officeart/2005/8/layout/hierarchy1"/>
    <dgm:cxn modelId="{F5E49388-A016-4239-ACB0-35B2557CAF17}" type="presParOf" srcId="{76D693D7-71D8-448B-B759-ADC4C3CE78A7}" destId="{6F01B5A2-7BF4-4399-A570-46E341D8D7BA}" srcOrd="1" destOrd="0" presId="urn:microsoft.com/office/officeart/2005/8/layout/hierarchy1"/>
    <dgm:cxn modelId="{0C31AFC2-E2D3-40D6-BAC7-47FFFAB189CE}" type="presParOf" srcId="{1D05286F-1DF4-4376-B4F3-06378B534088}" destId="{F96A26F5-56C2-47B9-B642-04ECB3223FE5}" srcOrd="1" destOrd="0" presId="urn:microsoft.com/office/officeart/2005/8/layout/hierarchy1"/>
    <dgm:cxn modelId="{E0279FE0-E94D-4096-B083-FA0754471F81}" type="presParOf" srcId="{1F468FB9-9B40-4470-8EF3-2CEE4377B90A}" destId="{2E574945-92AE-45CA-AE29-5E48C8ADFCCB}" srcOrd="4" destOrd="0" presId="urn:microsoft.com/office/officeart/2005/8/layout/hierarchy1"/>
    <dgm:cxn modelId="{68C87B08-94B8-466D-80B8-671787343C9B}" type="presParOf" srcId="{2E574945-92AE-45CA-AE29-5E48C8ADFCCB}" destId="{BF22E9EA-2997-484F-9982-D2CABF38F8EA}" srcOrd="0" destOrd="0" presId="urn:microsoft.com/office/officeart/2005/8/layout/hierarchy1"/>
    <dgm:cxn modelId="{071179FC-29E8-4D5F-B8CE-B8B6DBA60F82}" type="presParOf" srcId="{BF22E9EA-2997-484F-9982-D2CABF38F8EA}" destId="{042310EF-C5C5-496C-9DD0-5F9CDD44A9D8}" srcOrd="0" destOrd="0" presId="urn:microsoft.com/office/officeart/2005/8/layout/hierarchy1"/>
    <dgm:cxn modelId="{A059A469-852A-4E3B-B125-CEA78C120AFF}" type="presParOf" srcId="{BF22E9EA-2997-484F-9982-D2CABF38F8EA}" destId="{ADE6C537-FB3D-44CD-923F-94B876E18276}" srcOrd="1" destOrd="0" presId="urn:microsoft.com/office/officeart/2005/8/layout/hierarchy1"/>
    <dgm:cxn modelId="{093631DD-AC54-4665-B1E6-41227E2240DB}" type="presParOf" srcId="{2E574945-92AE-45CA-AE29-5E48C8ADFCCB}" destId="{DB55C37D-61F8-4CB1-86E3-4799D5B587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8ED17-27DE-4830-9093-767D21122FE1}">
      <dsp:nvSpPr>
        <dsp:cNvPr id="0" name=""/>
        <dsp:cNvSpPr/>
      </dsp:nvSpPr>
      <dsp:spPr>
        <a:xfrm>
          <a:off x="0" y="576"/>
          <a:ext cx="57446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A7E96-B083-468D-A910-232811DC1B12}">
      <dsp:nvSpPr>
        <dsp:cNvPr id="0" name=""/>
        <dsp:cNvSpPr/>
      </dsp:nvSpPr>
      <dsp:spPr>
        <a:xfrm>
          <a:off x="0" y="576"/>
          <a:ext cx="5744684"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1. Integration issues</a:t>
          </a:r>
          <a:endParaRPr lang="en-US" sz="3800" kern="1200"/>
        </a:p>
      </dsp:txBody>
      <dsp:txXfrm>
        <a:off x="0" y="576"/>
        <a:ext cx="5744684" cy="945024"/>
      </dsp:txXfrm>
    </dsp:sp>
    <dsp:sp modelId="{8EFB3DF7-1CBE-4E10-BACA-B01900B9E6DD}">
      <dsp:nvSpPr>
        <dsp:cNvPr id="0" name=""/>
        <dsp:cNvSpPr/>
      </dsp:nvSpPr>
      <dsp:spPr>
        <a:xfrm>
          <a:off x="0" y="945601"/>
          <a:ext cx="574468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CF20A-03AE-4C41-A105-2BDBF2FEEDB8}">
      <dsp:nvSpPr>
        <dsp:cNvPr id="0" name=""/>
        <dsp:cNvSpPr/>
      </dsp:nvSpPr>
      <dsp:spPr>
        <a:xfrm>
          <a:off x="0" y="945601"/>
          <a:ext cx="5744684"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2. Processing costs</a:t>
          </a:r>
          <a:endParaRPr lang="en-US" sz="3800" kern="1200"/>
        </a:p>
      </dsp:txBody>
      <dsp:txXfrm>
        <a:off x="0" y="945601"/>
        <a:ext cx="5744684" cy="945024"/>
      </dsp:txXfrm>
    </dsp:sp>
    <dsp:sp modelId="{1AC62930-F442-46AB-A0B9-CB0C2F1228A4}">
      <dsp:nvSpPr>
        <dsp:cNvPr id="0" name=""/>
        <dsp:cNvSpPr/>
      </dsp:nvSpPr>
      <dsp:spPr>
        <a:xfrm>
          <a:off x="0" y="1890625"/>
          <a:ext cx="574468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23532-D036-41C2-B77F-FF2080676B48}">
      <dsp:nvSpPr>
        <dsp:cNvPr id="0" name=""/>
        <dsp:cNvSpPr/>
      </dsp:nvSpPr>
      <dsp:spPr>
        <a:xfrm>
          <a:off x="0" y="1890625"/>
          <a:ext cx="5744684"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3. Multi-channel payments</a:t>
          </a:r>
          <a:endParaRPr lang="en-US" sz="3800" kern="1200"/>
        </a:p>
      </dsp:txBody>
      <dsp:txXfrm>
        <a:off x="0" y="1890625"/>
        <a:ext cx="5744684" cy="945024"/>
      </dsp:txXfrm>
    </dsp:sp>
    <dsp:sp modelId="{1A342452-D86C-4448-BB30-9F859C5A6C46}">
      <dsp:nvSpPr>
        <dsp:cNvPr id="0" name=""/>
        <dsp:cNvSpPr/>
      </dsp:nvSpPr>
      <dsp:spPr>
        <a:xfrm>
          <a:off x="0" y="2835650"/>
          <a:ext cx="57446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2F76AE-7B00-4802-A93E-59F66F978A23}">
      <dsp:nvSpPr>
        <dsp:cNvPr id="0" name=""/>
        <dsp:cNvSpPr/>
      </dsp:nvSpPr>
      <dsp:spPr>
        <a:xfrm>
          <a:off x="0" y="2835650"/>
          <a:ext cx="5744684"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4. Security risks</a:t>
          </a:r>
          <a:endParaRPr lang="en-US" sz="3800" kern="1200"/>
        </a:p>
      </dsp:txBody>
      <dsp:txXfrm>
        <a:off x="0" y="2835650"/>
        <a:ext cx="5744684" cy="945024"/>
      </dsp:txXfrm>
    </dsp:sp>
    <dsp:sp modelId="{6DE1B3D5-247A-4019-A1A2-8F98BB272E0B}">
      <dsp:nvSpPr>
        <dsp:cNvPr id="0" name=""/>
        <dsp:cNvSpPr/>
      </dsp:nvSpPr>
      <dsp:spPr>
        <a:xfrm>
          <a:off x="0" y="3780674"/>
          <a:ext cx="574468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E7463-1DF7-4A4E-8DB1-6E96FA630057}">
      <dsp:nvSpPr>
        <dsp:cNvPr id="0" name=""/>
        <dsp:cNvSpPr/>
      </dsp:nvSpPr>
      <dsp:spPr>
        <a:xfrm>
          <a:off x="0" y="3780674"/>
          <a:ext cx="5744684" cy="94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5. Lack of support</a:t>
          </a:r>
          <a:endParaRPr lang="en-US" sz="3800" kern="1200"/>
        </a:p>
      </dsp:txBody>
      <dsp:txXfrm>
        <a:off x="0" y="3780674"/>
        <a:ext cx="5744684" cy="945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E2F2F-7F54-41AE-9256-A1B20BFC46F8}">
      <dsp:nvSpPr>
        <dsp:cNvPr id="0" name=""/>
        <dsp:cNvSpPr/>
      </dsp:nvSpPr>
      <dsp:spPr>
        <a:xfrm>
          <a:off x="3698" y="1199597"/>
          <a:ext cx="1802167" cy="114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F325B-719C-4350-913C-EABB7E18DCA4}">
      <dsp:nvSpPr>
        <dsp:cNvPr id="0" name=""/>
        <dsp:cNvSpPr/>
      </dsp:nvSpPr>
      <dsp:spPr>
        <a:xfrm>
          <a:off x="203939" y="1389825"/>
          <a:ext cx="1802167" cy="1144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PayPal</a:t>
          </a:r>
        </a:p>
      </dsp:txBody>
      <dsp:txXfrm>
        <a:off x="237457" y="1423343"/>
        <a:ext cx="1735131" cy="1077340"/>
      </dsp:txXfrm>
    </dsp:sp>
    <dsp:sp modelId="{005D962D-D313-4B29-AF0F-774A0007E524}">
      <dsp:nvSpPr>
        <dsp:cNvPr id="0" name=""/>
        <dsp:cNvSpPr/>
      </dsp:nvSpPr>
      <dsp:spPr>
        <a:xfrm>
          <a:off x="2206347" y="1199597"/>
          <a:ext cx="1802167" cy="114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DF40E-0AEB-4F41-860C-C482BD60B094}">
      <dsp:nvSpPr>
        <dsp:cNvPr id="0" name=""/>
        <dsp:cNvSpPr/>
      </dsp:nvSpPr>
      <dsp:spPr>
        <a:xfrm>
          <a:off x="2406587" y="1389825"/>
          <a:ext cx="1802167" cy="1144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Stripe</a:t>
          </a:r>
        </a:p>
      </dsp:txBody>
      <dsp:txXfrm>
        <a:off x="2440105" y="1423343"/>
        <a:ext cx="1735131" cy="1077340"/>
      </dsp:txXfrm>
    </dsp:sp>
    <dsp:sp modelId="{C4643135-437E-41BC-B4EF-28290C17A7DF}">
      <dsp:nvSpPr>
        <dsp:cNvPr id="0" name=""/>
        <dsp:cNvSpPr/>
      </dsp:nvSpPr>
      <dsp:spPr>
        <a:xfrm>
          <a:off x="4408995" y="1199597"/>
          <a:ext cx="1802167" cy="114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06876B-9319-4199-A284-D7E742989C32}">
      <dsp:nvSpPr>
        <dsp:cNvPr id="0" name=""/>
        <dsp:cNvSpPr/>
      </dsp:nvSpPr>
      <dsp:spPr>
        <a:xfrm>
          <a:off x="4609236" y="1389825"/>
          <a:ext cx="1802167" cy="1144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GoCardless</a:t>
          </a:r>
        </a:p>
      </dsp:txBody>
      <dsp:txXfrm>
        <a:off x="4642754" y="1423343"/>
        <a:ext cx="1735131" cy="1077340"/>
      </dsp:txXfrm>
    </dsp:sp>
    <dsp:sp modelId="{48713055-A57E-45D9-A7A7-EFEC302DEF78}">
      <dsp:nvSpPr>
        <dsp:cNvPr id="0" name=""/>
        <dsp:cNvSpPr/>
      </dsp:nvSpPr>
      <dsp:spPr>
        <a:xfrm>
          <a:off x="6611644" y="1199597"/>
          <a:ext cx="1802167" cy="114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1B5A2-7BF4-4399-A570-46E341D8D7BA}">
      <dsp:nvSpPr>
        <dsp:cNvPr id="0" name=""/>
        <dsp:cNvSpPr/>
      </dsp:nvSpPr>
      <dsp:spPr>
        <a:xfrm>
          <a:off x="6811885" y="1389825"/>
          <a:ext cx="1802167" cy="1144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u="none" kern="1200">
              <a:solidFill>
                <a:srgbClr val="010000"/>
              </a:solidFill>
              <a:latin typeface="Calibri Light" panose="020F0302020204030204"/>
            </a:rPr>
            <a:t>Honey Book</a:t>
          </a:r>
          <a:endParaRPr lang="en-US" sz="2600" b="1" kern="1200">
            <a:solidFill>
              <a:srgbClr val="010000"/>
            </a:solidFill>
            <a:latin typeface="Calibri Light" panose="020F0302020204030204"/>
          </a:endParaRPr>
        </a:p>
      </dsp:txBody>
      <dsp:txXfrm>
        <a:off x="6845403" y="1423343"/>
        <a:ext cx="1735131" cy="1077340"/>
      </dsp:txXfrm>
    </dsp:sp>
    <dsp:sp modelId="{042310EF-C5C5-496C-9DD0-5F9CDD44A9D8}">
      <dsp:nvSpPr>
        <dsp:cNvPr id="0" name=""/>
        <dsp:cNvSpPr/>
      </dsp:nvSpPr>
      <dsp:spPr>
        <a:xfrm>
          <a:off x="8814293" y="1199597"/>
          <a:ext cx="1802167" cy="11443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E6C537-FB3D-44CD-923F-94B876E18276}">
      <dsp:nvSpPr>
        <dsp:cNvPr id="0" name=""/>
        <dsp:cNvSpPr/>
      </dsp:nvSpPr>
      <dsp:spPr>
        <a:xfrm>
          <a:off x="9014534" y="1389825"/>
          <a:ext cx="1802167" cy="1144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u="none" kern="1200"/>
            <a:t>Square</a:t>
          </a:r>
          <a:endParaRPr lang="en-US" sz="2600" b="1" u="none" kern="1200">
            <a:latin typeface="Calibri Light" panose="020F0302020204030204"/>
          </a:endParaRPr>
        </a:p>
      </dsp:txBody>
      <dsp:txXfrm>
        <a:off x="9048052" y="1423343"/>
        <a:ext cx="1735131" cy="10773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908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807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540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252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324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3910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112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999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577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3118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944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6048305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8842248" y="1481328"/>
            <a:ext cx="2926080" cy="2468880"/>
          </a:xfrm>
        </p:spPr>
        <p:txBody>
          <a:bodyPr>
            <a:normAutofit/>
          </a:bodyPr>
          <a:lstStyle/>
          <a:p>
            <a:pPr algn="l"/>
            <a:r>
              <a:rPr lang="en-US" sz="4000" b="1">
                <a:cs typeface="Calibri Light"/>
              </a:rPr>
              <a:t>PAYMENT PROCESSING</a:t>
            </a:r>
            <a:endParaRPr lang="en-US" sz="4000" b="1"/>
          </a:p>
        </p:txBody>
      </p:sp>
      <p:sp>
        <p:nvSpPr>
          <p:cNvPr id="3" name="Subtitle 2"/>
          <p:cNvSpPr>
            <a:spLocks noGrp="1"/>
          </p:cNvSpPr>
          <p:nvPr>
            <p:ph type="subTitle" idx="1"/>
          </p:nvPr>
        </p:nvSpPr>
        <p:spPr>
          <a:xfrm>
            <a:off x="8842248" y="4078224"/>
            <a:ext cx="2926080" cy="1307592"/>
          </a:xfrm>
        </p:spPr>
        <p:txBody>
          <a:bodyPr vert="horz" lIns="91440" tIns="45720" rIns="91440" bIns="45720" rtlCol="0" anchor="t">
            <a:normAutofit/>
          </a:bodyPr>
          <a:lstStyle/>
          <a:p>
            <a:pPr algn="l"/>
            <a:r>
              <a:rPr lang="en-US" sz="2000">
                <a:cs typeface="Calibri"/>
              </a:rPr>
              <a:t>Presented By </a:t>
            </a:r>
          </a:p>
          <a:p>
            <a:pPr algn="l"/>
            <a:r>
              <a:rPr lang="en-US" sz="2000">
                <a:cs typeface="Calibri"/>
              </a:rPr>
              <a:t>           </a:t>
            </a:r>
            <a:r>
              <a:rPr lang="en-US" sz="2000" b="1">
                <a:cs typeface="Calibri"/>
              </a:rPr>
              <a:t>Shaik Chand Basha</a:t>
            </a:r>
          </a:p>
        </p:txBody>
      </p:sp>
      <p:sp>
        <p:nvSpPr>
          <p:cNvPr id="7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Shape 35">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5">
            <a:extLst>
              <a:ext uri="{FF2B5EF4-FFF2-40B4-BE49-F238E27FC236}">
                <a16:creationId xmlns:a16="http://schemas.microsoft.com/office/drawing/2014/main" id="{CF47233C-9A46-12B3-9281-16B47BF0CFAE}"/>
              </a:ext>
            </a:extLst>
          </p:cNvPr>
          <p:cNvPicPr>
            <a:picLocks noChangeAspect="1"/>
          </p:cNvPicPr>
          <p:nvPr/>
        </p:nvPicPr>
        <p:blipFill rotWithShape="1">
          <a:blip r:embed="rId2"/>
          <a:srcRect l="4484" r="1" b="1"/>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78697B-7D5D-164F-5BEA-165E3AF5D98E}"/>
              </a:ext>
            </a:extLst>
          </p:cNvPr>
          <p:cNvSpPr>
            <a:spLocks noGrp="1"/>
          </p:cNvSpPr>
          <p:nvPr>
            <p:ph type="title"/>
          </p:nvPr>
        </p:nvSpPr>
        <p:spPr>
          <a:xfrm>
            <a:off x="934872" y="982272"/>
            <a:ext cx="3388419" cy="4560970"/>
          </a:xfrm>
        </p:spPr>
        <p:txBody>
          <a:bodyPr>
            <a:normAutofit/>
          </a:bodyPr>
          <a:lstStyle/>
          <a:p>
            <a:r>
              <a:rPr lang="en-US" sz="4000" b="1">
                <a:solidFill>
                  <a:srgbClr val="FFFFFF"/>
                </a:solidFill>
              </a:rPr>
              <a:t>Types of Payments are Processed by Payment Processing</a:t>
            </a:r>
            <a:endParaRPr lang="en-US" sz="400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9DD67D6-B186-B70B-273A-10E08A4B78AA}"/>
              </a:ext>
            </a:extLst>
          </p:cNvPr>
          <p:cNvSpPr>
            <a:spLocks noGrp="1"/>
          </p:cNvSpPr>
          <p:nvPr>
            <p:ph idx="1"/>
          </p:nvPr>
        </p:nvSpPr>
        <p:spPr>
          <a:xfrm>
            <a:off x="5221862" y="1719618"/>
            <a:ext cx="5948831" cy="4334629"/>
          </a:xfrm>
        </p:spPr>
        <p:txBody>
          <a:bodyPr vert="horz" lIns="91440" tIns="45720" rIns="91440" bIns="45720" rtlCol="0" anchor="ctr">
            <a:normAutofit/>
          </a:bodyPr>
          <a:lstStyle/>
          <a:p>
            <a:pPr>
              <a:buNone/>
            </a:pPr>
            <a:r>
              <a:rPr lang="en-US" sz="1700">
                <a:solidFill>
                  <a:srgbClr val="FEFFFF"/>
                </a:solidFill>
                <a:ea typeface="+mn-lt"/>
                <a:cs typeface="+mn-lt"/>
              </a:rPr>
              <a:t>Online payment processing allows you to accept many different payment methods. The most common ones include: </a:t>
            </a:r>
            <a:endParaRPr lang="en-US" sz="1700">
              <a:solidFill>
                <a:srgbClr val="FEFFFF"/>
              </a:solidFill>
              <a:cs typeface="Calibri" panose="020F0502020204030204"/>
            </a:endParaRPr>
          </a:p>
          <a:p>
            <a:pPr>
              <a:buFont typeface="Wingdings"/>
              <a:buChar char="Ø"/>
            </a:pPr>
            <a:r>
              <a:rPr lang="en-US" sz="1700" b="1" u="sng">
                <a:ea typeface="+mn-lt"/>
                <a:cs typeface="+mn-lt"/>
              </a:rPr>
              <a:t>Debit/Credit Card</a:t>
            </a:r>
            <a:r>
              <a:rPr lang="en-US" sz="1700" b="1">
                <a:solidFill>
                  <a:srgbClr val="FEFFFF"/>
                </a:solidFill>
                <a:ea typeface="+mn-lt"/>
                <a:cs typeface="+mn-lt"/>
              </a:rPr>
              <a:t>:</a:t>
            </a:r>
            <a:r>
              <a:rPr lang="en-US" sz="1700">
                <a:solidFill>
                  <a:srgbClr val="FEFFFF"/>
                </a:solidFill>
                <a:ea typeface="+mn-lt"/>
                <a:cs typeface="+mn-lt"/>
              </a:rPr>
              <a:t> Debit and credit card payments are the most common and popular means used by customers.</a:t>
            </a:r>
            <a:endParaRPr lang="en-US" sz="1700">
              <a:solidFill>
                <a:srgbClr val="FEFFFF"/>
              </a:solidFill>
              <a:cs typeface="Calibri" panose="020F0502020204030204"/>
            </a:endParaRPr>
          </a:p>
          <a:p>
            <a:pPr>
              <a:buFont typeface="Wingdings"/>
              <a:buChar char="Ø"/>
            </a:pPr>
            <a:r>
              <a:rPr lang="en-US" sz="1700" b="1" u="sng">
                <a:ea typeface="+mn-lt"/>
                <a:cs typeface="+mn-lt"/>
              </a:rPr>
              <a:t>Digital Wallets</a:t>
            </a:r>
            <a:r>
              <a:rPr lang="en-US" sz="1700" b="1">
                <a:solidFill>
                  <a:srgbClr val="FEFFFF"/>
                </a:solidFill>
                <a:ea typeface="+mn-lt"/>
                <a:cs typeface="+mn-lt"/>
              </a:rPr>
              <a:t>: </a:t>
            </a:r>
            <a:r>
              <a:rPr lang="en-US" sz="1700">
                <a:solidFill>
                  <a:srgbClr val="FEFFFF"/>
                </a:solidFill>
                <a:ea typeface="+mn-lt"/>
                <a:cs typeface="+mn-lt"/>
              </a:rPr>
              <a:t>In this method, customers register with an e-wallet company, such as Apple Pay or Google Pay, and link their bank account to their e-wallet account.</a:t>
            </a:r>
            <a:endParaRPr lang="en-US" sz="1700">
              <a:solidFill>
                <a:srgbClr val="FEFFFF"/>
              </a:solidFill>
              <a:cs typeface="Calibri" panose="020F0502020204030204"/>
            </a:endParaRPr>
          </a:p>
          <a:p>
            <a:pPr>
              <a:buFont typeface="Wingdings"/>
              <a:buChar char="Ø"/>
            </a:pPr>
            <a:r>
              <a:rPr lang="en-US" sz="1700" b="1" u="sng">
                <a:ea typeface="+mn-lt"/>
                <a:cs typeface="+mn-lt"/>
              </a:rPr>
              <a:t>Bank Transfers</a:t>
            </a:r>
            <a:r>
              <a:rPr lang="en-US" sz="1700" b="1">
                <a:solidFill>
                  <a:srgbClr val="FEFFFF"/>
                </a:solidFill>
                <a:ea typeface="+mn-lt"/>
                <a:cs typeface="+mn-lt"/>
              </a:rPr>
              <a:t>:</a:t>
            </a:r>
            <a:r>
              <a:rPr lang="en-US" sz="1700">
                <a:solidFill>
                  <a:srgbClr val="FEFFFF"/>
                </a:solidFill>
                <a:ea typeface="+mn-lt"/>
                <a:cs typeface="+mn-lt"/>
              </a:rPr>
              <a:t> Although less popular than other payment methods, bank transfers give customers complete control over their transactions as they are the ones authorizing them.</a:t>
            </a:r>
            <a:endParaRPr lang="en-US" sz="1700">
              <a:solidFill>
                <a:srgbClr val="FEFFFF"/>
              </a:solidFill>
              <a:cs typeface="Calibri" panose="020F0502020204030204"/>
            </a:endParaRPr>
          </a:p>
          <a:p>
            <a:pPr>
              <a:buFont typeface="Wingdings"/>
              <a:buChar char="Ø"/>
            </a:pPr>
            <a:r>
              <a:rPr lang="en-US" sz="1700" b="1" u="sng">
                <a:ea typeface="+mn-lt"/>
                <a:cs typeface="+mn-lt"/>
              </a:rPr>
              <a:t>E-Checks (ACH)</a:t>
            </a:r>
            <a:r>
              <a:rPr lang="en-US" sz="1700" b="1">
                <a:solidFill>
                  <a:srgbClr val="FEFFFF"/>
                </a:solidFill>
                <a:ea typeface="+mn-lt"/>
                <a:cs typeface="+mn-lt"/>
              </a:rPr>
              <a:t>:</a:t>
            </a:r>
            <a:r>
              <a:rPr lang="en-US" sz="1700">
                <a:solidFill>
                  <a:srgbClr val="FEFFFF"/>
                </a:solidFill>
                <a:ea typeface="+mn-lt"/>
                <a:cs typeface="+mn-lt"/>
              </a:rPr>
              <a:t> Also known as electronic checks, this method of payment is not as widely used as others because it does not process instantly.</a:t>
            </a:r>
            <a:endParaRPr lang="en-US" sz="1700">
              <a:solidFill>
                <a:srgbClr val="FEFFFF"/>
              </a:solidFill>
              <a:cs typeface="Calibri" panose="020F0502020204030204"/>
            </a:endParaRPr>
          </a:p>
          <a:p>
            <a:pPr marL="0" indent="0">
              <a:buNone/>
            </a:pPr>
            <a:endParaRPr lang="en-US" sz="1700">
              <a:solidFill>
                <a:srgbClr val="FEFFFF"/>
              </a:solidFill>
              <a:cs typeface="Calibri" panose="020F0502020204030204"/>
            </a:endParaRPr>
          </a:p>
        </p:txBody>
      </p:sp>
    </p:spTree>
    <p:extLst>
      <p:ext uri="{BB962C8B-B14F-4D97-AF65-F5344CB8AC3E}">
        <p14:creationId xmlns:p14="http://schemas.microsoft.com/office/powerpoint/2010/main" val="27967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descr="Mobile device with apps">
            <a:extLst>
              <a:ext uri="{FF2B5EF4-FFF2-40B4-BE49-F238E27FC236}">
                <a16:creationId xmlns:a16="http://schemas.microsoft.com/office/drawing/2014/main" id="{95379644-38C0-6885-074F-F70B2CB55A7F}"/>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44A74-3519-9978-BBCF-E3A1903ED566}"/>
              </a:ext>
            </a:extLst>
          </p:cNvPr>
          <p:cNvSpPr>
            <a:spLocks noGrp="1"/>
          </p:cNvSpPr>
          <p:nvPr>
            <p:ph type="title"/>
          </p:nvPr>
        </p:nvSpPr>
        <p:spPr>
          <a:xfrm>
            <a:off x="594804" y="597131"/>
            <a:ext cx="6619811" cy="1344975"/>
          </a:xfrm>
        </p:spPr>
        <p:txBody>
          <a:bodyPr>
            <a:normAutofit/>
          </a:bodyPr>
          <a:lstStyle/>
          <a:p>
            <a:r>
              <a:rPr lang="en-US" sz="4000"/>
              <a:t>Trends in Global Payments for 2022</a:t>
            </a:r>
          </a:p>
        </p:txBody>
      </p:sp>
      <p:sp>
        <p:nvSpPr>
          <p:cNvPr id="3" name="Content Placeholder 2">
            <a:extLst>
              <a:ext uri="{FF2B5EF4-FFF2-40B4-BE49-F238E27FC236}">
                <a16:creationId xmlns:a16="http://schemas.microsoft.com/office/drawing/2014/main" id="{BFC23BE2-3505-6D45-735C-15D1AF631F16}"/>
              </a:ext>
            </a:extLst>
          </p:cNvPr>
          <p:cNvSpPr>
            <a:spLocks noGrp="1"/>
          </p:cNvSpPr>
          <p:nvPr>
            <p:ph idx="1"/>
          </p:nvPr>
        </p:nvSpPr>
        <p:spPr>
          <a:xfrm>
            <a:off x="594109" y="2121763"/>
            <a:ext cx="6620505" cy="3773010"/>
          </a:xfrm>
        </p:spPr>
        <p:txBody>
          <a:bodyPr vert="horz" lIns="91440" tIns="45720" rIns="91440" bIns="45720" rtlCol="0">
            <a:normAutofit/>
          </a:bodyPr>
          <a:lstStyle/>
          <a:p>
            <a:pPr>
              <a:buFont typeface="Wingdings" panose="020B0604020202020204" pitchFamily="34" charset="0"/>
              <a:buChar char="Ø"/>
            </a:pPr>
            <a:r>
              <a:rPr lang="en-US" sz="2400">
                <a:ea typeface="+mn-lt"/>
                <a:cs typeface="+mn-lt"/>
              </a:rPr>
              <a:t>Buy Now, Pay Later (BNPL)</a:t>
            </a:r>
            <a:endParaRPr lang="en-US" sz="2400">
              <a:cs typeface="Calibri" panose="020F0502020204030204"/>
            </a:endParaRPr>
          </a:p>
          <a:p>
            <a:pPr>
              <a:buFont typeface="Wingdings" panose="020B0604020202020204" pitchFamily="34" charset="0"/>
              <a:buChar char="Ø"/>
            </a:pPr>
            <a:r>
              <a:rPr lang="en-US" sz="2400">
                <a:ea typeface="+mn-lt"/>
                <a:cs typeface="+mn-lt"/>
              </a:rPr>
              <a:t>Mobile Wallets</a:t>
            </a:r>
            <a:endParaRPr lang="en-US" sz="2400">
              <a:cs typeface="Calibri"/>
            </a:endParaRPr>
          </a:p>
          <a:p>
            <a:pPr>
              <a:buFont typeface="Wingdings" panose="020B0604020202020204" pitchFamily="34" charset="0"/>
              <a:buChar char="Ø"/>
            </a:pPr>
            <a:r>
              <a:rPr lang="en-US" sz="2400">
                <a:ea typeface="+mn-lt"/>
                <a:cs typeface="+mn-lt"/>
              </a:rPr>
              <a:t>Payment Orchestration</a:t>
            </a:r>
            <a:endParaRPr lang="en-US" sz="2400">
              <a:cs typeface="Calibri"/>
            </a:endParaRPr>
          </a:p>
          <a:p>
            <a:pPr>
              <a:buFont typeface="Wingdings" panose="020B0604020202020204" pitchFamily="34" charset="0"/>
              <a:buChar char="Ø"/>
            </a:pPr>
            <a:r>
              <a:rPr lang="en-US" sz="2400">
                <a:ea typeface="+mn-lt"/>
                <a:cs typeface="+mn-lt"/>
              </a:rPr>
              <a:t>Cross-Border Transactions</a:t>
            </a:r>
            <a:endParaRPr lang="en-US" sz="2400">
              <a:cs typeface="Calibri"/>
            </a:endParaRPr>
          </a:p>
          <a:p>
            <a:pPr>
              <a:buFont typeface="Wingdings" panose="020B0604020202020204" pitchFamily="34" charset="0"/>
              <a:buChar char="Ø"/>
            </a:pPr>
            <a:r>
              <a:rPr lang="en-US" sz="2400">
                <a:ea typeface="+mn-lt"/>
                <a:cs typeface="+mn-lt"/>
              </a:rPr>
              <a:t>Cybersecurity</a:t>
            </a:r>
            <a:endParaRPr lang="en-US" sz="2400">
              <a:cs typeface="Calibri"/>
            </a:endParaRPr>
          </a:p>
          <a:p>
            <a:pPr>
              <a:buFont typeface="Wingdings" panose="020B0604020202020204" pitchFamily="34" charset="0"/>
              <a:buChar char="Ø"/>
            </a:pPr>
            <a:r>
              <a:rPr lang="en-US" sz="2400">
                <a:ea typeface="+mn-lt"/>
                <a:cs typeface="+mn-lt"/>
              </a:rPr>
              <a:t>Real-Time Payments</a:t>
            </a:r>
            <a:endParaRPr lang="en-US" sz="2400">
              <a:cs typeface="Calibri"/>
            </a:endParaRPr>
          </a:p>
          <a:p>
            <a:pPr marL="0" indent="0">
              <a:buNone/>
            </a:pPr>
            <a:endParaRPr lang="en-US" sz="2400">
              <a:cs typeface="Calibri"/>
            </a:endParaRPr>
          </a:p>
        </p:txBody>
      </p:sp>
    </p:spTree>
    <p:extLst>
      <p:ext uri="{BB962C8B-B14F-4D97-AF65-F5344CB8AC3E}">
        <p14:creationId xmlns:p14="http://schemas.microsoft.com/office/powerpoint/2010/main" val="31990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5">
            <a:extLst>
              <a:ext uri="{FF2B5EF4-FFF2-40B4-BE49-F238E27FC236}">
                <a16:creationId xmlns:a16="http://schemas.microsoft.com/office/drawing/2014/main" id="{E7B46B30-5218-03E2-5058-A326024D9C3B}"/>
              </a:ext>
            </a:extLst>
          </p:cNvPr>
          <p:cNvPicPr>
            <a:picLocks noChangeAspect="1"/>
          </p:cNvPicPr>
          <p:nvPr/>
        </p:nvPicPr>
        <p:blipFill rotWithShape="1">
          <a:blip r:embed="rId2">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AEB6FB3A-18E0-BA0C-9DB9-83258A3B067C}"/>
              </a:ext>
            </a:extLst>
          </p:cNvPr>
          <p:cNvSpPr>
            <a:spLocks noGrp="1"/>
          </p:cNvSpPr>
          <p:nvPr>
            <p:ph type="title"/>
          </p:nvPr>
        </p:nvSpPr>
        <p:spPr>
          <a:xfrm>
            <a:off x="838201" y="1065862"/>
            <a:ext cx="3313164" cy="4726276"/>
          </a:xfrm>
        </p:spPr>
        <p:txBody>
          <a:bodyPr>
            <a:normAutofit/>
          </a:bodyPr>
          <a:lstStyle/>
          <a:p>
            <a:pPr algn="r"/>
            <a:r>
              <a:rPr lang="en-US" sz="4000" b="1">
                <a:solidFill>
                  <a:srgbClr val="FFFFFF"/>
                </a:solidFill>
              </a:rPr>
              <a:t>Payment Processing Challenges </a:t>
            </a:r>
            <a:endParaRPr lang="en-US" sz="4000">
              <a:solidFill>
                <a:srgbClr val="FFFFFF"/>
              </a:solidFill>
            </a:endParaRPr>
          </a:p>
        </p:txBody>
      </p:sp>
      <p:graphicFrame>
        <p:nvGraphicFramePr>
          <p:cNvPr id="39" name="Content Placeholder 2">
            <a:extLst>
              <a:ext uri="{FF2B5EF4-FFF2-40B4-BE49-F238E27FC236}">
                <a16:creationId xmlns:a16="http://schemas.microsoft.com/office/drawing/2014/main" id="{59CE22EA-96C6-70D6-E66A-40C8AC4B3BF4}"/>
              </a:ext>
            </a:extLst>
          </p:cNvPr>
          <p:cNvGraphicFramePr>
            <a:graphicFrameLocks noGrp="1"/>
          </p:cNvGraphicFramePr>
          <p:nvPr>
            <p:ph idx="1"/>
            <p:extLst>
              <p:ext uri="{D42A27DB-BD31-4B8C-83A1-F6EECF244321}">
                <p14:modId xmlns:p14="http://schemas.microsoft.com/office/powerpoint/2010/main" val="1973050468"/>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89741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2904-24AF-376B-52C9-6766CFB00E70}"/>
              </a:ext>
            </a:extLst>
          </p:cNvPr>
          <p:cNvSpPr>
            <a:spLocks noGrp="1"/>
          </p:cNvSpPr>
          <p:nvPr>
            <p:ph type="title"/>
          </p:nvPr>
        </p:nvSpPr>
        <p:spPr>
          <a:xfrm>
            <a:off x="1143000" y="990599"/>
            <a:ext cx="9906000" cy="685800"/>
          </a:xfrm>
        </p:spPr>
        <p:txBody>
          <a:bodyPr anchor="t">
            <a:normAutofit/>
          </a:bodyPr>
          <a:lstStyle/>
          <a:p>
            <a:r>
              <a:rPr lang="en-US" sz="4000" b="1" u="sng"/>
              <a:t>Example companies of Payment Processing </a:t>
            </a:r>
            <a:endParaRPr lang="en-US" sz="4000" b="1" u="sng">
              <a:cs typeface="Calibri Light"/>
            </a:endParaRPr>
          </a:p>
        </p:txBody>
      </p:sp>
      <p:graphicFrame>
        <p:nvGraphicFramePr>
          <p:cNvPr id="5" name="Content Placeholder 2">
            <a:extLst>
              <a:ext uri="{FF2B5EF4-FFF2-40B4-BE49-F238E27FC236}">
                <a16:creationId xmlns:a16="http://schemas.microsoft.com/office/drawing/2014/main" id="{F75065B8-08B9-E5F7-F1D2-CDE2AC2B446B}"/>
              </a:ext>
            </a:extLst>
          </p:cNvPr>
          <p:cNvGraphicFramePr>
            <a:graphicFrameLocks noGrp="1"/>
          </p:cNvGraphicFramePr>
          <p:nvPr>
            <p:ph idx="1"/>
            <p:extLst>
              <p:ext uri="{D42A27DB-BD31-4B8C-83A1-F6EECF244321}">
                <p14:modId xmlns:p14="http://schemas.microsoft.com/office/powerpoint/2010/main" val="2148276311"/>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7E7F-718D-DB3F-AA70-8ACD3A9234A0}"/>
              </a:ext>
            </a:extLst>
          </p:cNvPr>
          <p:cNvSpPr>
            <a:spLocks noGrp="1"/>
          </p:cNvSpPr>
          <p:nvPr>
            <p:ph type="title"/>
          </p:nvPr>
        </p:nvSpPr>
        <p:spPr/>
        <p:txBody>
          <a:bodyPr>
            <a:normAutofit/>
          </a:bodyPr>
          <a:lstStyle/>
          <a:p>
            <a:pPr>
              <a:spcBef>
                <a:spcPts val="1000"/>
              </a:spcBef>
            </a:pPr>
            <a:r>
              <a:rPr lang="en-US" sz="3600" b="1" u="sng">
                <a:latin typeface="Calibri"/>
                <a:cs typeface="Calibri"/>
              </a:rPr>
              <a:t>PayPal</a:t>
            </a:r>
            <a:endParaRPr lang="en-US" sz="3600" b="1" u="sng">
              <a:ea typeface="+mj-lt"/>
              <a:cs typeface="+mj-lt"/>
            </a:endParaRPr>
          </a:p>
        </p:txBody>
      </p:sp>
      <p:sp>
        <p:nvSpPr>
          <p:cNvPr id="3" name="Content Placeholder 2">
            <a:extLst>
              <a:ext uri="{FF2B5EF4-FFF2-40B4-BE49-F238E27FC236}">
                <a16:creationId xmlns:a16="http://schemas.microsoft.com/office/drawing/2014/main" id="{791CB252-7269-A315-4C83-73509987C9F5}"/>
              </a:ext>
            </a:extLst>
          </p:cNvPr>
          <p:cNvSpPr>
            <a:spLocks noGrp="1"/>
          </p:cNvSpPr>
          <p:nvPr>
            <p:ph idx="1"/>
          </p:nvPr>
        </p:nvSpPr>
        <p:spPr>
          <a:ln>
            <a:solidFill>
              <a:schemeClr val="tx1"/>
            </a:solidFill>
          </a:ln>
        </p:spPr>
        <p:txBody>
          <a:bodyPr vert="horz" lIns="91440" tIns="45720" rIns="91440" bIns="45720" rtlCol="0" anchor="t">
            <a:normAutofit/>
          </a:bodyPr>
          <a:lstStyle/>
          <a:p>
            <a:pPr marL="0" indent="0">
              <a:buNone/>
            </a:pPr>
            <a:r>
              <a:rPr lang="en-US" sz="2000">
                <a:ea typeface="+mn-lt"/>
                <a:cs typeface="+mn-lt"/>
              </a:rPr>
              <a:t>PayPal is one of the famous payment processing company which suits all sized online businesses</a:t>
            </a:r>
          </a:p>
          <a:p>
            <a:pPr marL="0" indent="0">
              <a:buNone/>
            </a:pPr>
            <a:r>
              <a:rPr lang="en-US" sz="2000">
                <a:ea typeface="+mn-lt"/>
                <a:cs typeface="+mn-lt"/>
              </a:rPr>
              <a:t>PayPal is </a:t>
            </a:r>
            <a:r>
              <a:rPr lang="en-US" sz="2000" b="1">
                <a:ea typeface="+mn-lt"/>
                <a:cs typeface="+mn-lt"/>
              </a:rPr>
              <a:t>a convenient, easy to use, and ubiquitous payment platform</a:t>
            </a:r>
            <a:endParaRPr lang="en-US"/>
          </a:p>
          <a:p>
            <a:pPr>
              <a:buNone/>
            </a:pPr>
            <a:r>
              <a:rPr lang="en-US" sz="2800" b="1" u="sng"/>
              <a:t>Key differentiators &amp; advantages</a:t>
            </a:r>
            <a:endParaRPr lang="en-US" sz="2800" b="1" u="sng">
              <a:cs typeface="Calibri"/>
            </a:endParaRPr>
          </a:p>
          <a:p>
            <a:pPr marL="342900" indent="-342900">
              <a:buFont typeface="Wingdings" panose="020B0604020202020204" pitchFamily="34" charset="0"/>
              <a:buChar char="Ø"/>
            </a:pPr>
            <a:r>
              <a:rPr lang="en-US" sz="2000">
                <a:cs typeface="Calibri"/>
              </a:rPr>
              <a:t>Quick</a:t>
            </a:r>
            <a:r>
              <a:rPr lang="en-US" sz="2000">
                <a:ea typeface="+mn-lt"/>
                <a:cs typeface="+mn-lt"/>
              </a:rPr>
              <a:t> Checkouts</a:t>
            </a:r>
          </a:p>
          <a:p>
            <a:pPr marL="342900" indent="-342900">
              <a:buFont typeface="Wingdings" panose="020B0604020202020204" pitchFamily="34" charset="0"/>
              <a:buChar char="Ø"/>
            </a:pPr>
            <a:r>
              <a:rPr lang="en-US" sz="2000">
                <a:ea typeface="+mn-lt"/>
                <a:cs typeface="+mn-lt"/>
              </a:rPr>
              <a:t>Enhance Security</a:t>
            </a:r>
          </a:p>
          <a:p>
            <a:pPr marL="342900" indent="-342900">
              <a:buFont typeface="Wingdings" panose="020B0604020202020204" pitchFamily="34" charset="0"/>
              <a:buChar char="Ø"/>
            </a:pPr>
            <a:r>
              <a:rPr lang="en-US" sz="2000">
                <a:ea typeface="+mn-lt"/>
                <a:cs typeface="+mn-lt"/>
              </a:rPr>
              <a:t>Flexible Payment</a:t>
            </a:r>
          </a:p>
          <a:p>
            <a:pPr>
              <a:buNone/>
            </a:pPr>
            <a:r>
              <a:rPr lang="en-US" sz="2000">
                <a:ea typeface="+mn-lt"/>
                <a:cs typeface="+mn-lt"/>
              </a:rPr>
              <a:t>Pricing is based per transaction. </a:t>
            </a:r>
            <a:r>
              <a:rPr lang="en-US" sz="2000" b="1">
                <a:ea typeface="+mn-lt"/>
                <a:cs typeface="+mn-lt"/>
              </a:rPr>
              <a:t>2.5%</a:t>
            </a:r>
            <a:r>
              <a:rPr lang="en-US" sz="2000">
                <a:ea typeface="+mn-lt"/>
                <a:cs typeface="+mn-lt"/>
              </a:rPr>
              <a:t> + Fixed fee ( </a:t>
            </a:r>
            <a:r>
              <a:rPr lang="en-US" sz="2000" b="1">
                <a:ea typeface="+mn-lt"/>
                <a:cs typeface="+mn-lt"/>
              </a:rPr>
              <a:t>$0.041</a:t>
            </a:r>
            <a:r>
              <a:rPr lang="en-US" sz="2000">
                <a:ea typeface="+mn-lt"/>
                <a:cs typeface="+mn-lt"/>
              </a:rPr>
              <a:t>)</a:t>
            </a:r>
            <a:endParaRPr lang="en-US"/>
          </a:p>
          <a:p>
            <a:pPr marL="0" indent="0">
              <a:buNone/>
            </a:pPr>
            <a:r>
              <a:rPr lang="en-US" sz="2000" b="1">
                <a:latin typeface="Garamond"/>
              </a:rPr>
              <a:t> </a:t>
            </a:r>
            <a:r>
              <a:rPr lang="en-US" sz="2000" b="1">
                <a:ea typeface="+mn-lt"/>
                <a:cs typeface="+mn-lt"/>
              </a:rPr>
              <a:t>PayPal </a:t>
            </a:r>
            <a:r>
              <a:rPr lang="en-US" sz="2000" b="1">
                <a:latin typeface="Garamond"/>
              </a:rPr>
              <a:t>has a '</a:t>
            </a:r>
            <a:r>
              <a:rPr lang="en-US" sz="2000" b="1" cap="all">
                <a:latin typeface="Garamond"/>
              </a:rPr>
              <a:t>GOOD</a:t>
            </a:r>
            <a:r>
              <a:rPr lang="en-US" sz="2000" b="1">
                <a:latin typeface="Garamond"/>
              </a:rPr>
              <a:t>' User Satisfaction Rating of </a:t>
            </a:r>
            <a:r>
              <a:rPr lang="en-US" sz="2000" b="1">
                <a:ea typeface="+mn-lt"/>
                <a:cs typeface="+mn-lt"/>
              </a:rPr>
              <a:t>4.68</a:t>
            </a:r>
            <a:r>
              <a:rPr lang="en-US" sz="2000" b="1">
                <a:latin typeface="Garamond"/>
              </a:rPr>
              <a:t> when considering </a:t>
            </a:r>
            <a:r>
              <a:rPr lang="en-US" sz="2000" b="1">
                <a:ea typeface="+mn-lt"/>
                <a:cs typeface="+mn-lt"/>
              </a:rPr>
              <a:t>20,047 Reviews </a:t>
            </a:r>
            <a:endParaRPr lang="en-US" b="1"/>
          </a:p>
        </p:txBody>
      </p:sp>
      <p:sp>
        <p:nvSpPr>
          <p:cNvPr id="4" name="Text Placeholder 3">
            <a:extLst>
              <a:ext uri="{FF2B5EF4-FFF2-40B4-BE49-F238E27FC236}">
                <a16:creationId xmlns:a16="http://schemas.microsoft.com/office/drawing/2014/main" id="{7F1F6C52-8758-91AB-AF55-4CF60230FAB8}"/>
              </a:ext>
            </a:extLst>
          </p:cNvPr>
          <p:cNvSpPr>
            <a:spLocks noGrp="1"/>
          </p:cNvSpPr>
          <p:nvPr>
            <p:ph type="body" sz="half" idx="2"/>
          </p:nvPr>
        </p:nvSpPr>
        <p:spPr>
          <a:xfrm>
            <a:off x="839788" y="2301815"/>
            <a:ext cx="3932237" cy="3567173"/>
          </a:xfrm>
          <a:ln>
            <a:solidFill>
              <a:schemeClr val="tx1"/>
            </a:solidFill>
          </a:ln>
        </p:spPr>
        <p:txBody>
          <a:bodyPr vert="horz" lIns="91440" tIns="45720" rIns="91440" bIns="45720" rtlCol="0" anchor="t">
            <a:normAutofit fontScale="85000" lnSpcReduction="10000"/>
          </a:bodyPr>
          <a:lstStyle/>
          <a:p>
            <a:r>
              <a:rPr lang="en-US" sz="2400">
                <a:ea typeface="+mn-lt"/>
                <a:cs typeface="+mn-lt"/>
              </a:rPr>
              <a:t>Founded: 2008 by Elon Musk and his team </a:t>
            </a:r>
            <a:endParaRPr lang="en-US" sz="2400">
              <a:cs typeface="Calibri"/>
            </a:endParaRPr>
          </a:p>
          <a:p>
            <a:r>
              <a:rPr lang="en-US" sz="2400" b="1" u="sng"/>
              <a:t>key statistics</a:t>
            </a:r>
            <a:endParaRPr lang="en-US" sz="2000"/>
          </a:p>
          <a:p>
            <a:r>
              <a:rPr lang="en-US" sz="2000">
                <a:ea typeface="+mn-lt"/>
                <a:cs typeface="+mn-lt"/>
              </a:rPr>
              <a:t>PayPal generated </a:t>
            </a:r>
            <a:r>
              <a:rPr lang="en-US" sz="2000" b="1">
                <a:ea typeface="+mn-lt"/>
                <a:cs typeface="+mn-lt"/>
              </a:rPr>
              <a:t>$25.3 billion </a:t>
            </a:r>
            <a:r>
              <a:rPr lang="en-US" sz="2000">
                <a:ea typeface="+mn-lt"/>
                <a:cs typeface="+mn-lt"/>
              </a:rPr>
              <a:t>revenue in 2021, an 18% increase year-on-year</a:t>
            </a:r>
            <a:endParaRPr lang="en-US" sz="2000">
              <a:cs typeface="Calibri" panose="020F0502020204030204"/>
            </a:endParaRPr>
          </a:p>
          <a:p>
            <a:r>
              <a:rPr lang="en-US" sz="2000">
                <a:ea typeface="+mn-lt"/>
                <a:cs typeface="+mn-lt"/>
              </a:rPr>
              <a:t>PayPal reported </a:t>
            </a:r>
            <a:r>
              <a:rPr lang="en-US" sz="2000" b="1">
                <a:ea typeface="+mn-lt"/>
                <a:cs typeface="+mn-lt"/>
              </a:rPr>
              <a:t>$4.1 billion</a:t>
            </a:r>
            <a:r>
              <a:rPr lang="en-US" sz="2000">
                <a:ea typeface="+mn-lt"/>
                <a:cs typeface="+mn-lt"/>
              </a:rPr>
              <a:t> net income in 2021, slightly less than in 2020 but still 70% higher than 2019 values.</a:t>
            </a:r>
            <a:endParaRPr lang="en-US" sz="2000">
              <a:cs typeface="Calibri"/>
            </a:endParaRPr>
          </a:p>
          <a:p>
            <a:r>
              <a:rPr lang="en-US" sz="2000">
                <a:ea typeface="+mn-lt"/>
                <a:cs typeface="+mn-lt"/>
              </a:rPr>
              <a:t>Over </a:t>
            </a:r>
            <a:r>
              <a:rPr lang="en-US" sz="2000" b="1">
                <a:ea typeface="+mn-lt"/>
                <a:cs typeface="+mn-lt"/>
              </a:rPr>
              <a:t>19 billion </a:t>
            </a:r>
            <a:r>
              <a:rPr lang="en-US" sz="2000">
                <a:ea typeface="+mn-lt"/>
                <a:cs typeface="+mn-lt"/>
              </a:rPr>
              <a:t>transactions were completed in 2021 on PayPal, accounting for $1.2 trillion in transaction volume</a:t>
            </a:r>
            <a:endParaRPr lang="en-US" sz="2000">
              <a:cs typeface="Calibri" panose="020F0502020204030204"/>
            </a:endParaRPr>
          </a:p>
          <a:p>
            <a:r>
              <a:rPr lang="en-US" sz="2000" b="1">
                <a:ea typeface="+mn-lt"/>
                <a:cs typeface="+mn-lt"/>
              </a:rPr>
              <a:t>426 million</a:t>
            </a:r>
            <a:r>
              <a:rPr lang="en-US" sz="2000">
                <a:ea typeface="+mn-lt"/>
                <a:cs typeface="+mn-lt"/>
              </a:rPr>
              <a:t> users and merchants use PayPal</a:t>
            </a:r>
            <a:endParaRPr lang="en-US" sz="2000">
              <a:cs typeface="Calibri" panose="020F0502020204030204"/>
            </a:endParaRPr>
          </a:p>
        </p:txBody>
      </p:sp>
      <p:pic>
        <p:nvPicPr>
          <p:cNvPr id="6" name="Picture 6" descr="Logo, company name&#10;&#10;Description automatically generated">
            <a:extLst>
              <a:ext uri="{FF2B5EF4-FFF2-40B4-BE49-F238E27FC236}">
                <a16:creationId xmlns:a16="http://schemas.microsoft.com/office/drawing/2014/main" id="{3990D77B-3BD2-B34A-CE6C-B4E27D397777}"/>
              </a:ext>
            </a:extLst>
          </p:cNvPr>
          <p:cNvPicPr>
            <a:picLocks noChangeAspect="1"/>
          </p:cNvPicPr>
          <p:nvPr/>
        </p:nvPicPr>
        <p:blipFill>
          <a:blip r:embed="rId2"/>
          <a:stretch>
            <a:fillRect/>
          </a:stretch>
        </p:blipFill>
        <p:spPr>
          <a:xfrm>
            <a:off x="674118" y="452349"/>
            <a:ext cx="3166253" cy="1711983"/>
          </a:xfrm>
          <a:prstGeom prst="rect">
            <a:avLst/>
          </a:prstGeom>
        </p:spPr>
      </p:pic>
    </p:spTree>
    <p:extLst>
      <p:ext uri="{BB962C8B-B14F-4D97-AF65-F5344CB8AC3E}">
        <p14:creationId xmlns:p14="http://schemas.microsoft.com/office/powerpoint/2010/main" val="4253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46FE-482B-A015-BEA5-26E1C854D93A}"/>
              </a:ext>
            </a:extLst>
          </p:cNvPr>
          <p:cNvSpPr>
            <a:spLocks noGrp="1"/>
          </p:cNvSpPr>
          <p:nvPr>
            <p:ph type="title"/>
          </p:nvPr>
        </p:nvSpPr>
        <p:spPr/>
        <p:txBody>
          <a:bodyPr>
            <a:normAutofit/>
          </a:bodyPr>
          <a:lstStyle/>
          <a:p>
            <a:r>
              <a:rPr lang="en-US" sz="3600" b="1" u="sng"/>
              <a:t>Stripe</a:t>
            </a:r>
            <a:endParaRPr lang="en-US" sz="3600" b="1" u="sng">
              <a:cs typeface="Calibri Light"/>
            </a:endParaRPr>
          </a:p>
        </p:txBody>
      </p:sp>
      <p:sp>
        <p:nvSpPr>
          <p:cNvPr id="3" name="Content Placeholder 2">
            <a:extLst>
              <a:ext uri="{FF2B5EF4-FFF2-40B4-BE49-F238E27FC236}">
                <a16:creationId xmlns:a16="http://schemas.microsoft.com/office/drawing/2014/main" id="{BA40AD0A-A679-D5C8-E0E0-2AC2A14639D0}"/>
              </a:ext>
            </a:extLst>
          </p:cNvPr>
          <p:cNvSpPr>
            <a:spLocks noGrp="1"/>
          </p:cNvSpPr>
          <p:nvPr>
            <p:ph idx="1"/>
          </p:nvPr>
        </p:nvSpPr>
        <p:spPr>
          <a:xfrm>
            <a:off x="5513867" y="1174331"/>
            <a:ext cx="5841521" cy="4183511"/>
          </a:xfrm>
          <a:ln>
            <a:solidFill>
              <a:schemeClr val="tx1"/>
            </a:solidFill>
          </a:ln>
        </p:spPr>
        <p:txBody>
          <a:bodyPr vert="horz" lIns="91440" tIns="45720" rIns="91440" bIns="45720" rtlCol="0" anchor="t">
            <a:normAutofit fontScale="32500" lnSpcReduction="20000"/>
          </a:bodyPr>
          <a:lstStyle/>
          <a:p>
            <a:pPr marL="0" indent="0">
              <a:buNone/>
            </a:pPr>
            <a:r>
              <a:rPr lang="en-US" sz="5500">
                <a:ea typeface="+mn-lt"/>
                <a:cs typeface="+mn-lt"/>
              </a:rPr>
              <a:t>Next to PayPal, Stripe is also a leading payment processing company for online businesses</a:t>
            </a:r>
            <a:endParaRPr lang="en-US" sz="5500">
              <a:cs typeface="Calibri"/>
            </a:endParaRPr>
          </a:p>
          <a:p>
            <a:pPr marL="0" indent="0">
              <a:buNone/>
            </a:pPr>
            <a:r>
              <a:rPr lang="en-US" sz="5500">
                <a:ea typeface="+mn-lt"/>
                <a:cs typeface="+mn-lt"/>
              </a:rPr>
              <a:t>It is a bit tough to accommodate UI for non-technical customers</a:t>
            </a:r>
          </a:p>
          <a:p>
            <a:pPr marL="0" indent="0">
              <a:buNone/>
            </a:pPr>
            <a:r>
              <a:rPr lang="en-US" sz="5500">
                <a:ea typeface="+mn-lt"/>
                <a:cs typeface="+mn-lt"/>
              </a:rPr>
              <a:t>The main </a:t>
            </a:r>
            <a:r>
              <a:rPr lang="en-US" sz="5500" b="1">
                <a:ea typeface="+mn-lt"/>
                <a:cs typeface="+mn-lt"/>
              </a:rPr>
              <a:t>advantage in Stripe is that the clients are not redirected to another site</a:t>
            </a:r>
            <a:r>
              <a:rPr lang="en-US" sz="5500">
                <a:ea typeface="+mn-lt"/>
                <a:cs typeface="+mn-lt"/>
              </a:rPr>
              <a:t> while the payment process is going on and allows them to stay on the same page</a:t>
            </a:r>
            <a:endParaRPr lang="en-US" sz="5500">
              <a:cs typeface="Calibri"/>
            </a:endParaRPr>
          </a:p>
          <a:p>
            <a:pPr marL="0" indent="0">
              <a:buNone/>
            </a:pPr>
            <a:r>
              <a:rPr lang="en-US" sz="7400" b="1" u="sng">
                <a:ea typeface="+mn-lt"/>
                <a:cs typeface="+mn-lt"/>
              </a:rPr>
              <a:t>Key differentiators &amp; advantages</a:t>
            </a:r>
            <a:endParaRPr lang="en-US" sz="7400" b="1" u="sng">
              <a:cs typeface="Calibri"/>
            </a:endParaRPr>
          </a:p>
          <a:p>
            <a:pPr>
              <a:buFont typeface="Wingdings" panose="020B0604020202020204" pitchFamily="34" charset="0"/>
              <a:buChar char="Ø"/>
            </a:pPr>
            <a:r>
              <a:rPr lang="en-US" sz="5500">
                <a:ea typeface="+mn-lt"/>
                <a:cs typeface="+mn-lt"/>
              </a:rPr>
              <a:t>speedy and secure payment processing</a:t>
            </a:r>
            <a:endParaRPr lang="en-US" sz="5500">
              <a:cs typeface="Calibri" panose="020F0502020204030204"/>
            </a:endParaRPr>
          </a:p>
          <a:p>
            <a:pPr>
              <a:buFont typeface="Wingdings" panose="020B0604020202020204" pitchFamily="34" charset="0"/>
              <a:buChar char="Ø"/>
            </a:pPr>
            <a:r>
              <a:rPr lang="en-US" sz="5500">
                <a:ea typeface="+mn-lt"/>
                <a:cs typeface="+mn-lt"/>
              </a:rPr>
              <a:t>Stripe doesn't have any monthly service fees and only charges business owners when a payment is processed</a:t>
            </a:r>
            <a:endParaRPr lang="en-US" sz="5500">
              <a:cs typeface="Calibri" panose="020F0502020204030204"/>
            </a:endParaRPr>
          </a:p>
          <a:p>
            <a:pPr marL="0" indent="0">
              <a:buNone/>
            </a:pPr>
            <a:r>
              <a:rPr lang="en-US" sz="5500" b="1">
                <a:ea typeface="+mn-lt"/>
                <a:cs typeface="+mn-lt"/>
              </a:rPr>
              <a:t>Pricing</a:t>
            </a:r>
            <a:r>
              <a:rPr lang="en-US" sz="5500">
                <a:ea typeface="+mn-lt"/>
                <a:cs typeface="+mn-lt"/>
              </a:rPr>
              <a:t>: Stripe charges </a:t>
            </a:r>
            <a:r>
              <a:rPr lang="en-US" sz="5500" b="1">
                <a:ea typeface="+mn-lt"/>
                <a:cs typeface="+mn-lt"/>
              </a:rPr>
              <a:t>2.9% + $0.30</a:t>
            </a:r>
            <a:r>
              <a:rPr lang="en-US" sz="5500">
                <a:ea typeface="+mn-lt"/>
                <a:cs typeface="+mn-lt"/>
              </a:rPr>
              <a:t> per transaction with </a:t>
            </a:r>
            <a:r>
              <a:rPr lang="en-US" sz="5500" b="1">
                <a:ea typeface="+mn-lt"/>
                <a:cs typeface="+mn-lt"/>
              </a:rPr>
              <a:t>no setup or monthly fees</a:t>
            </a:r>
          </a:p>
          <a:p>
            <a:pPr marL="0" indent="0">
              <a:buNone/>
            </a:pPr>
            <a:r>
              <a:rPr lang="en-US" sz="5500" b="1">
                <a:ea typeface="+mn-lt"/>
                <a:cs typeface="+mn-lt"/>
              </a:rPr>
              <a:t>Stripe </a:t>
            </a:r>
            <a:r>
              <a:rPr lang="en-US" sz="5500" b="1">
                <a:latin typeface="Garamond"/>
                <a:ea typeface="+mn-lt"/>
                <a:cs typeface="+mn-lt"/>
              </a:rPr>
              <a:t>has</a:t>
            </a:r>
            <a:r>
              <a:rPr lang="en-US" sz="5500" b="1">
                <a:latin typeface="Garamond"/>
                <a:cs typeface="Calibri" panose="020F0502020204030204"/>
              </a:rPr>
              <a:t> a '</a:t>
            </a:r>
            <a:r>
              <a:rPr lang="en-US" sz="5500" b="1" cap="all">
                <a:latin typeface="Garamond"/>
                <a:cs typeface="Calibri" panose="020F0502020204030204"/>
              </a:rPr>
              <a:t>GOOD</a:t>
            </a:r>
            <a:r>
              <a:rPr lang="en-US" sz="5500" b="1">
                <a:latin typeface="Garamond"/>
                <a:cs typeface="Calibri" panose="020F0502020204030204"/>
              </a:rPr>
              <a:t>' User Satisfaction Rating of </a:t>
            </a:r>
            <a:r>
              <a:rPr lang="en-US" sz="5500" b="1">
                <a:cs typeface="Calibri" panose="020F0502020204030204"/>
              </a:rPr>
              <a:t>4.68</a:t>
            </a:r>
            <a:r>
              <a:rPr lang="en-US" sz="5500" b="1">
                <a:latin typeface="Garamond"/>
                <a:cs typeface="Calibri" panose="020F0502020204030204"/>
              </a:rPr>
              <a:t> when considering </a:t>
            </a:r>
            <a:r>
              <a:rPr lang="en-US" sz="5500">
                <a:ea typeface="+mn-lt"/>
                <a:cs typeface="+mn-lt"/>
              </a:rPr>
              <a:t>2,680 Reviews</a:t>
            </a:r>
          </a:p>
        </p:txBody>
      </p:sp>
      <p:sp>
        <p:nvSpPr>
          <p:cNvPr id="4" name="Text Placeholder 3">
            <a:extLst>
              <a:ext uri="{FF2B5EF4-FFF2-40B4-BE49-F238E27FC236}">
                <a16:creationId xmlns:a16="http://schemas.microsoft.com/office/drawing/2014/main" id="{8067BE21-94F2-ED42-AC85-FD5504FB671A}"/>
              </a:ext>
            </a:extLst>
          </p:cNvPr>
          <p:cNvSpPr>
            <a:spLocks noGrp="1"/>
          </p:cNvSpPr>
          <p:nvPr>
            <p:ph type="body" sz="half" idx="2"/>
          </p:nvPr>
        </p:nvSpPr>
        <p:spPr>
          <a:xfrm>
            <a:off x="839788" y="2057400"/>
            <a:ext cx="3932237" cy="4544833"/>
          </a:xfrm>
          <a:ln>
            <a:solidFill>
              <a:schemeClr val="tx1"/>
            </a:solidFill>
          </a:ln>
        </p:spPr>
        <p:txBody>
          <a:bodyPr vert="horz" lIns="91440" tIns="45720" rIns="91440" bIns="45720" rtlCol="0" anchor="t">
            <a:noAutofit/>
          </a:bodyPr>
          <a:lstStyle/>
          <a:p>
            <a:r>
              <a:rPr lang="en-US" sz="1700">
                <a:ea typeface="+mn-lt"/>
                <a:cs typeface="+mn-lt"/>
              </a:rPr>
              <a:t>Founded: 2009 by Patrick Collison and John Collison</a:t>
            </a:r>
          </a:p>
          <a:p>
            <a:r>
              <a:rPr lang="en-US" sz="2000" b="1" u="sng">
                <a:ea typeface="+mn-lt"/>
                <a:cs typeface="+mn-lt"/>
              </a:rPr>
              <a:t>key statistics</a:t>
            </a:r>
            <a:endParaRPr lang="en-US" sz="2000" b="1">
              <a:ea typeface="+mn-lt"/>
              <a:cs typeface="+mn-lt"/>
            </a:endParaRPr>
          </a:p>
          <a:p>
            <a:r>
              <a:rPr lang="en-US" sz="1700">
                <a:ea typeface="+mn-lt"/>
                <a:cs typeface="+mn-lt"/>
              </a:rPr>
              <a:t>Currently </a:t>
            </a:r>
            <a:r>
              <a:rPr lang="en-US" sz="1700" b="1">
                <a:ea typeface="+mn-lt"/>
                <a:cs typeface="+mn-lt"/>
              </a:rPr>
              <a:t>31 countries</a:t>
            </a:r>
            <a:r>
              <a:rPr lang="en-US" sz="1700">
                <a:ea typeface="+mn-lt"/>
                <a:cs typeface="+mn-lt"/>
              </a:rPr>
              <a:t> across the world such as The United States, Australia, etc., are supported by Stripe with </a:t>
            </a:r>
            <a:r>
              <a:rPr lang="en-US" sz="1700" b="1">
                <a:ea typeface="+mn-lt"/>
                <a:cs typeface="+mn-lt"/>
              </a:rPr>
              <a:t>24 different currencies</a:t>
            </a:r>
          </a:p>
          <a:p>
            <a:r>
              <a:rPr lang="en-US" sz="1700"/>
              <a:t>Stripe's annual revenue went above </a:t>
            </a:r>
            <a:r>
              <a:rPr lang="en-US" sz="1700" b="1"/>
              <a:t>$12 billion</a:t>
            </a:r>
            <a:r>
              <a:rPr lang="en-US" sz="1700"/>
              <a:t> for the first time in 2021</a:t>
            </a:r>
            <a:endParaRPr lang="en-US" sz="1700">
              <a:cs typeface="Calibri"/>
            </a:endParaRPr>
          </a:p>
          <a:p>
            <a:r>
              <a:rPr lang="en-US" sz="1700">
                <a:ea typeface="+mn-lt"/>
                <a:cs typeface="+mn-lt"/>
              </a:rPr>
              <a:t>Stripe has </a:t>
            </a:r>
            <a:r>
              <a:rPr lang="en-US" sz="1700" b="1">
                <a:ea typeface="+mn-lt"/>
                <a:cs typeface="+mn-lt"/>
              </a:rPr>
              <a:t>2 million customers</a:t>
            </a:r>
            <a:r>
              <a:rPr lang="en-US" sz="1700">
                <a:ea typeface="+mn-lt"/>
                <a:cs typeface="+mn-lt"/>
              </a:rPr>
              <a:t> worldwide</a:t>
            </a:r>
            <a:endParaRPr lang="en-US" sz="1700">
              <a:cs typeface="Calibri"/>
            </a:endParaRPr>
          </a:p>
          <a:p>
            <a:r>
              <a:rPr lang="en-US" sz="1700" b="1">
                <a:ea typeface="+mn-lt"/>
                <a:cs typeface="+mn-lt"/>
              </a:rPr>
              <a:t>3.1 million</a:t>
            </a:r>
            <a:r>
              <a:rPr lang="en-US" sz="1700">
                <a:ea typeface="+mn-lt"/>
                <a:cs typeface="+mn-lt"/>
              </a:rPr>
              <a:t> websites use Stripe for payment processing</a:t>
            </a:r>
          </a:p>
          <a:p>
            <a:r>
              <a:rPr lang="en-US" sz="1700">
                <a:ea typeface="+mn-lt"/>
                <a:cs typeface="+mn-lt"/>
              </a:rPr>
              <a:t>For every</a:t>
            </a:r>
            <a:r>
              <a:rPr lang="en-US" sz="1700" b="1">
                <a:ea typeface="+mn-lt"/>
                <a:cs typeface="+mn-lt"/>
              </a:rPr>
              <a:t> $100 billion </a:t>
            </a:r>
            <a:r>
              <a:rPr lang="en-US" sz="1700">
                <a:ea typeface="+mn-lt"/>
                <a:cs typeface="+mn-lt"/>
              </a:rPr>
              <a:t>of transaction value, Stripe</a:t>
            </a:r>
            <a:r>
              <a:rPr lang="en-US" sz="1700" b="1">
                <a:ea typeface="+mn-lt"/>
                <a:cs typeface="+mn-lt"/>
              </a:rPr>
              <a:t> </a:t>
            </a:r>
            <a:r>
              <a:rPr lang="en-US" sz="1700">
                <a:ea typeface="+mn-lt"/>
                <a:cs typeface="+mn-lt"/>
              </a:rPr>
              <a:t>gets </a:t>
            </a:r>
            <a:r>
              <a:rPr lang="en-US" sz="1700" b="1">
                <a:ea typeface="+mn-lt"/>
                <a:cs typeface="+mn-lt"/>
              </a:rPr>
              <a:t>$2.9 billion</a:t>
            </a:r>
            <a:endParaRPr lang="en-US" sz="1700">
              <a:ea typeface="+mn-lt"/>
              <a:cs typeface="+mn-lt"/>
            </a:endParaRPr>
          </a:p>
          <a:p>
            <a:r>
              <a:rPr lang="en-US" sz="1700" b="1">
                <a:ea typeface="+mn-lt"/>
                <a:cs typeface="+mn-lt"/>
              </a:rPr>
              <a:t>Stripe</a:t>
            </a:r>
            <a:r>
              <a:rPr lang="en-US" sz="1700" b="1"/>
              <a:t> is now worth more than $95 billion</a:t>
            </a:r>
            <a:endParaRPr lang="en-US" sz="1700">
              <a:cs typeface="Calibri" panose="020F0502020204030204"/>
            </a:endParaRPr>
          </a:p>
          <a:p>
            <a:endParaRPr lang="en-US">
              <a:cs typeface="Calibri" panose="020F0502020204030204"/>
            </a:endParaRPr>
          </a:p>
        </p:txBody>
      </p:sp>
      <p:pic>
        <p:nvPicPr>
          <p:cNvPr id="5" name="Picture 5" descr="A picture containing graphical user interface&#10;&#10;Description automatically generated">
            <a:extLst>
              <a:ext uri="{FF2B5EF4-FFF2-40B4-BE49-F238E27FC236}">
                <a16:creationId xmlns:a16="http://schemas.microsoft.com/office/drawing/2014/main" id="{8D4E9C25-01E4-5EF0-0A80-0625A8EB8574}"/>
              </a:ext>
            </a:extLst>
          </p:cNvPr>
          <p:cNvPicPr>
            <a:picLocks noChangeAspect="1"/>
          </p:cNvPicPr>
          <p:nvPr/>
        </p:nvPicPr>
        <p:blipFill>
          <a:blip r:embed="rId2"/>
          <a:stretch>
            <a:fillRect/>
          </a:stretch>
        </p:blipFill>
        <p:spPr>
          <a:xfrm>
            <a:off x="756249" y="370936"/>
            <a:ext cx="2858219" cy="1682947"/>
          </a:xfrm>
          <a:prstGeom prst="rect">
            <a:avLst/>
          </a:prstGeom>
        </p:spPr>
      </p:pic>
    </p:spTree>
    <p:extLst>
      <p:ext uri="{BB962C8B-B14F-4D97-AF65-F5344CB8AC3E}">
        <p14:creationId xmlns:p14="http://schemas.microsoft.com/office/powerpoint/2010/main" val="128929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FB1A3225-CCF6-AB42-EC55-83C9EFC23E5B}"/>
              </a:ext>
            </a:extLst>
          </p:cNvPr>
          <p:cNvPicPr>
            <a:picLocks noChangeAspect="1"/>
          </p:cNvPicPr>
          <p:nvPr/>
        </p:nvPicPr>
        <p:blipFill>
          <a:blip r:embed="rId2"/>
          <a:stretch>
            <a:fillRect/>
          </a:stretch>
        </p:blipFill>
        <p:spPr>
          <a:xfrm>
            <a:off x="316302" y="1783579"/>
            <a:ext cx="5850384" cy="329084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 name="Title 1">
            <a:extLst>
              <a:ext uri="{FF2B5EF4-FFF2-40B4-BE49-F238E27FC236}">
                <a16:creationId xmlns:a16="http://schemas.microsoft.com/office/drawing/2014/main" id="{F5BDD39D-5918-7D4C-B0B8-1B9CEBE369FA}"/>
              </a:ext>
            </a:extLst>
          </p:cNvPr>
          <p:cNvSpPr>
            <a:spLocks noGrp="1"/>
          </p:cNvSpPr>
          <p:nvPr>
            <p:ph type="ctrTitle"/>
          </p:nvPr>
        </p:nvSpPr>
        <p:spPr>
          <a:xfrm>
            <a:off x="5957657" y="-652549"/>
            <a:ext cx="5130798" cy="2750419"/>
          </a:xfrm>
        </p:spPr>
        <p:txBody>
          <a:bodyPr>
            <a:normAutofit/>
          </a:bodyPr>
          <a:lstStyle/>
          <a:p>
            <a:r>
              <a:rPr lang="en-US" b="1" u="sng">
                <a:cs typeface="Calibri Light"/>
              </a:rPr>
              <a:t>Market value</a:t>
            </a:r>
          </a:p>
        </p:txBody>
      </p:sp>
      <p:sp>
        <p:nvSpPr>
          <p:cNvPr id="3" name="Content Placeholder 2">
            <a:extLst>
              <a:ext uri="{FF2B5EF4-FFF2-40B4-BE49-F238E27FC236}">
                <a16:creationId xmlns:a16="http://schemas.microsoft.com/office/drawing/2014/main" id="{8214E1D8-5949-BAE5-417E-B0E8211F3F64}"/>
              </a:ext>
            </a:extLst>
          </p:cNvPr>
          <p:cNvSpPr>
            <a:spLocks noGrp="1"/>
          </p:cNvSpPr>
          <p:nvPr>
            <p:ph type="subTitle" idx="1"/>
          </p:nvPr>
        </p:nvSpPr>
        <p:spPr>
          <a:xfrm>
            <a:off x="6317091" y="2419983"/>
            <a:ext cx="5130798" cy="2307022"/>
          </a:xfrm>
        </p:spPr>
        <p:txBody>
          <a:bodyPr vert="horz" lIns="91440" tIns="45720" rIns="91440" bIns="45720" rtlCol="0">
            <a:normAutofit/>
          </a:bodyPr>
          <a:lstStyle/>
          <a:p>
            <a:r>
              <a:rPr lang="en-US">
                <a:cs typeface="Calibri"/>
              </a:rPr>
              <a:t>The global payment processing solutions market was valued at </a:t>
            </a:r>
            <a:r>
              <a:rPr lang="en-US" b="1" i="1">
                <a:ea typeface="+mn-lt"/>
                <a:cs typeface="+mn-lt"/>
              </a:rPr>
              <a:t>$ 90880 million in 2021</a:t>
            </a:r>
          </a:p>
          <a:p>
            <a:r>
              <a:rPr lang="en-US" b="1" i="1">
                <a:ea typeface="+mn-lt"/>
                <a:cs typeface="+mn-lt"/>
              </a:rPr>
              <a:t>The global Payment Processing market size is projected to reach US$ 248930 million by 2028</a:t>
            </a:r>
            <a:endParaRPr lang="en-US"/>
          </a:p>
        </p:txBody>
      </p:sp>
    </p:spTree>
    <p:extLst>
      <p:ext uri="{BB962C8B-B14F-4D97-AF65-F5344CB8AC3E}">
        <p14:creationId xmlns:p14="http://schemas.microsoft.com/office/powerpoint/2010/main" val="324893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0A271CE-1C75-97DF-A9AE-A906AEFE08A7}"/>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6600" b="1">
                <a:solidFill>
                  <a:srgbClr val="080808"/>
                </a:solidFill>
                <a:cs typeface="Calibri Light"/>
              </a:rPr>
              <a:t>THANK YOU</a:t>
            </a:r>
            <a:endParaRPr lang="en-US" sz="6600" b="1" kern="1200">
              <a:solidFill>
                <a:srgbClr val="080808"/>
              </a:solidFill>
              <a:latin typeface="+mj-lt"/>
              <a:cs typeface="Calibri Light"/>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602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51"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4306C-1F11-0F54-78E4-D075394FD795}"/>
              </a:ext>
            </a:extLst>
          </p:cNvPr>
          <p:cNvSpPr>
            <a:spLocks noGrp="1"/>
          </p:cNvSpPr>
          <p:nvPr>
            <p:ph type="title"/>
          </p:nvPr>
        </p:nvSpPr>
        <p:spPr>
          <a:xfrm>
            <a:off x="572493" y="238539"/>
            <a:ext cx="11018520" cy="1434415"/>
          </a:xfrm>
        </p:spPr>
        <p:txBody>
          <a:bodyPr anchor="b">
            <a:normAutofit/>
          </a:bodyPr>
          <a:lstStyle/>
          <a:p>
            <a:r>
              <a:rPr lang="en-US" sz="5400" b="1">
                <a:cs typeface="Calibri Light"/>
              </a:rPr>
              <a:t>What we'll cover today</a:t>
            </a:r>
          </a:p>
        </p:txBody>
      </p:sp>
      <p:sp>
        <p:nvSpPr>
          <p:cNvPr id="5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FA0A7B-5659-B07F-36E2-E901901E48EC}"/>
              </a:ext>
            </a:extLst>
          </p:cNvPr>
          <p:cNvSpPr>
            <a:spLocks noGrp="1"/>
          </p:cNvSpPr>
          <p:nvPr>
            <p:ph idx="1"/>
          </p:nvPr>
        </p:nvSpPr>
        <p:spPr>
          <a:xfrm>
            <a:off x="572493" y="2071316"/>
            <a:ext cx="6713552" cy="4119172"/>
          </a:xfrm>
        </p:spPr>
        <p:txBody>
          <a:bodyPr vert="horz" lIns="91440" tIns="45720" rIns="91440" bIns="45720" rtlCol="0" anchor="t">
            <a:normAutofit/>
          </a:bodyPr>
          <a:lstStyle/>
          <a:p>
            <a:pPr>
              <a:buFont typeface="Wingdings" panose="020B0604020202020204" pitchFamily="34" charset="0"/>
              <a:buChar char="v"/>
            </a:pPr>
            <a:r>
              <a:rPr lang="en-US" sz="2000">
                <a:cs typeface="Calibri Light"/>
              </a:rPr>
              <a:t>Overview of PAYMENT PROCESSING</a:t>
            </a:r>
            <a:endParaRPr lang="en-US" sz="2000"/>
          </a:p>
          <a:p>
            <a:pPr>
              <a:buFont typeface="Wingdings" panose="020B0604020202020204" pitchFamily="34" charset="0"/>
              <a:buChar char="v"/>
            </a:pPr>
            <a:r>
              <a:rPr lang="en-US" sz="2000">
                <a:latin typeface="Calibri"/>
                <a:cs typeface="Calibri Light"/>
              </a:rPr>
              <a:t>Participants involved in the payment processing</a:t>
            </a:r>
            <a:endParaRPr lang="en-US" sz="2000">
              <a:latin typeface="Calibri"/>
              <a:ea typeface="+mn-lt"/>
              <a:cs typeface="Calibri Light"/>
            </a:endParaRPr>
          </a:p>
          <a:p>
            <a:pPr>
              <a:buFont typeface="Wingdings" panose="020B0604020202020204" pitchFamily="34" charset="0"/>
              <a:buChar char="v"/>
            </a:pPr>
            <a:r>
              <a:rPr lang="en-US" sz="2000">
                <a:latin typeface="Calibri"/>
                <a:cs typeface="Calibri Light"/>
              </a:rPr>
              <a:t>How does it work?</a:t>
            </a:r>
          </a:p>
          <a:p>
            <a:pPr>
              <a:buFont typeface="Wingdings" panose="020B0604020202020204" pitchFamily="34" charset="0"/>
              <a:buChar char="v"/>
            </a:pPr>
            <a:r>
              <a:rPr lang="en-US" sz="2000">
                <a:ea typeface="+mn-lt"/>
                <a:cs typeface="+mn-lt"/>
              </a:rPr>
              <a:t>Importance of Payment Processing</a:t>
            </a:r>
            <a:endParaRPr lang="en-US" sz="2000">
              <a:cs typeface="Calibri" panose="020F0502020204030204"/>
            </a:endParaRPr>
          </a:p>
          <a:p>
            <a:pPr>
              <a:buFont typeface="Wingdings" panose="020B0604020202020204" pitchFamily="34" charset="0"/>
              <a:buChar char="v"/>
            </a:pPr>
            <a:r>
              <a:rPr lang="en-US" sz="2000">
                <a:ea typeface="+mn-lt"/>
                <a:cs typeface="+mn-lt"/>
              </a:rPr>
              <a:t>Benefits</a:t>
            </a:r>
            <a:endParaRPr lang="en-US" sz="2000">
              <a:cs typeface="Calibri" panose="020F0502020204030204"/>
            </a:endParaRPr>
          </a:p>
          <a:p>
            <a:pPr>
              <a:buFont typeface="Wingdings" panose="020B0604020202020204" pitchFamily="34" charset="0"/>
              <a:buChar char="v"/>
            </a:pPr>
            <a:r>
              <a:rPr lang="en-US" sz="2000">
                <a:ea typeface="+mn-lt"/>
                <a:cs typeface="+mn-lt"/>
              </a:rPr>
              <a:t>Types of Payments are Processed by Payment Processing</a:t>
            </a:r>
            <a:endParaRPr lang="en-US" sz="2000">
              <a:cs typeface="Calibri" panose="020F0502020204030204"/>
            </a:endParaRPr>
          </a:p>
          <a:p>
            <a:pPr>
              <a:buFont typeface="Wingdings" panose="020B0604020202020204" pitchFamily="34" charset="0"/>
              <a:buChar char="v"/>
            </a:pPr>
            <a:r>
              <a:rPr lang="en-US" sz="2000">
                <a:ea typeface="+mn-lt"/>
                <a:cs typeface="+mn-lt"/>
              </a:rPr>
              <a:t>Trends in Global Payments for 2022</a:t>
            </a:r>
            <a:endParaRPr lang="en-US" sz="2000">
              <a:cs typeface="Calibri"/>
            </a:endParaRPr>
          </a:p>
          <a:p>
            <a:pPr>
              <a:buFont typeface="Wingdings" panose="020B0604020202020204" pitchFamily="34" charset="0"/>
              <a:buChar char="v"/>
            </a:pPr>
            <a:r>
              <a:rPr lang="en-US" sz="2000">
                <a:ea typeface="+mn-lt"/>
                <a:cs typeface="+mn-lt"/>
              </a:rPr>
              <a:t>Payment Processing Challenges</a:t>
            </a:r>
            <a:endParaRPr lang="en-US" sz="2000">
              <a:cs typeface="Calibri"/>
            </a:endParaRPr>
          </a:p>
          <a:p>
            <a:pPr>
              <a:buFont typeface="Wingdings" panose="020B0604020202020204" pitchFamily="34" charset="0"/>
              <a:buChar char="v"/>
            </a:pPr>
            <a:r>
              <a:rPr lang="en-US" sz="2000">
                <a:ea typeface="+mn-lt"/>
                <a:cs typeface="+mn-lt"/>
              </a:rPr>
              <a:t>Example companies</a:t>
            </a:r>
            <a:endParaRPr lang="en-US" sz="2000">
              <a:cs typeface="Calibri" panose="020F0502020204030204"/>
            </a:endParaRPr>
          </a:p>
          <a:p>
            <a:pPr>
              <a:buFont typeface="Wingdings" panose="020B0604020202020204" pitchFamily="34" charset="0"/>
              <a:buChar char="v"/>
            </a:pPr>
            <a:r>
              <a:rPr lang="en-US" sz="2000">
                <a:ea typeface="+mn-lt"/>
                <a:cs typeface="+mn-lt"/>
              </a:rPr>
              <a:t>Market value</a:t>
            </a:r>
            <a:endParaRPr lang="en-US" sz="2000">
              <a:cs typeface="Calibri" panose="020F0502020204030204"/>
            </a:endParaRPr>
          </a:p>
          <a:p>
            <a:pPr marL="0" indent="0">
              <a:buNone/>
            </a:pPr>
            <a:endParaRPr lang="en-US" sz="2000">
              <a:cs typeface="Calibri Light"/>
            </a:endParaRPr>
          </a:p>
          <a:p>
            <a:pPr marL="0" indent="0">
              <a:buNone/>
            </a:pPr>
            <a:endParaRPr lang="en-US" sz="2000">
              <a:cs typeface="Calibri Light"/>
            </a:endParaRPr>
          </a:p>
        </p:txBody>
      </p:sp>
      <p:pic>
        <p:nvPicPr>
          <p:cNvPr id="29" name="Picture 29" descr="A picture containing graphical user interface&#10;&#10;Description automatically generated">
            <a:extLst>
              <a:ext uri="{FF2B5EF4-FFF2-40B4-BE49-F238E27FC236}">
                <a16:creationId xmlns:a16="http://schemas.microsoft.com/office/drawing/2014/main" id="{5F81B1DF-5B23-8B49-5923-EB3C0D70EB8E}"/>
              </a:ext>
            </a:extLst>
          </p:cNvPr>
          <p:cNvPicPr>
            <a:picLocks noChangeAspect="1"/>
          </p:cNvPicPr>
          <p:nvPr/>
        </p:nvPicPr>
        <p:blipFill rotWithShape="1">
          <a:blip r:embed="rId2"/>
          <a:srcRect l="34099" r="2" b="2"/>
          <a:stretch/>
        </p:blipFill>
        <p:spPr>
          <a:xfrm>
            <a:off x="7675658" y="2093976"/>
            <a:ext cx="3941064" cy="4096512"/>
          </a:xfrm>
          <a:prstGeom prst="rect">
            <a:avLst/>
          </a:prstGeom>
        </p:spPr>
      </p:pic>
    </p:spTree>
    <p:extLst>
      <p:ext uri="{BB962C8B-B14F-4D97-AF65-F5344CB8AC3E}">
        <p14:creationId xmlns:p14="http://schemas.microsoft.com/office/powerpoint/2010/main" val="288321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Rectangle 13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D90BE82-323C-E198-BCBA-36EB33AED67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Overview of PAYMENT PROCESSING</a:t>
            </a:r>
            <a:endParaRPr lang="en-US" sz="4000">
              <a:solidFill>
                <a:srgbClr val="FFFFFF"/>
              </a:solidFill>
            </a:endParaRPr>
          </a:p>
        </p:txBody>
      </p:sp>
      <p:sp>
        <p:nvSpPr>
          <p:cNvPr id="121" name="Content Placeholder 2">
            <a:extLst>
              <a:ext uri="{FF2B5EF4-FFF2-40B4-BE49-F238E27FC236}">
                <a16:creationId xmlns:a16="http://schemas.microsoft.com/office/drawing/2014/main" id="{B8E87780-A669-B357-81B5-B93BC18AEFA4}"/>
              </a:ext>
            </a:extLst>
          </p:cNvPr>
          <p:cNvSpPr>
            <a:spLocks noGrp="1"/>
          </p:cNvSpPr>
          <p:nvPr>
            <p:ph idx="1"/>
          </p:nvPr>
        </p:nvSpPr>
        <p:spPr>
          <a:xfrm>
            <a:off x="1367624" y="2490436"/>
            <a:ext cx="9708995" cy="3567173"/>
          </a:xfrm>
          <a:ln>
            <a:solidFill>
              <a:schemeClr val="tx1"/>
            </a:solidFill>
          </a:ln>
        </p:spPr>
        <p:txBody>
          <a:bodyPr vert="horz" lIns="91440" tIns="45720" rIns="91440" bIns="45720" rtlCol="0" anchor="ctr">
            <a:normAutofit/>
          </a:bodyPr>
          <a:lstStyle/>
          <a:p>
            <a:pPr>
              <a:buFont typeface="Wingdings" panose="020B0604020202020204" pitchFamily="34" charset="0"/>
              <a:buChar char="Ø"/>
            </a:pPr>
            <a:r>
              <a:rPr lang="en-US" sz="2400">
                <a:ea typeface="+mn-lt"/>
                <a:cs typeface="+mn-lt"/>
              </a:rPr>
              <a:t>A credit card transaction might seem as simple as a swipe, dip, or tap, but it involves multiple steps and players</a:t>
            </a:r>
            <a:endParaRPr lang="en-US" sz="2400">
              <a:cs typeface="Calibri"/>
            </a:endParaRPr>
          </a:p>
          <a:p>
            <a:pPr>
              <a:buFont typeface="Wingdings" panose="020B0604020202020204" pitchFamily="34" charset="0"/>
              <a:buChar char="Ø"/>
            </a:pPr>
            <a:r>
              <a:rPr lang="en-US" sz="2400">
                <a:ea typeface="+mn-lt"/>
                <a:cs typeface="+mn-lt"/>
              </a:rPr>
              <a:t>Payment processing is how businesses complete credit card and debit card transactions</a:t>
            </a:r>
          </a:p>
          <a:p>
            <a:pPr>
              <a:buFont typeface="Wingdings" panose="020B0604020202020204" pitchFamily="34" charset="0"/>
              <a:buChar char="Ø"/>
            </a:pPr>
            <a:r>
              <a:rPr lang="en-US" sz="2400">
                <a:ea typeface="+mn-lt"/>
                <a:cs typeface="+mn-lt"/>
              </a:rPr>
              <a:t>Payment processing services expedite card transactions, and payment gateways securely transmit data so money from a customer’s issuing bank can be transferred to a merchant’s account</a:t>
            </a:r>
          </a:p>
          <a:p>
            <a:pPr>
              <a:buFont typeface="Wingdings" panose="020B0604020202020204" pitchFamily="34" charset="0"/>
              <a:buChar char="Ø"/>
            </a:pPr>
            <a:r>
              <a:rPr lang="en-US" sz="2400">
                <a:ea typeface="+mn-lt"/>
                <a:cs typeface="+mn-lt"/>
              </a:rPr>
              <a:t>The end result is a customer who successfully makes a purchase without using cash or a check—and a business that completes a sale</a:t>
            </a:r>
            <a:endParaRPr lang="en-US" sz="2400">
              <a:cs typeface="Calibri" panose="020F0502020204030204"/>
            </a:endParaRPr>
          </a:p>
        </p:txBody>
      </p:sp>
    </p:spTree>
    <p:extLst>
      <p:ext uri="{BB962C8B-B14F-4D97-AF65-F5344CB8AC3E}">
        <p14:creationId xmlns:p14="http://schemas.microsoft.com/office/powerpoint/2010/main" val="419018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959D-2679-82CF-0E29-69457F8055C5}"/>
              </a:ext>
            </a:extLst>
          </p:cNvPr>
          <p:cNvSpPr>
            <a:spLocks noGrp="1"/>
          </p:cNvSpPr>
          <p:nvPr>
            <p:ph type="title"/>
          </p:nvPr>
        </p:nvSpPr>
        <p:spPr>
          <a:xfrm>
            <a:off x="4093083" y="2720263"/>
            <a:ext cx="7505132" cy="1355750"/>
          </a:xfrm>
          <a:ln>
            <a:solidFill>
              <a:schemeClr val="tx1"/>
            </a:solidFill>
          </a:ln>
        </p:spPr>
        <p:txBody>
          <a:bodyPr vert="horz" lIns="91440" tIns="45720" rIns="91440" bIns="45720" rtlCol="0" anchor="b">
            <a:normAutofit/>
          </a:bodyPr>
          <a:lstStyle/>
          <a:p>
            <a:r>
              <a:rPr lang="en-US" sz="4600" b="1" kern="1200">
                <a:latin typeface="+mj-lt"/>
                <a:ea typeface="+mj-ea"/>
                <a:cs typeface="+mj-cs"/>
              </a:rPr>
              <a:t>Participants involved in the payment processing</a:t>
            </a:r>
            <a:endParaRPr lang="en-US" sz="4600" b="1" kern="1200">
              <a:latin typeface="+mj-lt"/>
              <a:cs typeface="Calibri Light"/>
            </a:endParaRPr>
          </a:p>
        </p:txBody>
      </p:sp>
      <p:pic>
        <p:nvPicPr>
          <p:cNvPr id="6" name="Picture 6" descr="A picture containing logo&#10;&#10;Description automatically generated">
            <a:extLst>
              <a:ext uri="{FF2B5EF4-FFF2-40B4-BE49-F238E27FC236}">
                <a16:creationId xmlns:a16="http://schemas.microsoft.com/office/drawing/2014/main" id="{B30637C2-E442-AADF-F215-CD3929562236}"/>
              </a:ext>
            </a:extLst>
          </p:cNvPr>
          <p:cNvPicPr>
            <a:picLocks noChangeAspect="1"/>
          </p:cNvPicPr>
          <p:nvPr/>
        </p:nvPicPr>
        <p:blipFill rotWithShape="1">
          <a:blip r:embed="rId2"/>
          <a:srcRect t="33769" r="1" b="21895"/>
          <a:stretch/>
        </p:blipFill>
        <p:spPr>
          <a:xfrm>
            <a:off x="3275506" y="-115018"/>
            <a:ext cx="8542682" cy="2130473"/>
          </a:xfrm>
          <a:custGeom>
            <a:avLst/>
            <a:gdLst/>
            <a:ahLst/>
            <a:cxnLst/>
            <a:rect l="l" t="t" r="r" b="b"/>
            <a:pathLst>
              <a:path w="8542682" h="2130473">
                <a:moveTo>
                  <a:pt x="986689" y="0"/>
                </a:moveTo>
                <a:lnTo>
                  <a:pt x="8542682" y="0"/>
                </a:lnTo>
                <a:lnTo>
                  <a:pt x="8542682" y="2130473"/>
                </a:lnTo>
                <a:lnTo>
                  <a:pt x="0" y="2130473"/>
                </a:lnTo>
                <a:close/>
              </a:path>
            </a:pathLst>
          </a:custGeom>
        </p:spPr>
      </p:pic>
      <p:pic>
        <p:nvPicPr>
          <p:cNvPr id="7" name="Picture 8" descr="Graphical user interface, PowerPoint&#10;&#10;Description automatically generated">
            <a:extLst>
              <a:ext uri="{FF2B5EF4-FFF2-40B4-BE49-F238E27FC236}">
                <a16:creationId xmlns:a16="http://schemas.microsoft.com/office/drawing/2014/main" id="{18C99EA7-5BDA-F32F-4867-21FF4F8791AD}"/>
              </a:ext>
            </a:extLst>
          </p:cNvPr>
          <p:cNvPicPr>
            <a:picLocks noChangeAspect="1"/>
          </p:cNvPicPr>
          <p:nvPr/>
        </p:nvPicPr>
        <p:blipFill rotWithShape="1">
          <a:blip r:embed="rId3"/>
          <a:srcRect r="2" b="15367"/>
          <a:stretch/>
        </p:blipFill>
        <p:spPr>
          <a:xfrm>
            <a:off x="-186886" y="-121974"/>
            <a:ext cx="4475120" cy="2130473"/>
          </a:xfrm>
          <a:custGeom>
            <a:avLst/>
            <a:gdLst/>
            <a:ahLst/>
            <a:cxnLst/>
            <a:rect l="l" t="t" r="r" b="b"/>
            <a:pathLst>
              <a:path w="4475140" h="2130473">
                <a:moveTo>
                  <a:pt x="0" y="0"/>
                </a:moveTo>
                <a:lnTo>
                  <a:pt x="1074821" y="0"/>
                </a:lnTo>
                <a:lnTo>
                  <a:pt x="1074821" y="239"/>
                </a:lnTo>
                <a:lnTo>
                  <a:pt x="4475140" y="239"/>
                </a:lnTo>
                <a:lnTo>
                  <a:pt x="3488563" y="2130473"/>
                </a:lnTo>
                <a:lnTo>
                  <a:pt x="0" y="2130473"/>
                </a:lnTo>
                <a:close/>
              </a:path>
            </a:pathLst>
          </a:custGeom>
        </p:spPr>
      </p:pic>
      <p:pic>
        <p:nvPicPr>
          <p:cNvPr id="9" name="Picture 10" descr="Logo, company name&#10;&#10;Description automatically generated">
            <a:extLst>
              <a:ext uri="{FF2B5EF4-FFF2-40B4-BE49-F238E27FC236}">
                <a16:creationId xmlns:a16="http://schemas.microsoft.com/office/drawing/2014/main" id="{9130A7CC-449E-03C1-C4C8-AD7DD36AC4D0}"/>
              </a:ext>
            </a:extLst>
          </p:cNvPr>
          <p:cNvPicPr>
            <a:picLocks noChangeAspect="1"/>
          </p:cNvPicPr>
          <p:nvPr/>
        </p:nvPicPr>
        <p:blipFill rotWithShape="1">
          <a:blip r:embed="rId4"/>
          <a:srcRect l="284" r="12391" b="-2"/>
          <a:stretch/>
        </p:blipFill>
        <p:spPr>
          <a:xfrm>
            <a:off x="-201263" y="1992221"/>
            <a:ext cx="3484262" cy="2244420"/>
          </a:xfrm>
          <a:prstGeom prst="rect">
            <a:avLst/>
          </a:prstGeom>
        </p:spPr>
      </p:pic>
      <p:pic>
        <p:nvPicPr>
          <p:cNvPr id="4" name="Picture 4" descr="Logo, company name&#10;&#10;Description automatically generated">
            <a:extLst>
              <a:ext uri="{FF2B5EF4-FFF2-40B4-BE49-F238E27FC236}">
                <a16:creationId xmlns:a16="http://schemas.microsoft.com/office/drawing/2014/main" id="{A28C91ED-D763-A47F-89DA-83684B3938A3}"/>
              </a:ext>
            </a:extLst>
          </p:cNvPr>
          <p:cNvPicPr>
            <a:picLocks noChangeAspect="1"/>
          </p:cNvPicPr>
          <p:nvPr/>
        </p:nvPicPr>
        <p:blipFill rotWithShape="1">
          <a:blip r:embed="rId5"/>
          <a:srcRect t="13596" r="1" b="15"/>
          <a:stretch/>
        </p:blipFill>
        <p:spPr>
          <a:xfrm>
            <a:off x="7386181" y="4237622"/>
            <a:ext cx="4475140" cy="2174680"/>
          </a:xfrm>
          <a:custGeom>
            <a:avLst/>
            <a:gdLst/>
            <a:ahLst/>
            <a:cxnLst/>
            <a:rect l="l" t="t" r="r" b="b"/>
            <a:pathLst>
              <a:path w="4475140" h="2174680">
                <a:moveTo>
                  <a:pt x="1006941" y="0"/>
                </a:moveTo>
                <a:lnTo>
                  <a:pt x="4475140" y="0"/>
                </a:lnTo>
                <a:lnTo>
                  <a:pt x="4475140" y="2174680"/>
                </a:lnTo>
                <a:lnTo>
                  <a:pt x="3400319" y="2174680"/>
                </a:lnTo>
                <a:lnTo>
                  <a:pt x="3400319" y="2174202"/>
                </a:lnTo>
                <a:lnTo>
                  <a:pt x="0" y="2174202"/>
                </a:lnTo>
                <a:close/>
              </a:path>
            </a:pathLst>
          </a:custGeom>
        </p:spPr>
      </p:pic>
      <p:pic>
        <p:nvPicPr>
          <p:cNvPr id="5" name="Picture 5" descr="Logo, company name&#10;&#10;Description automatically generated">
            <a:extLst>
              <a:ext uri="{FF2B5EF4-FFF2-40B4-BE49-F238E27FC236}">
                <a16:creationId xmlns:a16="http://schemas.microsoft.com/office/drawing/2014/main" id="{77B23015-3DA7-97F1-09CC-C43A1D73A68D}"/>
              </a:ext>
            </a:extLst>
          </p:cNvPr>
          <p:cNvPicPr>
            <a:picLocks noChangeAspect="1"/>
          </p:cNvPicPr>
          <p:nvPr/>
        </p:nvPicPr>
        <p:blipFill rotWithShape="1">
          <a:blip r:embed="rId6"/>
          <a:srcRect t="35842" r="-2" b="19000"/>
          <a:stretch/>
        </p:blipFill>
        <p:spPr>
          <a:xfrm>
            <a:off x="-143754" y="4237141"/>
            <a:ext cx="8563356" cy="2175160"/>
          </a:xfrm>
          <a:custGeom>
            <a:avLst/>
            <a:gdLst/>
            <a:ahLst/>
            <a:cxnLst/>
            <a:rect l="l" t="t" r="r" b="b"/>
            <a:pathLst>
              <a:path w="8563376" h="2175160">
                <a:moveTo>
                  <a:pt x="0" y="0"/>
                </a:moveTo>
                <a:lnTo>
                  <a:pt x="8563376" y="0"/>
                </a:lnTo>
                <a:lnTo>
                  <a:pt x="7555992" y="2175160"/>
                </a:lnTo>
                <a:lnTo>
                  <a:pt x="0" y="2175160"/>
                </a:lnTo>
                <a:close/>
              </a:path>
            </a:pathLst>
          </a:custGeom>
        </p:spPr>
      </p:pic>
    </p:spTree>
    <p:extLst>
      <p:ext uri="{BB962C8B-B14F-4D97-AF65-F5344CB8AC3E}">
        <p14:creationId xmlns:p14="http://schemas.microsoft.com/office/powerpoint/2010/main" val="8403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813D-CDAC-F72A-F254-84B833ACD66E}"/>
              </a:ext>
            </a:extLst>
          </p:cNvPr>
          <p:cNvSpPr>
            <a:spLocks noGrp="1"/>
          </p:cNvSpPr>
          <p:nvPr>
            <p:ph type="title"/>
          </p:nvPr>
        </p:nvSpPr>
        <p:spPr>
          <a:xfrm>
            <a:off x="648929" y="629266"/>
            <a:ext cx="3505495" cy="1622321"/>
          </a:xfrm>
          <a:ln>
            <a:solidFill>
              <a:schemeClr val="tx1"/>
            </a:solidFill>
          </a:ln>
        </p:spPr>
        <p:txBody>
          <a:bodyPr vert="horz" lIns="91440" tIns="45720" rIns="91440" bIns="45720" rtlCol="0">
            <a:normAutofit/>
          </a:bodyPr>
          <a:lstStyle/>
          <a:p>
            <a:r>
              <a:rPr lang="en-US" b="1" kern="1200">
                <a:latin typeface="+mj-lt"/>
                <a:ea typeface="+mj-ea"/>
                <a:cs typeface="+mj-cs"/>
              </a:rPr>
              <a:t>How does it work?</a:t>
            </a:r>
            <a:endParaRPr lang="en-US" b="1" kern="1200">
              <a:latin typeface="+mj-lt"/>
              <a:cs typeface="Calibri Light"/>
            </a:endParaRPr>
          </a:p>
        </p:txBody>
      </p:sp>
      <p:sp>
        <p:nvSpPr>
          <p:cNvPr id="22" name="Content Placeholder 21">
            <a:extLst>
              <a:ext uri="{FF2B5EF4-FFF2-40B4-BE49-F238E27FC236}">
                <a16:creationId xmlns:a16="http://schemas.microsoft.com/office/drawing/2014/main" id="{2DF23600-DB92-19EE-E8A4-FB6678319327}"/>
              </a:ext>
            </a:extLst>
          </p:cNvPr>
          <p:cNvSpPr>
            <a:spLocks noGrp="1"/>
          </p:cNvSpPr>
          <p:nvPr>
            <p:ph idx="1"/>
          </p:nvPr>
        </p:nvSpPr>
        <p:spPr>
          <a:xfrm>
            <a:off x="648931" y="2438400"/>
            <a:ext cx="3505494" cy="3785419"/>
          </a:xfrm>
        </p:spPr>
        <p:txBody>
          <a:bodyPr>
            <a:normAutofit/>
          </a:bodyPr>
          <a:lstStyle/>
          <a:p>
            <a:pPr>
              <a:buNone/>
            </a:pPr>
            <a:r>
              <a:rPr lang="en-US" sz="2000">
                <a:ea typeface="+mn-lt"/>
                <a:cs typeface="+mn-lt"/>
              </a:rPr>
              <a:t>Credit card processing works in three distinct processes: </a:t>
            </a:r>
            <a:endParaRPr lang="en-US" sz="2000"/>
          </a:p>
          <a:p>
            <a:pPr marL="457200" indent="-457200">
              <a:buAutoNum type="arabicPeriod"/>
            </a:pPr>
            <a:r>
              <a:rPr lang="en-US" sz="2000" b="1">
                <a:ea typeface="+mn-lt"/>
                <a:cs typeface="+mn-lt"/>
              </a:rPr>
              <a:t>Authorization</a:t>
            </a:r>
            <a:endParaRPr lang="en-US" sz="2000">
              <a:cs typeface="Calibri" panose="020F0502020204030204"/>
            </a:endParaRPr>
          </a:p>
          <a:p>
            <a:pPr marL="457200" indent="-457200">
              <a:buAutoNum type="arabicPeriod"/>
            </a:pPr>
            <a:r>
              <a:rPr lang="en-US" sz="2000" b="1">
                <a:ea typeface="+mn-lt"/>
                <a:cs typeface="+mn-lt"/>
              </a:rPr>
              <a:t>Settlement</a:t>
            </a:r>
            <a:endParaRPr lang="en-US" sz="2000">
              <a:cs typeface="Calibri" panose="020F0502020204030204"/>
            </a:endParaRPr>
          </a:p>
          <a:p>
            <a:pPr marL="457200" indent="-457200">
              <a:buAutoNum type="arabicPeriod"/>
            </a:pPr>
            <a:r>
              <a:rPr lang="en-US" sz="2000" b="1">
                <a:ea typeface="+mn-lt"/>
                <a:cs typeface="+mn-lt"/>
              </a:rPr>
              <a:t>Funding</a:t>
            </a:r>
            <a:endParaRPr lang="en-US" sz="2000">
              <a:cs typeface="Calibri" panose="020F0502020204030204"/>
            </a:endParaRPr>
          </a:p>
        </p:txBody>
      </p:sp>
      <p:sp>
        <p:nvSpPr>
          <p:cNvPr id="40" name="Rectangle 3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Diagram&#10;&#10;Description automatically generated">
            <a:extLst>
              <a:ext uri="{FF2B5EF4-FFF2-40B4-BE49-F238E27FC236}">
                <a16:creationId xmlns:a16="http://schemas.microsoft.com/office/drawing/2014/main" id="{A8CBD79A-BBB7-05E1-82DB-A63E639DCF52}"/>
              </a:ext>
            </a:extLst>
          </p:cNvPr>
          <p:cNvPicPr>
            <a:picLocks noChangeAspect="1"/>
          </p:cNvPicPr>
          <p:nvPr/>
        </p:nvPicPr>
        <p:blipFill rotWithShape="1">
          <a:blip r:embed="rId2"/>
          <a:srcRect l="4162" r="-3" b="-3"/>
          <a:stretch/>
        </p:blipFill>
        <p:spPr>
          <a:xfrm>
            <a:off x="5463371" y="1660923"/>
            <a:ext cx="6019331" cy="3532908"/>
          </a:xfrm>
          <a:prstGeom prst="rect">
            <a:avLst/>
          </a:prstGeom>
          <a:ln>
            <a:solidFill>
              <a:schemeClr val="tx1"/>
            </a:solidFill>
          </a:ln>
          <a:effectLst/>
        </p:spPr>
      </p:pic>
    </p:spTree>
    <p:extLst>
      <p:ext uri="{BB962C8B-B14F-4D97-AF65-F5344CB8AC3E}">
        <p14:creationId xmlns:p14="http://schemas.microsoft.com/office/powerpoint/2010/main" val="390748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09DD942-52E0-F91E-AB07-7676B984C72A}"/>
              </a:ext>
            </a:extLst>
          </p:cNvPr>
          <p:cNvSpPr>
            <a:spLocks noGrp="1"/>
          </p:cNvSpPr>
          <p:nvPr>
            <p:ph type="title"/>
          </p:nvPr>
        </p:nvSpPr>
        <p:spPr>
          <a:xfrm>
            <a:off x="958506" y="800392"/>
            <a:ext cx="10264697" cy="1212102"/>
          </a:xfrm>
        </p:spPr>
        <p:txBody>
          <a:bodyPr>
            <a:normAutofit/>
          </a:bodyPr>
          <a:lstStyle/>
          <a:p>
            <a:r>
              <a:rPr lang="en-US" sz="4000" b="1">
                <a:solidFill>
                  <a:srgbClr val="FFFFFF"/>
                </a:solidFill>
                <a:cs typeface="Calibri Light"/>
              </a:rPr>
              <a:t>Importance </a:t>
            </a:r>
            <a:r>
              <a:rPr lang="en-US" sz="4000" b="1">
                <a:solidFill>
                  <a:srgbClr val="FFFFFF"/>
                </a:solidFill>
              </a:rPr>
              <a:t>of Payment Processing</a:t>
            </a:r>
            <a:endParaRPr lang="en-US" sz="4000">
              <a:solidFill>
                <a:srgbClr val="FFFFFF"/>
              </a:solidFill>
              <a:cs typeface="Calibri Light"/>
            </a:endParaRPr>
          </a:p>
        </p:txBody>
      </p:sp>
      <p:sp>
        <p:nvSpPr>
          <p:cNvPr id="23" name="Content Placeholder 2">
            <a:extLst>
              <a:ext uri="{FF2B5EF4-FFF2-40B4-BE49-F238E27FC236}">
                <a16:creationId xmlns:a16="http://schemas.microsoft.com/office/drawing/2014/main" id="{76336315-A5EA-4063-B39A-4567CE17514C}"/>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457200" indent="-457200">
              <a:buFont typeface="Wingdings" panose="020B0604020202020204" pitchFamily="34" charset="0"/>
              <a:buChar char="q"/>
            </a:pPr>
            <a:r>
              <a:rPr lang="en-US" sz="2200">
                <a:ea typeface="+mn-lt"/>
                <a:cs typeface="+mn-lt"/>
              </a:rPr>
              <a:t>In the past, merchants had to wait for batch reports from their transaction providers, and every detail had to be entered manually. There was a high risk of human error because of this reliance on manual inputs.</a:t>
            </a:r>
            <a:endParaRPr lang="en-US" sz="2200">
              <a:cs typeface="Calibri" panose="020F0502020204030204"/>
            </a:endParaRPr>
          </a:p>
          <a:p>
            <a:pPr marL="457200" indent="-457200">
              <a:buFont typeface="Wingdings" panose="020B0604020202020204" pitchFamily="34" charset="0"/>
              <a:buChar char="q"/>
            </a:pPr>
            <a:r>
              <a:rPr lang="en-US" sz="2200">
                <a:ea typeface="+mn-lt"/>
                <a:cs typeface="+mn-lt"/>
              </a:rPr>
              <a:t>As a result of the payment processing integration, transaction data from various channels can flow smoothly into the business, keeping a tab on tasks that previously required human intervention. </a:t>
            </a:r>
            <a:endParaRPr lang="en-US" sz="2200">
              <a:cs typeface="Calibri" panose="020F0502020204030204"/>
            </a:endParaRPr>
          </a:p>
          <a:p>
            <a:pPr marL="457200" indent="-457200">
              <a:buFont typeface="Wingdings" panose="020B0604020202020204" pitchFamily="34" charset="0"/>
              <a:buChar char="ü"/>
            </a:pPr>
            <a:r>
              <a:rPr lang="en-US" sz="2200" b="1">
                <a:ea typeface="+mn-lt"/>
                <a:cs typeface="+mn-lt"/>
              </a:rPr>
              <a:t>It validates and authorizes payments by ensuring that the buyer has enough funds and that the card they are using is valid for transferring the funds into the seller's account</a:t>
            </a:r>
            <a:endParaRPr lang="en-US" sz="2200">
              <a:cs typeface="Calibri" panose="020F0502020204030204"/>
            </a:endParaRPr>
          </a:p>
        </p:txBody>
      </p:sp>
    </p:spTree>
    <p:extLst>
      <p:ext uri="{BB962C8B-B14F-4D97-AF65-F5344CB8AC3E}">
        <p14:creationId xmlns:p14="http://schemas.microsoft.com/office/powerpoint/2010/main" val="230776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F1C6738-DA73-5CFD-BDE5-BE5CCED2E194}"/>
              </a:ext>
            </a:extLst>
          </p:cNvPr>
          <p:cNvSpPr>
            <a:spLocks noGrp="1"/>
          </p:cNvSpPr>
          <p:nvPr>
            <p:ph type="title"/>
          </p:nvPr>
        </p:nvSpPr>
        <p:spPr>
          <a:xfrm>
            <a:off x="958506" y="800392"/>
            <a:ext cx="10264697" cy="1212102"/>
          </a:xfrm>
        </p:spPr>
        <p:txBody>
          <a:bodyPr>
            <a:normAutofit/>
          </a:bodyPr>
          <a:lstStyle/>
          <a:p>
            <a:r>
              <a:rPr lang="en-US" sz="4000" b="1">
                <a:solidFill>
                  <a:srgbClr val="FFFFFF"/>
                </a:solidFill>
                <a:cs typeface="Calibri Light"/>
              </a:rPr>
              <a:t>Benefits</a:t>
            </a:r>
            <a:endParaRPr lang="en-US" sz="4000" b="1">
              <a:solidFill>
                <a:srgbClr val="FFFFFF"/>
              </a:solidFill>
            </a:endParaRPr>
          </a:p>
        </p:txBody>
      </p:sp>
      <p:sp>
        <p:nvSpPr>
          <p:cNvPr id="3" name="Content Placeholder 2">
            <a:extLst>
              <a:ext uri="{FF2B5EF4-FFF2-40B4-BE49-F238E27FC236}">
                <a16:creationId xmlns:a16="http://schemas.microsoft.com/office/drawing/2014/main" id="{9A723041-10CA-C222-9CCF-AD244BC6A31B}"/>
              </a:ext>
            </a:extLst>
          </p:cNvPr>
          <p:cNvSpPr>
            <a:spLocks noGrp="1"/>
          </p:cNvSpPr>
          <p:nvPr>
            <p:ph idx="1"/>
          </p:nvPr>
        </p:nvSpPr>
        <p:spPr>
          <a:xfrm>
            <a:off x="1367624" y="2490436"/>
            <a:ext cx="9708995" cy="3567173"/>
          </a:xfrm>
          <a:ln>
            <a:solidFill>
              <a:schemeClr val="tx1"/>
            </a:solidFill>
          </a:ln>
        </p:spPr>
        <p:txBody>
          <a:bodyPr vert="horz" lIns="91440" tIns="45720" rIns="91440" bIns="45720" rtlCol="0" anchor="ctr">
            <a:normAutofit/>
          </a:bodyPr>
          <a:lstStyle/>
          <a:p>
            <a:pPr marL="0" indent="0">
              <a:buNone/>
            </a:pPr>
            <a:r>
              <a:rPr lang="en-US" sz="2200" b="1">
                <a:ea typeface="+mn-lt"/>
                <a:cs typeface="+mn-lt"/>
              </a:rPr>
              <a:t>1. Faster and Secure Transactions</a:t>
            </a:r>
            <a:endParaRPr lang="en-US" sz="2200"/>
          </a:p>
          <a:p>
            <a:pPr marL="0" indent="0">
              <a:buNone/>
            </a:pPr>
            <a:r>
              <a:rPr lang="en-US" sz="2200">
                <a:ea typeface="+mn-lt"/>
                <a:cs typeface="+mn-lt"/>
              </a:rPr>
              <a:t>The foremost advantage of having a payment gateway is the security and speed it offers to your payment processing environment. The best online payment gateways can help you receive payments nearly 50 times faster than you normally. This means you can provide a better shopping experience to your customers and regulate your cash flow without any hassle.</a:t>
            </a:r>
            <a:endParaRPr lang="en-US" sz="2200"/>
          </a:p>
          <a:p>
            <a:pPr>
              <a:buNone/>
            </a:pPr>
            <a:r>
              <a:rPr lang="en-US" sz="2200" b="1"/>
              <a:t>2. Minimum Set Up Costs</a:t>
            </a:r>
            <a:endParaRPr lang="en-US" sz="2200"/>
          </a:p>
          <a:p>
            <a:pPr>
              <a:buNone/>
            </a:pPr>
            <a:r>
              <a:rPr lang="en-US" sz="2200">
                <a:ea typeface="+mn-lt"/>
                <a:cs typeface="+mn-lt"/>
              </a:rPr>
              <a:t>The initial set-up cost of most reputed payment gateways is affordable. It doesn’t matter if you’re running a small business or just getting started with a start-up, you can set up your payment gateway with minimum cost</a:t>
            </a:r>
            <a:endParaRPr lang="en-US" sz="2200">
              <a:cs typeface="Calibri"/>
            </a:endParaRPr>
          </a:p>
        </p:txBody>
      </p:sp>
    </p:spTree>
    <p:extLst>
      <p:ext uri="{BB962C8B-B14F-4D97-AF65-F5344CB8AC3E}">
        <p14:creationId xmlns:p14="http://schemas.microsoft.com/office/powerpoint/2010/main" val="124477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B70A33-A8A3-C12C-884C-B45D46F22295}"/>
              </a:ext>
            </a:extLst>
          </p:cNvPr>
          <p:cNvSpPr>
            <a:spLocks noGrp="1"/>
          </p:cNvSpPr>
          <p:nvPr>
            <p:ph type="title"/>
          </p:nvPr>
        </p:nvSpPr>
        <p:spPr>
          <a:xfrm>
            <a:off x="958506" y="800392"/>
            <a:ext cx="10264697" cy="1212102"/>
          </a:xfrm>
        </p:spPr>
        <p:txBody>
          <a:bodyPr>
            <a:normAutofit/>
          </a:bodyPr>
          <a:lstStyle/>
          <a:p>
            <a:r>
              <a:rPr lang="en-US" sz="4000" b="1">
                <a:solidFill>
                  <a:srgbClr val="FFFFFF"/>
                </a:solidFill>
                <a:ea typeface="+mj-lt"/>
                <a:cs typeface="+mj-lt"/>
              </a:rPr>
              <a:t>Benefits</a:t>
            </a:r>
          </a:p>
        </p:txBody>
      </p:sp>
      <p:sp>
        <p:nvSpPr>
          <p:cNvPr id="3" name="Content Placeholder 2">
            <a:extLst>
              <a:ext uri="{FF2B5EF4-FFF2-40B4-BE49-F238E27FC236}">
                <a16:creationId xmlns:a16="http://schemas.microsoft.com/office/drawing/2014/main" id="{2AEAE9CE-6289-8127-0EF6-5BD7EC49F2A9}"/>
              </a:ext>
            </a:extLst>
          </p:cNvPr>
          <p:cNvSpPr>
            <a:spLocks noGrp="1"/>
          </p:cNvSpPr>
          <p:nvPr>
            <p:ph idx="1"/>
          </p:nvPr>
        </p:nvSpPr>
        <p:spPr>
          <a:xfrm>
            <a:off x="1238228" y="2346663"/>
            <a:ext cx="9708995" cy="3912229"/>
          </a:xfrm>
          <a:ln>
            <a:solidFill>
              <a:schemeClr val="tx1"/>
            </a:solidFill>
          </a:ln>
        </p:spPr>
        <p:txBody>
          <a:bodyPr vert="horz" lIns="91440" tIns="45720" rIns="91440" bIns="45720" rtlCol="0" anchor="ctr">
            <a:normAutofit/>
          </a:bodyPr>
          <a:lstStyle/>
          <a:p>
            <a:pPr>
              <a:buNone/>
            </a:pPr>
            <a:r>
              <a:rPr lang="en-US" sz="2200" b="1"/>
              <a:t>3. Save Your Time</a:t>
            </a:r>
            <a:endParaRPr lang="en-US" sz="2200"/>
          </a:p>
          <a:p>
            <a:pPr>
              <a:buNone/>
            </a:pPr>
            <a:r>
              <a:rPr lang="en-US" sz="2200">
                <a:ea typeface="+mn-lt"/>
                <a:cs typeface="+mn-lt"/>
              </a:rPr>
              <a:t>The biggest reason why online payment gateways are loved by users is, they save a lot of time. It only takes a few seconds to make payments via an online payment gateway in India. </a:t>
            </a:r>
          </a:p>
          <a:p>
            <a:pPr>
              <a:buNone/>
            </a:pPr>
            <a:r>
              <a:rPr lang="en-US" sz="2200" b="1"/>
              <a:t>4. Keep Up With The Trends</a:t>
            </a:r>
            <a:endParaRPr lang="en-US" sz="2200"/>
          </a:p>
          <a:p>
            <a:pPr>
              <a:buNone/>
            </a:pPr>
            <a:r>
              <a:rPr lang="en-US" sz="2200">
                <a:ea typeface="+mn-lt"/>
                <a:cs typeface="+mn-lt"/>
              </a:rPr>
              <a:t>Because payment gateways offer secure, faster and smoother transactions, they surely include almost all the possible payment options and this stays true even for the future.</a:t>
            </a:r>
            <a:br>
              <a:rPr lang="en-US" sz="2200">
                <a:ea typeface="+mn-lt"/>
                <a:cs typeface="+mn-lt"/>
              </a:rPr>
            </a:br>
            <a:r>
              <a:rPr lang="en-US" sz="2200">
                <a:ea typeface="+mn-lt"/>
                <a:cs typeface="+mn-lt"/>
              </a:rPr>
              <a:t>Payment gateway providers keep their systems up to date and this allows you to stay ahead in the payment processing landscape</a:t>
            </a:r>
            <a:endParaRPr lang="en-US" sz="2200"/>
          </a:p>
          <a:p>
            <a:pPr>
              <a:buNone/>
            </a:pPr>
            <a:endParaRPr lang="en-US" sz="2200">
              <a:cs typeface="Calibri" panose="020F0502020204030204"/>
            </a:endParaRPr>
          </a:p>
        </p:txBody>
      </p:sp>
    </p:spTree>
    <p:extLst>
      <p:ext uri="{BB962C8B-B14F-4D97-AF65-F5344CB8AC3E}">
        <p14:creationId xmlns:p14="http://schemas.microsoft.com/office/powerpoint/2010/main" val="321739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7DECE36-2C59-08AF-BD9A-AEB10AC8B6F5}"/>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Benefits</a:t>
            </a:r>
          </a:p>
        </p:txBody>
      </p:sp>
      <p:sp>
        <p:nvSpPr>
          <p:cNvPr id="3" name="Content Placeholder 2">
            <a:extLst>
              <a:ext uri="{FF2B5EF4-FFF2-40B4-BE49-F238E27FC236}">
                <a16:creationId xmlns:a16="http://schemas.microsoft.com/office/drawing/2014/main" id="{984D1810-89D7-33F8-2F0B-7DA7379F4A76}"/>
              </a:ext>
            </a:extLst>
          </p:cNvPr>
          <p:cNvSpPr>
            <a:spLocks noGrp="1"/>
          </p:cNvSpPr>
          <p:nvPr>
            <p:ph idx="1"/>
          </p:nvPr>
        </p:nvSpPr>
        <p:spPr>
          <a:xfrm>
            <a:off x="1367624" y="2490436"/>
            <a:ext cx="9708995" cy="3567173"/>
          </a:xfrm>
          <a:ln>
            <a:solidFill>
              <a:schemeClr val="tx1"/>
            </a:solidFill>
          </a:ln>
        </p:spPr>
        <p:txBody>
          <a:bodyPr vert="horz" lIns="91440" tIns="45720" rIns="91440" bIns="45720" rtlCol="0" anchor="ctr">
            <a:normAutofit/>
          </a:bodyPr>
          <a:lstStyle/>
          <a:p>
            <a:pPr>
              <a:buNone/>
            </a:pPr>
            <a:r>
              <a:rPr lang="en-US" sz="2200" b="1"/>
              <a:t>5. Reduce Declined Transactions</a:t>
            </a:r>
            <a:endParaRPr lang="en-US" sz="2200"/>
          </a:p>
          <a:p>
            <a:pPr>
              <a:buNone/>
            </a:pPr>
            <a:r>
              <a:rPr lang="en-US" sz="2200">
                <a:ea typeface="+mn-lt"/>
                <a:cs typeface="+mn-lt"/>
              </a:rPr>
              <a:t>Declined transactions are another headache for businesses. They can cause a lot of inconveniences and incur additional costs, but not with a payment gateway</a:t>
            </a:r>
            <a:endParaRPr lang="en-US" sz="2200"/>
          </a:p>
          <a:p>
            <a:pPr>
              <a:buNone/>
            </a:pPr>
            <a:r>
              <a:rPr lang="en-US" sz="2200" b="1"/>
              <a:t>6. Payment Automation</a:t>
            </a:r>
            <a:endParaRPr lang="en-US" sz="2200"/>
          </a:p>
          <a:p>
            <a:pPr>
              <a:buNone/>
            </a:pPr>
            <a:r>
              <a:rPr lang="en-US" sz="2200">
                <a:ea typeface="+mn-lt"/>
                <a:cs typeface="+mn-lt"/>
              </a:rPr>
              <a:t>Another perk of having an online payment gateway in India is that it reduces the need for human interference or labor work in your payment processing. Payment automation not only saves time and money but also minimizes errors. You can set up automatic withdrawals, recurring bills, and payouts using the right payment gateway.</a:t>
            </a:r>
            <a:endParaRPr lang="en-US" sz="2200"/>
          </a:p>
          <a:p>
            <a:pPr marL="0" indent="0">
              <a:buNone/>
            </a:pPr>
            <a:endParaRPr lang="en-US" sz="2200"/>
          </a:p>
        </p:txBody>
      </p:sp>
    </p:spTree>
    <p:extLst>
      <p:ext uri="{BB962C8B-B14F-4D97-AF65-F5344CB8AC3E}">
        <p14:creationId xmlns:p14="http://schemas.microsoft.com/office/powerpoint/2010/main" val="15015807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386DC2AFB83141AD5D1F7229C96FF8" ma:contentTypeVersion="12" ma:contentTypeDescription="Create a new document." ma:contentTypeScope="" ma:versionID="836430f966866da95542f30c5e87a9d6">
  <xsd:schema xmlns:xsd="http://www.w3.org/2001/XMLSchema" xmlns:xs="http://www.w3.org/2001/XMLSchema" xmlns:p="http://schemas.microsoft.com/office/2006/metadata/properties" xmlns:ns3="adeca188-9c07-4a59-832a-d97a8d73bdc4" xmlns:ns4="d978ba2a-7a1b-4ade-aeb6-d8e1b5988a59" targetNamespace="http://schemas.microsoft.com/office/2006/metadata/properties" ma:root="true" ma:fieldsID="df8f619df9e13a6424a9bad458acdd47" ns3:_="" ns4:_="">
    <xsd:import namespace="adeca188-9c07-4a59-832a-d97a8d73bdc4"/>
    <xsd:import namespace="d978ba2a-7a1b-4ade-aeb6-d8e1b5988a5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eca188-9c07-4a59-832a-d97a8d73bd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78ba2a-7a1b-4ade-aeb6-d8e1b5988a5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deca188-9c07-4a59-832a-d97a8d73bdc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0BC51E-3CA5-462D-B2A1-0C3AA8AC570D}">
  <ds:schemaRefs>
    <ds:schemaRef ds:uri="adeca188-9c07-4a59-832a-d97a8d73bdc4"/>
    <ds:schemaRef ds:uri="d978ba2a-7a1b-4ade-aeb6-d8e1b5988a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2055B57-0994-4799-B4A7-EFE3FD048D9F}">
  <ds:schemaRefs>
    <ds:schemaRef ds:uri="adeca188-9c07-4a59-832a-d97a8d73bdc4"/>
    <ds:schemaRef ds:uri="d978ba2a-7a1b-4ade-aeb6-d8e1b5988a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E23727A-EBA7-4A15-97D1-448D6CA700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PAYMENT PROCESSING</vt:lpstr>
      <vt:lpstr>What we'll cover today</vt:lpstr>
      <vt:lpstr>Overview of PAYMENT PROCESSING</vt:lpstr>
      <vt:lpstr>Participants involved in the payment processing</vt:lpstr>
      <vt:lpstr>How does it work?</vt:lpstr>
      <vt:lpstr>Importance of Payment Processing</vt:lpstr>
      <vt:lpstr>Benefits</vt:lpstr>
      <vt:lpstr>Benefits</vt:lpstr>
      <vt:lpstr>Benefits</vt:lpstr>
      <vt:lpstr>Types of Payments are Processed by Payment Processing</vt:lpstr>
      <vt:lpstr>Trends in Global Payments for 2022</vt:lpstr>
      <vt:lpstr>Payment Processing Challenges </vt:lpstr>
      <vt:lpstr>Example companies of Payment Processing </vt:lpstr>
      <vt:lpstr>PayPal</vt:lpstr>
      <vt:lpstr>Stripe</vt:lpstr>
      <vt:lpstr>Market value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Chand Basha</dc:creator>
  <cp:revision>1</cp:revision>
  <dcterms:created xsi:type="dcterms:W3CDTF">2022-10-30T11:32:46Z</dcterms:created>
  <dcterms:modified xsi:type="dcterms:W3CDTF">2023-09-14T08:12:46Z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0x0101004D386DC2AFB83141AD5D1F7229C96FF8</vt:lpwstr>
  </property>
</Properties>
</file>