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Open Sans Bold" charset="1" panose="020B0806030504020204"/>
      <p:regular r:id="rId25"/>
    </p:embeddedFont>
    <p:embeddedFont>
      <p:font typeface="Open Sans" charset="1" panose="020B0606030504020204"/>
      <p:regular r:id="rId26"/>
    </p:embeddedFont>
    <p:embeddedFont>
      <p:font typeface="Open Sans Bold Italics" charset="1" panose="020B0806030504020204"/>
      <p:regular r:id="rId27"/>
    </p:embeddedFont>
    <p:embeddedFont>
      <p:font typeface="Century Gothic Paneuropean Bold" charset="1" panose="020B07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arxiv.org/abs/2208.13780v2"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03921" y="1570832"/>
            <a:ext cx="17480159" cy="20955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Open Sans Bold"/>
                <a:ea typeface="Open Sans Bold"/>
                <a:cs typeface="Open Sans Bold"/>
                <a:sym typeface="Open Sans Bold"/>
              </a:rPr>
              <a:t>Network Inversion for Uncertainty-Aware Out-of-Distribution Detection </a:t>
            </a:r>
          </a:p>
        </p:txBody>
      </p:sp>
      <p:sp>
        <p:nvSpPr>
          <p:cNvPr name="TextBox 6" id="6"/>
          <p:cNvSpPr txBox="true"/>
          <p:nvPr/>
        </p:nvSpPr>
        <p:spPr>
          <a:xfrm rot="0">
            <a:off x="1028700" y="5759450"/>
            <a:ext cx="16672317" cy="34988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Open Sans Bold"/>
                <a:ea typeface="Open Sans Bold"/>
                <a:cs typeface="Open Sans Bold"/>
                <a:sym typeface="Open Sans Bold"/>
              </a:rPr>
              <a:t> </a:t>
            </a:r>
          </a:p>
          <a:p>
            <a:pPr algn="ctr">
              <a:lnSpc>
                <a:spcPts val="5599"/>
              </a:lnSpc>
              <a:spcBef>
                <a:spcPct val="0"/>
              </a:spcBef>
            </a:pPr>
            <a:r>
              <a:rPr lang="en-US" sz="3999">
                <a:solidFill>
                  <a:srgbClr val="000000"/>
                </a:solidFill>
                <a:latin typeface="Open Sans"/>
                <a:ea typeface="Open Sans"/>
                <a:cs typeface="Open Sans"/>
                <a:sym typeface="Open Sans"/>
              </a:rPr>
              <a:t>Shaik Rehna Afroz</a:t>
            </a:r>
          </a:p>
          <a:p>
            <a:pPr algn="ctr">
              <a:lnSpc>
                <a:spcPts val="5599"/>
              </a:lnSpc>
              <a:spcBef>
                <a:spcPct val="0"/>
              </a:spcBef>
            </a:pPr>
            <a:r>
              <a:rPr lang="en-US" sz="3999">
                <a:solidFill>
                  <a:srgbClr val="000000"/>
                </a:solidFill>
                <a:latin typeface="Open Sans"/>
                <a:ea typeface="Open Sans"/>
                <a:cs typeface="Open Sans"/>
                <a:sym typeface="Open Sans"/>
              </a:rPr>
              <a:t>22B3932</a:t>
            </a:r>
          </a:p>
          <a:p>
            <a:pPr algn="ctr">
              <a:lnSpc>
                <a:spcPts val="5599"/>
              </a:lnSpc>
              <a:spcBef>
                <a:spcPct val="0"/>
              </a:spcBef>
            </a:pPr>
            <a:r>
              <a:rPr lang="en-US" sz="3999">
                <a:solidFill>
                  <a:srgbClr val="000000"/>
                </a:solidFill>
                <a:latin typeface="Open Sans"/>
                <a:ea typeface="Open Sans"/>
                <a:cs typeface="Open Sans"/>
                <a:sym typeface="Open Sans"/>
              </a:rPr>
              <a:t>EE691 R &amp; D Project</a:t>
            </a:r>
          </a:p>
          <a:p>
            <a:pPr algn="ctr">
              <a:lnSpc>
                <a:spcPts val="5599"/>
              </a:lnSpc>
              <a:spcBef>
                <a:spcPct val="0"/>
              </a:spcBef>
            </a:pPr>
            <a:r>
              <a:rPr lang="en-US" sz="3999">
                <a:solidFill>
                  <a:srgbClr val="000000"/>
                </a:solidFill>
                <a:latin typeface="Open Sans"/>
                <a:ea typeface="Open Sans"/>
                <a:cs typeface="Open Sans"/>
                <a:sym typeface="Open Sans"/>
              </a:rPr>
              <a:t>IIT Bombay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46682" y="1697173"/>
            <a:ext cx="16994636" cy="7435153"/>
          </a:xfrm>
          <a:custGeom>
            <a:avLst/>
            <a:gdLst/>
            <a:ahLst/>
            <a:cxnLst/>
            <a:rect r="r" b="b" t="t" l="l"/>
            <a:pathLst>
              <a:path h="7435153" w="16994636">
                <a:moveTo>
                  <a:pt x="0" y="0"/>
                </a:moveTo>
                <a:lnTo>
                  <a:pt x="16994636" y="0"/>
                </a:lnTo>
                <a:lnTo>
                  <a:pt x="16994636" y="7435154"/>
                </a:lnTo>
                <a:lnTo>
                  <a:pt x="0" y="7435154"/>
                </a:lnTo>
                <a:lnTo>
                  <a:pt x="0" y="0"/>
                </a:lnTo>
                <a:close/>
              </a:path>
            </a:pathLst>
          </a:custGeom>
          <a:blipFill>
            <a:blip r:embed="rId2"/>
            <a:stretch>
              <a:fillRect l="0" t="0" r="0" b="0"/>
            </a:stretch>
          </a:blipFill>
        </p:spPr>
      </p:sp>
      <p:sp>
        <p:nvSpPr>
          <p:cNvPr name="TextBox 6" id="6"/>
          <p:cNvSpPr txBox="true"/>
          <p:nvPr/>
        </p:nvSpPr>
        <p:spPr>
          <a:xfrm rot="0">
            <a:off x="646682" y="696913"/>
            <a:ext cx="17480159" cy="5969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Open Sans Bold"/>
                <a:ea typeface="Open Sans Bold"/>
                <a:cs typeface="Open Sans Bold"/>
                <a:sym typeface="Open Sans Bold"/>
              </a:rPr>
              <a:t>Predictions from EXP-1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57117" y="5656412"/>
            <a:ext cx="10934900" cy="1745775"/>
          </a:xfrm>
          <a:custGeom>
            <a:avLst/>
            <a:gdLst/>
            <a:ahLst/>
            <a:cxnLst/>
            <a:rect r="r" b="b" t="t" l="l"/>
            <a:pathLst>
              <a:path h="1745775" w="10934900">
                <a:moveTo>
                  <a:pt x="0" y="0"/>
                </a:moveTo>
                <a:lnTo>
                  <a:pt x="10934900" y="0"/>
                </a:lnTo>
                <a:lnTo>
                  <a:pt x="10934900" y="1745775"/>
                </a:lnTo>
                <a:lnTo>
                  <a:pt x="0" y="1745775"/>
                </a:lnTo>
                <a:lnTo>
                  <a:pt x="0" y="0"/>
                </a:lnTo>
                <a:close/>
              </a:path>
            </a:pathLst>
          </a:custGeom>
          <a:blipFill>
            <a:blip r:embed="rId2"/>
            <a:stretch>
              <a:fillRect l="0" t="0" r="0" b="0"/>
            </a:stretch>
          </a:blipFill>
        </p:spPr>
      </p:sp>
      <p:sp>
        <p:nvSpPr>
          <p:cNvPr name="Freeform 6" id="6"/>
          <p:cNvSpPr/>
          <p:nvPr/>
        </p:nvSpPr>
        <p:spPr>
          <a:xfrm flipH="false" flipV="false" rot="0">
            <a:off x="12392007" y="233375"/>
            <a:ext cx="4583807" cy="4567552"/>
          </a:xfrm>
          <a:custGeom>
            <a:avLst/>
            <a:gdLst/>
            <a:ahLst/>
            <a:cxnLst/>
            <a:rect r="r" b="b" t="t" l="l"/>
            <a:pathLst>
              <a:path h="4567552" w="4583807">
                <a:moveTo>
                  <a:pt x="0" y="0"/>
                </a:moveTo>
                <a:lnTo>
                  <a:pt x="4583807" y="0"/>
                </a:lnTo>
                <a:lnTo>
                  <a:pt x="4583807" y="4567553"/>
                </a:lnTo>
                <a:lnTo>
                  <a:pt x="0" y="4567553"/>
                </a:lnTo>
                <a:lnTo>
                  <a:pt x="0" y="0"/>
                </a:lnTo>
                <a:close/>
              </a:path>
            </a:pathLst>
          </a:custGeom>
          <a:blipFill>
            <a:blip r:embed="rId3"/>
            <a:stretch>
              <a:fillRect l="0" t="0" r="0" b="0"/>
            </a:stretch>
          </a:blipFill>
        </p:spPr>
      </p:sp>
      <p:sp>
        <p:nvSpPr>
          <p:cNvPr name="Freeform 7" id="7"/>
          <p:cNvSpPr/>
          <p:nvPr/>
        </p:nvSpPr>
        <p:spPr>
          <a:xfrm flipH="false" flipV="false" rot="0">
            <a:off x="12513524" y="4948972"/>
            <a:ext cx="4618380" cy="4585741"/>
          </a:xfrm>
          <a:custGeom>
            <a:avLst/>
            <a:gdLst/>
            <a:ahLst/>
            <a:cxnLst/>
            <a:rect r="r" b="b" t="t" l="l"/>
            <a:pathLst>
              <a:path h="4585741" w="4618380">
                <a:moveTo>
                  <a:pt x="0" y="0"/>
                </a:moveTo>
                <a:lnTo>
                  <a:pt x="4618380" y="0"/>
                </a:lnTo>
                <a:lnTo>
                  <a:pt x="4618380" y="4585741"/>
                </a:lnTo>
                <a:lnTo>
                  <a:pt x="0" y="4585741"/>
                </a:lnTo>
                <a:lnTo>
                  <a:pt x="0" y="0"/>
                </a:lnTo>
                <a:close/>
              </a:path>
            </a:pathLst>
          </a:custGeom>
          <a:blipFill>
            <a:blip r:embed="rId4"/>
            <a:stretch>
              <a:fillRect l="0" t="0" r="0" b="0"/>
            </a:stretch>
          </a:blipFill>
        </p:spPr>
      </p:sp>
      <p:sp>
        <p:nvSpPr>
          <p:cNvPr name="TextBox 8" id="8"/>
          <p:cNvSpPr txBox="true"/>
          <p:nvPr/>
        </p:nvSpPr>
        <p:spPr>
          <a:xfrm rot="0">
            <a:off x="257117" y="469058"/>
            <a:ext cx="15492088" cy="4006850"/>
          </a:xfrm>
          <a:prstGeom prst="rect">
            <a:avLst/>
          </a:prstGeom>
        </p:spPr>
        <p:txBody>
          <a:bodyPr anchor="t" rtlCol="false" tIns="0" lIns="0" bIns="0" rIns="0">
            <a:spAutoFit/>
          </a:bodyPr>
          <a:lstStyle/>
          <a:p>
            <a:pPr algn="l">
              <a:lnSpc>
                <a:spcPts val="4199"/>
              </a:lnSpc>
              <a:spcBef>
                <a:spcPct val="0"/>
              </a:spcBef>
            </a:pPr>
            <a:r>
              <a:rPr lang="en-US" b="true" sz="2999" i="true" u="sng">
                <a:solidFill>
                  <a:srgbClr val="000000"/>
                </a:solidFill>
                <a:latin typeface="Open Sans Bold Italics"/>
                <a:ea typeface="Open Sans Bold Italics"/>
                <a:cs typeface="Open Sans Bold Italics"/>
                <a:sym typeface="Open Sans Bold Italics"/>
              </a:rPr>
              <a:t>Experiment -2</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Hyperparameters and Settings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Inversion Loss Weights: α = 500, β = 500, γ = 6000, δ = 10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Latent Dimension: 100, Batch Size: 64 </a:t>
            </a:r>
          </a:p>
          <a:p>
            <a:pPr algn="l">
              <a:lnSpc>
                <a:spcPts val="3499"/>
              </a:lnSpc>
              <a:spcBef>
                <a:spcPct val="0"/>
              </a:spcBef>
            </a:pPr>
            <a:r>
              <a:rPr lang="en-US" b="true" sz="2499">
                <a:solidFill>
                  <a:srgbClr val="000000"/>
                </a:solidFill>
                <a:latin typeface="Open Sans Bold"/>
                <a:ea typeface="Open Sans Bold"/>
                <a:cs typeface="Open Sans Bold"/>
                <a:sym typeface="Open Sans Bold"/>
              </a:rPr>
              <a:t>• Number of Classes: 11 (MNIST + Garbage class)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Generator Steps per Epoch: 250</a:t>
            </a:r>
          </a:p>
          <a:p>
            <a:pPr algn="l">
              <a:lnSpc>
                <a:spcPts val="3499"/>
              </a:lnSpc>
              <a:spcBef>
                <a:spcPct val="0"/>
              </a:spcBef>
            </a:pPr>
            <a:r>
              <a:rPr lang="en-US" b="true" sz="2499">
                <a:solidFill>
                  <a:srgbClr val="000000"/>
                </a:solidFill>
                <a:latin typeface="Open Sans Bold"/>
                <a:ea typeface="Open Sans Bold"/>
                <a:cs typeface="Open Sans Bold"/>
                <a:sym typeface="Open Sans Bold"/>
              </a:rPr>
              <a:t> • Number of samples generated in each step = 1000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a:t>
            </a:r>
            <a:r>
              <a:rPr lang="en-US" b="true" sz="2499">
                <a:solidFill>
                  <a:srgbClr val="004AAD"/>
                </a:solidFill>
                <a:latin typeface="Open Sans Bold"/>
                <a:ea typeface="Open Sans Bold"/>
                <a:cs typeface="Open Sans Bold"/>
                <a:sym typeface="Open Sans Bold"/>
              </a:rPr>
              <a:t>Number of Epochs: 20</a:t>
            </a:r>
            <a:r>
              <a:rPr lang="en-US" b="true" sz="2499">
                <a:solidFill>
                  <a:srgbClr val="000000"/>
                </a:solidFill>
                <a:latin typeface="Open Sans Bold"/>
                <a:ea typeface="Open Sans Bold"/>
                <a:cs typeface="Open Sans Bold"/>
                <a:sym typeface="Open Sans Bol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22880" y="1447925"/>
            <a:ext cx="17442241" cy="7391149"/>
          </a:xfrm>
          <a:custGeom>
            <a:avLst/>
            <a:gdLst/>
            <a:ahLst/>
            <a:cxnLst/>
            <a:rect r="r" b="b" t="t" l="l"/>
            <a:pathLst>
              <a:path h="7391149" w="17442241">
                <a:moveTo>
                  <a:pt x="0" y="0"/>
                </a:moveTo>
                <a:lnTo>
                  <a:pt x="17442240" y="0"/>
                </a:lnTo>
                <a:lnTo>
                  <a:pt x="17442240" y="7391150"/>
                </a:lnTo>
                <a:lnTo>
                  <a:pt x="0" y="7391150"/>
                </a:lnTo>
                <a:lnTo>
                  <a:pt x="0" y="0"/>
                </a:lnTo>
                <a:close/>
              </a:path>
            </a:pathLst>
          </a:custGeom>
          <a:blipFill>
            <a:blip r:embed="rId2"/>
            <a:stretch>
              <a:fillRect l="0" t="0" r="0" b="0"/>
            </a:stretch>
          </a:blipFill>
        </p:spPr>
      </p:sp>
      <p:sp>
        <p:nvSpPr>
          <p:cNvPr name="TextBox 6" id="6"/>
          <p:cNvSpPr txBox="true"/>
          <p:nvPr/>
        </p:nvSpPr>
        <p:spPr>
          <a:xfrm rot="0">
            <a:off x="384962" y="431800"/>
            <a:ext cx="17480159" cy="5969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Open Sans Bold"/>
                <a:ea typeface="Open Sans Bold"/>
                <a:cs typeface="Open Sans Bold"/>
                <a:sym typeface="Open Sans Bold"/>
              </a:rPr>
              <a:t>Predictions from EXP-2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8529" y="6619209"/>
            <a:ext cx="13194734" cy="2600422"/>
          </a:xfrm>
          <a:custGeom>
            <a:avLst/>
            <a:gdLst/>
            <a:ahLst/>
            <a:cxnLst/>
            <a:rect r="r" b="b" t="t" l="l"/>
            <a:pathLst>
              <a:path h="2600422" w="13194734">
                <a:moveTo>
                  <a:pt x="0" y="0"/>
                </a:moveTo>
                <a:lnTo>
                  <a:pt x="13194734" y="0"/>
                </a:lnTo>
                <a:lnTo>
                  <a:pt x="13194734" y="2600422"/>
                </a:lnTo>
                <a:lnTo>
                  <a:pt x="0" y="2600422"/>
                </a:lnTo>
                <a:lnTo>
                  <a:pt x="0" y="0"/>
                </a:lnTo>
                <a:close/>
              </a:path>
            </a:pathLst>
          </a:custGeom>
          <a:blipFill>
            <a:blip r:embed="rId2"/>
            <a:stretch>
              <a:fillRect l="0" t="0" r="0" b="0"/>
            </a:stretch>
          </a:blipFill>
        </p:spPr>
      </p:sp>
      <p:sp>
        <p:nvSpPr>
          <p:cNvPr name="Freeform 9" id="9"/>
          <p:cNvSpPr/>
          <p:nvPr/>
        </p:nvSpPr>
        <p:spPr>
          <a:xfrm flipH="false" flipV="false" rot="0">
            <a:off x="6357590" y="1281741"/>
            <a:ext cx="11270003" cy="3874064"/>
          </a:xfrm>
          <a:custGeom>
            <a:avLst/>
            <a:gdLst/>
            <a:ahLst/>
            <a:cxnLst/>
            <a:rect r="r" b="b" t="t" l="l"/>
            <a:pathLst>
              <a:path h="3874064" w="11270003">
                <a:moveTo>
                  <a:pt x="0" y="0"/>
                </a:moveTo>
                <a:lnTo>
                  <a:pt x="11270004" y="0"/>
                </a:lnTo>
                <a:lnTo>
                  <a:pt x="11270004" y="3874063"/>
                </a:lnTo>
                <a:lnTo>
                  <a:pt x="0" y="3874063"/>
                </a:lnTo>
                <a:lnTo>
                  <a:pt x="0" y="0"/>
                </a:lnTo>
                <a:close/>
              </a:path>
            </a:pathLst>
          </a:custGeom>
          <a:blipFill>
            <a:blip r:embed="rId3"/>
            <a:stretch>
              <a:fillRect l="0" t="0" r="0" b="0"/>
            </a:stretch>
          </a:blipFill>
        </p:spPr>
      </p:sp>
      <p:sp>
        <p:nvSpPr>
          <p:cNvPr name="TextBox 10" id="10"/>
          <p:cNvSpPr txBox="true"/>
          <p:nvPr/>
        </p:nvSpPr>
        <p:spPr>
          <a:xfrm rot="0">
            <a:off x="402991" y="354922"/>
            <a:ext cx="5305244" cy="5759450"/>
          </a:xfrm>
          <a:prstGeom prst="rect">
            <a:avLst/>
          </a:prstGeom>
        </p:spPr>
        <p:txBody>
          <a:bodyPr anchor="t" rtlCol="false" tIns="0" lIns="0" bIns="0" rIns="0">
            <a:spAutoFit/>
          </a:bodyPr>
          <a:lstStyle/>
          <a:p>
            <a:pPr algn="l">
              <a:lnSpc>
                <a:spcPts val="4199"/>
              </a:lnSpc>
              <a:spcBef>
                <a:spcPct val="0"/>
              </a:spcBef>
            </a:pPr>
            <a:r>
              <a:rPr lang="en-US" b="true" sz="2999" i="true" u="sng">
                <a:solidFill>
                  <a:srgbClr val="000000"/>
                </a:solidFill>
                <a:latin typeface="Open Sans Bold Italics"/>
                <a:ea typeface="Open Sans Bold Italics"/>
                <a:cs typeface="Open Sans Bold Italics"/>
                <a:sym typeface="Open Sans Bold Italics"/>
              </a:rPr>
              <a:t>Experiment -3</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Hyperparameters and Settings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Inversion Loss Weights: </a:t>
            </a:r>
          </a:p>
          <a:p>
            <a:pPr algn="l">
              <a:lnSpc>
                <a:spcPts val="3499"/>
              </a:lnSpc>
              <a:spcBef>
                <a:spcPct val="0"/>
              </a:spcBef>
            </a:pPr>
            <a:r>
              <a:rPr lang="en-US" b="true" sz="2499">
                <a:solidFill>
                  <a:srgbClr val="000000"/>
                </a:solidFill>
                <a:latin typeface="Open Sans Bold"/>
                <a:ea typeface="Open Sans Bold"/>
                <a:cs typeface="Open Sans Bold"/>
                <a:sym typeface="Open Sans Bold"/>
              </a:rPr>
              <a:t>α = 500, β = 500, γ = 6000, δ = 10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Latent Dimension: 100, Batch Size: 64 </a:t>
            </a:r>
          </a:p>
          <a:p>
            <a:pPr algn="l">
              <a:lnSpc>
                <a:spcPts val="3499"/>
              </a:lnSpc>
              <a:spcBef>
                <a:spcPct val="0"/>
              </a:spcBef>
            </a:pPr>
            <a:r>
              <a:rPr lang="en-US" b="true" sz="2499">
                <a:solidFill>
                  <a:srgbClr val="000000"/>
                </a:solidFill>
                <a:latin typeface="Open Sans Bold"/>
                <a:ea typeface="Open Sans Bold"/>
                <a:cs typeface="Open Sans Bold"/>
                <a:sym typeface="Open Sans Bold"/>
              </a:rPr>
              <a:t>• Number of Classes: 11 (MNIST + Garbage class)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Generator Steps per Epoch: 250</a:t>
            </a:r>
          </a:p>
          <a:p>
            <a:pPr algn="l">
              <a:lnSpc>
                <a:spcPts val="3499"/>
              </a:lnSpc>
              <a:spcBef>
                <a:spcPct val="0"/>
              </a:spcBef>
            </a:pPr>
            <a:r>
              <a:rPr lang="en-US" b="true" sz="2499">
                <a:solidFill>
                  <a:srgbClr val="000000"/>
                </a:solidFill>
                <a:latin typeface="Open Sans Bold"/>
                <a:ea typeface="Open Sans Bold"/>
                <a:cs typeface="Open Sans Bold"/>
                <a:sym typeface="Open Sans Bold"/>
              </a:rPr>
              <a:t> • Number of samples generated in each step = 1000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a:t>
            </a:r>
            <a:r>
              <a:rPr lang="en-US" b="true" sz="2499">
                <a:solidFill>
                  <a:srgbClr val="004AAD"/>
                </a:solidFill>
                <a:latin typeface="Open Sans Bold"/>
                <a:ea typeface="Open Sans Bold"/>
                <a:cs typeface="Open Sans Bold"/>
                <a:sym typeface="Open Sans Bold"/>
              </a:rPr>
              <a:t>Number of Epochs: 50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74725" y="2744103"/>
            <a:ext cx="17138550" cy="4798794"/>
          </a:xfrm>
          <a:custGeom>
            <a:avLst/>
            <a:gdLst/>
            <a:ahLst/>
            <a:cxnLst/>
            <a:rect r="r" b="b" t="t" l="l"/>
            <a:pathLst>
              <a:path h="4798794" w="17138550">
                <a:moveTo>
                  <a:pt x="0" y="0"/>
                </a:moveTo>
                <a:lnTo>
                  <a:pt x="17138550" y="0"/>
                </a:lnTo>
                <a:lnTo>
                  <a:pt x="17138550" y="4798794"/>
                </a:lnTo>
                <a:lnTo>
                  <a:pt x="0" y="4798794"/>
                </a:lnTo>
                <a:lnTo>
                  <a:pt x="0" y="0"/>
                </a:lnTo>
                <a:close/>
              </a:path>
            </a:pathLst>
          </a:custGeom>
          <a:blipFill>
            <a:blip r:embed="rId2"/>
            <a:stretch>
              <a:fillRect l="0" t="0" r="0" b="0"/>
            </a:stretch>
          </a:blipFill>
        </p:spPr>
      </p:sp>
      <p:sp>
        <p:nvSpPr>
          <p:cNvPr name="TextBox 6" id="6"/>
          <p:cNvSpPr txBox="true"/>
          <p:nvPr/>
        </p:nvSpPr>
        <p:spPr>
          <a:xfrm rot="0">
            <a:off x="233117" y="696913"/>
            <a:ext cx="17480159" cy="5969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Open Sans Bold"/>
                <a:ea typeface="Open Sans Bold"/>
                <a:cs typeface="Open Sans Bold"/>
                <a:sym typeface="Open Sans Bold"/>
              </a:rPr>
              <a:t>Predictions from EXP-3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552999" y="6933303"/>
            <a:ext cx="14113139" cy="2324997"/>
          </a:xfrm>
          <a:custGeom>
            <a:avLst/>
            <a:gdLst/>
            <a:ahLst/>
            <a:cxnLst/>
            <a:rect r="r" b="b" t="t" l="l"/>
            <a:pathLst>
              <a:path h="2324997" w="14113139">
                <a:moveTo>
                  <a:pt x="0" y="0"/>
                </a:moveTo>
                <a:lnTo>
                  <a:pt x="14113139" y="0"/>
                </a:lnTo>
                <a:lnTo>
                  <a:pt x="14113139" y="2324997"/>
                </a:lnTo>
                <a:lnTo>
                  <a:pt x="0" y="2324997"/>
                </a:lnTo>
                <a:lnTo>
                  <a:pt x="0" y="0"/>
                </a:lnTo>
                <a:close/>
              </a:path>
            </a:pathLst>
          </a:custGeom>
          <a:blipFill>
            <a:blip r:embed="rId2"/>
            <a:stretch>
              <a:fillRect l="0" t="0" r="0" b="0"/>
            </a:stretch>
          </a:blipFill>
        </p:spPr>
      </p:sp>
      <p:sp>
        <p:nvSpPr>
          <p:cNvPr name="Freeform 12" id="12"/>
          <p:cNvSpPr/>
          <p:nvPr/>
        </p:nvSpPr>
        <p:spPr>
          <a:xfrm flipH="false" flipV="false" rot="0">
            <a:off x="6509326" y="1496271"/>
            <a:ext cx="11104294" cy="4522859"/>
          </a:xfrm>
          <a:custGeom>
            <a:avLst/>
            <a:gdLst/>
            <a:ahLst/>
            <a:cxnLst/>
            <a:rect r="r" b="b" t="t" l="l"/>
            <a:pathLst>
              <a:path h="4522859" w="11104294">
                <a:moveTo>
                  <a:pt x="0" y="0"/>
                </a:moveTo>
                <a:lnTo>
                  <a:pt x="11104295" y="0"/>
                </a:lnTo>
                <a:lnTo>
                  <a:pt x="11104295" y="4522859"/>
                </a:lnTo>
                <a:lnTo>
                  <a:pt x="0" y="4522859"/>
                </a:lnTo>
                <a:lnTo>
                  <a:pt x="0" y="0"/>
                </a:lnTo>
                <a:close/>
              </a:path>
            </a:pathLst>
          </a:custGeom>
          <a:blipFill>
            <a:blip r:embed="rId3"/>
            <a:stretch>
              <a:fillRect l="0" t="0" r="0" b="0"/>
            </a:stretch>
          </a:blipFill>
        </p:spPr>
      </p:sp>
      <p:sp>
        <p:nvSpPr>
          <p:cNvPr name="TextBox 13" id="13"/>
          <p:cNvSpPr txBox="true"/>
          <p:nvPr/>
        </p:nvSpPr>
        <p:spPr>
          <a:xfrm rot="0">
            <a:off x="402991" y="354922"/>
            <a:ext cx="5305244" cy="6197600"/>
          </a:xfrm>
          <a:prstGeom prst="rect">
            <a:avLst/>
          </a:prstGeom>
        </p:spPr>
        <p:txBody>
          <a:bodyPr anchor="t" rtlCol="false" tIns="0" lIns="0" bIns="0" rIns="0">
            <a:spAutoFit/>
          </a:bodyPr>
          <a:lstStyle/>
          <a:p>
            <a:pPr algn="l">
              <a:lnSpc>
                <a:spcPts val="4199"/>
              </a:lnSpc>
              <a:spcBef>
                <a:spcPct val="0"/>
              </a:spcBef>
            </a:pPr>
            <a:r>
              <a:rPr lang="en-US" b="true" sz="2999" i="true" u="sng">
                <a:solidFill>
                  <a:srgbClr val="000000"/>
                </a:solidFill>
                <a:latin typeface="Open Sans Bold Italics"/>
                <a:ea typeface="Open Sans Bold Italics"/>
                <a:cs typeface="Open Sans Bold Italics"/>
                <a:sym typeface="Open Sans Bold Italics"/>
              </a:rPr>
              <a:t>Experiment -4</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Hyperparameters and Settings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Inversion Loss Weights: </a:t>
            </a:r>
          </a:p>
          <a:p>
            <a:pPr algn="l">
              <a:lnSpc>
                <a:spcPts val="3499"/>
              </a:lnSpc>
              <a:spcBef>
                <a:spcPct val="0"/>
              </a:spcBef>
            </a:pPr>
            <a:r>
              <a:rPr lang="en-US" b="true" sz="2499">
                <a:solidFill>
                  <a:srgbClr val="000000"/>
                </a:solidFill>
                <a:latin typeface="Open Sans Bold"/>
                <a:ea typeface="Open Sans Bold"/>
                <a:cs typeface="Open Sans Bold"/>
                <a:sym typeface="Open Sans Bold"/>
              </a:rPr>
              <a:t>α = 1000, β = 2000, γ = 6000, δ = 100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Latent Dimension: 100,</a:t>
            </a:r>
          </a:p>
          <a:p>
            <a:pPr algn="l">
              <a:lnSpc>
                <a:spcPts val="3499"/>
              </a:lnSpc>
              <a:spcBef>
                <a:spcPct val="0"/>
              </a:spcBef>
            </a:pPr>
            <a:r>
              <a:rPr lang="en-US" b="true" sz="2499">
                <a:solidFill>
                  <a:srgbClr val="000000"/>
                </a:solidFill>
                <a:latin typeface="Open Sans Bold"/>
                <a:ea typeface="Open Sans Bold"/>
                <a:cs typeface="Open Sans Bold"/>
                <a:sym typeface="Open Sans Bold"/>
              </a:rPr>
              <a:t> Batch Size: 64 </a:t>
            </a:r>
          </a:p>
          <a:p>
            <a:pPr algn="l">
              <a:lnSpc>
                <a:spcPts val="3499"/>
              </a:lnSpc>
              <a:spcBef>
                <a:spcPct val="0"/>
              </a:spcBef>
            </a:pPr>
            <a:r>
              <a:rPr lang="en-US" b="true" sz="2499">
                <a:solidFill>
                  <a:srgbClr val="000000"/>
                </a:solidFill>
                <a:latin typeface="Open Sans Bold"/>
                <a:ea typeface="Open Sans Bold"/>
                <a:cs typeface="Open Sans Bold"/>
                <a:sym typeface="Open Sans Bold"/>
              </a:rPr>
              <a:t>• Number of Classes: 11 (MNIST + Garbage class)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Generator Steps per Epoch: 250</a:t>
            </a:r>
          </a:p>
          <a:p>
            <a:pPr algn="l">
              <a:lnSpc>
                <a:spcPts val="3499"/>
              </a:lnSpc>
              <a:spcBef>
                <a:spcPct val="0"/>
              </a:spcBef>
            </a:pPr>
            <a:r>
              <a:rPr lang="en-US" b="true" sz="2499">
                <a:solidFill>
                  <a:srgbClr val="000000"/>
                </a:solidFill>
                <a:latin typeface="Open Sans Bold"/>
                <a:ea typeface="Open Sans Bold"/>
                <a:cs typeface="Open Sans Bold"/>
                <a:sym typeface="Open Sans Bold"/>
              </a:rPr>
              <a:t> • Number of samples generated in each step = 1000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a:t>
            </a:r>
            <a:r>
              <a:rPr lang="en-US" b="true" sz="2499">
                <a:solidFill>
                  <a:srgbClr val="004AAD"/>
                </a:solidFill>
                <a:latin typeface="Open Sans Bold"/>
                <a:ea typeface="Open Sans Bold"/>
                <a:cs typeface="Open Sans Bold"/>
                <a:sym typeface="Open Sans Bold"/>
              </a:rPr>
              <a:t>Number of Epochs: 30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76531" y="2001470"/>
            <a:ext cx="16993331" cy="7094716"/>
          </a:xfrm>
          <a:custGeom>
            <a:avLst/>
            <a:gdLst/>
            <a:ahLst/>
            <a:cxnLst/>
            <a:rect r="r" b="b" t="t" l="l"/>
            <a:pathLst>
              <a:path h="7094716" w="16993331">
                <a:moveTo>
                  <a:pt x="0" y="0"/>
                </a:moveTo>
                <a:lnTo>
                  <a:pt x="16993330" y="0"/>
                </a:lnTo>
                <a:lnTo>
                  <a:pt x="16993330" y="7094716"/>
                </a:lnTo>
                <a:lnTo>
                  <a:pt x="0" y="7094716"/>
                </a:lnTo>
                <a:lnTo>
                  <a:pt x="0" y="0"/>
                </a:lnTo>
                <a:close/>
              </a:path>
            </a:pathLst>
          </a:custGeom>
          <a:blipFill>
            <a:blip r:embed="rId2"/>
            <a:stretch>
              <a:fillRect l="0" t="0" r="0" b="0"/>
            </a:stretch>
          </a:blipFill>
        </p:spPr>
      </p:sp>
      <p:sp>
        <p:nvSpPr>
          <p:cNvPr name="TextBox 6" id="6"/>
          <p:cNvSpPr txBox="true"/>
          <p:nvPr/>
        </p:nvSpPr>
        <p:spPr>
          <a:xfrm rot="0">
            <a:off x="233117" y="696913"/>
            <a:ext cx="17480159" cy="5969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Open Sans Bold"/>
                <a:ea typeface="Open Sans Bold"/>
                <a:cs typeface="Open Sans Bold"/>
                <a:sym typeface="Open Sans Bold"/>
              </a:rPr>
              <a:t>Predictions from EXP-4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28927" y="1343592"/>
            <a:ext cx="11924898" cy="2468958"/>
          </a:xfrm>
          <a:custGeom>
            <a:avLst/>
            <a:gdLst/>
            <a:ahLst/>
            <a:cxnLst/>
            <a:rect r="r" b="b" t="t" l="l"/>
            <a:pathLst>
              <a:path h="2468958" w="11924898">
                <a:moveTo>
                  <a:pt x="0" y="0"/>
                </a:moveTo>
                <a:lnTo>
                  <a:pt x="11924898" y="0"/>
                </a:lnTo>
                <a:lnTo>
                  <a:pt x="11924898" y="2468957"/>
                </a:lnTo>
                <a:lnTo>
                  <a:pt x="0" y="2468957"/>
                </a:lnTo>
                <a:lnTo>
                  <a:pt x="0" y="0"/>
                </a:lnTo>
                <a:close/>
              </a:path>
            </a:pathLst>
          </a:custGeom>
          <a:blipFill>
            <a:blip r:embed="rId2"/>
            <a:stretch>
              <a:fillRect l="0" t="0" r="0" b="0"/>
            </a:stretch>
          </a:blipFill>
        </p:spPr>
      </p:sp>
      <p:sp>
        <p:nvSpPr>
          <p:cNvPr name="TextBox 3" id="3"/>
          <p:cNvSpPr txBox="true"/>
          <p:nvPr/>
        </p:nvSpPr>
        <p:spPr>
          <a:xfrm rot="0">
            <a:off x="629818" y="349249"/>
            <a:ext cx="5903476" cy="679451"/>
          </a:xfrm>
          <a:prstGeom prst="rect">
            <a:avLst/>
          </a:prstGeom>
        </p:spPr>
        <p:txBody>
          <a:bodyPr anchor="t" rtlCol="false" tIns="0" lIns="0" bIns="0" rIns="0">
            <a:spAutoFit/>
          </a:bodyPr>
          <a:lstStyle/>
          <a:p>
            <a:pPr algn="l">
              <a:lnSpc>
                <a:spcPts val="5599"/>
              </a:lnSpc>
              <a:spcBef>
                <a:spcPct val="0"/>
              </a:spcBef>
            </a:pPr>
            <a:r>
              <a:rPr lang="en-US" b="true" sz="3999" u="sng">
                <a:solidFill>
                  <a:srgbClr val="000000"/>
                </a:solidFill>
                <a:latin typeface="Open Sans Bold"/>
                <a:ea typeface="Open Sans Bold"/>
                <a:cs typeface="Open Sans Bold"/>
                <a:sym typeface="Open Sans Bold"/>
              </a:rPr>
              <a:t>Summary and Analysis:</a:t>
            </a:r>
          </a:p>
        </p:txBody>
      </p:sp>
      <p:sp>
        <p:nvSpPr>
          <p:cNvPr name="TextBox 4" id="4"/>
          <p:cNvSpPr txBox="true"/>
          <p:nvPr/>
        </p:nvSpPr>
        <p:spPr>
          <a:xfrm rot="0">
            <a:off x="338071" y="4079816"/>
            <a:ext cx="17949929" cy="52419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Across all experiments, network inversion consistently improved test accuracy on OOD datasets (Fashion-MNIST, CIFAR-10, SVHN). </a:t>
            </a:r>
          </a:p>
          <a:p>
            <a:pPr algn="l">
              <a:lnSpc>
                <a:spcPts val="3499"/>
              </a:lnSpc>
            </a:pP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Longer training (Exp-2 with 20 epochs) led to the best FMNIST accuracy (71.89% for 10 epochs to 87.9% for 20 epochs), showing that the model benefits from extended generator refinement. </a:t>
            </a:r>
          </a:p>
          <a:p>
            <a:pPr algn="l">
              <a:lnSpc>
                <a:spcPts val="3499"/>
              </a:lnSpc>
            </a:pP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But further increasing the number of epochs did not show improvement in the performance(87.9% for 20 epochs to 73.96% for 50 epochs) </a:t>
            </a:r>
          </a:p>
          <a:p>
            <a:pPr algn="l">
              <a:lnSpc>
                <a:spcPts val="3499"/>
              </a:lnSpc>
            </a:pP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 Experiment-4, with adjusted inversion loss weights ( α = 1000, β = 2000, γ = 6000, δ = 100), outperforms Exp-1 and Exp-3 despite running only 30 epochs—highlighting the importance of tuning loss terms for better generator-classifier synergy. </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6477" y="793750"/>
            <a:ext cx="16316682" cy="422275"/>
          </a:xfrm>
          <a:prstGeom prst="rect">
            <a:avLst/>
          </a:prstGeom>
        </p:spPr>
        <p:txBody>
          <a:bodyPr anchor="t" rtlCol="false" tIns="0" lIns="0" bIns="0" rIns="0">
            <a:spAutoFit/>
          </a:bodyPr>
          <a:lstStyle/>
          <a:p>
            <a:pPr algn="ctr"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The uncertainty estimates across epochs reveal how both generator and classifier evolve over time:</a:t>
            </a:r>
          </a:p>
        </p:txBody>
      </p:sp>
      <p:sp>
        <p:nvSpPr>
          <p:cNvPr name="TextBox 6" id="6"/>
          <p:cNvSpPr txBox="true"/>
          <p:nvPr/>
        </p:nvSpPr>
        <p:spPr>
          <a:xfrm rot="0">
            <a:off x="413309" y="1622425"/>
            <a:ext cx="17461383" cy="7870825"/>
          </a:xfrm>
          <a:prstGeom prst="rect">
            <a:avLst/>
          </a:prstGeom>
        </p:spPr>
        <p:txBody>
          <a:bodyPr anchor="t" rtlCol="false" tIns="0" lIns="0" bIns="0" rIns="0">
            <a:spAutoFit/>
          </a:bodyPr>
          <a:lstStyle/>
          <a:p>
            <a:pPr algn="l"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Early Epochs (1–3): </a:t>
            </a:r>
          </a:p>
          <a:p>
            <a:pPr algn="l" marL="1079492" indent="-359831" lvl="2">
              <a:lnSpc>
                <a:spcPts val="3499"/>
              </a:lnSpc>
              <a:buFont typeface="Arial"/>
              <a:buChar char="⚬"/>
            </a:pPr>
            <a:r>
              <a:rPr lang="en-US" b="true" sz="2499">
                <a:solidFill>
                  <a:srgbClr val="000000"/>
                </a:solidFill>
                <a:latin typeface="Open Sans Bold"/>
                <a:ea typeface="Open Sans Bold"/>
                <a:cs typeface="Open Sans Bold"/>
                <a:sym typeface="Open Sans Bold"/>
              </a:rPr>
              <a:t>High uncertainty (e.g., UE 0.85–0.98) was observed, signaling initial classifier confusion due to noisy or poorly conditioned samples from the generator.</a:t>
            </a:r>
          </a:p>
          <a:p>
            <a:pPr algn="l">
              <a:lnSpc>
                <a:spcPts val="3499"/>
              </a:lnSpc>
            </a:pPr>
          </a:p>
          <a:p>
            <a:pPr algn="l" marL="1079492" indent="-359831" lvl="2">
              <a:lnSpc>
                <a:spcPts val="3499"/>
              </a:lnSpc>
              <a:buFont typeface="Arial"/>
              <a:buChar char="⚬"/>
            </a:pPr>
            <a:r>
              <a:rPr lang="en-US" b="true" sz="2499">
                <a:solidFill>
                  <a:srgbClr val="000000"/>
                </a:solidFill>
                <a:latin typeface="Open Sans Bold"/>
                <a:ea typeface="Open Sans Bold"/>
                <a:cs typeface="Open Sans Bold"/>
                <a:sym typeface="Open Sans Bold"/>
              </a:rPr>
              <a:t> In some cases (e.g., Exp-2 Epoch 3), sharp dips in uncertainty likely indicate mode collapse or unstable generator output. </a:t>
            </a:r>
          </a:p>
          <a:p>
            <a:pPr algn="l">
              <a:lnSpc>
                <a:spcPts val="3499"/>
              </a:lnSpc>
            </a:pPr>
          </a:p>
          <a:p>
            <a:pPr algn="l"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 Mid Epochs (10–20): </a:t>
            </a:r>
          </a:p>
          <a:p>
            <a:pPr algn="l" marL="1079492" indent="-359831" lvl="2">
              <a:lnSpc>
                <a:spcPts val="3499"/>
              </a:lnSpc>
              <a:buFont typeface="Arial"/>
              <a:buChar char="⚬"/>
            </a:pPr>
            <a:r>
              <a:rPr lang="en-US" b="true" sz="2499">
                <a:solidFill>
                  <a:srgbClr val="000000"/>
                </a:solidFill>
                <a:latin typeface="Open Sans Bold"/>
                <a:ea typeface="Open Sans Bold"/>
                <a:cs typeface="Open Sans Bold"/>
                <a:sym typeface="Open Sans Bold"/>
              </a:rPr>
              <a:t>Uncertainty becomes more stable and gradually declines, suggesting:</a:t>
            </a:r>
          </a:p>
          <a:p>
            <a:pPr algn="l" marL="1619239" indent="-404810" lvl="3">
              <a:lnSpc>
                <a:spcPts val="3499"/>
              </a:lnSpc>
              <a:buFont typeface="Arial"/>
              <a:buChar char="￭"/>
            </a:pPr>
            <a:r>
              <a:rPr lang="en-US" b="true" sz="2499">
                <a:solidFill>
                  <a:srgbClr val="000000"/>
                </a:solidFill>
                <a:latin typeface="Open Sans Bold"/>
                <a:ea typeface="Open Sans Bold"/>
                <a:cs typeface="Open Sans Bold"/>
                <a:sym typeface="Open Sans Bold"/>
              </a:rPr>
              <a:t> Improved generator conditioning, producing more class-consistent samples.</a:t>
            </a:r>
          </a:p>
          <a:p>
            <a:pPr algn="l" marL="1619239" indent="-404810" lvl="3">
              <a:lnSpc>
                <a:spcPts val="3499"/>
              </a:lnSpc>
              <a:buFont typeface="Arial"/>
              <a:buChar char="￭"/>
            </a:pPr>
            <a:r>
              <a:rPr lang="en-US" b="true" sz="2499">
                <a:solidFill>
                  <a:srgbClr val="000000"/>
                </a:solidFill>
                <a:latin typeface="Open Sans Bold"/>
                <a:ea typeface="Open Sans Bold"/>
                <a:cs typeface="Open Sans Bold"/>
                <a:sym typeface="Open Sans Bold"/>
              </a:rPr>
              <a:t> Classifier adaptation, with increasing confidence on synthetic inputs. </a:t>
            </a:r>
          </a:p>
          <a:p>
            <a:pPr algn="l">
              <a:lnSpc>
                <a:spcPts val="3499"/>
              </a:lnSpc>
            </a:pPr>
          </a:p>
          <a:p>
            <a:pPr algn="l"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Late Epochs (20–50 in Exp-3, up to 30 in Exp-4):</a:t>
            </a:r>
          </a:p>
          <a:p>
            <a:pPr algn="l" marL="1079492" indent="-359831" lvl="2">
              <a:lnSpc>
                <a:spcPts val="3499"/>
              </a:lnSpc>
              <a:buFont typeface="Arial"/>
              <a:buChar char="⚬"/>
            </a:pPr>
            <a:r>
              <a:rPr lang="en-US" b="true" sz="2499">
                <a:solidFill>
                  <a:srgbClr val="000000"/>
                </a:solidFill>
                <a:latin typeface="Open Sans Bold"/>
                <a:ea typeface="Open Sans Bold"/>
                <a:cs typeface="Open Sans Bold"/>
                <a:sym typeface="Open Sans Bold"/>
              </a:rPr>
              <a:t> The system enters a stable phase: </a:t>
            </a:r>
          </a:p>
          <a:p>
            <a:pPr algn="l" marL="1619239" indent="-404810" lvl="3">
              <a:lnSpc>
                <a:spcPts val="3499"/>
              </a:lnSpc>
              <a:buFont typeface="Arial"/>
              <a:buChar char="￭"/>
            </a:pPr>
            <a:r>
              <a:rPr lang="en-US" b="true" sz="2499">
                <a:solidFill>
                  <a:srgbClr val="000000"/>
                </a:solidFill>
                <a:latin typeface="Open Sans Bold"/>
                <a:ea typeface="Open Sans Bold"/>
                <a:cs typeface="Open Sans Bold"/>
                <a:sym typeface="Open Sans Bold"/>
              </a:rPr>
              <a:t>UE stabilizes between 0.79–0.88, indicating a healthy balance between exploration (novel inputs) and exploitation (confidence). </a:t>
            </a:r>
          </a:p>
          <a:p>
            <a:pPr algn="l" marL="1619239" indent="-404810" lvl="3">
              <a:lnSpc>
                <a:spcPts val="3499"/>
              </a:lnSpc>
              <a:buFont typeface="Arial"/>
              <a:buChar char="￭"/>
            </a:pPr>
            <a:r>
              <a:rPr lang="en-US" b="true" sz="2499">
                <a:solidFill>
                  <a:srgbClr val="000000"/>
                </a:solidFill>
                <a:latin typeface="Open Sans Bold"/>
                <a:ea typeface="Open Sans Bold"/>
                <a:cs typeface="Open Sans Bold"/>
                <a:sym typeface="Open Sans Bold"/>
              </a:rPr>
              <a:t>Some fluctuations (e.g., spikes in Exp-4 Epoch 27) reflect natural generator variations but don’t degrade performance.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03921" y="349250"/>
            <a:ext cx="17480159" cy="679450"/>
          </a:xfrm>
          <a:prstGeom prst="rect">
            <a:avLst/>
          </a:prstGeom>
        </p:spPr>
        <p:txBody>
          <a:bodyPr anchor="t" rtlCol="false" tIns="0" lIns="0" bIns="0" rIns="0">
            <a:spAutoFit/>
          </a:bodyPr>
          <a:lstStyle/>
          <a:p>
            <a:pPr algn="l">
              <a:lnSpc>
                <a:spcPts val="5599"/>
              </a:lnSpc>
              <a:spcBef>
                <a:spcPct val="0"/>
              </a:spcBef>
            </a:pPr>
            <a:r>
              <a:rPr lang="en-US" b="true" sz="3999" u="sng">
                <a:solidFill>
                  <a:srgbClr val="000000"/>
                </a:solidFill>
                <a:latin typeface="Open Sans Bold"/>
                <a:ea typeface="Open Sans Bold"/>
                <a:cs typeface="Open Sans Bold"/>
                <a:sym typeface="Open Sans Bold"/>
              </a:rPr>
              <a:t>Problem Statement : </a:t>
            </a:r>
          </a:p>
        </p:txBody>
      </p:sp>
      <p:sp>
        <p:nvSpPr>
          <p:cNvPr name="TextBox 6" id="6"/>
          <p:cNvSpPr txBox="true"/>
          <p:nvPr/>
        </p:nvSpPr>
        <p:spPr>
          <a:xfrm rot="0">
            <a:off x="403921" y="1366219"/>
            <a:ext cx="16692778" cy="39274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 Classifiers are excellent at distinguishing between in-distributi</a:t>
            </a:r>
            <a:r>
              <a:rPr lang="en-US" b="true" sz="2499">
                <a:solidFill>
                  <a:srgbClr val="000000"/>
                </a:solidFill>
                <a:latin typeface="Open Sans Bold"/>
                <a:ea typeface="Open Sans Bold"/>
                <a:cs typeface="Open Sans Bold"/>
                <a:sym typeface="Open Sans Bold"/>
              </a:rPr>
              <a:t>on classes but often struggle when presented with out-of-distribution (OOD) samples, misclassifying them with high confidence</a:t>
            </a:r>
          </a:p>
          <a:p>
            <a:pPr algn="l">
              <a:lnSpc>
                <a:spcPts val="3499"/>
              </a:lnSpc>
              <a:spcBef>
                <a:spcPct val="0"/>
              </a:spcBef>
            </a:pPr>
          </a:p>
          <a:p>
            <a:pPr algn="l">
              <a:lnSpc>
                <a:spcPts val="3499"/>
              </a:lnSpc>
            </a:pPr>
            <a:r>
              <a:rPr lang="en-US" b="true" sz="2499">
                <a:solidFill>
                  <a:srgbClr val="000000"/>
                </a:solidFill>
                <a:latin typeface="Open Sans Bold"/>
                <a:ea typeface="Open Sans Bold"/>
                <a:cs typeface="Open Sans Bold"/>
                <a:sym typeface="Open Sans Bold"/>
              </a:rPr>
              <a:t>• OOD samples are data points that don’t belong to the same distribution as the classifier’s training data</a:t>
            </a:r>
          </a:p>
          <a:p>
            <a:pPr algn="l">
              <a:lnSpc>
                <a:spcPts val="3499"/>
              </a:lnSpc>
            </a:pPr>
          </a:p>
          <a:p>
            <a:pPr algn="l">
              <a:lnSpc>
                <a:spcPts val="3499"/>
              </a:lnSpc>
              <a:spcBef>
                <a:spcPct val="0"/>
              </a:spcBef>
            </a:pPr>
            <a:r>
              <a:rPr lang="en-US" b="true" sz="2499">
                <a:solidFill>
                  <a:srgbClr val="000000"/>
                </a:solidFill>
                <a:latin typeface="Open Sans Bold"/>
                <a:ea typeface="Open Sans Bold"/>
                <a:cs typeface="Open Sans Bold"/>
                <a:sym typeface="Open Sans Bold"/>
              </a:rPr>
              <a:t>• A model trained on MNIST digits (0–9) may incorrectly classify inputs like clothing images (e.g., trousers from FashionMNIST) with high confidence. This misclassification is dangerous in real-world deployments (e.g., medical imaging, autonomous driving) where OOD inputs can lead to catastrophic outcomes</a:t>
            </a:r>
          </a:p>
          <a:p>
            <a:pPr algn="l">
              <a:lnSpc>
                <a:spcPts val="3499"/>
              </a:lnSpc>
              <a:spcBef>
                <a:spcPct val="0"/>
              </a:spcBef>
            </a:pPr>
          </a:p>
        </p:txBody>
      </p:sp>
      <p:sp>
        <p:nvSpPr>
          <p:cNvPr name="TextBox 7" id="7"/>
          <p:cNvSpPr txBox="true"/>
          <p:nvPr/>
        </p:nvSpPr>
        <p:spPr>
          <a:xfrm rot="0">
            <a:off x="322620" y="5876368"/>
            <a:ext cx="17317557" cy="3927475"/>
          </a:xfrm>
          <a:prstGeom prst="rect">
            <a:avLst/>
          </a:prstGeom>
        </p:spPr>
        <p:txBody>
          <a:bodyPr anchor="t" rtlCol="false" tIns="0" lIns="0" bIns="0" rIns="0">
            <a:spAutoFit/>
          </a:bodyPr>
          <a:lstStyle/>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Safety: OOD inputs in medical, industrial, or autonomous systems can cause fatal decisions</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Generalization: Robust systems should recognize when an input does not belong to the training distribution</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Trust: Users need interpretable confidence estimates to trust predictions</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Solving OOD detection is critical for building safe, interpretable, and deployable AI systems</a:t>
            </a:r>
          </a:p>
          <a:p>
            <a:pPr algn="l">
              <a:lnSpc>
                <a:spcPts val="3499"/>
              </a:lnSpc>
              <a:spcBef>
                <a:spcPct val="0"/>
              </a:spcBef>
            </a:pPr>
          </a:p>
        </p:txBody>
      </p:sp>
      <p:sp>
        <p:nvSpPr>
          <p:cNvPr name="TextBox 8" id="8"/>
          <p:cNvSpPr txBox="true"/>
          <p:nvPr/>
        </p:nvSpPr>
        <p:spPr>
          <a:xfrm rot="0">
            <a:off x="241319" y="5217494"/>
            <a:ext cx="17480159" cy="679450"/>
          </a:xfrm>
          <a:prstGeom prst="rect">
            <a:avLst/>
          </a:prstGeom>
        </p:spPr>
        <p:txBody>
          <a:bodyPr anchor="t" rtlCol="false" tIns="0" lIns="0" bIns="0" rIns="0">
            <a:spAutoFit/>
          </a:bodyPr>
          <a:lstStyle/>
          <a:p>
            <a:pPr algn="l">
              <a:lnSpc>
                <a:spcPts val="5599"/>
              </a:lnSpc>
              <a:spcBef>
                <a:spcPct val="0"/>
              </a:spcBef>
            </a:pPr>
            <a:r>
              <a:rPr lang="en-US" b="true" sz="3999" u="sng">
                <a:solidFill>
                  <a:srgbClr val="000000"/>
                </a:solidFill>
                <a:latin typeface="Open Sans Bold"/>
                <a:ea typeface="Open Sans Bold"/>
                <a:cs typeface="Open Sans Bold"/>
                <a:sym typeface="Open Sans Bold"/>
              </a:rPr>
              <a:t>Why Should This Problem Be Solved: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09423" y="349250"/>
            <a:ext cx="17480159" cy="679450"/>
          </a:xfrm>
          <a:prstGeom prst="rect">
            <a:avLst/>
          </a:prstGeom>
        </p:spPr>
        <p:txBody>
          <a:bodyPr anchor="t" rtlCol="false" tIns="0" lIns="0" bIns="0" rIns="0">
            <a:spAutoFit/>
          </a:bodyPr>
          <a:lstStyle/>
          <a:p>
            <a:pPr algn="l">
              <a:lnSpc>
                <a:spcPts val="5599"/>
              </a:lnSpc>
              <a:spcBef>
                <a:spcPct val="0"/>
              </a:spcBef>
            </a:pPr>
            <a:r>
              <a:rPr lang="en-US" b="true" sz="3999" u="sng">
                <a:solidFill>
                  <a:srgbClr val="000000"/>
                </a:solidFill>
                <a:latin typeface="Open Sans Bold"/>
                <a:ea typeface="Open Sans Bold"/>
                <a:cs typeface="Open Sans Bold"/>
                <a:sym typeface="Open Sans Bold"/>
              </a:rPr>
              <a:t>Challenges :</a:t>
            </a:r>
          </a:p>
        </p:txBody>
      </p:sp>
      <p:sp>
        <p:nvSpPr>
          <p:cNvPr name="TextBox 6" id="6"/>
          <p:cNvSpPr txBox="true"/>
          <p:nvPr/>
        </p:nvSpPr>
        <p:spPr>
          <a:xfrm rot="0">
            <a:off x="290723" y="1356104"/>
            <a:ext cx="17317557" cy="12985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 Data Distribution Gaps: Real-world OOD samples can be very different from training data</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Confidence Miscalibration: Softmax outputs are often overconfident, even for unfamiliar inputs</a:t>
            </a:r>
          </a:p>
        </p:txBody>
      </p:sp>
      <p:sp>
        <p:nvSpPr>
          <p:cNvPr name="TextBox 7" id="7"/>
          <p:cNvSpPr txBox="true"/>
          <p:nvPr/>
        </p:nvSpPr>
        <p:spPr>
          <a:xfrm rot="0">
            <a:off x="209423" y="3176001"/>
            <a:ext cx="17480159" cy="679450"/>
          </a:xfrm>
          <a:prstGeom prst="rect">
            <a:avLst/>
          </a:prstGeom>
        </p:spPr>
        <p:txBody>
          <a:bodyPr anchor="t" rtlCol="false" tIns="0" lIns="0" bIns="0" rIns="0">
            <a:spAutoFit/>
          </a:bodyPr>
          <a:lstStyle/>
          <a:p>
            <a:pPr algn="l">
              <a:lnSpc>
                <a:spcPts val="5599"/>
              </a:lnSpc>
              <a:spcBef>
                <a:spcPct val="0"/>
              </a:spcBef>
            </a:pPr>
            <a:r>
              <a:rPr lang="en-US" b="true" sz="3999" u="sng">
                <a:solidFill>
                  <a:srgbClr val="000000"/>
                </a:solidFill>
                <a:latin typeface="Open Sans Bold"/>
                <a:ea typeface="Open Sans Bold"/>
                <a:cs typeface="Open Sans Bold"/>
                <a:sym typeface="Open Sans Bold"/>
              </a:rPr>
              <a:t>Previous approaches:</a:t>
            </a:r>
          </a:p>
        </p:txBody>
      </p:sp>
      <p:sp>
        <p:nvSpPr>
          <p:cNvPr name="TextBox 8" id="8"/>
          <p:cNvSpPr txBox="true"/>
          <p:nvPr/>
        </p:nvSpPr>
        <p:spPr>
          <a:xfrm rot="0">
            <a:off x="209423" y="4179301"/>
            <a:ext cx="18078577" cy="17367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 The Paper “ Autoinverse: Uncertainty Aware Inversion of Neural Networks” (</a:t>
            </a:r>
            <a:r>
              <a:rPr lang="en-US" b="true" sz="2499" u="sng">
                <a:solidFill>
                  <a:srgbClr val="004AAD"/>
                </a:solidFill>
                <a:latin typeface="Open Sans Bold"/>
                <a:ea typeface="Open Sans Bold"/>
                <a:cs typeface="Open Sans Bold"/>
                <a:sym typeface="Open Sans Bold"/>
                <a:hlinkClick r:id="rId2" tooltip="https://arxiv.org/abs/2208.13780v2"/>
              </a:rPr>
              <a:t>https://arxiv.org/abs/2208.13780v2</a:t>
            </a:r>
            <a:r>
              <a:rPr lang="en-US" sz="2499">
                <a:solidFill>
                  <a:srgbClr val="000000"/>
                </a:solidFill>
                <a:latin typeface="Open Sans"/>
                <a:ea typeface="Open Sans"/>
                <a:cs typeface="Open Sans"/>
                <a:sym typeface="Open Sans"/>
              </a:rPr>
              <a:t>)</a:t>
            </a:r>
          </a:p>
          <a:p>
            <a:pPr algn="l">
              <a:lnSpc>
                <a:spcPts val="3499"/>
              </a:lnSpc>
              <a:spcBef>
                <a:spcPct val="0"/>
              </a:spcBef>
            </a:pPr>
            <a:r>
              <a:rPr lang="en-US" b="true" sz="2499">
                <a:solidFill>
                  <a:srgbClr val="000000"/>
                </a:solidFill>
                <a:latin typeface="Open Sans Bold"/>
                <a:ea typeface="Open Sans Bold"/>
                <a:cs typeface="Open Sans Bold"/>
                <a:sym typeface="Open Sans Bold"/>
              </a:rPr>
              <a:t>proposes Autoinverse - a highly automated approach for inverting neural network surrogates. This approach seeks inverse solutions in the vicinity of reliable data by taking into account the predictive uncertainty of the surrogate and minimizing it during inversion. </a:t>
            </a:r>
          </a:p>
        </p:txBody>
      </p:sp>
      <p:sp>
        <p:nvSpPr>
          <p:cNvPr name="TextBox 9" id="9"/>
          <p:cNvSpPr txBox="true"/>
          <p:nvPr/>
        </p:nvSpPr>
        <p:spPr>
          <a:xfrm rot="0">
            <a:off x="209423" y="6645275"/>
            <a:ext cx="18078577" cy="26130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 The paper “Uncertainty-Aware Out-of-Distribution Detection with Gaussian Processes” ”(</a:t>
            </a:r>
            <a:r>
              <a:rPr lang="en-US" b="true" sz="2499" u="none">
                <a:solidFill>
                  <a:srgbClr val="004AAD"/>
                </a:solidFill>
                <a:latin typeface="Open Sans Bold"/>
                <a:ea typeface="Open Sans Bold"/>
                <a:cs typeface="Open Sans Bold"/>
                <a:sym typeface="Open Sans Bold"/>
              </a:rPr>
              <a:t>https://arxiv.org/</a:t>
            </a:r>
            <a:r>
              <a:rPr lang="en-US" b="true" sz="2499">
                <a:solidFill>
                  <a:srgbClr val="004AAD"/>
                </a:solidFill>
                <a:latin typeface="Open Sans Bold"/>
                <a:ea typeface="Open Sans Bold"/>
                <a:cs typeface="Open Sans Bold"/>
                <a:sym typeface="Open Sans Bold"/>
              </a:rPr>
              <a:t>pdf</a:t>
            </a:r>
            <a:r>
              <a:rPr lang="en-US" b="true" sz="2499" u="none">
                <a:solidFill>
                  <a:srgbClr val="004AAD"/>
                </a:solidFill>
                <a:latin typeface="Open Sans Bold"/>
                <a:ea typeface="Open Sans Bold"/>
                <a:cs typeface="Open Sans Bold"/>
                <a:sym typeface="Open Sans Bold"/>
              </a:rPr>
              <a:t>/2</a:t>
            </a:r>
            <a:r>
              <a:rPr lang="en-US" b="true" sz="2499">
                <a:solidFill>
                  <a:srgbClr val="004AAD"/>
                </a:solidFill>
                <a:latin typeface="Open Sans Bold"/>
                <a:ea typeface="Open Sans Bold"/>
                <a:cs typeface="Open Sans Bold"/>
                <a:sym typeface="Open Sans Bold"/>
              </a:rPr>
              <a:t>412.</a:t>
            </a:r>
            <a:r>
              <a:rPr lang="en-US" b="true" sz="2499" u="none">
                <a:solidFill>
                  <a:srgbClr val="004AAD"/>
                </a:solidFill>
                <a:latin typeface="Open Sans Bold"/>
                <a:ea typeface="Open Sans Bold"/>
                <a:cs typeface="Open Sans Bold"/>
                <a:sym typeface="Open Sans Bold"/>
              </a:rPr>
              <a:t>20</a:t>
            </a:r>
            <a:r>
              <a:rPr lang="en-US" b="true" sz="2499">
                <a:solidFill>
                  <a:srgbClr val="004AAD"/>
                </a:solidFill>
                <a:latin typeface="Open Sans Bold"/>
                <a:ea typeface="Open Sans Bold"/>
                <a:cs typeface="Open Sans Bold"/>
                <a:sym typeface="Open Sans Bold"/>
              </a:rPr>
              <a:t>9</a:t>
            </a:r>
            <a:r>
              <a:rPr lang="en-US" b="true" sz="2499" u="none">
                <a:solidFill>
                  <a:srgbClr val="004AAD"/>
                </a:solidFill>
                <a:latin typeface="Open Sans Bold"/>
                <a:ea typeface="Open Sans Bold"/>
                <a:cs typeface="Open Sans Bold"/>
                <a:sym typeface="Open Sans Bold"/>
              </a:rPr>
              <a:t>18</a:t>
            </a:r>
            <a:r>
              <a:rPr lang="en-US" b="true" sz="2499">
                <a:solidFill>
                  <a:srgbClr val="000000"/>
                </a:solidFill>
                <a:latin typeface="Open Sans Bold"/>
                <a:ea typeface="Open Sans Bold"/>
                <a:cs typeface="Open Sans Bold"/>
                <a:sym typeface="Open Sans Bold"/>
              </a:rPr>
              <a:t>)  proposes a Gaussian-process-based method for out-of-distribution (OOD) detection in deep neural networks (DNNs) that eliminate the need for OOD data during training. </a:t>
            </a:r>
          </a:p>
          <a:p>
            <a:pPr algn="l">
              <a:lnSpc>
                <a:spcPts val="3499"/>
              </a:lnSpc>
              <a:spcBef>
                <a:spcPct val="0"/>
              </a:spcBef>
            </a:pPr>
            <a:r>
              <a:rPr lang="en-US" b="true" sz="2499">
                <a:solidFill>
                  <a:srgbClr val="000000"/>
                </a:solidFill>
                <a:latin typeface="Open Sans Bold"/>
                <a:ea typeface="Open Sans Bold"/>
                <a:cs typeface="Open Sans Bold"/>
                <a:sym typeface="Open Sans Bold"/>
              </a:rPr>
              <a:t>• This approach includes multi-class Gaussian processes (GPs) to quantify uncertainty in unconstrained Softmax scores of a DNN and defines a score function based on the predictive distribution of the multi-class GP to distinguish in-distribution(InD) and OOD samples.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97266" y="179064"/>
            <a:ext cx="17480159" cy="679450"/>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Open Sans Bold"/>
                <a:ea typeface="Open Sans Bold"/>
                <a:cs typeface="Open Sans Bold"/>
                <a:sym typeface="Open Sans Bold"/>
              </a:rPr>
              <a:t>Our approach  :</a:t>
            </a:r>
          </a:p>
        </p:txBody>
      </p:sp>
      <p:sp>
        <p:nvSpPr>
          <p:cNvPr name="TextBox 6" id="6"/>
          <p:cNvSpPr txBox="true"/>
          <p:nvPr/>
        </p:nvSpPr>
        <p:spPr>
          <a:xfrm rot="0">
            <a:off x="343140" y="1097954"/>
            <a:ext cx="17601720" cy="927100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 To address the problem of Out-of-distribution-detection (OOD) detection, Network inversion is used to generate OOD samples from the classifier’s in</a:t>
            </a:r>
            <a:r>
              <a:rPr lang="en-US" b="true" sz="2499" u="none">
                <a:solidFill>
                  <a:srgbClr val="000000"/>
                </a:solidFill>
                <a:latin typeface="Open Sans Bold"/>
                <a:ea typeface="Open Sans Bold"/>
                <a:cs typeface="Open Sans Bold"/>
                <a:sym typeface="Open Sans Bold"/>
              </a:rPr>
              <a:t>p</a:t>
            </a:r>
            <a:r>
              <a:rPr lang="en-US" b="true" sz="2499" u="none">
                <a:solidFill>
                  <a:srgbClr val="000000"/>
                </a:solidFill>
                <a:latin typeface="Open Sans Bold"/>
                <a:ea typeface="Open Sans Bold"/>
                <a:cs typeface="Open Sans Bold"/>
                <a:sym typeface="Open Sans Bold"/>
              </a:rPr>
              <a:t>ut </a:t>
            </a:r>
            <a:r>
              <a:rPr lang="en-US" b="true" sz="2499" u="none">
                <a:solidFill>
                  <a:srgbClr val="000000"/>
                </a:solidFill>
                <a:latin typeface="Open Sans Bold"/>
                <a:ea typeface="Open Sans Bold"/>
                <a:cs typeface="Open Sans Bold"/>
                <a:sym typeface="Open Sans Bold"/>
              </a:rPr>
              <a:t>s</a:t>
            </a:r>
            <a:r>
              <a:rPr lang="en-US" b="true" sz="2499">
                <a:solidFill>
                  <a:srgbClr val="000000"/>
                </a:solidFill>
                <a:latin typeface="Open Sans Bold"/>
                <a:ea typeface="Open Sans Bold"/>
                <a:cs typeface="Open Sans Bold"/>
                <a:sym typeface="Open Sans Bold"/>
              </a:rPr>
              <a:t>p</a:t>
            </a:r>
            <a:r>
              <a:rPr lang="en-US" b="true" sz="2499">
                <a:solidFill>
                  <a:srgbClr val="000000"/>
                </a:solidFill>
                <a:latin typeface="Open Sans Bold"/>
                <a:ea typeface="Open Sans Bold"/>
                <a:cs typeface="Open Sans Bold"/>
                <a:sym typeface="Open Sans Bold"/>
              </a:rPr>
              <a:t>ace</a:t>
            </a:r>
            <a:r>
              <a:rPr lang="en-US" b="true" sz="2499">
                <a:solidFill>
                  <a:srgbClr val="000000"/>
                </a:solidFill>
                <a:latin typeface="Open Sans Bold"/>
                <a:ea typeface="Open Sans Bold"/>
                <a:cs typeface="Open Sans Bold"/>
                <a:sym typeface="Open Sans Bold"/>
              </a:rPr>
              <a:t>. These samples, which deviate from the trained distribution, are assigned to ”garbage” class </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This method uses an n+1 approach, where n is the number of classes present in the training data. Extra ”garbage” class is added to the classifier’s output for ood detection</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 • To make the classifier familiar with the OOD data, it is trained with an additional ”garbage” class, initially populated by samples generated from random Guassian noise. This helps the classifier learn to recognize and isolate OOD samples</a:t>
            </a:r>
          </a:p>
          <a:p>
            <a:pPr algn="l">
              <a:lnSpc>
                <a:spcPts val="3499"/>
              </a:lnSpc>
              <a:spcBef>
                <a:spcPct val="0"/>
              </a:spcBef>
            </a:pPr>
          </a:p>
          <a:p>
            <a:pPr algn="l">
              <a:lnSpc>
                <a:spcPts val="4199"/>
              </a:lnSpc>
              <a:spcBef>
                <a:spcPct val="0"/>
              </a:spcBef>
            </a:pPr>
            <a:r>
              <a:rPr lang="en-US" b="true" sz="2999">
                <a:solidFill>
                  <a:srgbClr val="000000"/>
                </a:solidFill>
                <a:latin typeface="Open Sans Bold"/>
                <a:ea typeface="Open Sans Bold"/>
                <a:cs typeface="Open Sans Bold"/>
                <a:sym typeface="Open Sans Bold"/>
              </a:rPr>
              <a:t> </a:t>
            </a:r>
            <a:r>
              <a:rPr lang="en-US" b="true" sz="2999" i="true" u="sng">
                <a:solidFill>
                  <a:srgbClr val="000000"/>
                </a:solidFill>
                <a:latin typeface="Open Sans Bold Italics"/>
                <a:ea typeface="Open Sans Bold Italics"/>
                <a:cs typeface="Open Sans Bold Italics"/>
                <a:sym typeface="Open Sans Bold Italics"/>
              </a:rPr>
              <a:t>Training Process:</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 After each training epoch, inverted samples generated by the conditioned generator are added to the ”garbage” class, further augmenting the dataset with OOD examples.</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 This iterative retraining process helps the classifier differentiate between in-distribution and OOD data, improving its robustness.</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 The inclusion of the ”garbage” class creates a data imbalance, which is managed using a weighted cross-entropy loss function. This function dynamically adjusts weights to ensure effective learning despite the imbalance. </a:t>
            </a:r>
          </a:p>
          <a:p>
            <a:pPr algn="l">
              <a:lnSpc>
                <a:spcPts val="3499"/>
              </a:lnSpc>
            </a:pPr>
          </a:p>
          <a:p>
            <a:pPr algn="l">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66240" y="349250"/>
            <a:ext cx="4870013"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Open Sans Bold"/>
                <a:ea typeface="Open Sans Bold"/>
                <a:cs typeface="Open Sans Bold"/>
                <a:sym typeface="Open Sans Bold"/>
              </a:rPr>
              <a:t> Network Inversion</a:t>
            </a:r>
          </a:p>
        </p:txBody>
      </p:sp>
      <p:sp>
        <p:nvSpPr>
          <p:cNvPr name="TextBox 6" id="6"/>
          <p:cNvSpPr txBox="true"/>
          <p:nvPr/>
        </p:nvSpPr>
        <p:spPr>
          <a:xfrm rot="0">
            <a:off x="436426" y="1418696"/>
            <a:ext cx="17389641" cy="78708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Open Sans Bold"/>
                <a:ea typeface="Open Sans Bold"/>
                <a:cs typeface="Open Sans Bold"/>
                <a:sym typeface="Open Sans Bold"/>
              </a:rPr>
              <a:t>The paper ”Network Inversion and its Applications” (https://arxiv.org/pdf/2411.17777) introduces Network Inversion (NI)- a technique that determines the input from a known output and system mapping, providing insights into NN decision-making. </a:t>
            </a:r>
          </a:p>
          <a:p>
            <a:pPr algn="l">
              <a:lnSpc>
                <a:spcPts val="3499"/>
              </a:lnSpc>
              <a:spcBef>
                <a:spcPct val="0"/>
              </a:spcBef>
            </a:pPr>
          </a:p>
          <a:p>
            <a:pPr algn="l">
              <a:lnSpc>
                <a:spcPts val="3499"/>
              </a:lnSpc>
              <a:spcBef>
                <a:spcPct val="0"/>
              </a:spcBef>
            </a:pPr>
            <a:r>
              <a:rPr lang="en-US" b="true" sz="2499" i="true" u="sng">
                <a:solidFill>
                  <a:srgbClr val="000000"/>
                </a:solidFill>
                <a:latin typeface="Open Sans Bold Italics"/>
                <a:ea typeface="Open Sans Bold Italics"/>
                <a:cs typeface="Open Sans Bold Italics"/>
                <a:sym typeface="Open Sans Bold Italics"/>
              </a:rPr>
              <a:t>Methodology: </a:t>
            </a:r>
          </a:p>
          <a:p>
            <a:pPr algn="l">
              <a:lnSpc>
                <a:spcPts val="3499"/>
              </a:lnSpc>
              <a:spcBef>
                <a:spcPct val="0"/>
              </a:spcBef>
            </a:pPr>
            <a:r>
              <a:rPr lang="en-US" b="true" sz="2499">
                <a:solidFill>
                  <a:srgbClr val="000000"/>
                </a:solidFill>
                <a:latin typeface="Open Sans Bold"/>
                <a:ea typeface="Open Sans Bold"/>
                <a:cs typeface="Open Sans Bold"/>
                <a:sym typeface="Open Sans Bold"/>
              </a:rPr>
              <a:t>This method involves three key stages:</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First, the classifier is trained and set to evaluation mode </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Next, an untrained generator (with conditioning mechanisms) learns to synthesize diverse input samples that would produce specific target outputs when fed through the classifier.</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 This conditioned generator effectively inverts the classifier’s mapping - creating input distributions that reliably trigger desired output classifications while maintaining output diversity.</a:t>
            </a:r>
          </a:p>
          <a:p>
            <a:pPr algn="l">
              <a:lnSpc>
                <a:spcPts val="3499"/>
              </a:lnSpc>
            </a:pPr>
          </a:p>
          <a:p>
            <a:pPr algn="l">
              <a:lnSpc>
                <a:spcPts val="3499"/>
              </a:lnSpc>
              <a:spcBef>
                <a:spcPct val="0"/>
              </a:spcBef>
            </a:pPr>
            <a:r>
              <a:rPr lang="en-US" b="true" sz="2499" i="true" u="sng">
                <a:solidFill>
                  <a:srgbClr val="000000"/>
                </a:solidFill>
                <a:latin typeface="Open Sans Bold Italics"/>
                <a:ea typeface="Open Sans Bold Italics"/>
                <a:cs typeface="Open Sans Bold Italics"/>
                <a:sym typeface="Open Sans Bold Italics"/>
              </a:rPr>
              <a:t>Key characteristics: </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Classifier remains fixed during inversion </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Generator training is driven by classifier feedback </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Conditioning ensures label-consistency in generated samples </a:t>
            </a: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Diversity losses prevent mode collapse </a:t>
            </a:r>
          </a:p>
          <a:p>
            <a:pPr algn="l">
              <a:lnSpc>
                <a:spcPts val="34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840305" y="761265"/>
            <a:ext cx="13984598" cy="7604125"/>
          </a:xfrm>
          <a:custGeom>
            <a:avLst/>
            <a:gdLst/>
            <a:ahLst/>
            <a:cxnLst/>
            <a:rect r="r" b="b" t="t" l="l"/>
            <a:pathLst>
              <a:path h="7604125" w="13984598">
                <a:moveTo>
                  <a:pt x="0" y="0"/>
                </a:moveTo>
                <a:lnTo>
                  <a:pt x="13984598" y="0"/>
                </a:lnTo>
                <a:lnTo>
                  <a:pt x="13984598" y="7604125"/>
                </a:lnTo>
                <a:lnTo>
                  <a:pt x="0" y="7604125"/>
                </a:lnTo>
                <a:lnTo>
                  <a:pt x="0" y="0"/>
                </a:lnTo>
                <a:close/>
              </a:path>
            </a:pathLst>
          </a:custGeom>
          <a:blipFill>
            <a:blip r:embed="rId2"/>
            <a:stretch>
              <a:fillRect l="0" t="0" r="0" b="0"/>
            </a:stretch>
          </a:blipFill>
        </p:spPr>
      </p:sp>
      <p:sp>
        <p:nvSpPr>
          <p:cNvPr name="TextBox 6" id="6"/>
          <p:cNvSpPr txBox="true"/>
          <p:nvPr/>
        </p:nvSpPr>
        <p:spPr>
          <a:xfrm rot="0">
            <a:off x="7769848" y="8585200"/>
            <a:ext cx="12267601" cy="12985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a:ea typeface="Open Sans"/>
                <a:cs typeface="Open Sans"/>
                <a:sym typeface="Open Sans"/>
              </a:rPr>
              <a:t>Network Inversion and its Applications</a:t>
            </a:r>
          </a:p>
          <a:p>
            <a:pPr algn="ctr">
              <a:lnSpc>
                <a:spcPts val="3499"/>
              </a:lnSpc>
              <a:spcBef>
                <a:spcPct val="0"/>
              </a:spcBef>
            </a:pPr>
            <a:r>
              <a:rPr lang="en-US" sz="2499">
                <a:solidFill>
                  <a:srgbClr val="000000"/>
                </a:solidFill>
                <a:latin typeface="Open Sans"/>
                <a:ea typeface="Open Sans"/>
                <a:cs typeface="Open Sans"/>
                <a:sym typeface="Open Sans"/>
              </a:rPr>
              <a:t>( https://arxiv.org/pdf/2411.17777)</a:t>
            </a:r>
          </a:p>
          <a:p>
            <a:pPr algn="ctr">
              <a:lnSpc>
                <a:spcPts val="34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144000" y="8505268"/>
            <a:ext cx="12267601" cy="12985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a:ea typeface="Open Sans"/>
                <a:cs typeface="Open Sans"/>
                <a:sym typeface="Open Sans"/>
              </a:rPr>
              <a:t>Network Inversion and its Applications</a:t>
            </a:r>
          </a:p>
          <a:p>
            <a:pPr algn="ctr">
              <a:lnSpc>
                <a:spcPts val="3499"/>
              </a:lnSpc>
              <a:spcBef>
                <a:spcPct val="0"/>
              </a:spcBef>
            </a:pPr>
            <a:r>
              <a:rPr lang="en-US" sz="2499">
                <a:solidFill>
                  <a:srgbClr val="000000"/>
                </a:solidFill>
                <a:latin typeface="Open Sans"/>
                <a:ea typeface="Open Sans"/>
                <a:cs typeface="Open Sans"/>
                <a:sym typeface="Open Sans"/>
              </a:rPr>
              <a:t>( https://arxiv.org/pdf/2411.17777)</a:t>
            </a:r>
          </a:p>
          <a:p>
            <a:pPr algn="ctr">
              <a:lnSpc>
                <a:spcPts val="3499"/>
              </a:lnSpc>
              <a:spcBef>
                <a:spcPct val="0"/>
              </a:spcBef>
            </a:pPr>
          </a:p>
        </p:txBody>
      </p:sp>
      <p:sp>
        <p:nvSpPr>
          <p:cNvPr name="Freeform 6" id="6"/>
          <p:cNvSpPr/>
          <p:nvPr/>
        </p:nvSpPr>
        <p:spPr>
          <a:xfrm flipH="false" flipV="false" rot="0">
            <a:off x="2185350" y="372268"/>
            <a:ext cx="10079265" cy="9146822"/>
          </a:xfrm>
          <a:custGeom>
            <a:avLst/>
            <a:gdLst/>
            <a:ahLst/>
            <a:cxnLst/>
            <a:rect r="r" b="b" t="t" l="l"/>
            <a:pathLst>
              <a:path h="9146822" w="10079265">
                <a:moveTo>
                  <a:pt x="0" y="0"/>
                </a:moveTo>
                <a:lnTo>
                  <a:pt x="10079266" y="0"/>
                </a:lnTo>
                <a:lnTo>
                  <a:pt x="10079266" y="9146823"/>
                </a:lnTo>
                <a:lnTo>
                  <a:pt x="0" y="9146823"/>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48193" y="2471003"/>
            <a:ext cx="3191657" cy="1349615"/>
          </a:xfrm>
          <a:custGeom>
            <a:avLst/>
            <a:gdLst/>
            <a:ahLst/>
            <a:cxnLst/>
            <a:rect r="r" b="b" t="t" l="l"/>
            <a:pathLst>
              <a:path h="1349615" w="3191657">
                <a:moveTo>
                  <a:pt x="0" y="0"/>
                </a:moveTo>
                <a:lnTo>
                  <a:pt x="3191657" y="0"/>
                </a:lnTo>
                <a:lnTo>
                  <a:pt x="3191657" y="1349614"/>
                </a:lnTo>
                <a:lnTo>
                  <a:pt x="0" y="1349614"/>
                </a:lnTo>
                <a:lnTo>
                  <a:pt x="0" y="0"/>
                </a:lnTo>
                <a:close/>
              </a:path>
            </a:pathLst>
          </a:custGeom>
          <a:blipFill>
            <a:blip r:embed="rId2"/>
            <a:stretch>
              <a:fillRect l="0" t="0" r="0" b="0"/>
            </a:stretch>
          </a:blipFill>
        </p:spPr>
      </p:sp>
      <p:sp>
        <p:nvSpPr>
          <p:cNvPr name="Freeform 6" id="6"/>
          <p:cNvSpPr/>
          <p:nvPr/>
        </p:nvSpPr>
        <p:spPr>
          <a:xfrm flipH="false" flipV="false" rot="0">
            <a:off x="421219" y="5414938"/>
            <a:ext cx="5264357" cy="1029561"/>
          </a:xfrm>
          <a:custGeom>
            <a:avLst/>
            <a:gdLst/>
            <a:ahLst/>
            <a:cxnLst/>
            <a:rect r="r" b="b" t="t" l="l"/>
            <a:pathLst>
              <a:path h="1029561" w="5264357">
                <a:moveTo>
                  <a:pt x="0" y="0"/>
                </a:moveTo>
                <a:lnTo>
                  <a:pt x="5264357" y="0"/>
                </a:lnTo>
                <a:lnTo>
                  <a:pt x="5264357" y="1029561"/>
                </a:lnTo>
                <a:lnTo>
                  <a:pt x="0" y="1029561"/>
                </a:lnTo>
                <a:lnTo>
                  <a:pt x="0" y="0"/>
                </a:lnTo>
                <a:close/>
              </a:path>
            </a:pathLst>
          </a:custGeom>
          <a:blipFill>
            <a:blip r:embed="rId3"/>
            <a:stretch>
              <a:fillRect l="0" t="0" r="0" b="0"/>
            </a:stretch>
          </a:blipFill>
        </p:spPr>
      </p:sp>
      <p:sp>
        <p:nvSpPr>
          <p:cNvPr name="Freeform 7" id="7"/>
          <p:cNvSpPr/>
          <p:nvPr/>
        </p:nvSpPr>
        <p:spPr>
          <a:xfrm flipH="false" flipV="false" rot="0">
            <a:off x="421219" y="7118986"/>
            <a:ext cx="5151969" cy="1535489"/>
          </a:xfrm>
          <a:custGeom>
            <a:avLst/>
            <a:gdLst/>
            <a:ahLst/>
            <a:cxnLst/>
            <a:rect r="r" b="b" t="t" l="l"/>
            <a:pathLst>
              <a:path h="1535489" w="5151969">
                <a:moveTo>
                  <a:pt x="0" y="0"/>
                </a:moveTo>
                <a:lnTo>
                  <a:pt x="5151970" y="0"/>
                </a:lnTo>
                <a:lnTo>
                  <a:pt x="5151970" y="1535489"/>
                </a:lnTo>
                <a:lnTo>
                  <a:pt x="0" y="1535489"/>
                </a:lnTo>
                <a:lnTo>
                  <a:pt x="0" y="0"/>
                </a:lnTo>
                <a:close/>
              </a:path>
            </a:pathLst>
          </a:custGeom>
          <a:blipFill>
            <a:blip r:embed="rId4"/>
            <a:stretch>
              <a:fillRect l="0" t="0" r="0" b="0"/>
            </a:stretch>
          </a:blipFill>
        </p:spPr>
      </p:sp>
      <p:sp>
        <p:nvSpPr>
          <p:cNvPr name="Freeform 8" id="8"/>
          <p:cNvSpPr/>
          <p:nvPr/>
        </p:nvSpPr>
        <p:spPr>
          <a:xfrm flipH="false" flipV="false" rot="0">
            <a:off x="8285828" y="4822612"/>
            <a:ext cx="3511003" cy="1642243"/>
          </a:xfrm>
          <a:custGeom>
            <a:avLst/>
            <a:gdLst/>
            <a:ahLst/>
            <a:cxnLst/>
            <a:rect r="r" b="b" t="t" l="l"/>
            <a:pathLst>
              <a:path h="1642243" w="3511003">
                <a:moveTo>
                  <a:pt x="0" y="0"/>
                </a:moveTo>
                <a:lnTo>
                  <a:pt x="3511002" y="0"/>
                </a:lnTo>
                <a:lnTo>
                  <a:pt x="3511002" y="1642243"/>
                </a:lnTo>
                <a:lnTo>
                  <a:pt x="0" y="1642243"/>
                </a:lnTo>
                <a:lnTo>
                  <a:pt x="0" y="0"/>
                </a:lnTo>
                <a:close/>
              </a:path>
            </a:pathLst>
          </a:custGeom>
          <a:blipFill>
            <a:blip r:embed="rId5"/>
            <a:stretch>
              <a:fillRect l="0" t="0" r="0" b="0"/>
            </a:stretch>
          </a:blipFill>
        </p:spPr>
      </p:sp>
      <p:sp>
        <p:nvSpPr>
          <p:cNvPr name="Freeform 9" id="9"/>
          <p:cNvSpPr/>
          <p:nvPr/>
        </p:nvSpPr>
        <p:spPr>
          <a:xfrm flipH="false" flipV="false" rot="0">
            <a:off x="8528621" y="6936329"/>
            <a:ext cx="8456001" cy="1537455"/>
          </a:xfrm>
          <a:custGeom>
            <a:avLst/>
            <a:gdLst/>
            <a:ahLst/>
            <a:cxnLst/>
            <a:rect r="r" b="b" t="t" l="l"/>
            <a:pathLst>
              <a:path h="1537455" w="8456001">
                <a:moveTo>
                  <a:pt x="0" y="0"/>
                </a:moveTo>
                <a:lnTo>
                  <a:pt x="8456001" y="0"/>
                </a:lnTo>
                <a:lnTo>
                  <a:pt x="8456001" y="1537455"/>
                </a:lnTo>
                <a:lnTo>
                  <a:pt x="0" y="1537455"/>
                </a:lnTo>
                <a:lnTo>
                  <a:pt x="0" y="0"/>
                </a:lnTo>
                <a:close/>
              </a:path>
            </a:pathLst>
          </a:custGeom>
          <a:blipFill>
            <a:blip r:embed="rId6"/>
            <a:stretch>
              <a:fillRect l="0" t="0" r="0" b="0"/>
            </a:stretch>
          </a:blipFill>
        </p:spPr>
      </p:sp>
      <p:sp>
        <p:nvSpPr>
          <p:cNvPr name="TextBox 10" id="10"/>
          <p:cNvSpPr txBox="true"/>
          <p:nvPr/>
        </p:nvSpPr>
        <p:spPr>
          <a:xfrm rot="0">
            <a:off x="170528" y="261225"/>
            <a:ext cx="16230600" cy="3927475"/>
          </a:xfrm>
          <a:prstGeom prst="rect">
            <a:avLst/>
          </a:prstGeom>
        </p:spPr>
        <p:txBody>
          <a:bodyPr anchor="t" rtlCol="false" tIns="0" lIns="0" bIns="0" rIns="0">
            <a:spAutoFit/>
          </a:bodyPr>
          <a:lstStyle/>
          <a:p>
            <a:pPr algn="l">
              <a:lnSpc>
                <a:spcPts val="3499"/>
              </a:lnSpc>
              <a:spcBef>
                <a:spcPct val="0"/>
              </a:spcBef>
            </a:pPr>
            <a:r>
              <a:rPr lang="en-US" b="true" sz="2499" i="true" u="sng">
                <a:solidFill>
                  <a:srgbClr val="000000"/>
                </a:solidFill>
                <a:latin typeface="Open Sans Bold Italics"/>
                <a:ea typeface="Open Sans Bold Italics"/>
                <a:cs typeface="Open Sans Bold Italics"/>
                <a:sym typeface="Open Sans Bold Italics"/>
              </a:rPr>
              <a:t>Uncertainty Estimation Method :</a:t>
            </a:r>
          </a:p>
          <a:p>
            <a:pPr algn="l">
              <a:lnSpc>
                <a:spcPts val="3499"/>
              </a:lnSpc>
              <a:spcBef>
                <a:spcPct val="0"/>
              </a:spcBef>
            </a:pP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To quantify the model’s uncertainty on a given input, a normalized deviation from the uniform distribution is used over class probabilities. The uncertainty estimate lies in the range [0, 1], where values closer to 1 indicate higher uncertainty. </a:t>
            </a:r>
          </a:p>
          <a:p>
            <a:pPr algn="l">
              <a:lnSpc>
                <a:spcPts val="3499"/>
              </a:lnSpc>
            </a:pPr>
          </a:p>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Uncertainty estimate is given by:</a:t>
            </a:r>
          </a:p>
          <a:p>
            <a:pPr algn="l">
              <a:lnSpc>
                <a:spcPts val="3499"/>
              </a:lnSpc>
              <a:spcBef>
                <a:spcPct val="0"/>
              </a:spcBef>
            </a:pPr>
          </a:p>
          <a:p>
            <a:pPr algn="l">
              <a:lnSpc>
                <a:spcPts val="3499"/>
              </a:lnSpc>
              <a:spcBef>
                <a:spcPct val="0"/>
              </a:spcBef>
            </a:pPr>
          </a:p>
        </p:txBody>
      </p:sp>
      <p:sp>
        <p:nvSpPr>
          <p:cNvPr name="TextBox 11" id="11"/>
          <p:cNvSpPr txBox="true"/>
          <p:nvPr/>
        </p:nvSpPr>
        <p:spPr>
          <a:xfrm rot="0">
            <a:off x="261075" y="4774987"/>
            <a:ext cx="4120158" cy="422275"/>
          </a:xfrm>
          <a:prstGeom prst="rect">
            <a:avLst/>
          </a:prstGeom>
        </p:spPr>
        <p:txBody>
          <a:bodyPr anchor="t" rtlCol="false" tIns="0" lIns="0" bIns="0" rIns="0">
            <a:spAutoFit/>
          </a:bodyPr>
          <a:lstStyle/>
          <a:p>
            <a:pPr algn="ctr"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 Softmax probabilities:</a:t>
            </a:r>
          </a:p>
        </p:txBody>
      </p:sp>
      <p:sp>
        <p:nvSpPr>
          <p:cNvPr name="TextBox 12" id="12"/>
          <p:cNvSpPr txBox="true"/>
          <p:nvPr/>
        </p:nvSpPr>
        <p:spPr>
          <a:xfrm rot="0">
            <a:off x="261075" y="6673099"/>
            <a:ext cx="6197084" cy="422275"/>
          </a:xfrm>
          <a:prstGeom prst="rect">
            <a:avLst/>
          </a:prstGeom>
        </p:spPr>
        <p:txBody>
          <a:bodyPr anchor="t" rtlCol="false" tIns="0" lIns="0" bIns="0" rIns="0">
            <a:spAutoFit/>
          </a:bodyPr>
          <a:lstStyle/>
          <a:p>
            <a:pPr algn="ctr"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U</a:t>
            </a:r>
            <a:r>
              <a:rPr lang="en-US" b="true" sz="2499">
                <a:solidFill>
                  <a:srgbClr val="000000"/>
                </a:solidFill>
                <a:latin typeface="Open Sans Bold"/>
                <a:ea typeface="Open Sans Bold"/>
                <a:cs typeface="Open Sans Bold"/>
                <a:sym typeface="Open Sans Bold"/>
              </a:rPr>
              <a:t>niform distribution over K classes:</a:t>
            </a:r>
          </a:p>
        </p:txBody>
      </p:sp>
      <p:sp>
        <p:nvSpPr>
          <p:cNvPr name="TextBox 13" id="13"/>
          <p:cNvSpPr txBox="true"/>
          <p:nvPr/>
        </p:nvSpPr>
        <p:spPr>
          <a:xfrm rot="0">
            <a:off x="261075" y="3953750"/>
            <a:ext cx="12068413" cy="422275"/>
          </a:xfrm>
          <a:prstGeom prst="rect">
            <a:avLst/>
          </a:prstGeom>
        </p:spPr>
        <p:txBody>
          <a:bodyPr anchor="t" rtlCol="false" tIns="0" lIns="0" bIns="0" rIns="0">
            <a:spAutoFit/>
          </a:bodyPr>
          <a:lstStyle/>
          <a:p>
            <a:pPr algn="ctr" marL="539746" indent="-269873" lvl="1">
              <a:lnSpc>
                <a:spcPts val="3499"/>
              </a:lnSpc>
              <a:buFont typeface="Arial"/>
              <a:buChar char="•"/>
            </a:pPr>
            <a:r>
              <a:rPr lang="en-US" b="true" sz="2499">
                <a:solidFill>
                  <a:srgbClr val="000000"/>
                </a:solidFill>
                <a:latin typeface="Open Sans Bold"/>
                <a:ea typeface="Open Sans Bold"/>
                <a:cs typeface="Open Sans Bold"/>
                <a:sym typeface="Open Sans Bold"/>
              </a:rPr>
              <a:t>Cl</a:t>
            </a:r>
            <a:r>
              <a:rPr lang="en-US" b="true" sz="2499">
                <a:solidFill>
                  <a:srgbClr val="000000"/>
                </a:solidFill>
                <a:latin typeface="Open Sans Bold"/>
                <a:ea typeface="Open Sans Bold"/>
                <a:cs typeface="Open Sans Bold"/>
                <a:sym typeface="Open Sans Bold"/>
              </a:rPr>
              <a:t>assifier logits z dimension: [B×K] for a batch of B samples and K classes:</a:t>
            </a:r>
          </a:p>
        </p:txBody>
      </p:sp>
      <p:sp>
        <p:nvSpPr>
          <p:cNvPr name="TextBox 14" id="14"/>
          <p:cNvSpPr txBox="true"/>
          <p:nvPr/>
        </p:nvSpPr>
        <p:spPr>
          <a:xfrm rot="0">
            <a:off x="88105" y="8797350"/>
            <a:ext cx="17713649" cy="727710"/>
          </a:xfrm>
          <a:prstGeom prst="rect">
            <a:avLst/>
          </a:prstGeom>
        </p:spPr>
        <p:txBody>
          <a:bodyPr anchor="t" rtlCol="false" tIns="0" lIns="0" bIns="0" rIns="0">
            <a:spAutoFit/>
          </a:bodyPr>
          <a:lstStyle/>
          <a:p>
            <a:pPr algn="l" marL="453388" indent="-226694" lvl="1">
              <a:lnSpc>
                <a:spcPts val="2939"/>
              </a:lnSpc>
              <a:buFont typeface="Arial"/>
              <a:buChar char="•"/>
            </a:pPr>
            <a:r>
              <a:rPr lang="en-US" b="true" sz="2099">
                <a:solidFill>
                  <a:srgbClr val="000000"/>
                </a:solidFill>
                <a:latin typeface="Open Sans Bold"/>
                <a:ea typeface="Open Sans Bold"/>
                <a:cs typeface="Open Sans Bold"/>
                <a:sym typeface="Open Sans Bold"/>
              </a:rPr>
              <a:t>This normalizes the deviation of the model’s predicted distribution from the uniform baseline. A value of U(x) close to 0 implies high confidence, whereas values near 1 reflect a distribution close to uniform (i.e., maximum uncertainty).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07669" y="7266453"/>
            <a:ext cx="11301259" cy="1991847"/>
          </a:xfrm>
          <a:custGeom>
            <a:avLst/>
            <a:gdLst/>
            <a:ahLst/>
            <a:cxnLst/>
            <a:rect r="r" b="b" t="t" l="l"/>
            <a:pathLst>
              <a:path h="1991847" w="11301259">
                <a:moveTo>
                  <a:pt x="0" y="0"/>
                </a:moveTo>
                <a:lnTo>
                  <a:pt x="11301259" y="0"/>
                </a:lnTo>
                <a:lnTo>
                  <a:pt x="11301259" y="1991847"/>
                </a:lnTo>
                <a:lnTo>
                  <a:pt x="0" y="1991847"/>
                </a:lnTo>
                <a:lnTo>
                  <a:pt x="0" y="0"/>
                </a:lnTo>
                <a:close/>
              </a:path>
            </a:pathLst>
          </a:custGeom>
          <a:blipFill>
            <a:blip r:embed="rId2"/>
            <a:stretch>
              <a:fillRect l="0" t="0" r="0" b="0"/>
            </a:stretch>
          </a:blipFill>
        </p:spPr>
      </p:sp>
      <p:sp>
        <p:nvSpPr>
          <p:cNvPr name="Freeform 6" id="6"/>
          <p:cNvSpPr/>
          <p:nvPr/>
        </p:nvSpPr>
        <p:spPr>
          <a:xfrm flipH="false" flipV="false" rot="0">
            <a:off x="12126256" y="3726704"/>
            <a:ext cx="5559508" cy="5409656"/>
          </a:xfrm>
          <a:custGeom>
            <a:avLst/>
            <a:gdLst/>
            <a:ahLst/>
            <a:cxnLst/>
            <a:rect r="r" b="b" t="t" l="l"/>
            <a:pathLst>
              <a:path h="5409656" w="5559508">
                <a:moveTo>
                  <a:pt x="0" y="0"/>
                </a:moveTo>
                <a:lnTo>
                  <a:pt x="5559508" y="0"/>
                </a:lnTo>
                <a:lnTo>
                  <a:pt x="5559508" y="5409656"/>
                </a:lnTo>
                <a:lnTo>
                  <a:pt x="0" y="5409656"/>
                </a:lnTo>
                <a:lnTo>
                  <a:pt x="0" y="0"/>
                </a:lnTo>
                <a:close/>
              </a:path>
            </a:pathLst>
          </a:custGeom>
          <a:blipFill>
            <a:blip r:embed="rId3"/>
            <a:stretch>
              <a:fillRect l="0" t="0" r="0" b="0"/>
            </a:stretch>
          </a:blipFill>
        </p:spPr>
      </p:sp>
      <p:sp>
        <p:nvSpPr>
          <p:cNvPr name="TextBox 7" id="7"/>
          <p:cNvSpPr txBox="true"/>
          <p:nvPr/>
        </p:nvSpPr>
        <p:spPr>
          <a:xfrm rot="0">
            <a:off x="403921" y="3034690"/>
            <a:ext cx="15492088" cy="4006850"/>
          </a:xfrm>
          <a:prstGeom prst="rect">
            <a:avLst/>
          </a:prstGeom>
        </p:spPr>
        <p:txBody>
          <a:bodyPr anchor="t" rtlCol="false" tIns="0" lIns="0" bIns="0" rIns="0">
            <a:spAutoFit/>
          </a:bodyPr>
          <a:lstStyle/>
          <a:p>
            <a:pPr algn="l">
              <a:lnSpc>
                <a:spcPts val="4199"/>
              </a:lnSpc>
              <a:spcBef>
                <a:spcPct val="0"/>
              </a:spcBef>
            </a:pPr>
            <a:r>
              <a:rPr lang="en-US" b="true" sz="2999" i="true" u="sng">
                <a:solidFill>
                  <a:srgbClr val="000000"/>
                </a:solidFill>
                <a:latin typeface="Open Sans Bold Italics"/>
                <a:ea typeface="Open Sans Bold Italics"/>
                <a:cs typeface="Open Sans Bold Italics"/>
                <a:sym typeface="Open Sans Bold Italics"/>
              </a:rPr>
              <a:t>Experiment -1 </a:t>
            </a:r>
          </a:p>
          <a:p>
            <a:pPr algn="l">
              <a:lnSpc>
                <a:spcPts val="3499"/>
              </a:lnSpc>
              <a:spcBef>
                <a:spcPct val="0"/>
              </a:spcBef>
            </a:pPr>
          </a:p>
          <a:p>
            <a:pPr algn="l">
              <a:lnSpc>
                <a:spcPts val="3499"/>
              </a:lnSpc>
              <a:spcBef>
                <a:spcPct val="0"/>
              </a:spcBef>
            </a:pPr>
            <a:r>
              <a:rPr lang="en-US" b="true" sz="2499">
                <a:solidFill>
                  <a:srgbClr val="000000"/>
                </a:solidFill>
                <a:latin typeface="Open Sans Bold"/>
                <a:ea typeface="Open Sans Bold"/>
                <a:cs typeface="Open Sans Bold"/>
                <a:sym typeface="Open Sans Bold"/>
              </a:rPr>
              <a:t>Hyperparameters and Settings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Inversion Loss Weights: α = 500, β = 500, γ = 6000, δ = 10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Latent Dimension: 100, Batch Size: 64 </a:t>
            </a:r>
          </a:p>
          <a:p>
            <a:pPr algn="l">
              <a:lnSpc>
                <a:spcPts val="3499"/>
              </a:lnSpc>
              <a:spcBef>
                <a:spcPct val="0"/>
              </a:spcBef>
            </a:pPr>
            <a:r>
              <a:rPr lang="en-US" b="true" sz="2499">
                <a:solidFill>
                  <a:srgbClr val="000000"/>
                </a:solidFill>
                <a:latin typeface="Open Sans Bold"/>
                <a:ea typeface="Open Sans Bold"/>
                <a:cs typeface="Open Sans Bold"/>
                <a:sym typeface="Open Sans Bold"/>
              </a:rPr>
              <a:t>• Number of Classes: 11 (MNIST + Garbage class) </a:t>
            </a:r>
          </a:p>
          <a:p>
            <a:pPr algn="l">
              <a:lnSpc>
                <a:spcPts val="3499"/>
              </a:lnSpc>
              <a:spcBef>
                <a:spcPct val="0"/>
              </a:spcBef>
            </a:pPr>
            <a:r>
              <a:rPr lang="en-US" b="true" sz="2499">
                <a:solidFill>
                  <a:srgbClr val="000000"/>
                </a:solidFill>
                <a:latin typeface="Open Sans Bold"/>
                <a:ea typeface="Open Sans Bold"/>
                <a:cs typeface="Open Sans Bold"/>
                <a:sym typeface="Open Sans Bold"/>
              </a:rPr>
              <a:t>• Generator Steps per Epoch: 250</a:t>
            </a:r>
          </a:p>
          <a:p>
            <a:pPr algn="l">
              <a:lnSpc>
                <a:spcPts val="3499"/>
              </a:lnSpc>
              <a:spcBef>
                <a:spcPct val="0"/>
              </a:spcBef>
            </a:pPr>
            <a:r>
              <a:rPr lang="en-US" b="true" sz="2499">
                <a:solidFill>
                  <a:srgbClr val="000000"/>
                </a:solidFill>
                <a:latin typeface="Open Sans Bold"/>
                <a:ea typeface="Open Sans Bold"/>
                <a:cs typeface="Open Sans Bold"/>
                <a:sym typeface="Open Sans Bold"/>
              </a:rPr>
              <a:t> • Number of samples generated in each step = 1000 </a:t>
            </a:r>
          </a:p>
          <a:p>
            <a:pPr algn="l">
              <a:lnSpc>
                <a:spcPts val="3499"/>
              </a:lnSpc>
              <a:spcBef>
                <a:spcPct val="0"/>
              </a:spcBef>
            </a:pPr>
            <a:r>
              <a:rPr lang="en-US" b="true" sz="2499">
                <a:solidFill>
                  <a:srgbClr val="000000"/>
                </a:solidFill>
                <a:latin typeface="Open Sans Bold"/>
                <a:ea typeface="Open Sans Bold"/>
                <a:cs typeface="Open Sans Bold"/>
                <a:sym typeface="Open Sans Bold"/>
              </a:rPr>
              <a:t>• </a:t>
            </a:r>
            <a:r>
              <a:rPr lang="en-US" b="true" sz="2499">
                <a:solidFill>
                  <a:srgbClr val="004AAD"/>
                </a:solidFill>
                <a:latin typeface="Open Sans Bold"/>
                <a:ea typeface="Open Sans Bold"/>
                <a:cs typeface="Open Sans Bold"/>
                <a:sym typeface="Open Sans Bold"/>
              </a:rPr>
              <a:t>Number of Epochs: 10 </a:t>
            </a:r>
          </a:p>
        </p:txBody>
      </p:sp>
      <p:sp>
        <p:nvSpPr>
          <p:cNvPr name="TextBox 8" id="8"/>
          <p:cNvSpPr txBox="true"/>
          <p:nvPr/>
        </p:nvSpPr>
        <p:spPr>
          <a:xfrm rot="0">
            <a:off x="307669" y="533400"/>
            <a:ext cx="13636823" cy="4222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Open Sans Bold"/>
                <a:ea typeface="Open Sans Bold"/>
                <a:cs typeface="Open Sans Bold"/>
                <a:sym typeface="Open Sans Bold"/>
              </a:rPr>
              <a:t>MNIST dataset is used for training and testing was done on FMNIST, CIFAR10, SVHN</a:t>
            </a:r>
          </a:p>
        </p:txBody>
      </p:sp>
      <p:sp>
        <p:nvSpPr>
          <p:cNvPr name="TextBox 9" id="9"/>
          <p:cNvSpPr txBox="true"/>
          <p:nvPr/>
        </p:nvSpPr>
        <p:spPr>
          <a:xfrm rot="0">
            <a:off x="355795" y="2124853"/>
            <a:ext cx="17480159" cy="679450"/>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Open Sans Bold"/>
                <a:ea typeface="Open Sans Bold"/>
                <a:cs typeface="Open Sans Bold"/>
                <a:sym typeface="Open Sans Bold"/>
              </a:rPr>
              <a:t>Results:</a:t>
            </a:r>
          </a:p>
        </p:txBody>
      </p:sp>
      <p:sp>
        <p:nvSpPr>
          <p:cNvPr name="TextBox 10" id="10"/>
          <p:cNvSpPr txBox="true"/>
          <p:nvPr/>
        </p:nvSpPr>
        <p:spPr>
          <a:xfrm rot="0">
            <a:off x="259543" y="1135523"/>
            <a:ext cx="17576410" cy="789305"/>
          </a:xfrm>
          <a:prstGeom prst="rect">
            <a:avLst/>
          </a:prstGeom>
        </p:spPr>
        <p:txBody>
          <a:bodyPr anchor="t" rtlCol="false" tIns="0" lIns="0" bIns="0" rIns="0">
            <a:spAutoFit/>
          </a:bodyPr>
          <a:lstStyle/>
          <a:p>
            <a:pPr algn="l" marL="496567" indent="-248284" lvl="1">
              <a:lnSpc>
                <a:spcPts val="3219"/>
              </a:lnSpc>
              <a:buFont typeface="Arial"/>
              <a:buChar char="•"/>
            </a:pPr>
            <a:r>
              <a:rPr lang="en-US" b="true" sz="2299">
                <a:solidFill>
                  <a:srgbClr val="000000"/>
                </a:solidFill>
                <a:latin typeface="Open Sans Bold"/>
                <a:ea typeface="Open Sans Bold"/>
                <a:cs typeface="Open Sans Bold"/>
                <a:sym typeface="Open Sans Bold"/>
              </a:rPr>
              <a:t>Several experiments were conducted, during which the code was iteratively debugged and refined, hyperparameters were tuned. The experiments detailed here were performed using the finalized and corrected 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DAGmlIGoIzE</dc:identifier>
  <dcterms:modified xsi:type="dcterms:W3CDTF">2011-08-01T06:04:30Z</dcterms:modified>
  <cp:revision>1</cp:revision>
  <dc:title>Network Inversion for</dc:title>
</cp:coreProperties>
</file>