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008d3e0db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008d3e0db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f9df2129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f9df2129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2c2160ce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2c2160ce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008d3e0db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008d3e0db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2c2160ce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2c2160ce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471e2a1b8_1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471e2a1b8_1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f9df2129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f9df2129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f9df2129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f9df2129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471e2a7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471e2a7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471e2a1b8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471e2a1b8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471e2a1b8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471e2a1b8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008d3e0db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008d3e0db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471e2a1b8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471e2a1b8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008d3e0db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008d3e0db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739400"/>
            <a:ext cx="7688100" cy="1664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900"/>
              <a:t>VISUALIZATION AND FORECASTING OF STOCKS USING HISTORICAL DATA</a:t>
            </a:r>
            <a:endParaRPr sz="3900"/>
          </a:p>
        </p:txBody>
      </p:sp>
      <p:sp>
        <p:nvSpPr>
          <p:cNvPr id="87" name="Google Shape;87;p13"/>
          <p:cNvSpPr txBox="1"/>
          <p:nvPr/>
        </p:nvSpPr>
        <p:spPr>
          <a:xfrm>
            <a:off x="0" y="0"/>
            <a:ext cx="9144000" cy="8589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70C0"/>
              </a:buClr>
              <a:buSzPts val="2400"/>
              <a:buFont typeface="Cambria"/>
              <a:buNone/>
            </a:pPr>
            <a:r>
              <a:rPr b="1" i="0" lang="en" sz="2400" u="none">
                <a:solidFill>
                  <a:srgbClr val="0070C0"/>
                </a:solidFill>
                <a:latin typeface="Cambria"/>
                <a:ea typeface="Cambria"/>
                <a:cs typeface="Cambria"/>
                <a:sym typeface="Cambria"/>
              </a:rPr>
              <a:t>DAYANANDA SAGAR UNIVERSITY</a:t>
            </a:r>
            <a:endParaRPr/>
          </a:p>
          <a:p>
            <a:pPr indent="0" lvl="0" marL="0" marR="0" rtl="0" algn="ctr">
              <a:lnSpc>
                <a:spcPct val="100000"/>
              </a:lnSpc>
              <a:spcBef>
                <a:spcPts val="400"/>
              </a:spcBef>
              <a:spcAft>
                <a:spcPts val="0"/>
              </a:spcAft>
              <a:buClr>
                <a:srgbClr val="0E5672"/>
              </a:buClr>
              <a:buSzPts val="2000"/>
              <a:buFont typeface="Cambria"/>
              <a:buNone/>
            </a:pPr>
            <a:r>
              <a:rPr b="1" i="0" lang="en" sz="2000" u="none">
                <a:solidFill>
                  <a:srgbClr val="0E5672"/>
                </a:solidFill>
                <a:latin typeface="Cambria"/>
                <a:ea typeface="Cambria"/>
                <a:cs typeface="Cambria"/>
                <a:sym typeface="Cambria"/>
              </a:rPr>
              <a:t>SCHOOL OF ENGINEERING</a:t>
            </a:r>
            <a:endParaRPr/>
          </a:p>
        </p:txBody>
      </p:sp>
      <p:pic>
        <p:nvPicPr>
          <p:cNvPr id="88" name="Google Shape;88;p13"/>
          <p:cNvPicPr preferRelativeResize="0"/>
          <p:nvPr/>
        </p:nvPicPr>
        <p:blipFill rotWithShape="1">
          <a:blip r:embed="rId3">
            <a:alphaModFix/>
          </a:blip>
          <a:srcRect b="0" l="0" r="0" t="0"/>
          <a:stretch/>
        </p:blipFill>
        <p:spPr>
          <a:xfrm>
            <a:off x="1026225" y="19313"/>
            <a:ext cx="946626" cy="820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551100" y="525150"/>
            <a:ext cx="4133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Forecast </a:t>
            </a:r>
            <a:r>
              <a:rPr lang="en"/>
              <a:t>Stock Page</a:t>
            </a:r>
            <a:endParaRPr/>
          </a:p>
        </p:txBody>
      </p:sp>
      <p:pic>
        <p:nvPicPr>
          <p:cNvPr id="145" name="Google Shape;145;p22"/>
          <p:cNvPicPr preferRelativeResize="0"/>
          <p:nvPr/>
        </p:nvPicPr>
        <p:blipFill rotWithShape="1">
          <a:blip r:embed="rId3">
            <a:alphaModFix/>
          </a:blip>
          <a:srcRect b="59601" l="35197" r="13314" t="4195"/>
          <a:stretch/>
        </p:blipFill>
        <p:spPr>
          <a:xfrm>
            <a:off x="763400" y="1333125"/>
            <a:ext cx="3982200" cy="3701949"/>
          </a:xfrm>
          <a:prstGeom prst="rect">
            <a:avLst/>
          </a:prstGeom>
          <a:noFill/>
          <a:ln>
            <a:noFill/>
          </a:ln>
        </p:spPr>
      </p:pic>
      <p:pic>
        <p:nvPicPr>
          <p:cNvPr id="146" name="Google Shape;146;p22"/>
          <p:cNvPicPr preferRelativeResize="0"/>
          <p:nvPr/>
        </p:nvPicPr>
        <p:blipFill rotWithShape="1">
          <a:blip r:embed="rId3">
            <a:alphaModFix/>
          </a:blip>
          <a:srcRect b="7453" l="34253" r="13250" t="39683"/>
          <a:stretch/>
        </p:blipFill>
        <p:spPr>
          <a:xfrm>
            <a:off x="5283500" y="601350"/>
            <a:ext cx="3329874" cy="4433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7650" y="525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Stock Information</a:t>
            </a:r>
            <a:r>
              <a:rPr lang="en"/>
              <a:t> </a:t>
            </a:r>
            <a:r>
              <a:rPr lang="en"/>
              <a:t>Testing </a:t>
            </a:r>
            <a:endParaRPr/>
          </a:p>
        </p:txBody>
      </p:sp>
      <p:pic>
        <p:nvPicPr>
          <p:cNvPr id="157" name="Google Shape;157;p24"/>
          <p:cNvPicPr preferRelativeResize="0"/>
          <p:nvPr/>
        </p:nvPicPr>
        <p:blipFill>
          <a:blip r:embed="rId3">
            <a:alphaModFix/>
          </a:blip>
          <a:stretch>
            <a:fillRect/>
          </a:stretch>
        </p:blipFill>
        <p:spPr>
          <a:xfrm>
            <a:off x="152400" y="1832875"/>
            <a:ext cx="8839201" cy="147776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7650" y="525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8" name="Google Shape;168;p26"/>
          <p:cNvSpPr txBox="1"/>
          <p:nvPr>
            <p:ph idx="1" type="body"/>
          </p:nvPr>
        </p:nvSpPr>
        <p:spPr>
          <a:xfrm>
            <a:off x="729450" y="1360275"/>
            <a:ext cx="7688700" cy="3258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We've discovered that machine learning can be used to anticipate and compare stock market prices. The result demonstrates how historical data may be used to anticipate stock movement with fair accuracy, but the technique chosen is dependent on the factors required, such as time, variance, and mean accuracy. The LSTM is a superior choice if high accuracy and low variation are required, but it is also slower. Backpropagation is preferable if high speed and accuracy are required. We've included seven criteria (Date, Open, Close, High, Low, Adj Close, Volume) that influence stock performance in this implementation. A better degree of accuracy can be attained if a larger number of factors are employed, and the data is preprocessed and filtered properly before being used to train the network model.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Code</a:t>
            </a:r>
            <a:endParaRPr>
              <a:solidFill>
                <a:schemeClr val="lt1"/>
              </a:solidFill>
            </a:endParaRPr>
          </a:p>
        </p:txBody>
      </p:sp>
      <p:sp>
        <p:nvSpPr>
          <p:cNvPr id="99" name="Google Shape;99;p15"/>
          <p:cNvSpPr txBox="1"/>
          <p:nvPr>
            <p:ph idx="1" type="body"/>
          </p:nvPr>
        </p:nvSpPr>
        <p:spPr>
          <a:xfrm>
            <a:off x="729325" y="1774075"/>
            <a:ext cx="3774300" cy="2261100"/>
          </a:xfrm>
          <a:prstGeom prst="rect">
            <a:avLst/>
          </a:prstGeom>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 sz="900">
                <a:solidFill>
                  <a:srgbClr val="C586C0"/>
                </a:solidFill>
                <a:highlight>
                  <a:srgbClr val="1E1E1E"/>
                </a:highlight>
                <a:latin typeface="Courier New"/>
                <a:ea typeface="Courier New"/>
                <a:cs typeface="Courier New"/>
                <a:sym typeface="Courier New"/>
              </a:rPr>
              <a:t>from</a:t>
            </a:r>
            <a:r>
              <a:rPr lang="en" sz="900">
                <a:solidFill>
                  <a:srgbClr val="D4D4D4"/>
                </a:solidFill>
                <a:highlight>
                  <a:srgbClr val="1E1E1E"/>
                </a:highlight>
                <a:latin typeface="Courier New"/>
                <a:ea typeface="Courier New"/>
                <a:cs typeface="Courier New"/>
                <a:sym typeface="Courier New"/>
              </a:rPr>
              <a:t> keras.models </a:t>
            </a:r>
            <a:r>
              <a:rPr lang="en" sz="900">
                <a:solidFill>
                  <a:srgbClr val="C586C0"/>
                </a:solidFill>
                <a:highlight>
                  <a:srgbClr val="1E1E1E"/>
                </a:highlight>
                <a:latin typeface="Courier New"/>
                <a:ea typeface="Courier New"/>
                <a:cs typeface="Courier New"/>
                <a:sym typeface="Courier New"/>
              </a:rPr>
              <a:t>import</a:t>
            </a:r>
            <a:r>
              <a:rPr lang="en" sz="900">
                <a:solidFill>
                  <a:srgbClr val="D4D4D4"/>
                </a:solidFill>
                <a:highlight>
                  <a:srgbClr val="1E1E1E"/>
                </a:highlight>
                <a:latin typeface="Courier New"/>
                <a:ea typeface="Courier New"/>
                <a:cs typeface="Courier New"/>
                <a:sym typeface="Courier New"/>
              </a:rPr>
              <a:t> Sequential</a:t>
            </a:r>
            <a:endParaRPr sz="900">
              <a:solidFill>
                <a:srgbClr val="D4D4D4"/>
              </a:solidFill>
              <a:highlight>
                <a:srgbClr val="1E1E1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rgbClr val="C586C0"/>
                </a:solidFill>
                <a:highlight>
                  <a:srgbClr val="1E1E1E"/>
                </a:highlight>
                <a:latin typeface="Courier New"/>
                <a:ea typeface="Courier New"/>
                <a:cs typeface="Courier New"/>
                <a:sym typeface="Courier New"/>
              </a:rPr>
              <a:t>from</a:t>
            </a:r>
            <a:r>
              <a:rPr lang="en" sz="900">
                <a:solidFill>
                  <a:srgbClr val="D4D4D4"/>
                </a:solidFill>
                <a:highlight>
                  <a:srgbClr val="1E1E1E"/>
                </a:highlight>
                <a:latin typeface="Courier New"/>
                <a:ea typeface="Courier New"/>
                <a:cs typeface="Courier New"/>
                <a:sym typeface="Courier New"/>
              </a:rPr>
              <a:t> keras.layers </a:t>
            </a:r>
            <a:r>
              <a:rPr lang="en" sz="900">
                <a:solidFill>
                  <a:srgbClr val="C586C0"/>
                </a:solidFill>
                <a:highlight>
                  <a:srgbClr val="1E1E1E"/>
                </a:highlight>
                <a:latin typeface="Courier New"/>
                <a:ea typeface="Courier New"/>
                <a:cs typeface="Courier New"/>
                <a:sym typeface="Courier New"/>
              </a:rPr>
              <a:t>import</a:t>
            </a:r>
            <a:r>
              <a:rPr lang="en" sz="900">
                <a:solidFill>
                  <a:srgbClr val="D4D4D4"/>
                </a:solidFill>
                <a:highlight>
                  <a:srgbClr val="1E1E1E"/>
                </a:highlight>
                <a:latin typeface="Courier New"/>
                <a:ea typeface="Courier New"/>
                <a:cs typeface="Courier New"/>
                <a:sym typeface="Courier New"/>
              </a:rPr>
              <a:t> Dense, LSTM</a:t>
            </a:r>
            <a:endParaRPr sz="900">
              <a:solidFill>
                <a:srgbClr val="D4D4D4"/>
              </a:solidFill>
              <a:highlight>
                <a:srgbClr val="1E1E1E"/>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rgbClr val="6A9955"/>
                </a:solidFill>
                <a:highlight>
                  <a:srgbClr val="1E1E1E"/>
                </a:highlight>
                <a:latin typeface="Courier New"/>
                <a:ea typeface="Courier New"/>
                <a:cs typeface="Courier New"/>
                <a:sym typeface="Courier New"/>
              </a:rPr>
              <a:t># Build the LSTM model</a:t>
            </a:r>
            <a:endParaRPr sz="900">
              <a:solidFill>
                <a:srgbClr val="6A9955"/>
              </a:solidFill>
              <a:highlight>
                <a:srgbClr val="1E1E1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model = Sequential()</a:t>
            </a:r>
            <a:endParaRPr sz="900">
              <a:solidFill>
                <a:srgbClr val="D4D4D4"/>
              </a:solidFill>
              <a:highlight>
                <a:srgbClr val="1E1E1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model.add(LSTM(</a:t>
            </a:r>
            <a:r>
              <a:rPr lang="en" sz="900">
                <a:solidFill>
                  <a:srgbClr val="B5CEA8"/>
                </a:solidFill>
                <a:highlight>
                  <a:srgbClr val="1E1E1E"/>
                </a:highlight>
                <a:latin typeface="Courier New"/>
                <a:ea typeface="Courier New"/>
                <a:cs typeface="Courier New"/>
                <a:sym typeface="Courier New"/>
              </a:rPr>
              <a:t>128</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return_sequences</a:t>
            </a:r>
            <a:r>
              <a:rPr lang="en" sz="900">
                <a:solidFill>
                  <a:srgbClr val="D4D4D4"/>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True</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input_shape</a:t>
            </a:r>
            <a:r>
              <a:rPr lang="en" sz="900">
                <a:solidFill>
                  <a:srgbClr val="D4D4D4"/>
                </a:solidFill>
                <a:highlight>
                  <a:srgbClr val="1E1E1E"/>
                </a:highlight>
                <a:latin typeface="Courier New"/>
                <a:ea typeface="Courier New"/>
                <a:cs typeface="Courier New"/>
                <a:sym typeface="Courier New"/>
              </a:rPr>
              <a:t>= (x_train.shape[</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model.add(LSTM(</a:t>
            </a:r>
            <a:r>
              <a:rPr lang="en" sz="900">
                <a:solidFill>
                  <a:srgbClr val="B5CEA8"/>
                </a:solidFill>
                <a:highlight>
                  <a:srgbClr val="1E1E1E"/>
                </a:highlight>
                <a:latin typeface="Courier New"/>
                <a:ea typeface="Courier New"/>
                <a:cs typeface="Courier New"/>
                <a:sym typeface="Courier New"/>
              </a:rPr>
              <a:t>64</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return_sequences</a:t>
            </a:r>
            <a:r>
              <a:rPr lang="en" sz="900">
                <a:solidFill>
                  <a:srgbClr val="D4D4D4"/>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False</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model.add(Dense(</a:t>
            </a:r>
            <a:r>
              <a:rPr lang="en" sz="900">
                <a:solidFill>
                  <a:srgbClr val="B5CEA8"/>
                </a:solidFill>
                <a:highlight>
                  <a:srgbClr val="1E1E1E"/>
                </a:highlight>
                <a:latin typeface="Courier New"/>
                <a:ea typeface="Courier New"/>
                <a:cs typeface="Courier New"/>
                <a:sym typeface="Courier New"/>
              </a:rPr>
              <a:t>25</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model.add(Dense(</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rgbClr val="6A9955"/>
                </a:solidFill>
                <a:highlight>
                  <a:srgbClr val="1E1E1E"/>
                </a:highlight>
                <a:latin typeface="Courier New"/>
                <a:ea typeface="Courier New"/>
                <a:cs typeface="Courier New"/>
                <a:sym typeface="Courier New"/>
              </a:rPr>
              <a:t># Compile the model</a:t>
            </a:r>
            <a:endParaRPr sz="900">
              <a:solidFill>
                <a:srgbClr val="6A9955"/>
              </a:solidFill>
              <a:highlight>
                <a:srgbClr val="1E1E1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model.compile(</a:t>
            </a:r>
            <a:r>
              <a:rPr lang="en" sz="900">
                <a:solidFill>
                  <a:srgbClr val="9CDCFE"/>
                </a:solidFill>
                <a:highlight>
                  <a:srgbClr val="1E1E1E"/>
                </a:highlight>
                <a:latin typeface="Courier New"/>
                <a:ea typeface="Courier New"/>
                <a:cs typeface="Courier New"/>
                <a:sym typeface="Courier New"/>
              </a:rPr>
              <a:t>optimizer</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'adam'</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loss</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'mean_squared_error'</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rgbClr val="6A9955"/>
                </a:solidFill>
                <a:highlight>
                  <a:srgbClr val="1E1E1E"/>
                </a:highlight>
                <a:latin typeface="Courier New"/>
                <a:ea typeface="Courier New"/>
                <a:cs typeface="Courier New"/>
                <a:sym typeface="Courier New"/>
              </a:rPr>
              <a:t># Train the model</a:t>
            </a:r>
            <a:endParaRPr sz="900">
              <a:solidFill>
                <a:srgbClr val="6A9955"/>
              </a:solidFill>
              <a:highlight>
                <a:srgbClr val="1E1E1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model.fit(x_train, y_train, </a:t>
            </a:r>
            <a:r>
              <a:rPr lang="en" sz="900">
                <a:solidFill>
                  <a:srgbClr val="9CDCFE"/>
                </a:solidFill>
                <a:highlight>
                  <a:srgbClr val="1E1E1E"/>
                </a:highlight>
                <a:latin typeface="Courier New"/>
                <a:ea typeface="Courier New"/>
                <a:cs typeface="Courier New"/>
                <a:sym typeface="Courier New"/>
              </a:rPr>
              <a:t>batch_size</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epochs</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900">
              <a:solidFill>
                <a:srgbClr val="C586C0"/>
              </a:solidFill>
              <a:highlight>
                <a:schemeClr val="dk2"/>
              </a:highlight>
              <a:latin typeface="Courier New"/>
              <a:ea typeface="Courier New"/>
              <a:cs typeface="Courier New"/>
              <a:sym typeface="Courier New"/>
            </a:endParaRPr>
          </a:p>
        </p:txBody>
      </p:sp>
      <p:sp>
        <p:nvSpPr>
          <p:cNvPr id="100" name="Google Shape;100;p15"/>
          <p:cNvSpPr txBox="1"/>
          <p:nvPr>
            <p:ph idx="2" type="body"/>
          </p:nvPr>
        </p:nvSpPr>
        <p:spPr>
          <a:xfrm>
            <a:off x="4643600" y="1545475"/>
            <a:ext cx="3933300" cy="2261100"/>
          </a:xfrm>
          <a:prstGeom prst="rect">
            <a:avLst/>
          </a:prstGeom>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 sz="900">
                <a:solidFill>
                  <a:srgbClr val="6A9955"/>
                </a:solidFill>
                <a:highlight>
                  <a:srgbClr val="1E1E1E"/>
                </a:highlight>
                <a:latin typeface="Courier New"/>
                <a:ea typeface="Courier New"/>
                <a:cs typeface="Courier New"/>
                <a:sym typeface="Courier New"/>
              </a:rPr>
              <a:t># Create the testing data set</a:t>
            </a:r>
            <a:endParaRPr sz="900">
              <a:solidFill>
                <a:srgbClr val="6A9955"/>
              </a:solidFill>
              <a:highlight>
                <a:srgbClr val="1E1E1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test_data = scaled_data[training_data_len - </a:t>
            </a:r>
            <a:r>
              <a:rPr lang="en" sz="900">
                <a:solidFill>
                  <a:srgbClr val="B5CEA8"/>
                </a:solidFill>
                <a:highlight>
                  <a:srgbClr val="1E1E1E"/>
                </a:highlight>
                <a:latin typeface="Courier New"/>
                <a:ea typeface="Courier New"/>
                <a:cs typeface="Courier New"/>
                <a:sym typeface="Courier New"/>
              </a:rPr>
              <a:t>60</a:t>
            </a:r>
            <a:r>
              <a:rPr lang="en"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rgbClr val="6A9955"/>
                </a:solidFill>
                <a:highlight>
                  <a:srgbClr val="1E1E1E"/>
                </a:highlight>
                <a:latin typeface="Courier New"/>
                <a:ea typeface="Courier New"/>
                <a:cs typeface="Courier New"/>
                <a:sym typeface="Courier New"/>
              </a:rPr>
              <a:t># Create the data sets x_test and y_test</a:t>
            </a:r>
            <a:endParaRPr sz="900">
              <a:solidFill>
                <a:srgbClr val="6A9955"/>
              </a:solidFill>
              <a:highlight>
                <a:srgbClr val="1E1E1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x_test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y_test = dataset[training_data_len:,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rgbClr val="C586C0"/>
                </a:solidFill>
                <a:highlight>
                  <a:srgbClr val="1E1E1E"/>
                </a:highlight>
                <a:latin typeface="Courier New"/>
                <a:ea typeface="Courier New"/>
                <a:cs typeface="Courier New"/>
                <a:sym typeface="Courier New"/>
              </a:rPr>
              <a:t>for</a:t>
            </a:r>
            <a:r>
              <a:rPr lang="en" sz="900">
                <a:solidFill>
                  <a:srgbClr val="D4D4D4"/>
                </a:solidFill>
                <a:highlight>
                  <a:srgbClr val="1E1E1E"/>
                </a:highlight>
                <a:latin typeface="Courier New"/>
                <a:ea typeface="Courier New"/>
                <a:cs typeface="Courier New"/>
                <a:sym typeface="Courier New"/>
              </a:rPr>
              <a:t> i </a:t>
            </a:r>
            <a:r>
              <a:rPr lang="en" sz="900">
                <a:solidFill>
                  <a:srgbClr val="C586C0"/>
                </a:solidFill>
                <a:highlight>
                  <a:srgbClr val="1E1E1E"/>
                </a:highlight>
                <a:latin typeface="Courier New"/>
                <a:ea typeface="Courier New"/>
                <a:cs typeface="Courier New"/>
                <a:sym typeface="Courier New"/>
              </a:rPr>
              <a:t>in</a:t>
            </a: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range</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60</a:t>
            </a: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len</a:t>
            </a:r>
            <a:r>
              <a:rPr lang="en" sz="900">
                <a:solidFill>
                  <a:srgbClr val="D4D4D4"/>
                </a:solidFill>
                <a:highlight>
                  <a:srgbClr val="1E1E1E"/>
                </a:highlight>
                <a:latin typeface="Courier New"/>
                <a:ea typeface="Courier New"/>
                <a:cs typeface="Courier New"/>
                <a:sym typeface="Courier New"/>
              </a:rPr>
              <a:t>(test_data)):</a:t>
            </a:r>
            <a:endParaRPr sz="900">
              <a:solidFill>
                <a:srgbClr val="D4D4D4"/>
              </a:solidFill>
              <a:highlight>
                <a:srgbClr val="1E1E1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x_test.append(test_data[i-</a:t>
            </a:r>
            <a:r>
              <a:rPr lang="en" sz="900">
                <a:solidFill>
                  <a:srgbClr val="B5CEA8"/>
                </a:solidFill>
                <a:highlight>
                  <a:srgbClr val="1E1E1E"/>
                </a:highlight>
                <a:latin typeface="Courier New"/>
                <a:ea typeface="Courier New"/>
                <a:cs typeface="Courier New"/>
                <a:sym typeface="Courier New"/>
              </a:rPr>
              <a:t>60</a:t>
            </a:r>
            <a:r>
              <a:rPr lang="en" sz="900">
                <a:solidFill>
                  <a:srgbClr val="D4D4D4"/>
                </a:solidFill>
                <a:highlight>
                  <a:srgbClr val="1E1E1E"/>
                </a:highlight>
                <a:latin typeface="Courier New"/>
                <a:ea typeface="Courier New"/>
                <a:cs typeface="Courier New"/>
                <a:sym typeface="Courier New"/>
              </a:rPr>
              <a:t>:i, </a:t>
            </a:r>
            <a:r>
              <a:rPr lang="en" sz="900">
                <a:solidFill>
                  <a:srgbClr val="B5CEA8"/>
                </a:solidFill>
                <a:highlight>
                  <a:srgbClr val="1E1E1E"/>
                </a:highlight>
                <a:latin typeface="Courier New"/>
                <a:ea typeface="Courier New"/>
                <a:cs typeface="Courier New"/>
                <a:sym typeface="Courier New"/>
              </a:rPr>
              <a:t>0</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rgbClr val="6A9955"/>
                </a:solidFill>
                <a:highlight>
                  <a:srgbClr val="1E1E1E"/>
                </a:highlight>
                <a:latin typeface="Courier New"/>
                <a:ea typeface="Courier New"/>
                <a:cs typeface="Courier New"/>
                <a:sym typeface="Courier New"/>
              </a:rPr>
              <a:t># Convert the data to a numpy array</a:t>
            </a:r>
            <a:endParaRPr sz="900">
              <a:solidFill>
                <a:srgbClr val="6A9955"/>
              </a:solidFill>
              <a:highlight>
                <a:srgbClr val="1E1E1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x_test = np.array(x_test)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rgbClr val="6A9955"/>
                </a:solidFill>
                <a:highlight>
                  <a:srgbClr val="1E1E1E"/>
                </a:highlight>
                <a:latin typeface="Courier New"/>
                <a:ea typeface="Courier New"/>
                <a:cs typeface="Courier New"/>
                <a:sym typeface="Courier New"/>
              </a:rPr>
              <a:t># Reshape the data</a:t>
            </a:r>
            <a:endParaRPr sz="900">
              <a:solidFill>
                <a:srgbClr val="6A9955"/>
              </a:solidFill>
              <a:highlight>
                <a:srgbClr val="1E1E1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x_test = np.reshape(x_test, (x_test.shape[</a:t>
            </a:r>
            <a:r>
              <a:rPr lang="en" sz="900">
                <a:solidFill>
                  <a:srgbClr val="B5CEA8"/>
                </a:solidFill>
                <a:highlight>
                  <a:srgbClr val="1E1E1E"/>
                </a:highlight>
                <a:latin typeface="Courier New"/>
                <a:ea typeface="Courier New"/>
                <a:cs typeface="Courier New"/>
                <a:sym typeface="Courier New"/>
              </a:rPr>
              <a:t>0</a:t>
            </a:r>
            <a:r>
              <a:rPr lang="en" sz="900">
                <a:solidFill>
                  <a:srgbClr val="D4D4D4"/>
                </a:solidFill>
                <a:highlight>
                  <a:srgbClr val="1E1E1E"/>
                </a:highlight>
                <a:latin typeface="Courier New"/>
                <a:ea typeface="Courier New"/>
                <a:cs typeface="Courier New"/>
                <a:sym typeface="Courier New"/>
              </a:rPr>
              <a:t>], x_test.shape[</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rgbClr val="6A9955"/>
                </a:solidFill>
                <a:highlight>
                  <a:srgbClr val="1E1E1E"/>
                </a:highlight>
                <a:latin typeface="Courier New"/>
                <a:ea typeface="Courier New"/>
                <a:cs typeface="Courier New"/>
                <a:sym typeface="Courier New"/>
              </a:rPr>
              <a:t># Get the models predicted price values</a:t>
            </a:r>
            <a:endParaRPr sz="900">
              <a:solidFill>
                <a:srgbClr val="6A9955"/>
              </a:solidFill>
              <a:highlight>
                <a:srgbClr val="1E1E1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predictions = model.predict(x_test)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predictions = scaler.inverse_transform(predictions)</a:t>
            </a:r>
            <a:endParaRPr sz="900">
              <a:solidFill>
                <a:srgbClr val="D4D4D4"/>
              </a:solidFill>
              <a:highlight>
                <a:srgbClr val="1E1E1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rgbClr val="6A9955"/>
                </a:solidFill>
                <a:highlight>
                  <a:srgbClr val="1E1E1E"/>
                </a:highlight>
                <a:latin typeface="Courier New"/>
                <a:ea typeface="Courier New"/>
                <a:cs typeface="Courier New"/>
                <a:sym typeface="Courier New"/>
              </a:rPr>
              <a:t># Get the root mean squared error (RMSE)</a:t>
            </a:r>
            <a:endParaRPr sz="900">
              <a:solidFill>
                <a:srgbClr val="6A9955"/>
              </a:solidFill>
              <a:highlight>
                <a:srgbClr val="1E1E1E"/>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rmse = np.sqrt(np.mean(((predictions - y_test) ** </a:t>
            </a:r>
            <a:r>
              <a:rPr lang="en" sz="900">
                <a:solidFill>
                  <a:srgbClr val="B5CEA8"/>
                </a:solidFill>
                <a:highlight>
                  <a:srgbClr val="1E1E1E"/>
                </a:highlight>
                <a:latin typeface="Courier New"/>
                <a:ea typeface="Courier New"/>
                <a:cs typeface="Courier New"/>
                <a:sym typeface="Courier New"/>
              </a:rPr>
              <a:t>2</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23333"/>
              </a:lnSpc>
              <a:spcBef>
                <a:spcPts val="0"/>
              </a:spcBef>
              <a:spcAft>
                <a:spcPts val="0"/>
              </a:spcAft>
              <a:buNone/>
            </a:pPr>
            <a:r>
              <a:t/>
            </a:r>
            <a:endParaRPr sz="900">
              <a:solidFill>
                <a:srgbClr val="D4D4D4"/>
              </a:solidFill>
              <a:highlight>
                <a:schemeClr val="dk2"/>
              </a:highlight>
              <a:latin typeface="Courier New"/>
              <a:ea typeface="Courier New"/>
              <a:cs typeface="Courier New"/>
              <a:sym typeface="Courier New"/>
            </a:endParaRPr>
          </a:p>
        </p:txBody>
      </p:sp>
      <p:sp>
        <p:nvSpPr>
          <p:cNvPr id="101" name="Google Shape;101;p15"/>
          <p:cNvSpPr txBox="1"/>
          <p:nvPr>
            <p:ph type="title"/>
          </p:nvPr>
        </p:nvSpPr>
        <p:spPr>
          <a:xfrm>
            <a:off x="727650" y="525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2"/>
                </a:solidFill>
              </a:rPr>
              <a:t>Implementation</a:t>
            </a:r>
            <a:endParaRPr>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7650" y="525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Online Stock Dataset - APPLE(AAPL)</a:t>
            </a:r>
            <a:endParaRPr/>
          </a:p>
        </p:txBody>
      </p:sp>
      <p:pic>
        <p:nvPicPr>
          <p:cNvPr id="112" name="Google Shape;112;p17"/>
          <p:cNvPicPr preferRelativeResize="0"/>
          <p:nvPr/>
        </p:nvPicPr>
        <p:blipFill>
          <a:blip r:embed="rId3">
            <a:alphaModFix/>
          </a:blip>
          <a:stretch>
            <a:fillRect/>
          </a:stretch>
        </p:blipFill>
        <p:spPr>
          <a:xfrm>
            <a:off x="1279425" y="1287500"/>
            <a:ext cx="6585125" cy="3778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551100" y="525150"/>
            <a:ext cx="82458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t>
            </a:r>
            <a:r>
              <a:rPr lang="en"/>
              <a:t>ummary statistics of attributes of Training Dataset</a:t>
            </a:r>
            <a:endParaRPr/>
          </a:p>
        </p:txBody>
      </p:sp>
      <p:pic>
        <p:nvPicPr>
          <p:cNvPr id="118" name="Google Shape;118;p18"/>
          <p:cNvPicPr preferRelativeResize="0"/>
          <p:nvPr/>
        </p:nvPicPr>
        <p:blipFill>
          <a:blip r:embed="rId3">
            <a:alphaModFix/>
          </a:blip>
          <a:stretch>
            <a:fillRect/>
          </a:stretch>
        </p:blipFill>
        <p:spPr>
          <a:xfrm>
            <a:off x="1232375" y="1437100"/>
            <a:ext cx="6883250" cy="3315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551100" y="525150"/>
            <a:ext cx="82458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statistics of LSTM Model</a:t>
            </a:r>
            <a:endParaRPr/>
          </a:p>
        </p:txBody>
      </p:sp>
      <p:pic>
        <p:nvPicPr>
          <p:cNvPr id="124" name="Google Shape;124;p19"/>
          <p:cNvPicPr preferRelativeResize="0"/>
          <p:nvPr/>
        </p:nvPicPr>
        <p:blipFill>
          <a:blip r:embed="rId3">
            <a:alphaModFix/>
          </a:blip>
          <a:stretch>
            <a:fillRect/>
          </a:stretch>
        </p:blipFill>
        <p:spPr>
          <a:xfrm>
            <a:off x="1204150" y="1326800"/>
            <a:ext cx="6939699" cy="3542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551100" y="525150"/>
            <a:ext cx="4133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Stock Information Page</a:t>
            </a:r>
            <a:endParaRPr/>
          </a:p>
        </p:txBody>
      </p:sp>
      <p:pic>
        <p:nvPicPr>
          <p:cNvPr id="130" name="Google Shape;130;p20"/>
          <p:cNvPicPr preferRelativeResize="0"/>
          <p:nvPr/>
        </p:nvPicPr>
        <p:blipFill rotWithShape="1">
          <a:blip r:embed="rId3">
            <a:alphaModFix/>
          </a:blip>
          <a:srcRect b="4639" l="25250" r="0" t="65095"/>
          <a:stretch/>
        </p:blipFill>
        <p:spPr>
          <a:xfrm>
            <a:off x="3156450" y="1310675"/>
            <a:ext cx="2925150" cy="3688658"/>
          </a:xfrm>
          <a:prstGeom prst="rect">
            <a:avLst/>
          </a:prstGeom>
          <a:noFill/>
          <a:ln>
            <a:noFill/>
          </a:ln>
        </p:spPr>
      </p:pic>
      <p:pic>
        <p:nvPicPr>
          <p:cNvPr id="131" name="Google Shape;131;p20"/>
          <p:cNvPicPr preferRelativeResize="0"/>
          <p:nvPr/>
        </p:nvPicPr>
        <p:blipFill rotWithShape="1">
          <a:blip r:embed="rId3">
            <a:alphaModFix/>
          </a:blip>
          <a:srcRect b="66353" l="29320" r="11314" t="1955"/>
          <a:stretch/>
        </p:blipFill>
        <p:spPr>
          <a:xfrm>
            <a:off x="155100" y="1310675"/>
            <a:ext cx="2925139" cy="3688648"/>
          </a:xfrm>
          <a:prstGeom prst="rect">
            <a:avLst/>
          </a:prstGeom>
          <a:noFill/>
          <a:ln>
            <a:noFill/>
          </a:ln>
        </p:spPr>
      </p:pic>
      <p:pic>
        <p:nvPicPr>
          <p:cNvPr id="132" name="Google Shape;132;p20"/>
          <p:cNvPicPr preferRelativeResize="0"/>
          <p:nvPr/>
        </p:nvPicPr>
        <p:blipFill rotWithShape="1">
          <a:blip r:embed="rId3">
            <a:alphaModFix/>
          </a:blip>
          <a:srcRect b="34812" l="31585" r="10543" t="33497"/>
          <a:stretch/>
        </p:blipFill>
        <p:spPr>
          <a:xfrm>
            <a:off x="6157804" y="1310675"/>
            <a:ext cx="2851663" cy="36886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551100" y="525150"/>
            <a:ext cx="4133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Stocks Comparing Page</a:t>
            </a:r>
            <a:endParaRPr/>
          </a:p>
        </p:txBody>
      </p:sp>
      <p:pic>
        <p:nvPicPr>
          <p:cNvPr id="138" name="Google Shape;138;p21"/>
          <p:cNvPicPr preferRelativeResize="0"/>
          <p:nvPr/>
        </p:nvPicPr>
        <p:blipFill rotWithShape="1">
          <a:blip r:embed="rId3">
            <a:alphaModFix/>
          </a:blip>
          <a:srcRect b="64193" l="33178" r="13505" t="5348"/>
          <a:stretch/>
        </p:blipFill>
        <p:spPr>
          <a:xfrm>
            <a:off x="315050" y="1978308"/>
            <a:ext cx="4033100" cy="2123867"/>
          </a:xfrm>
          <a:prstGeom prst="rect">
            <a:avLst/>
          </a:prstGeom>
          <a:noFill/>
          <a:ln>
            <a:noFill/>
          </a:ln>
        </p:spPr>
      </p:pic>
      <p:pic>
        <p:nvPicPr>
          <p:cNvPr id="139" name="Google Shape;139;p21"/>
          <p:cNvPicPr preferRelativeResize="0"/>
          <p:nvPr/>
        </p:nvPicPr>
        <p:blipFill rotWithShape="1">
          <a:blip r:embed="rId3">
            <a:alphaModFix/>
          </a:blip>
          <a:srcRect b="11071" l="34175" r="12508" t="36254"/>
          <a:stretch/>
        </p:blipFill>
        <p:spPr>
          <a:xfrm>
            <a:off x="4768525" y="1203750"/>
            <a:ext cx="4033100" cy="3672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