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63" r:id="rId2"/>
    <p:sldId id="264" r:id="rId3"/>
    <p:sldId id="265" r:id="rId4"/>
    <p:sldId id="266" r:id="rId5"/>
    <p:sldId id="269" r:id="rId6"/>
    <p:sldId id="270" r:id="rId7"/>
    <p:sldId id="272" r:id="rId8"/>
    <p:sldId id="267" r:id="rId9"/>
    <p:sldId id="268" r:id="rId10"/>
    <p:sldId id="271" r:id="rId11"/>
    <p:sldId id="273" r:id="rId12"/>
    <p:sldId id="258" r:id="rId13"/>
    <p:sldId id="274" r:id="rId14"/>
    <p:sldId id="261" r:id="rId15"/>
    <p:sldId id="260" r:id="rId16"/>
    <p:sldId id="26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02C4B-768D-4FA7-AB02-268F2C6E7333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CB3D7-ACFE-41A1-B1C5-8828A22402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438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CB3D7-ACFE-41A1-B1C5-8828A224028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965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CB3D7-ACFE-41A1-B1C5-8828A224028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874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CB3D7-ACFE-41A1-B1C5-8828A224028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18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017-29DB-4D45-B096-3F1F87FA299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79A-C453-4446-980E-2CB6279BA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16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017-29DB-4D45-B096-3F1F87FA299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79A-C453-4446-980E-2CB6279BA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35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017-29DB-4D45-B096-3F1F87FA299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79A-C453-4446-980E-2CB6279BA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13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017-29DB-4D45-B096-3F1F87FA299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79A-C453-4446-980E-2CB6279BA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2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017-29DB-4D45-B096-3F1F87FA299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79A-C453-4446-980E-2CB6279BA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68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017-29DB-4D45-B096-3F1F87FA299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79A-C453-4446-980E-2CB6279BA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22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017-29DB-4D45-B096-3F1F87FA299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79A-C453-4446-980E-2CB6279BA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74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017-29DB-4D45-B096-3F1F87FA299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79A-C453-4446-980E-2CB6279BA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30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017-29DB-4D45-B096-3F1F87FA299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79A-C453-4446-980E-2CB6279BA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62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017-29DB-4D45-B096-3F1F87FA299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79A-C453-4446-980E-2CB6279BA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03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017-29DB-4D45-B096-3F1F87FA299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79A-C453-4446-980E-2CB6279BA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90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4A017-29DB-4D45-B096-3F1F87FA299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E79A-C453-4446-980E-2CB6279BA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7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microsoft.com/office/2007/relationships/hdphoto" Target="../media/hdphoto5.wdp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emf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microsoft.com/office/2007/relationships/hdphoto" Target="../media/hdphoto8.wdp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62.png"/><Relationship Id="rId7" Type="http://schemas.microsoft.com/office/2007/relationships/hdphoto" Target="../media/hdphoto10.wdp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microsoft.com/office/2007/relationships/hdphoto" Target="../media/hdphoto9.wdp"/><Relationship Id="rId9" Type="http://schemas.microsoft.com/office/2007/relationships/hdphoto" Target="../media/hdphoto8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2.wdp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5A5A-0E33-4995-96D2-454E0B431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975" y="302418"/>
            <a:ext cx="5791200" cy="564358"/>
          </a:xfrm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IBM HR ATTRITION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BFF93-AF9A-4EC0-A890-D29984503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7600" y="1161707"/>
            <a:ext cx="7045829" cy="39400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917361-1B9B-47FB-8309-F53E08CFE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7504" y="5396686"/>
            <a:ext cx="6695925" cy="10300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What is Attrition?</a:t>
            </a:r>
          </a:p>
          <a:p>
            <a:pPr marL="0" indent="0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A reduction in the number of employees through retirement, resignation or death</a:t>
            </a:r>
          </a:p>
        </p:txBody>
      </p:sp>
    </p:spTree>
    <p:extLst>
      <p:ext uri="{BB962C8B-B14F-4D97-AF65-F5344CB8AC3E}">
        <p14:creationId xmlns:p14="http://schemas.microsoft.com/office/powerpoint/2010/main" val="299194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56940C0-90B2-4109-8CEA-835C8997E237}"/>
              </a:ext>
            </a:extLst>
          </p:cNvPr>
          <p:cNvSpPr txBox="1"/>
          <p:nvPr/>
        </p:nvSpPr>
        <p:spPr>
          <a:xfrm>
            <a:off x="590548" y="171450"/>
            <a:ext cx="5886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</a:rPr>
              <a:t>FEATURE SELECTION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3E949-3243-45CA-BFE3-6240EFDA83DA}"/>
              </a:ext>
            </a:extLst>
          </p:cNvPr>
          <p:cNvSpPr txBox="1"/>
          <p:nvPr/>
        </p:nvSpPr>
        <p:spPr>
          <a:xfrm>
            <a:off x="823910" y="1031438"/>
            <a:ext cx="113061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Using VIF and correlation matrix                                     Using RFE</a:t>
            </a:r>
          </a:p>
          <a:p>
            <a:pPr marL="285750" indent="-285750">
              <a:buFontTx/>
              <a:buChar char="-"/>
            </a:pPr>
            <a:endParaRPr lang="en-IN" sz="2800" dirty="0"/>
          </a:p>
          <a:p>
            <a:endParaRPr lang="en-IN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007866-9392-4665-A659-A87783687F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47" t="26388" r="47500" b="14330"/>
          <a:stretch/>
        </p:blipFill>
        <p:spPr>
          <a:xfrm>
            <a:off x="1142372" y="1713776"/>
            <a:ext cx="3886185" cy="502230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C759EF-88FA-4C9D-A4FC-AEDF26C87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158933" y="2343226"/>
            <a:ext cx="5102726" cy="3682982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BD2872CA-1CBF-4243-8820-1F9249DC4234}"/>
              </a:ext>
            </a:extLst>
          </p:cNvPr>
          <p:cNvSpPr/>
          <p:nvPr/>
        </p:nvSpPr>
        <p:spPr>
          <a:xfrm>
            <a:off x="6096000" y="3429000"/>
            <a:ext cx="386081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74933F1-A067-4E6E-A1FC-DC0170E14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697" y="6200775"/>
            <a:ext cx="1776682" cy="657226"/>
          </a:xfrm>
        </p:spPr>
        <p:txBody>
          <a:bodyPr>
            <a:noAutofit/>
          </a:bodyPr>
          <a:lstStyle/>
          <a:p>
            <a:r>
              <a:rPr lang="en-IN" sz="1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IBM HR ATTRITION</a:t>
            </a:r>
          </a:p>
        </p:txBody>
      </p:sp>
    </p:spTree>
    <p:extLst>
      <p:ext uri="{BB962C8B-B14F-4D97-AF65-F5344CB8AC3E}">
        <p14:creationId xmlns:p14="http://schemas.microsoft.com/office/powerpoint/2010/main" val="368047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BA075D-38E7-4290-B7FD-85CE15DC62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8" t="-3885" r="29357"/>
          <a:stretch/>
        </p:blipFill>
        <p:spPr>
          <a:xfrm>
            <a:off x="7144762" y="1518290"/>
            <a:ext cx="4881154" cy="46230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159070-8A16-4A49-ABFC-D48EF7EFC6BF}"/>
              </a:ext>
            </a:extLst>
          </p:cNvPr>
          <p:cNvSpPr txBox="1"/>
          <p:nvPr/>
        </p:nvSpPr>
        <p:spPr>
          <a:xfrm>
            <a:off x="-40640" y="14352"/>
            <a:ext cx="4907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</a:rPr>
              <a:t>Sampling Techniques: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6ED804-0728-4106-A516-D8163557E047}"/>
              </a:ext>
            </a:extLst>
          </p:cNvPr>
          <p:cNvSpPr txBox="1"/>
          <p:nvPr/>
        </p:nvSpPr>
        <p:spPr>
          <a:xfrm>
            <a:off x="7906770" y="1148958"/>
            <a:ext cx="95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SMOTE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0F598E-6081-4B9F-A277-226F1BBEA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426" y="1889130"/>
            <a:ext cx="6158900" cy="28804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85101C-A981-4021-9801-578647E7D2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46768"/>
          <a:stretch/>
        </p:blipFill>
        <p:spPr>
          <a:xfrm>
            <a:off x="1469317" y="4435959"/>
            <a:ext cx="1477993" cy="6672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069FE4-E007-4993-B030-BB440F18D057}"/>
              </a:ext>
            </a:extLst>
          </p:cNvPr>
          <p:cNvSpPr txBox="1"/>
          <p:nvPr/>
        </p:nvSpPr>
        <p:spPr>
          <a:xfrm flipH="1">
            <a:off x="1188583" y="1148958"/>
            <a:ext cx="244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CLASS IMBALANCE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83C296D-3FA1-4309-B591-44A0EF2F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697" y="6200775"/>
            <a:ext cx="1776682" cy="657226"/>
          </a:xfrm>
        </p:spPr>
        <p:txBody>
          <a:bodyPr>
            <a:noAutofit/>
          </a:bodyPr>
          <a:lstStyle/>
          <a:p>
            <a:r>
              <a:rPr lang="en-IN" sz="1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IBM HR ATTRITION</a:t>
            </a:r>
          </a:p>
        </p:txBody>
      </p:sp>
    </p:spTree>
    <p:extLst>
      <p:ext uri="{BB962C8B-B14F-4D97-AF65-F5344CB8AC3E}">
        <p14:creationId xmlns:p14="http://schemas.microsoft.com/office/powerpoint/2010/main" val="57145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7E88DC-CB6B-4EFB-91F4-89DE36D4C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416" y="394385"/>
            <a:ext cx="7787024" cy="2369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8F01F-4AE5-4752-9349-D5E6C8018127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536" y="3041789"/>
            <a:ext cx="5754512" cy="3157342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FD78CD-A7BE-4685-A9E9-E85224F03FE9}"/>
              </a:ext>
            </a:extLst>
          </p:cNvPr>
          <p:cNvSpPr txBox="1"/>
          <p:nvPr/>
        </p:nvSpPr>
        <p:spPr>
          <a:xfrm>
            <a:off x="530860" y="108633"/>
            <a:ext cx="3274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LINEAR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7F152-DB3E-49C4-A8D0-41C60B2DE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560" y="1182439"/>
            <a:ext cx="8084519" cy="1581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A8D09B-1BE5-4856-8AA4-17C07626B7E4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" y="3043250"/>
            <a:ext cx="5565140" cy="3155881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5A40F12-5B54-4A07-ABC2-A8D329D3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697" y="6200775"/>
            <a:ext cx="1776682" cy="657226"/>
          </a:xfrm>
        </p:spPr>
        <p:txBody>
          <a:bodyPr>
            <a:noAutofit/>
          </a:bodyPr>
          <a:lstStyle/>
          <a:p>
            <a:r>
              <a:rPr lang="en-IN" sz="1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IBM HR ATTRITION</a:t>
            </a:r>
          </a:p>
        </p:txBody>
      </p:sp>
    </p:spTree>
    <p:extLst>
      <p:ext uri="{BB962C8B-B14F-4D97-AF65-F5344CB8AC3E}">
        <p14:creationId xmlns:p14="http://schemas.microsoft.com/office/powerpoint/2010/main" val="2443358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10CB789-D965-4F4E-8FB3-8AB7B0B0C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9133"/>
              </p:ext>
            </p:extLst>
          </p:nvPr>
        </p:nvGraphicFramePr>
        <p:xfrm>
          <a:off x="1187136" y="773044"/>
          <a:ext cx="4908864" cy="2272470"/>
        </p:xfrm>
        <a:graphic>
          <a:graphicData uri="http://schemas.openxmlformats.org/drawingml/2006/table">
            <a:tbl>
              <a:tblPr firstRow="1" firstCol="1" bandRow="1"/>
              <a:tblGrid>
                <a:gridCol w="2258679">
                  <a:extLst>
                    <a:ext uri="{9D8B030D-6E8A-4147-A177-3AD203B41FA5}">
                      <a16:colId xmlns:a16="http://schemas.microsoft.com/office/drawing/2014/main" val="877509112"/>
                    </a:ext>
                  </a:extLst>
                </a:gridCol>
                <a:gridCol w="1159456">
                  <a:extLst>
                    <a:ext uri="{9D8B030D-6E8A-4147-A177-3AD203B41FA5}">
                      <a16:colId xmlns:a16="http://schemas.microsoft.com/office/drawing/2014/main" val="797315309"/>
                    </a:ext>
                  </a:extLst>
                </a:gridCol>
                <a:gridCol w="1490729">
                  <a:extLst>
                    <a:ext uri="{9D8B030D-6E8A-4147-A177-3AD203B41FA5}">
                      <a16:colId xmlns:a16="http://schemas.microsoft.com/office/drawing/2014/main" val="3941771491"/>
                    </a:ext>
                  </a:extLst>
                </a:gridCol>
              </a:tblGrid>
              <a:tr h="2272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Algorithms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Bias Error(%)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Variance Error(%)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98508"/>
                  </a:ext>
                </a:extLst>
              </a:tr>
              <a:tr h="2272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Decision Tree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38.435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2.585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43357"/>
                  </a:ext>
                </a:extLst>
              </a:tr>
              <a:tr h="2272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Bagged_Decision_Tree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21.307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4.06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551796"/>
                  </a:ext>
                </a:extLst>
              </a:tr>
              <a:tr h="2272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AdaBoost_Decision_Tree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43.311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3.166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293528"/>
                  </a:ext>
                </a:extLst>
              </a:tr>
              <a:tr h="2272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GradientBoostingClassifier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16.75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6.1546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015411"/>
                  </a:ext>
                </a:extLst>
              </a:tr>
              <a:tr h="2272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Random forest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20.771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5.084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830223"/>
                  </a:ext>
                </a:extLst>
              </a:tr>
              <a:tr h="2272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Random forest with AdaBoost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19.239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4.817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821753"/>
                  </a:ext>
                </a:extLst>
              </a:tr>
              <a:tr h="2272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Light GBM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20.056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5.274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703445"/>
                  </a:ext>
                </a:extLst>
              </a:tr>
              <a:tr h="2272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Support Vector Machine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21.6241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2.464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16188"/>
                  </a:ext>
                </a:extLst>
              </a:tr>
              <a:tr h="2272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Voting(LR, Ad_BNB, GB, Ad_rf)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14.898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4.664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00231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A8D6D5C-B0A7-404D-B6DF-8AE882B0E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2342" y="3333856"/>
            <a:ext cx="5744852" cy="33779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42A853-A297-4549-B3BF-213505A652FF}"/>
              </a:ext>
            </a:extLst>
          </p:cNvPr>
          <p:cNvSpPr txBox="1"/>
          <p:nvPr/>
        </p:nvSpPr>
        <p:spPr>
          <a:xfrm>
            <a:off x="1059180" y="146148"/>
            <a:ext cx="475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NON-LINEAR MODELS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0F8D403-8DBC-4C04-A37D-4E1824F9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697" y="6200775"/>
            <a:ext cx="1776682" cy="657226"/>
          </a:xfrm>
        </p:spPr>
        <p:txBody>
          <a:bodyPr>
            <a:noAutofit/>
          </a:bodyPr>
          <a:lstStyle/>
          <a:p>
            <a:r>
              <a:rPr lang="en-IN" sz="1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IBM HR ATTRITION</a:t>
            </a:r>
          </a:p>
        </p:txBody>
      </p:sp>
    </p:spTree>
    <p:extLst>
      <p:ext uri="{BB962C8B-B14F-4D97-AF65-F5344CB8AC3E}">
        <p14:creationId xmlns:p14="http://schemas.microsoft.com/office/powerpoint/2010/main" val="3102439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497DDD-8BD3-4EA9-9CED-BA07BF954FC0}"/>
              </a:ext>
            </a:extLst>
          </p:cNvPr>
          <p:cNvSpPr txBox="1"/>
          <p:nvPr/>
        </p:nvSpPr>
        <p:spPr>
          <a:xfrm>
            <a:off x="771525" y="787458"/>
            <a:ext cx="10534649" cy="1766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 decrease in the Bias Error of Ensembled model =  (15.102 - 14.898) / ( 15.102)  = 1.35%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 decrease in the Variance Error of Logistic Regression w.r.t Ensembled model =  (4.664 – 1.555) / (4.664) =  66.6%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Therefore we cannot trade-off 66.6% decrease in variance error to 1.35% decrease in bias error. Hence we choose Bagged Logistic Regression as the Best Model for our Analysis.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9A089-07A0-497E-AD85-B6EADA91D806}"/>
              </a:ext>
            </a:extLst>
          </p:cNvPr>
          <p:cNvSpPr txBox="1"/>
          <p:nvPr/>
        </p:nvSpPr>
        <p:spPr>
          <a:xfrm>
            <a:off x="885825" y="213408"/>
            <a:ext cx="327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CHOOSING THE BEST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DDF86C-7D61-4232-BC5E-7E515BAB18EE}"/>
              </a:ext>
            </a:extLst>
          </p:cNvPr>
          <p:cNvSpPr txBox="1"/>
          <p:nvPr/>
        </p:nvSpPr>
        <p:spPr>
          <a:xfrm>
            <a:off x="885825" y="2758365"/>
            <a:ext cx="327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BAGGED LOGISTIC REGRESSION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29E9F6A-DFE0-45D6-89B3-ED90FED21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556728"/>
              </p:ext>
            </p:extLst>
          </p:nvPr>
        </p:nvGraphicFramePr>
        <p:xfrm>
          <a:off x="1286179" y="5665884"/>
          <a:ext cx="2006599" cy="736600"/>
        </p:xfrm>
        <a:graphic>
          <a:graphicData uri="http://schemas.openxmlformats.org/drawingml/2006/table">
            <a:tbl>
              <a:tblPr/>
              <a:tblGrid>
                <a:gridCol w="255385">
                  <a:extLst>
                    <a:ext uri="{9D8B030D-6E8A-4147-A177-3AD203B41FA5}">
                      <a16:colId xmlns:a16="http://schemas.microsoft.com/office/drawing/2014/main" val="3230624459"/>
                    </a:ext>
                  </a:extLst>
                </a:gridCol>
                <a:gridCol w="583738">
                  <a:extLst>
                    <a:ext uri="{9D8B030D-6E8A-4147-A177-3AD203B41FA5}">
                      <a16:colId xmlns:a16="http://schemas.microsoft.com/office/drawing/2014/main" val="4090913273"/>
                    </a:ext>
                  </a:extLst>
                </a:gridCol>
                <a:gridCol w="583738">
                  <a:extLst>
                    <a:ext uri="{9D8B030D-6E8A-4147-A177-3AD203B41FA5}">
                      <a16:colId xmlns:a16="http://schemas.microsoft.com/office/drawing/2014/main" val="3376266832"/>
                    </a:ext>
                  </a:extLst>
                </a:gridCol>
                <a:gridCol w="583738">
                  <a:extLst>
                    <a:ext uri="{9D8B030D-6E8A-4147-A177-3AD203B41FA5}">
                      <a16:colId xmlns:a16="http://schemas.microsoft.com/office/drawing/2014/main" val="1198446608"/>
                    </a:ext>
                  </a:extLst>
                </a:gridCol>
              </a:tblGrid>
              <a:tr h="184150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Attrition</a:t>
                      </a:r>
                    </a:p>
                  </a:txBody>
                  <a:tcPr marL="6350" marR="6350" marT="635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Attrition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645768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No(0)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Yes(1)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086836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No(0)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493144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Yes(1)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69612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DFE105A-16A7-4EE9-B591-1122D5E6DF0F}"/>
              </a:ext>
            </a:extLst>
          </p:cNvPr>
          <p:cNvSpPr txBox="1"/>
          <p:nvPr/>
        </p:nvSpPr>
        <p:spPr>
          <a:xfrm>
            <a:off x="885825" y="3421257"/>
            <a:ext cx="28073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Training Results: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Accuracy score: 89.40%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AUC score: 87.28%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Confusion Matrix: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AD524F-CEF3-42FD-B563-3F0A7F2CE2F8}"/>
              </a:ext>
            </a:extLst>
          </p:cNvPr>
          <p:cNvCxnSpPr>
            <a:cxnSpLocks/>
          </p:cNvCxnSpPr>
          <p:nvPr/>
        </p:nvCxnSpPr>
        <p:spPr>
          <a:xfrm>
            <a:off x="4302842" y="3273619"/>
            <a:ext cx="0" cy="341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1C0EE9-6E93-4812-A50A-D915722A68DE}"/>
              </a:ext>
            </a:extLst>
          </p:cNvPr>
          <p:cNvSpPr txBox="1"/>
          <p:nvPr/>
        </p:nvSpPr>
        <p:spPr>
          <a:xfrm>
            <a:off x="4897358" y="3429000"/>
            <a:ext cx="28376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Testing Results: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Accuracy score: 88.88%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AUC score: 86.11%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Confusion Matrix: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9AB783E-CB7C-41DE-A037-925D9C962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503736"/>
              </p:ext>
            </p:extLst>
          </p:nvPr>
        </p:nvGraphicFramePr>
        <p:xfrm>
          <a:off x="5312907" y="5665884"/>
          <a:ext cx="2006599" cy="736600"/>
        </p:xfrm>
        <a:graphic>
          <a:graphicData uri="http://schemas.openxmlformats.org/drawingml/2006/table">
            <a:tbl>
              <a:tblPr/>
              <a:tblGrid>
                <a:gridCol w="255385">
                  <a:extLst>
                    <a:ext uri="{9D8B030D-6E8A-4147-A177-3AD203B41FA5}">
                      <a16:colId xmlns:a16="http://schemas.microsoft.com/office/drawing/2014/main" val="927311352"/>
                    </a:ext>
                  </a:extLst>
                </a:gridCol>
                <a:gridCol w="583738">
                  <a:extLst>
                    <a:ext uri="{9D8B030D-6E8A-4147-A177-3AD203B41FA5}">
                      <a16:colId xmlns:a16="http://schemas.microsoft.com/office/drawing/2014/main" val="3639823633"/>
                    </a:ext>
                  </a:extLst>
                </a:gridCol>
                <a:gridCol w="583738">
                  <a:extLst>
                    <a:ext uri="{9D8B030D-6E8A-4147-A177-3AD203B41FA5}">
                      <a16:colId xmlns:a16="http://schemas.microsoft.com/office/drawing/2014/main" val="3770012755"/>
                    </a:ext>
                  </a:extLst>
                </a:gridCol>
                <a:gridCol w="583738">
                  <a:extLst>
                    <a:ext uri="{9D8B030D-6E8A-4147-A177-3AD203B41FA5}">
                      <a16:colId xmlns:a16="http://schemas.microsoft.com/office/drawing/2014/main" val="4115943222"/>
                    </a:ext>
                  </a:extLst>
                </a:gridCol>
              </a:tblGrid>
              <a:tr h="184150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Attrition</a:t>
                      </a:r>
                    </a:p>
                  </a:txBody>
                  <a:tcPr marL="6350" marR="6350" marT="635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Attrition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782689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No(0)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Yes(1)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237030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No(0)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70077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Yes(1)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0982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370DCA1-4596-4503-ACCE-736CC495D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54271"/>
              </p:ext>
            </p:extLst>
          </p:nvPr>
        </p:nvGraphicFramePr>
        <p:xfrm>
          <a:off x="8892683" y="5218209"/>
          <a:ext cx="1842959" cy="1104900"/>
        </p:xfrm>
        <a:graphic>
          <a:graphicData uri="http://schemas.openxmlformats.org/drawingml/2006/table">
            <a:tbl>
              <a:tblPr/>
              <a:tblGrid>
                <a:gridCol w="632256">
                  <a:extLst>
                    <a:ext uri="{9D8B030D-6E8A-4147-A177-3AD203B41FA5}">
                      <a16:colId xmlns:a16="http://schemas.microsoft.com/office/drawing/2014/main" val="3455904416"/>
                    </a:ext>
                  </a:extLst>
                </a:gridCol>
                <a:gridCol w="443924">
                  <a:extLst>
                    <a:ext uri="{9D8B030D-6E8A-4147-A177-3AD203B41FA5}">
                      <a16:colId xmlns:a16="http://schemas.microsoft.com/office/drawing/2014/main" val="1624601987"/>
                    </a:ext>
                  </a:extLst>
                </a:gridCol>
                <a:gridCol w="363211">
                  <a:extLst>
                    <a:ext uri="{9D8B030D-6E8A-4147-A177-3AD203B41FA5}">
                      <a16:colId xmlns:a16="http://schemas.microsoft.com/office/drawing/2014/main" val="2586096684"/>
                    </a:ext>
                  </a:extLst>
                </a:gridCol>
                <a:gridCol w="403568">
                  <a:extLst>
                    <a:ext uri="{9D8B030D-6E8A-4147-A177-3AD203B41FA5}">
                      <a16:colId xmlns:a16="http://schemas.microsoft.com/office/drawing/2014/main" val="63139366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1100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(Yes) 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931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(No)  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8061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9462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 avg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8186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</a:t>
                      </a:r>
                      <a:r>
                        <a:rPr lang="en-I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96163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38D4B8F-5FE2-48B9-B6B8-A4291C9D902C}"/>
              </a:ext>
            </a:extLst>
          </p:cNvPr>
          <p:cNvSpPr txBox="1"/>
          <p:nvPr/>
        </p:nvSpPr>
        <p:spPr>
          <a:xfrm>
            <a:off x="8683685" y="4848877"/>
            <a:ext cx="215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Classification Report: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40E363-DBB7-4F35-A28D-AD55DDF69C2E}"/>
              </a:ext>
            </a:extLst>
          </p:cNvPr>
          <p:cNvGrpSpPr/>
          <p:nvPr/>
        </p:nvGrpSpPr>
        <p:grpSpPr>
          <a:xfrm>
            <a:off x="8444706" y="2592391"/>
            <a:ext cx="2481509" cy="2090208"/>
            <a:chOff x="8444706" y="47434"/>
            <a:chExt cx="2481509" cy="2090208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B0A04E8-A480-4448-8495-50EDB52FE1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l="2405" t="51104" r="18143" b="6507"/>
            <a:stretch/>
          </p:blipFill>
          <p:spPr>
            <a:xfrm>
              <a:off x="8444706" y="378022"/>
              <a:ext cx="2481509" cy="175962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70A56C6-B28D-454B-9755-C3309DAB29BC}"/>
                </a:ext>
              </a:extLst>
            </p:cNvPr>
            <p:cNvSpPr txBox="1"/>
            <p:nvPr/>
          </p:nvSpPr>
          <p:spPr>
            <a:xfrm>
              <a:off x="9094978" y="47434"/>
              <a:ext cx="1155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ROC curve</a:t>
              </a: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0052EC14-23E9-4345-A486-6128CB2AB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697" y="6200775"/>
            <a:ext cx="1776682" cy="657226"/>
          </a:xfrm>
        </p:spPr>
        <p:txBody>
          <a:bodyPr>
            <a:noAutofit/>
          </a:bodyPr>
          <a:lstStyle/>
          <a:p>
            <a:r>
              <a:rPr lang="en-IN" sz="1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IBM HR ATTRITION</a:t>
            </a:r>
          </a:p>
        </p:txBody>
      </p:sp>
    </p:spTree>
    <p:extLst>
      <p:ext uri="{BB962C8B-B14F-4D97-AF65-F5344CB8AC3E}">
        <p14:creationId xmlns:p14="http://schemas.microsoft.com/office/powerpoint/2010/main" val="168868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D283394-6C49-4E2E-A94F-065C285A2313}"/>
              </a:ext>
            </a:extLst>
          </p:cNvPr>
          <p:cNvGrpSpPr/>
          <p:nvPr/>
        </p:nvGrpSpPr>
        <p:grpSpPr>
          <a:xfrm>
            <a:off x="4830007" y="669028"/>
            <a:ext cx="1536896" cy="2806411"/>
            <a:chOff x="2354688" y="2927505"/>
            <a:chExt cx="2075758" cy="384655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3F0D330-5684-4C86-846A-0AFC81C8F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4688" y="3429734"/>
              <a:ext cx="2075758" cy="334432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CA0A05-DC38-49E9-B601-9510D52CFB00}"/>
                </a:ext>
              </a:extLst>
            </p:cNvPr>
            <p:cNvSpPr txBox="1"/>
            <p:nvPr/>
          </p:nvSpPr>
          <p:spPr>
            <a:xfrm>
              <a:off x="2744758" y="2927505"/>
              <a:ext cx="10563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/>
                <a:t>Marital Status</a:t>
              </a:r>
            </a:p>
            <a:p>
              <a:pPr algn="ctr"/>
              <a:r>
                <a:rPr lang="en-IN" sz="1200" dirty="0"/>
                <a:t>Single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88BCDCB-1C87-4437-B9C6-48C4DCF50A87}"/>
              </a:ext>
            </a:extLst>
          </p:cNvPr>
          <p:cNvSpPr txBox="1"/>
          <p:nvPr/>
        </p:nvSpPr>
        <p:spPr>
          <a:xfrm>
            <a:off x="914399" y="213360"/>
            <a:ext cx="324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KEY INSIGHTS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8BDE7-BADF-4A83-B75B-FC624B68E613}"/>
              </a:ext>
            </a:extLst>
          </p:cNvPr>
          <p:cNvSpPr txBox="1"/>
          <p:nvPr/>
        </p:nvSpPr>
        <p:spPr>
          <a:xfrm>
            <a:off x="7467600" y="1276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426E68-8C4E-4CCE-91AC-C4C90D1EA1B9}"/>
              </a:ext>
            </a:extLst>
          </p:cNvPr>
          <p:cNvGrpSpPr/>
          <p:nvPr/>
        </p:nvGrpSpPr>
        <p:grpSpPr>
          <a:xfrm>
            <a:off x="516134" y="1132631"/>
            <a:ext cx="1813178" cy="1841118"/>
            <a:chOff x="415477" y="813491"/>
            <a:chExt cx="1813178" cy="184111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A72765E-E3B6-4782-AD9F-30CF1CEDA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477" y="951991"/>
              <a:ext cx="1813178" cy="170261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362D15-960C-4C3F-A8F3-9F16306C0813}"/>
                </a:ext>
              </a:extLst>
            </p:cNvPr>
            <p:cNvSpPr txBox="1"/>
            <p:nvPr/>
          </p:nvSpPr>
          <p:spPr>
            <a:xfrm>
              <a:off x="1025838" y="813491"/>
              <a:ext cx="8660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Over Time 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561A271-F0B9-4607-867A-F3F6AEF78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263760" y="1856455"/>
            <a:ext cx="5930255" cy="355540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A634DF0-0C40-4CDE-BBD2-ECC042317698}"/>
              </a:ext>
            </a:extLst>
          </p:cNvPr>
          <p:cNvGrpSpPr/>
          <p:nvPr/>
        </p:nvGrpSpPr>
        <p:grpSpPr>
          <a:xfrm>
            <a:off x="2865370" y="3698357"/>
            <a:ext cx="1402850" cy="2843560"/>
            <a:chOff x="69391" y="4138253"/>
            <a:chExt cx="1962150" cy="368744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1DC27A-F144-40D8-B286-35CD99365FCE}"/>
                </a:ext>
              </a:extLst>
            </p:cNvPr>
            <p:cNvSpPr txBox="1"/>
            <p:nvPr/>
          </p:nvSpPr>
          <p:spPr>
            <a:xfrm>
              <a:off x="379614" y="4138253"/>
              <a:ext cx="1089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/>
                <a:t>BusinessTravel</a:t>
              </a:r>
            </a:p>
            <a:p>
              <a:pPr algn="ctr"/>
              <a:r>
                <a:rPr lang="en-IN" sz="1200" dirty="0"/>
                <a:t>Frequently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CDE67CC-A6A6-4910-86F3-392FE68F4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391" y="4758646"/>
              <a:ext cx="1962150" cy="306705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C3DF4F-2BB4-4DB5-B913-CFA032C60A83}"/>
              </a:ext>
            </a:extLst>
          </p:cNvPr>
          <p:cNvGrpSpPr/>
          <p:nvPr/>
        </p:nvGrpSpPr>
        <p:grpSpPr>
          <a:xfrm>
            <a:off x="776119" y="3725108"/>
            <a:ext cx="1638957" cy="2816809"/>
            <a:chOff x="6303160" y="2816974"/>
            <a:chExt cx="2297407" cy="3775793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F6F7B9B-5001-40A2-A135-472EFC8C1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46224" y="3346497"/>
              <a:ext cx="2154343" cy="324627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CBAC41-CFDB-4DAE-955A-C1789F0D8E9A}"/>
                </a:ext>
              </a:extLst>
            </p:cNvPr>
            <p:cNvSpPr txBox="1"/>
            <p:nvPr/>
          </p:nvSpPr>
          <p:spPr>
            <a:xfrm>
              <a:off x="6303160" y="2816974"/>
              <a:ext cx="2028427" cy="641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IN" dirty="0"/>
                <a:t>Job role Laboratory Technician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F98E49-DF89-41B1-B362-CF38CA1E7F0E}"/>
              </a:ext>
            </a:extLst>
          </p:cNvPr>
          <p:cNvGrpSpPr/>
          <p:nvPr/>
        </p:nvGrpSpPr>
        <p:grpSpPr>
          <a:xfrm>
            <a:off x="6771350" y="692231"/>
            <a:ext cx="1518049" cy="2705270"/>
            <a:chOff x="4200356" y="2989166"/>
            <a:chExt cx="2081924" cy="361605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F5D8DF-3D2F-47E8-8153-57C526BC5DA0}"/>
                </a:ext>
              </a:extLst>
            </p:cNvPr>
            <p:cNvSpPr txBox="1"/>
            <p:nvPr/>
          </p:nvSpPr>
          <p:spPr>
            <a:xfrm>
              <a:off x="4463100" y="2989166"/>
              <a:ext cx="12416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/>
                <a:t>Educational Field</a:t>
              </a:r>
            </a:p>
            <a:p>
              <a:pPr algn="ctr"/>
              <a:r>
                <a:rPr lang="en-IN" sz="1200" dirty="0"/>
                <a:t>Technical Degree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4D6194C-5835-4FF9-BD9B-3B193AF1C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356" y="3577836"/>
              <a:ext cx="2081924" cy="302738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4A683F2-280A-4993-9A11-5C1D3179942F}"/>
              </a:ext>
            </a:extLst>
          </p:cNvPr>
          <p:cNvGrpSpPr/>
          <p:nvPr/>
        </p:nvGrpSpPr>
        <p:grpSpPr>
          <a:xfrm>
            <a:off x="2925341" y="657809"/>
            <a:ext cx="1407773" cy="2712435"/>
            <a:chOff x="344343" y="3521241"/>
            <a:chExt cx="1407773" cy="271243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F4B1056-EBBC-4206-BB02-8A80824E0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4343" y="3862610"/>
              <a:ext cx="1407773" cy="2371066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F6BC81-6202-460C-A0E7-0D6294FF0424}"/>
                </a:ext>
              </a:extLst>
            </p:cNvPr>
            <p:cNvSpPr txBox="1"/>
            <p:nvPr/>
          </p:nvSpPr>
          <p:spPr>
            <a:xfrm>
              <a:off x="354719" y="3521241"/>
              <a:ext cx="11275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IN" dirty="0"/>
                <a:t>Sales Representative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798ABCD-3A64-4073-826E-9F1D950B182E}"/>
              </a:ext>
            </a:extLst>
          </p:cNvPr>
          <p:cNvGrpSpPr/>
          <p:nvPr/>
        </p:nvGrpSpPr>
        <p:grpSpPr>
          <a:xfrm>
            <a:off x="4821448" y="3619102"/>
            <a:ext cx="1575819" cy="2922815"/>
            <a:chOff x="6098242" y="438932"/>
            <a:chExt cx="1523443" cy="2635297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71F0329-B49C-4D65-B4C7-39810C744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98242" y="833074"/>
              <a:ext cx="1523443" cy="2241155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795D70C-E778-41D9-A354-C84AA146A881}"/>
                </a:ext>
              </a:extLst>
            </p:cNvPr>
            <p:cNvSpPr txBox="1"/>
            <p:nvPr/>
          </p:nvSpPr>
          <p:spPr>
            <a:xfrm>
              <a:off x="6128436" y="438932"/>
              <a:ext cx="1237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algn="ctr"/>
              <a:r>
                <a:rPr lang="en-IN" dirty="0"/>
                <a:t>Education Field</a:t>
              </a:r>
            </a:p>
            <a:p>
              <a:pPr algn="ctr"/>
              <a:r>
                <a:rPr lang="en-IN" dirty="0"/>
                <a:t>Marketing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10E508-AA9E-4837-8FF2-92BB882C70C7}"/>
              </a:ext>
            </a:extLst>
          </p:cNvPr>
          <p:cNvGrpSpPr/>
          <p:nvPr/>
        </p:nvGrpSpPr>
        <p:grpSpPr>
          <a:xfrm>
            <a:off x="6582643" y="3544686"/>
            <a:ext cx="1683168" cy="2922815"/>
            <a:chOff x="7034883" y="299681"/>
            <a:chExt cx="1598530" cy="2739812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68BBADA-7ABD-4B63-A647-4231BF0D2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00801" y="856733"/>
              <a:ext cx="1402849" cy="218276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5F5EC1-6656-4B7D-8B72-793E6CA65A2A}"/>
                </a:ext>
              </a:extLst>
            </p:cNvPr>
            <p:cNvSpPr txBox="1"/>
            <p:nvPr/>
          </p:nvSpPr>
          <p:spPr>
            <a:xfrm>
              <a:off x="7034883" y="299681"/>
              <a:ext cx="1598530" cy="6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IN" dirty="0"/>
                <a:t>Department</a:t>
              </a:r>
            </a:p>
            <a:p>
              <a:r>
                <a:rPr lang="en-IN" dirty="0"/>
                <a:t>Research &amp; Development</a:t>
              </a:r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E4DD0DE3-CE9B-4B69-B0B3-ACDD7E05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9599" y="6541917"/>
            <a:ext cx="1467779" cy="316084"/>
          </a:xfrm>
        </p:spPr>
        <p:txBody>
          <a:bodyPr>
            <a:noAutofit/>
          </a:bodyPr>
          <a:lstStyle/>
          <a:p>
            <a:r>
              <a:rPr lang="en-IN" sz="1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IBM HR ATTRITION</a:t>
            </a:r>
          </a:p>
        </p:txBody>
      </p:sp>
    </p:spTree>
    <p:extLst>
      <p:ext uri="{BB962C8B-B14F-4D97-AF65-F5344CB8AC3E}">
        <p14:creationId xmlns:p14="http://schemas.microsoft.com/office/powerpoint/2010/main" val="1023375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22639C9-5AA7-4D2C-8388-4BC58B3B9187}"/>
              </a:ext>
            </a:extLst>
          </p:cNvPr>
          <p:cNvGrpSpPr/>
          <p:nvPr/>
        </p:nvGrpSpPr>
        <p:grpSpPr>
          <a:xfrm>
            <a:off x="1288283" y="925336"/>
            <a:ext cx="2745213" cy="2563899"/>
            <a:chOff x="2362748" y="780288"/>
            <a:chExt cx="2934178" cy="21465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0A597B8-ED7C-4AB6-9F61-D6D9F4F6A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2748" y="1008346"/>
              <a:ext cx="2934178" cy="191850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94BBEA-93CF-4FB0-A5C9-44E09C619F6E}"/>
                </a:ext>
              </a:extLst>
            </p:cNvPr>
            <p:cNvSpPr txBox="1"/>
            <p:nvPr/>
          </p:nvSpPr>
          <p:spPr>
            <a:xfrm>
              <a:off x="3152670" y="780288"/>
              <a:ext cx="1676618" cy="291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IN" dirty="0"/>
                <a:t>Monthly Income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954675-76CF-47A7-8F7A-EA3A95CCD036}"/>
              </a:ext>
            </a:extLst>
          </p:cNvPr>
          <p:cNvGrpSpPr/>
          <p:nvPr/>
        </p:nvGrpSpPr>
        <p:grpSpPr>
          <a:xfrm>
            <a:off x="544726" y="4210916"/>
            <a:ext cx="4856248" cy="2077606"/>
            <a:chOff x="5024014" y="901539"/>
            <a:chExt cx="6241161" cy="228676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6E53F07-1F24-441B-A41C-3ED02902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24014" y="1114225"/>
              <a:ext cx="6241161" cy="207408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0B872A-65A8-4A62-8EAF-67AAF2EB60C7}"/>
                </a:ext>
              </a:extLst>
            </p:cNvPr>
            <p:cNvSpPr txBox="1"/>
            <p:nvPr/>
          </p:nvSpPr>
          <p:spPr>
            <a:xfrm>
              <a:off x="6676607" y="901539"/>
              <a:ext cx="2935974" cy="304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IN" dirty="0"/>
                <a:t>Years with the Current Manager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E6B88D-87FE-44D5-812D-376B60D29150}"/>
              </a:ext>
            </a:extLst>
          </p:cNvPr>
          <p:cNvGrpSpPr/>
          <p:nvPr/>
        </p:nvGrpSpPr>
        <p:grpSpPr>
          <a:xfrm>
            <a:off x="5816334" y="4076839"/>
            <a:ext cx="2980635" cy="2291500"/>
            <a:chOff x="3534963" y="1132430"/>
            <a:chExt cx="3313610" cy="25218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2EB2CC-A491-4638-8EEE-1E291C08E977}"/>
                </a:ext>
              </a:extLst>
            </p:cNvPr>
            <p:cNvSpPr txBox="1"/>
            <p:nvPr/>
          </p:nvSpPr>
          <p:spPr>
            <a:xfrm>
              <a:off x="4389887" y="1132430"/>
              <a:ext cx="1679101" cy="284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IN" dirty="0"/>
                <a:t>Distance From Home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CF5E063-6E50-42AB-956A-574748EAD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4963" y="1362768"/>
              <a:ext cx="3313610" cy="2291501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A43773D-B9B7-48BE-8D9A-81390A27E72B}"/>
              </a:ext>
            </a:extLst>
          </p:cNvPr>
          <p:cNvSpPr txBox="1"/>
          <p:nvPr/>
        </p:nvSpPr>
        <p:spPr>
          <a:xfrm>
            <a:off x="883920" y="228676"/>
            <a:ext cx="3277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KEY INSIGHTS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3323D4-FC21-4C1C-AAC6-826726085B53}"/>
              </a:ext>
            </a:extLst>
          </p:cNvPr>
          <p:cNvGrpSpPr/>
          <p:nvPr/>
        </p:nvGrpSpPr>
        <p:grpSpPr>
          <a:xfrm>
            <a:off x="4702678" y="925856"/>
            <a:ext cx="4012695" cy="2407894"/>
            <a:chOff x="5427803" y="4175748"/>
            <a:chExt cx="3584672" cy="2112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5BBBF2-DC26-4AA3-A945-382DFE079249}"/>
                </a:ext>
              </a:extLst>
            </p:cNvPr>
            <p:cNvSpPr txBox="1"/>
            <p:nvPr/>
          </p:nvSpPr>
          <p:spPr>
            <a:xfrm>
              <a:off x="6746065" y="4175748"/>
              <a:ext cx="10532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IN" dirty="0"/>
                <a:t>Work Balance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72B1732-ADF9-4748-90DA-B4B35916E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27803" y="4452747"/>
              <a:ext cx="3584672" cy="1835775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CDB006B-93CD-4657-A08A-AE17F23C15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542556" y="1742299"/>
            <a:ext cx="5798858" cy="345322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53F803C7-A133-4618-85F6-99074B0B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697" y="6200775"/>
            <a:ext cx="1776682" cy="657226"/>
          </a:xfrm>
        </p:spPr>
        <p:txBody>
          <a:bodyPr>
            <a:noAutofit/>
          </a:bodyPr>
          <a:lstStyle/>
          <a:p>
            <a:r>
              <a:rPr lang="en-IN" sz="1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IBM HR ATTRITION</a:t>
            </a:r>
          </a:p>
        </p:txBody>
      </p:sp>
    </p:spTree>
    <p:extLst>
      <p:ext uri="{BB962C8B-B14F-4D97-AF65-F5344CB8AC3E}">
        <p14:creationId xmlns:p14="http://schemas.microsoft.com/office/powerpoint/2010/main" val="2978153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66AFC7-32A6-4C4D-B173-44AA56CEA5AB}"/>
              </a:ext>
            </a:extLst>
          </p:cNvPr>
          <p:cNvSpPr txBox="1"/>
          <p:nvPr/>
        </p:nvSpPr>
        <p:spPr>
          <a:xfrm>
            <a:off x="883920" y="228676"/>
            <a:ext cx="3277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26147-936C-42D8-9A4C-1F10C42A5C69}"/>
              </a:ext>
            </a:extLst>
          </p:cNvPr>
          <p:cNvSpPr txBox="1"/>
          <p:nvPr/>
        </p:nvSpPr>
        <p:spPr>
          <a:xfrm>
            <a:off x="457200" y="1107440"/>
            <a:ext cx="10830560" cy="383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indent="-342900" fontAlgn="base" latinLnBrk="1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⁻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higher management will know the potential employees who might actually leave so that they can set</a:t>
            </a:r>
            <a:r>
              <a:rPr lang="en-IN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their attention on them to stop them to do so. </a:t>
            </a:r>
          </a:p>
          <a:p>
            <a:pPr marL="800100" indent="-342900" fontAlgn="base" latinLnBrk="1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⁻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2400" dirty="0">
              <a:solidFill>
                <a:srgbClr val="000000"/>
              </a:solidFill>
            </a:endParaRPr>
          </a:p>
          <a:p>
            <a:pPr marL="800100" indent="-342900" fontAlgn="base" latinLnBrk="1">
              <a:lnSpc>
                <a:spcPct val="107000"/>
              </a:lnSpc>
              <a:buFont typeface="Calibri" panose="020F0502020204030204" pitchFamily="34" charset="0"/>
              <a:buChar char="⁻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Companies have the ability to forecast and take measures well in advance while  smarter retention policies , ESOPs and incentives can be formulated for their respective employees. </a:t>
            </a:r>
          </a:p>
          <a:p>
            <a:pPr marL="800100" indent="-342900" fontAlgn="base" latinLnBrk="1">
              <a:lnSpc>
                <a:spcPct val="107000"/>
              </a:lnSpc>
              <a:buFont typeface="Calibri" panose="020F0502020204030204" pitchFamily="34" charset="0"/>
              <a:buChar char="⁻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24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It’s a win-win situation all round!!</a:t>
            </a:r>
          </a:p>
          <a:p>
            <a:pPr marL="800100" indent="-342900" fontAlgn="base" latinLnBrk="1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⁻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B4AE23C-4BD8-4F4C-B77B-95773EC1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697" y="6200775"/>
            <a:ext cx="1776682" cy="657226"/>
          </a:xfrm>
        </p:spPr>
        <p:txBody>
          <a:bodyPr>
            <a:noAutofit/>
          </a:bodyPr>
          <a:lstStyle/>
          <a:p>
            <a:r>
              <a:rPr lang="en-IN" sz="1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IBM HR ATTRITION</a:t>
            </a:r>
          </a:p>
        </p:txBody>
      </p:sp>
    </p:spTree>
    <p:extLst>
      <p:ext uri="{BB962C8B-B14F-4D97-AF65-F5344CB8AC3E}">
        <p14:creationId xmlns:p14="http://schemas.microsoft.com/office/powerpoint/2010/main" val="94827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E1A906-8B96-4439-B7A4-30D33E61067A}"/>
              </a:ext>
            </a:extLst>
          </p:cNvPr>
          <p:cNvSpPr/>
          <p:nvPr/>
        </p:nvSpPr>
        <p:spPr>
          <a:xfrm>
            <a:off x="952499" y="1104900"/>
            <a:ext cx="7800975" cy="3763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Calibri" panose="020F0502020204030204" pitchFamily="34" charset="0"/>
              <a:buChar char="⁻"/>
            </a:pPr>
            <a:r>
              <a:rPr lang="en-IN" sz="2400" dirty="0">
                <a:cs typeface="Times New Roman" panose="02020603050405020304" pitchFamily="18" charset="0"/>
              </a:rPr>
              <a:t>Better opportunities</a:t>
            </a:r>
          </a:p>
          <a:p>
            <a:pPr marL="342900" lvl="0" indent="-342900">
              <a:buFont typeface="Calibri" panose="020F0502020204030204" pitchFamily="34" charset="0"/>
              <a:buChar char="⁻"/>
            </a:pPr>
            <a:endParaRPr lang="en-IN" sz="2400" dirty="0"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⁻"/>
            </a:pPr>
            <a:r>
              <a:rPr lang="en-IN" sz="2400" dirty="0">
                <a:cs typeface="Times New Roman" panose="02020603050405020304" pitchFamily="18" charset="0"/>
              </a:rPr>
              <a:t>Work-Life balance</a:t>
            </a:r>
          </a:p>
          <a:p>
            <a:pPr marL="342900" lvl="0" indent="-342900">
              <a:buFont typeface="Calibri" panose="020F0502020204030204" pitchFamily="34" charset="0"/>
              <a:buChar char="⁻"/>
            </a:pPr>
            <a:endParaRPr lang="en-IN" sz="2400" dirty="0"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⁻"/>
            </a:pPr>
            <a:r>
              <a:rPr lang="en-IN" sz="2400" dirty="0">
                <a:cs typeface="Times New Roman" panose="02020603050405020304" pitchFamily="18" charset="0"/>
              </a:rPr>
              <a:t>Compensation and benefits</a:t>
            </a:r>
          </a:p>
          <a:p>
            <a:pPr marL="342900" lvl="0" indent="-342900">
              <a:buFont typeface="Calibri" panose="020F0502020204030204" pitchFamily="34" charset="0"/>
              <a:buChar char="⁻"/>
            </a:pPr>
            <a:endParaRPr lang="en-IN" sz="2400" dirty="0"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⁻"/>
            </a:pPr>
            <a:r>
              <a:rPr lang="en-IN" sz="2400" dirty="0">
                <a:cs typeface="Times New Roman" panose="02020603050405020304" pitchFamily="18" charset="0"/>
              </a:rPr>
              <a:t>Excessive working hours and increased pressure</a:t>
            </a:r>
          </a:p>
          <a:p>
            <a:pPr marL="342900" lvl="0" indent="-342900">
              <a:buFont typeface="Calibri" panose="020F0502020204030204" pitchFamily="34" charset="0"/>
              <a:buChar char="⁻"/>
            </a:pPr>
            <a:endParaRPr lang="en-IN" sz="2400" dirty="0"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⁻"/>
            </a:pPr>
            <a:r>
              <a:rPr lang="en-IN" sz="2400" dirty="0">
                <a:cs typeface="Times New Roman" panose="02020603050405020304" pitchFamily="18" charset="0"/>
              </a:rPr>
              <a:t>Areas of friction such as a long commute</a:t>
            </a:r>
          </a:p>
          <a:p>
            <a:pPr marL="342900" indent="-342900">
              <a:buFont typeface="Calibri" panose="020F0502020204030204" pitchFamily="34" charset="0"/>
              <a:buChar char="⁻"/>
            </a:pPr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CA70B-1EA4-40FB-81AE-79C05F2C5A4F}"/>
              </a:ext>
            </a:extLst>
          </p:cNvPr>
          <p:cNvSpPr/>
          <p:nvPr/>
        </p:nvSpPr>
        <p:spPr>
          <a:xfrm>
            <a:off x="898179" y="210803"/>
            <a:ext cx="4311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REASONS FOR ATTRITION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B7544E-AA73-46F5-B887-09E7B38D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6075" y="6200775"/>
            <a:ext cx="1685925" cy="657225"/>
          </a:xfrm>
        </p:spPr>
        <p:txBody>
          <a:bodyPr>
            <a:noAutofit/>
          </a:bodyPr>
          <a:lstStyle/>
          <a:p>
            <a:r>
              <a:rPr lang="en-IN" sz="1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IBM HR ATTRITION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F9AC8B-B38B-4FAA-A1F4-F46B1AAE6B34}"/>
              </a:ext>
            </a:extLst>
          </p:cNvPr>
          <p:cNvSpPr/>
          <p:nvPr/>
        </p:nvSpPr>
        <p:spPr>
          <a:xfrm>
            <a:off x="942975" y="5638800"/>
            <a:ext cx="9884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Generally, it is more cost effective to retain employees than to hire new ones ! </a:t>
            </a:r>
            <a:endParaRPr lang="en-IN" sz="2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04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E1A906-8B96-4439-B7A4-30D33E61067A}"/>
              </a:ext>
            </a:extLst>
          </p:cNvPr>
          <p:cNvSpPr/>
          <p:nvPr/>
        </p:nvSpPr>
        <p:spPr>
          <a:xfrm>
            <a:off x="806277" y="1105498"/>
            <a:ext cx="105794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- To identify sustainable model to bring down recruitment process cost.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- Identify ways to improve and tackle the attrition rate.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- Analyze and infer the rate of attrition in organization.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lvl="0"/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CA70B-1EA4-40FB-81AE-79C05F2C5A4F}"/>
              </a:ext>
            </a:extLst>
          </p:cNvPr>
          <p:cNvSpPr/>
          <p:nvPr/>
        </p:nvSpPr>
        <p:spPr>
          <a:xfrm>
            <a:off x="898179" y="210803"/>
            <a:ext cx="4311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B7544E-AA73-46F5-B887-09E7B38D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6075" y="6200775"/>
            <a:ext cx="1685925" cy="657225"/>
          </a:xfrm>
        </p:spPr>
        <p:txBody>
          <a:bodyPr>
            <a:noAutofit/>
          </a:bodyPr>
          <a:lstStyle/>
          <a:p>
            <a:r>
              <a:rPr lang="en-IN" sz="1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IBM HR ATTRITION</a:t>
            </a:r>
          </a:p>
        </p:txBody>
      </p:sp>
    </p:spTree>
    <p:extLst>
      <p:ext uri="{BB962C8B-B14F-4D97-AF65-F5344CB8AC3E}">
        <p14:creationId xmlns:p14="http://schemas.microsoft.com/office/powerpoint/2010/main" val="41157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D3DEE6-F650-416D-B2CC-7BF75AACAC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89" b="3612"/>
          <a:stretch/>
        </p:blipFill>
        <p:spPr>
          <a:xfrm>
            <a:off x="7788206" y="733425"/>
            <a:ext cx="4200594" cy="53828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262BA93-BD2C-42C0-85A9-6D200D5C1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190749"/>
            <a:ext cx="4591050" cy="542676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DATASET DICTIONARY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D84133-22C6-4802-B0E8-A1B70B1C9D77}"/>
              </a:ext>
            </a:extLst>
          </p:cNvPr>
          <p:cNvSpPr/>
          <p:nvPr/>
        </p:nvSpPr>
        <p:spPr>
          <a:xfrm>
            <a:off x="711132" y="1989455"/>
            <a:ext cx="70770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cs typeface="Times New Roman" panose="02020603050405020304" pitchFamily="18" charset="0"/>
              </a:rPr>
              <a:t>Dataset contains :</a:t>
            </a:r>
          </a:p>
          <a:p>
            <a:pPr marL="342900" indent="-342900">
              <a:buFont typeface="Calibri" panose="020F0502020204030204" pitchFamily="34" charset="0"/>
              <a:buChar char="⁻"/>
            </a:pPr>
            <a:endParaRPr lang="en-IN" sz="2400" dirty="0">
              <a:cs typeface="Times New Roman" panose="02020603050405020304" pitchFamily="18" charset="0"/>
            </a:endParaRPr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en-IN" sz="2400" dirty="0">
                <a:cs typeface="Times New Roman" panose="02020603050405020304" pitchFamily="18" charset="0"/>
              </a:rPr>
              <a:t>26 Numerical Variables (Discrete:26, Continuous :0 )</a:t>
            </a:r>
          </a:p>
          <a:p>
            <a:pPr marL="342900" indent="-342900">
              <a:buFont typeface="Calibri" panose="020F0502020204030204" pitchFamily="34" charset="0"/>
              <a:buChar char="⁻"/>
            </a:pPr>
            <a:endParaRPr lang="en-IN" sz="2400" dirty="0">
              <a:cs typeface="Times New Roman" panose="02020603050405020304" pitchFamily="18" charset="0"/>
            </a:endParaRPr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en-IN" sz="2400" dirty="0">
                <a:cs typeface="Times New Roman" panose="02020603050405020304" pitchFamily="18" charset="0"/>
              </a:rPr>
              <a:t> 9 Categorical Variables  (Ordinal:0 ,Nominal:9 )</a:t>
            </a:r>
          </a:p>
          <a:p>
            <a:pPr marL="342900" indent="-342900">
              <a:buFont typeface="Calibri" panose="020F0502020204030204" pitchFamily="34" charset="0"/>
              <a:buChar char="⁻"/>
            </a:pPr>
            <a:endParaRPr lang="en-IN" sz="2400" dirty="0">
              <a:cs typeface="Times New Roman" panose="02020603050405020304" pitchFamily="18" charset="0"/>
            </a:endParaRPr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en-IN" sz="2400" dirty="0">
                <a:cs typeface="Times New Roman" panose="02020603050405020304" pitchFamily="18" charset="0"/>
              </a:rPr>
              <a:t>The dataset has no missing values in any of the features.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2D7659-7CB2-4CA9-933B-9171304A429A}"/>
              </a:ext>
            </a:extLst>
          </p:cNvPr>
          <p:cNvSpPr txBox="1"/>
          <p:nvPr/>
        </p:nvSpPr>
        <p:spPr>
          <a:xfrm>
            <a:off x="711132" y="905520"/>
            <a:ext cx="8553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- There are 1470 records and 35 features in the dataset.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23CC9F1-665B-4852-A9ED-C79F6D1D1DE1}"/>
              </a:ext>
            </a:extLst>
          </p:cNvPr>
          <p:cNvSpPr txBox="1">
            <a:spLocks/>
          </p:cNvSpPr>
          <p:nvPr/>
        </p:nvSpPr>
        <p:spPr>
          <a:xfrm>
            <a:off x="10506075" y="6200775"/>
            <a:ext cx="1685925" cy="657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000" b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IBM HR ATTRITION</a:t>
            </a:r>
            <a:endParaRPr lang="en-IN" sz="10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3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CCA70B-1EA4-40FB-81AE-79C05F2C5A4F}"/>
              </a:ext>
            </a:extLst>
          </p:cNvPr>
          <p:cNvSpPr/>
          <p:nvPr/>
        </p:nvSpPr>
        <p:spPr>
          <a:xfrm>
            <a:off x="975360" y="179969"/>
            <a:ext cx="47196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EXPLORATORY DATA ANALYSIS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B7544E-AA73-46F5-B887-09E7B38D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6075" y="6200775"/>
            <a:ext cx="1685925" cy="657225"/>
          </a:xfrm>
        </p:spPr>
        <p:txBody>
          <a:bodyPr>
            <a:noAutofit/>
          </a:bodyPr>
          <a:lstStyle/>
          <a:p>
            <a:r>
              <a:rPr lang="en-IN" sz="1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IBM HR ATTRITION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CEB175-7736-434D-B675-6B3AC8D07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47" y="923680"/>
            <a:ext cx="3238223" cy="1514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663262-1C75-4C79-94FA-8370FCB88A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258" b="62791"/>
          <a:stretch/>
        </p:blipFill>
        <p:spPr>
          <a:xfrm>
            <a:off x="602284" y="2878798"/>
            <a:ext cx="1752667" cy="12725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94AAE0-2031-43A5-84C0-F5465F8EC2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32" r="6398"/>
          <a:stretch/>
        </p:blipFill>
        <p:spPr>
          <a:xfrm>
            <a:off x="5843873" y="867966"/>
            <a:ext cx="3769731" cy="28130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563DA0-B81C-4D63-A85B-B32E27BD2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1952" y="4151338"/>
            <a:ext cx="3769731" cy="25246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2F8A7B-32C7-4BAE-816E-A0AAC3328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7440" y="2930794"/>
            <a:ext cx="1695450" cy="1257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333D4F-3B49-4C96-91F2-2D85B21774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7" t="38263" r="-1" b="-1"/>
          <a:stretch/>
        </p:blipFill>
        <p:spPr>
          <a:xfrm>
            <a:off x="570497" y="4224849"/>
            <a:ext cx="3879583" cy="25246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D08AC8D-88EE-4C9F-8CAA-9EB0123B03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43147" y="3812927"/>
            <a:ext cx="1914912" cy="24394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87A89E-0F19-4E28-B196-79E465E8EC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43147" y="773895"/>
            <a:ext cx="1704975" cy="2009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6844D0B-EDEF-4EA5-9AF5-1AE9A1D4ADF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46768"/>
          <a:stretch/>
        </p:blipFill>
        <p:spPr>
          <a:xfrm>
            <a:off x="4024270" y="1255562"/>
            <a:ext cx="1159015" cy="5232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360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E8FE0D2-0859-4D98-90E7-AAD5134F0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67" y="878707"/>
            <a:ext cx="1507237" cy="12287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45B97B-6AA2-4AA0-AEC0-488A265E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474" y="1990475"/>
            <a:ext cx="2720769" cy="20779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F07CAA-D0E7-4EA0-8DF7-FCC288232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201" y="995665"/>
            <a:ext cx="1172179" cy="994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BAC4A9-EC32-4E48-A744-9F9B924A3131}"/>
              </a:ext>
            </a:extLst>
          </p:cNvPr>
          <p:cNvSpPr/>
          <p:nvPr/>
        </p:nvSpPr>
        <p:spPr>
          <a:xfrm>
            <a:off x="975360" y="179969"/>
            <a:ext cx="47196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EXPLORATORY DATA ANALYSIS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1A858E-E339-4238-9824-8051264B3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710" y="878707"/>
            <a:ext cx="1264200" cy="10978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7B5DE7-0D72-4B86-B50C-35AFAF76DE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302" y="1965237"/>
            <a:ext cx="2531579" cy="18618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25DC08-98A5-4B5C-A092-3479770CE1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4092" y="878707"/>
            <a:ext cx="1307466" cy="9948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CA2486-B7BA-4998-ADFA-AC7B00446C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6869" y="4614911"/>
            <a:ext cx="3338456" cy="21285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3D7DB1-7EEC-4180-B0A3-B768678D0A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99388" y="4881436"/>
            <a:ext cx="1208695" cy="10660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E68BF8F-EA59-426C-9403-5F8DAD52F6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7756" y="693825"/>
            <a:ext cx="1438195" cy="12539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15E6AAD-9F25-4128-B3FD-310D5FB114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9370" y="659299"/>
            <a:ext cx="1452452" cy="12142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DC282C1-D38E-443B-A151-A72CD7FEE7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00056" y="1976565"/>
            <a:ext cx="2733525" cy="18792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3710B30-49E5-47B4-A56C-DF992950A6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7737" y="4526675"/>
            <a:ext cx="3210409" cy="177561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6115D67-AF59-4D02-A6EA-8A2B7BE762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26460" y="5053878"/>
            <a:ext cx="1915370" cy="818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3768C797-4533-4989-9232-A7474586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0618" y="6384406"/>
            <a:ext cx="1685925" cy="657225"/>
          </a:xfrm>
        </p:spPr>
        <p:txBody>
          <a:bodyPr>
            <a:noAutofit/>
          </a:bodyPr>
          <a:lstStyle/>
          <a:p>
            <a:r>
              <a:rPr lang="en-IN" sz="1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IBM HR ATTRITION</a:t>
            </a:r>
          </a:p>
        </p:txBody>
      </p:sp>
    </p:spTree>
    <p:extLst>
      <p:ext uri="{BB962C8B-B14F-4D97-AF65-F5344CB8AC3E}">
        <p14:creationId xmlns:p14="http://schemas.microsoft.com/office/powerpoint/2010/main" val="181141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CBAC4A9-EC32-4E48-A744-9F9B924A3131}"/>
              </a:ext>
            </a:extLst>
          </p:cNvPr>
          <p:cNvSpPr/>
          <p:nvPr/>
        </p:nvSpPr>
        <p:spPr>
          <a:xfrm>
            <a:off x="975360" y="179969"/>
            <a:ext cx="47196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EXPLORATORY DATA ANALYSIS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3768C797-4533-4989-9232-A7474586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0618" y="6384406"/>
            <a:ext cx="1685925" cy="657225"/>
          </a:xfrm>
        </p:spPr>
        <p:txBody>
          <a:bodyPr>
            <a:noAutofit/>
          </a:bodyPr>
          <a:lstStyle/>
          <a:p>
            <a:r>
              <a:rPr lang="en-IN" sz="1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IBM HR ATTRITION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AAB7F3-824A-4A46-B3C2-5F7A4F4F4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178" y="2764450"/>
            <a:ext cx="7163774" cy="17063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5E9AAC-A7E6-48E2-BFA9-2DF0F9ABA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22" y="2637182"/>
            <a:ext cx="3858875" cy="16354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007008-2D3B-4417-89A7-5EF2F945D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435" y="874527"/>
            <a:ext cx="5250976" cy="1512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A48DB1-F64E-4ED4-9250-817365FC8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589" y="965200"/>
            <a:ext cx="3894208" cy="1512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6CD647-52B3-4058-8AAA-B3FE4EA30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53" y="4866438"/>
            <a:ext cx="4196080" cy="16354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A5D14E-DFA4-4B89-9B3A-547BA1D61D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7194" y="4866438"/>
            <a:ext cx="7098758" cy="163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5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CCA70B-1EA4-40FB-81AE-79C05F2C5A4F}"/>
              </a:ext>
            </a:extLst>
          </p:cNvPr>
          <p:cNvSpPr/>
          <p:nvPr/>
        </p:nvSpPr>
        <p:spPr>
          <a:xfrm>
            <a:off x="891794" y="-2341"/>
            <a:ext cx="4311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DATA PREPROCESSING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B7544E-AA73-46F5-B887-09E7B38D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697" y="6200775"/>
            <a:ext cx="1776682" cy="657226"/>
          </a:xfrm>
        </p:spPr>
        <p:txBody>
          <a:bodyPr>
            <a:noAutofit/>
          </a:bodyPr>
          <a:lstStyle/>
          <a:p>
            <a:r>
              <a:rPr lang="en-IN" sz="1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IBM HR ATTRITION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DF2300-E6FB-402E-A0DC-89BEBD59BAAA}"/>
              </a:ext>
            </a:extLst>
          </p:cNvPr>
          <p:cNvSpPr/>
          <p:nvPr/>
        </p:nvSpPr>
        <p:spPr>
          <a:xfrm>
            <a:off x="2693806" y="648150"/>
            <a:ext cx="20686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Calibri" pitchFamily="34" charset="0"/>
                <a:cs typeface="Calibri" pitchFamily="34" charset="0"/>
              </a:rPr>
              <a:t>Before Transformation</a:t>
            </a:r>
          </a:p>
          <a:p>
            <a:endParaRPr lang="en-IN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9E27D-7675-4F79-9A6F-B51E46835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06" y="1184511"/>
            <a:ext cx="1906468" cy="14313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C2FB8A-2B98-4AAB-9AD3-1872E019541C}"/>
              </a:ext>
            </a:extLst>
          </p:cNvPr>
          <p:cNvSpPr txBox="1"/>
          <p:nvPr/>
        </p:nvSpPr>
        <p:spPr>
          <a:xfrm>
            <a:off x="1731304" y="1025725"/>
            <a:ext cx="1549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DistanceFromHome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6B879-A2D6-4912-BE47-B37E71FF4D20}"/>
              </a:ext>
            </a:extLst>
          </p:cNvPr>
          <p:cNvSpPr txBox="1"/>
          <p:nvPr/>
        </p:nvSpPr>
        <p:spPr>
          <a:xfrm flipH="1">
            <a:off x="1732927" y="2527110"/>
            <a:ext cx="1210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Skewness: 0.958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9049E4-0387-47E2-BA52-9ED87B15A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638" y="3066354"/>
            <a:ext cx="1941636" cy="14605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69781D-F8D9-40C2-AD58-93BEEA4FA35E}"/>
              </a:ext>
            </a:extLst>
          </p:cNvPr>
          <p:cNvSpPr txBox="1"/>
          <p:nvPr/>
        </p:nvSpPr>
        <p:spPr>
          <a:xfrm>
            <a:off x="1876217" y="2880245"/>
            <a:ext cx="1171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MonthlyIncome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51B961-931B-43EE-9423-BC7D456496E1}"/>
              </a:ext>
            </a:extLst>
          </p:cNvPr>
          <p:cNvSpPr txBox="1"/>
          <p:nvPr/>
        </p:nvSpPr>
        <p:spPr>
          <a:xfrm flipH="1">
            <a:off x="1750553" y="4526928"/>
            <a:ext cx="1174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Skewness: 1.369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7931044-973B-4B1A-88E7-B67EE583D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144" y="5003174"/>
            <a:ext cx="1788597" cy="14866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4021CEA-43E6-47A5-BBC8-682DA9F510E2}"/>
              </a:ext>
            </a:extLst>
          </p:cNvPr>
          <p:cNvSpPr txBox="1"/>
          <p:nvPr/>
        </p:nvSpPr>
        <p:spPr>
          <a:xfrm>
            <a:off x="1742535" y="4854305"/>
            <a:ext cx="1169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TotalWorkingYears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6D386-765F-4E0E-A114-DEEF5C79E1E0}"/>
              </a:ext>
            </a:extLst>
          </p:cNvPr>
          <p:cNvSpPr txBox="1"/>
          <p:nvPr/>
        </p:nvSpPr>
        <p:spPr>
          <a:xfrm flipH="1">
            <a:off x="1731304" y="6412214"/>
            <a:ext cx="1210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Skewness: 1.117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585A6F-D7E3-4BBB-B767-1356D408E081}"/>
              </a:ext>
            </a:extLst>
          </p:cNvPr>
          <p:cNvGrpSpPr/>
          <p:nvPr/>
        </p:nvGrpSpPr>
        <p:grpSpPr>
          <a:xfrm>
            <a:off x="3639395" y="1507484"/>
            <a:ext cx="1906469" cy="1558870"/>
            <a:chOff x="3639395" y="1056996"/>
            <a:chExt cx="1906469" cy="155887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3FB1B0F-50F3-436A-A4FE-FEEC685A6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9395" y="1190159"/>
              <a:ext cx="1906469" cy="1425707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487C98-F23A-44B9-ACB4-3E42A6AB3970}"/>
                </a:ext>
              </a:extLst>
            </p:cNvPr>
            <p:cNvSpPr txBox="1"/>
            <p:nvPr/>
          </p:nvSpPr>
          <p:spPr>
            <a:xfrm>
              <a:off x="4137754" y="1056996"/>
              <a:ext cx="12148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YearsAtCompany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5545E15-2CE7-41AA-A703-3DEE15FB09A3}"/>
              </a:ext>
            </a:extLst>
          </p:cNvPr>
          <p:cNvSpPr txBox="1"/>
          <p:nvPr/>
        </p:nvSpPr>
        <p:spPr>
          <a:xfrm>
            <a:off x="4137754" y="3025188"/>
            <a:ext cx="1527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IN" dirty="0"/>
              <a:t>Skewness: 1.764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E6C4205-82E4-4C14-8CBB-6B1438F4960C}"/>
              </a:ext>
            </a:extLst>
          </p:cNvPr>
          <p:cNvGrpSpPr/>
          <p:nvPr/>
        </p:nvGrpSpPr>
        <p:grpSpPr>
          <a:xfrm>
            <a:off x="3682656" y="3976799"/>
            <a:ext cx="1941636" cy="1845661"/>
            <a:chOff x="3604228" y="3033893"/>
            <a:chExt cx="1941636" cy="184566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6B07759-D44B-4BF4-9ACB-6747F20634E7}"/>
                </a:ext>
              </a:extLst>
            </p:cNvPr>
            <p:cNvGrpSpPr/>
            <p:nvPr/>
          </p:nvGrpSpPr>
          <p:grpSpPr>
            <a:xfrm>
              <a:off x="3604228" y="3216479"/>
              <a:ext cx="1941636" cy="1663075"/>
              <a:chOff x="3604228" y="3055788"/>
              <a:chExt cx="1941636" cy="1663075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E334CC9-B082-4879-8AC6-242496E11F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4228" y="3055788"/>
                <a:ext cx="1941636" cy="1529911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2A6F27-F1DA-4FB2-8089-F1ACD5F482FB}"/>
                  </a:ext>
                </a:extLst>
              </p:cNvPr>
              <p:cNvSpPr txBox="1"/>
              <p:nvPr/>
            </p:nvSpPr>
            <p:spPr>
              <a:xfrm flipH="1">
                <a:off x="4059326" y="4472642"/>
                <a:ext cx="11748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Skewness: 1.024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41BED59-FBBC-417E-88E9-C5DC25CF0EBA}"/>
                </a:ext>
              </a:extLst>
            </p:cNvPr>
            <p:cNvSpPr txBox="1"/>
            <p:nvPr/>
          </p:nvSpPr>
          <p:spPr>
            <a:xfrm>
              <a:off x="3767107" y="3033893"/>
              <a:ext cx="17787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NumberOfcompaniesWorked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0D9B08-0D08-4186-9DDF-AC6CB9B649A5}"/>
              </a:ext>
            </a:extLst>
          </p:cNvPr>
          <p:cNvCxnSpPr>
            <a:cxnSpLocks/>
          </p:cNvCxnSpPr>
          <p:nvPr/>
        </p:nvCxnSpPr>
        <p:spPr>
          <a:xfrm flipV="1">
            <a:off x="6343650" y="723900"/>
            <a:ext cx="0" cy="568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F734C83-E1E7-4691-A5B2-39246BB0CA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5254" y="3066902"/>
            <a:ext cx="1853644" cy="156953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80106D7-BEC4-407D-8F6D-32CA3AFFFA81}"/>
              </a:ext>
            </a:extLst>
          </p:cNvPr>
          <p:cNvSpPr txBox="1"/>
          <p:nvPr/>
        </p:nvSpPr>
        <p:spPr>
          <a:xfrm>
            <a:off x="6952343" y="836937"/>
            <a:ext cx="1549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DistanceFromHome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1F8F5D-D8A0-4DC7-9EF0-1D706DEF5803}"/>
              </a:ext>
            </a:extLst>
          </p:cNvPr>
          <p:cNvSpPr txBox="1"/>
          <p:nvPr/>
        </p:nvSpPr>
        <p:spPr>
          <a:xfrm flipH="1">
            <a:off x="7174047" y="4527965"/>
            <a:ext cx="1184878" cy="255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Skewness: 0.286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903A199-6736-44D0-BB8F-B8D2D2DEFB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4934" y="4992131"/>
            <a:ext cx="1892478" cy="153725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469B607-B912-45F6-A4C7-C8EED0F0CDE0}"/>
              </a:ext>
            </a:extLst>
          </p:cNvPr>
          <p:cNvSpPr txBox="1"/>
          <p:nvPr/>
        </p:nvSpPr>
        <p:spPr>
          <a:xfrm>
            <a:off x="7153767" y="2820133"/>
            <a:ext cx="1171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MonthlyIncome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4034F4-5569-4D91-BC35-0B1FCC6E8D34}"/>
              </a:ext>
            </a:extLst>
          </p:cNvPr>
          <p:cNvSpPr txBox="1"/>
          <p:nvPr/>
        </p:nvSpPr>
        <p:spPr>
          <a:xfrm>
            <a:off x="7203196" y="4822104"/>
            <a:ext cx="1169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TotalWorkingYears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2FE840-09CD-46E9-86C0-C81A40299870}"/>
              </a:ext>
            </a:extLst>
          </p:cNvPr>
          <p:cNvSpPr txBox="1"/>
          <p:nvPr/>
        </p:nvSpPr>
        <p:spPr>
          <a:xfrm flipH="1">
            <a:off x="7273648" y="6512226"/>
            <a:ext cx="1184878" cy="255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Skewness: 0.176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3BD0EED-02F8-49AF-994D-143F1FFFBD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0092" y="1101234"/>
            <a:ext cx="1851477" cy="149743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E94909A-AA67-4956-B192-6268BD18DADF}"/>
              </a:ext>
            </a:extLst>
          </p:cNvPr>
          <p:cNvSpPr txBox="1"/>
          <p:nvPr/>
        </p:nvSpPr>
        <p:spPr>
          <a:xfrm>
            <a:off x="7153276" y="2538307"/>
            <a:ext cx="14256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IN" dirty="0"/>
              <a:t>Skewness: 0.079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C74DDD8-F23F-425B-BCEF-6DD80EB1EA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35458" y="1568921"/>
            <a:ext cx="1879019" cy="149743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269E593-4B58-43D7-A267-26C9659AA2E9}"/>
              </a:ext>
            </a:extLst>
          </p:cNvPr>
          <p:cNvSpPr txBox="1"/>
          <p:nvPr/>
        </p:nvSpPr>
        <p:spPr>
          <a:xfrm>
            <a:off x="9492560" y="1397837"/>
            <a:ext cx="1204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YearsAtCompany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996318-FE91-4F92-80C8-3F0BFD866B00}"/>
              </a:ext>
            </a:extLst>
          </p:cNvPr>
          <p:cNvSpPr txBox="1"/>
          <p:nvPr/>
        </p:nvSpPr>
        <p:spPr>
          <a:xfrm>
            <a:off x="9589193" y="3003355"/>
            <a:ext cx="1527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IN" dirty="0"/>
              <a:t>Skewness:  0.427 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7AEAF13C-5CF0-4E9D-89DA-F86CFEB031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2070" y="3820153"/>
            <a:ext cx="1853644" cy="157743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3E5D4CA-35D5-45AE-AB7A-E9616CD2E434}"/>
              </a:ext>
            </a:extLst>
          </p:cNvPr>
          <p:cNvSpPr txBox="1"/>
          <p:nvPr/>
        </p:nvSpPr>
        <p:spPr>
          <a:xfrm>
            <a:off x="9388336" y="3613352"/>
            <a:ext cx="177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NumberOfcompaniesWorked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931071-DBCD-4560-A289-B2BCF1B3A8AE}"/>
              </a:ext>
            </a:extLst>
          </p:cNvPr>
          <p:cNvSpPr txBox="1"/>
          <p:nvPr/>
        </p:nvSpPr>
        <p:spPr>
          <a:xfrm>
            <a:off x="9674918" y="5330018"/>
            <a:ext cx="1527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IN" dirty="0"/>
              <a:t>Skewness:  0.031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8EAFB5F-ABC8-4DA9-B144-712F8A5D2131}"/>
              </a:ext>
            </a:extLst>
          </p:cNvPr>
          <p:cNvSpPr/>
          <p:nvPr/>
        </p:nvSpPr>
        <p:spPr>
          <a:xfrm>
            <a:off x="8370202" y="577740"/>
            <a:ext cx="20686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Calibri" pitchFamily="34" charset="0"/>
                <a:cs typeface="Calibri" pitchFamily="34" charset="0"/>
              </a:rPr>
              <a:t>After Transformation</a:t>
            </a:r>
          </a:p>
          <a:p>
            <a:endParaRPr lang="en-IN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51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CCA70B-1EA4-40FB-81AE-79C05F2C5A4F}"/>
              </a:ext>
            </a:extLst>
          </p:cNvPr>
          <p:cNvSpPr/>
          <p:nvPr/>
        </p:nvSpPr>
        <p:spPr>
          <a:xfrm>
            <a:off x="898179" y="210803"/>
            <a:ext cx="4311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STATISTICAL ANALYSIS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B7544E-AA73-46F5-B887-09E7B38D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6075" y="6200775"/>
            <a:ext cx="1685925" cy="657225"/>
          </a:xfrm>
        </p:spPr>
        <p:txBody>
          <a:bodyPr>
            <a:noAutofit/>
          </a:bodyPr>
          <a:lstStyle/>
          <a:p>
            <a:r>
              <a:rPr lang="en-IN" sz="1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IBM HR ATTRITION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DF2300-E6FB-402E-A0DC-89BEBD59BAAA}"/>
              </a:ext>
            </a:extLst>
          </p:cNvPr>
          <p:cNvSpPr/>
          <p:nvPr/>
        </p:nvSpPr>
        <p:spPr>
          <a:xfrm>
            <a:off x="831504" y="839145"/>
            <a:ext cx="113604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itchFamily="34" charset="0"/>
                <a:cs typeface="Calibri" pitchFamily="34" charset="0"/>
              </a:rPr>
              <a:t>Questions??</a:t>
            </a:r>
          </a:p>
          <a:p>
            <a:endParaRPr lang="en-IN" sz="2400" b="1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Tx/>
              <a:buChar char="-"/>
            </a:pPr>
            <a:r>
              <a:rPr lang="en-IN" sz="2400" dirty="0">
                <a:latin typeface="Calibri" pitchFamily="34" charset="0"/>
                <a:cs typeface="Calibri" pitchFamily="34" charset="0"/>
              </a:rPr>
              <a:t>Is gender influencing attrition?</a:t>
            </a:r>
          </a:p>
          <a:p>
            <a:pPr marL="342900" indent="-342900">
              <a:buFontTx/>
              <a:buChar char="-"/>
            </a:pPr>
            <a:endParaRPr lang="en-IN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Tx/>
              <a:buChar char="-"/>
            </a:pPr>
            <a:r>
              <a:rPr lang="en-IN" sz="2400" dirty="0">
                <a:latin typeface="Calibri" pitchFamily="34" charset="0"/>
                <a:cs typeface="Calibri" pitchFamily="34" charset="0"/>
              </a:rPr>
              <a:t>Which job role is significant?</a:t>
            </a:r>
          </a:p>
          <a:p>
            <a:pPr marL="342900" indent="-342900">
              <a:buFontTx/>
              <a:buChar char="-"/>
            </a:pPr>
            <a:endParaRPr lang="en-IN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Tx/>
              <a:buChar char="-"/>
            </a:pPr>
            <a:r>
              <a:rPr lang="en-IN" sz="2400" dirty="0">
                <a:latin typeface="Calibri" pitchFamily="34" charset="0"/>
                <a:cs typeface="Calibri" pitchFamily="34" charset="0"/>
              </a:rPr>
              <a:t>Is Distance from home an important attribute?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6D8507-BB81-430B-9ADC-5026ADE32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402" y="1126563"/>
            <a:ext cx="4806297" cy="1552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203F43-F6AB-40E9-8D2B-7409E9099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403" y="2966555"/>
            <a:ext cx="4806297" cy="5502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1D42D7-0C37-4E4E-B202-00A5666C72F3}"/>
              </a:ext>
            </a:extLst>
          </p:cNvPr>
          <p:cNvSpPr txBox="1"/>
          <p:nvPr/>
        </p:nvSpPr>
        <p:spPr>
          <a:xfrm>
            <a:off x="990600" y="3749018"/>
            <a:ext cx="106965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Calibri" pitchFamily="34" charset="0"/>
                <a:cs typeface="Calibri" pitchFamily="34" charset="0"/>
              </a:rPr>
              <a:t>To answer these intricate questions and to confidentially arrive at a solid conclusion, statistical analysis is performed on each feature.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C23863-B5A2-4EE2-8516-7BBC98624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5241508"/>
            <a:ext cx="10740404" cy="11645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2E0214-6AA5-4DA6-A23A-59579DE09A52}"/>
              </a:ext>
            </a:extLst>
          </p:cNvPr>
          <p:cNvSpPr txBox="1"/>
          <p:nvPr/>
        </p:nvSpPr>
        <p:spPr>
          <a:xfrm>
            <a:off x="898179" y="4812232"/>
            <a:ext cx="286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Selected Analysis</a:t>
            </a:r>
          </a:p>
        </p:txBody>
      </p:sp>
    </p:spTree>
    <p:extLst>
      <p:ext uri="{BB962C8B-B14F-4D97-AF65-F5344CB8AC3E}">
        <p14:creationId xmlns:p14="http://schemas.microsoft.com/office/powerpoint/2010/main" val="116587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2087</TotalTime>
  <Words>698</Words>
  <Application>Microsoft Office PowerPoint</Application>
  <PresentationFormat>Widescreen</PresentationFormat>
  <Paragraphs>213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IBM HR ATTRITION</vt:lpstr>
      <vt:lpstr>IBM HR ATTRITION</vt:lpstr>
      <vt:lpstr>IBM HR ATTRITION</vt:lpstr>
      <vt:lpstr>DATASET DICTIONARY</vt:lpstr>
      <vt:lpstr>IBM HR ATTRITION</vt:lpstr>
      <vt:lpstr>IBM HR ATTRITION</vt:lpstr>
      <vt:lpstr>IBM HR ATTRITION</vt:lpstr>
      <vt:lpstr>IBM HR ATTRITION</vt:lpstr>
      <vt:lpstr>IBM HR ATTRITION</vt:lpstr>
      <vt:lpstr>IBM HR ATTRITION</vt:lpstr>
      <vt:lpstr>IBM HR ATTRITION</vt:lpstr>
      <vt:lpstr>IBM HR ATTRITION</vt:lpstr>
      <vt:lpstr>IBM HR ATTRITION</vt:lpstr>
      <vt:lpstr>IBM HR ATTRITION</vt:lpstr>
      <vt:lpstr>IBM HR ATTRITION</vt:lpstr>
      <vt:lpstr>IBM HR ATTRITION</vt:lpstr>
      <vt:lpstr>IBM HR ATTRITION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modakshivanand@gmail.com</dc:creator>
  <cp:lastModifiedBy>modakshivanand@gmail.com</cp:lastModifiedBy>
  <cp:revision>60</cp:revision>
  <dcterms:created xsi:type="dcterms:W3CDTF">2020-07-28T08:11:15Z</dcterms:created>
  <dcterms:modified xsi:type="dcterms:W3CDTF">2020-08-17T05:14:27Z</dcterms:modified>
</cp:coreProperties>
</file>