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6" r:id="rId3"/>
    <p:sldId id="269" r:id="rId4"/>
    <p:sldId id="257" r:id="rId5"/>
    <p:sldId id="258" r:id="rId6"/>
    <p:sldId id="267" r:id="rId7"/>
    <p:sldId id="259" r:id="rId8"/>
    <p:sldId id="268" r:id="rId9"/>
    <p:sldId id="260" r:id="rId10"/>
    <p:sldId id="264" r:id="rId11"/>
    <p:sldId id="261" r:id="rId12"/>
    <p:sldId id="263" r:id="rId13"/>
    <p:sldId id="262"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94660"/>
  </p:normalViewPr>
  <p:slideViewPr>
    <p:cSldViewPr snapToGrid="0">
      <p:cViewPr varScale="1">
        <p:scale>
          <a:sx n="122" d="100"/>
          <a:sy n="122" d="100"/>
        </p:scale>
        <p:origin x="240"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8E8C6E-AD88-442D-BF8E-7931522269A1}" type="datetimeFigureOut">
              <a:rPr lang="en-US" smtClean="0"/>
              <a:t>9/30/18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4D7F5-3944-435F-836A-5BEFDF7D6036}" type="slidenum">
              <a:rPr lang="en-US" smtClean="0"/>
              <a:t>‹#›</a:t>
            </a:fld>
            <a:endParaRPr lang="en-US"/>
          </a:p>
        </p:txBody>
      </p:sp>
    </p:spTree>
    <p:extLst>
      <p:ext uri="{BB962C8B-B14F-4D97-AF65-F5344CB8AC3E}">
        <p14:creationId xmlns:p14="http://schemas.microsoft.com/office/powerpoint/2010/main" val="141825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8E8C6E-AD88-442D-BF8E-7931522269A1}" type="datetimeFigureOut">
              <a:rPr lang="en-US" smtClean="0"/>
              <a:t>9/30/18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4D7F5-3944-435F-836A-5BEFDF7D6036}" type="slidenum">
              <a:rPr lang="en-US" smtClean="0"/>
              <a:t>‹#›</a:t>
            </a:fld>
            <a:endParaRPr lang="en-US"/>
          </a:p>
        </p:txBody>
      </p:sp>
    </p:spTree>
    <p:extLst>
      <p:ext uri="{BB962C8B-B14F-4D97-AF65-F5344CB8AC3E}">
        <p14:creationId xmlns:p14="http://schemas.microsoft.com/office/powerpoint/2010/main" val="660875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28E8C6E-AD88-442D-BF8E-7931522269A1}" type="datetimeFigureOut">
              <a:rPr lang="en-US" smtClean="0"/>
              <a:t>9/30/18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4D7F5-3944-435F-836A-5BEFDF7D6036}" type="slidenum">
              <a:rPr lang="en-US" smtClean="0"/>
              <a:t>‹#›</a:t>
            </a:fld>
            <a:endParaRPr lang="en-US"/>
          </a:p>
        </p:txBody>
      </p:sp>
    </p:spTree>
    <p:extLst>
      <p:ext uri="{BB962C8B-B14F-4D97-AF65-F5344CB8AC3E}">
        <p14:creationId xmlns:p14="http://schemas.microsoft.com/office/powerpoint/2010/main" val="1336317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28E8C6E-AD88-442D-BF8E-7931522269A1}" type="datetimeFigureOut">
              <a:rPr lang="en-US" smtClean="0"/>
              <a:t>9/30/18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4D7F5-3944-435F-836A-5BEFDF7D603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24459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8E8C6E-AD88-442D-BF8E-7931522269A1}" type="datetimeFigureOut">
              <a:rPr lang="en-US" smtClean="0"/>
              <a:t>9/30/18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4D7F5-3944-435F-836A-5BEFDF7D6036}" type="slidenum">
              <a:rPr lang="en-US" smtClean="0"/>
              <a:t>‹#›</a:t>
            </a:fld>
            <a:endParaRPr lang="en-US"/>
          </a:p>
        </p:txBody>
      </p:sp>
    </p:spTree>
    <p:extLst>
      <p:ext uri="{BB962C8B-B14F-4D97-AF65-F5344CB8AC3E}">
        <p14:creationId xmlns:p14="http://schemas.microsoft.com/office/powerpoint/2010/main" val="2824706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28E8C6E-AD88-442D-BF8E-7931522269A1}" type="datetimeFigureOut">
              <a:rPr lang="en-US" smtClean="0"/>
              <a:t>9/30/18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4D7F5-3944-435F-836A-5BEFDF7D6036}" type="slidenum">
              <a:rPr lang="en-US" smtClean="0"/>
              <a:t>‹#›</a:t>
            </a:fld>
            <a:endParaRPr lang="en-US"/>
          </a:p>
        </p:txBody>
      </p:sp>
    </p:spTree>
    <p:extLst>
      <p:ext uri="{BB962C8B-B14F-4D97-AF65-F5344CB8AC3E}">
        <p14:creationId xmlns:p14="http://schemas.microsoft.com/office/powerpoint/2010/main" val="306970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28E8C6E-AD88-442D-BF8E-7931522269A1}" type="datetimeFigureOut">
              <a:rPr lang="en-US" smtClean="0"/>
              <a:t>9/30/18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4D7F5-3944-435F-836A-5BEFDF7D6036}" type="slidenum">
              <a:rPr lang="en-US" smtClean="0"/>
              <a:t>‹#›</a:t>
            </a:fld>
            <a:endParaRPr lang="en-US"/>
          </a:p>
        </p:txBody>
      </p:sp>
    </p:spTree>
    <p:extLst>
      <p:ext uri="{BB962C8B-B14F-4D97-AF65-F5344CB8AC3E}">
        <p14:creationId xmlns:p14="http://schemas.microsoft.com/office/powerpoint/2010/main" val="3842640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E8C6E-AD88-442D-BF8E-7931522269A1}" type="datetimeFigureOut">
              <a:rPr lang="en-US" smtClean="0"/>
              <a:t>9/30/18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4D7F5-3944-435F-836A-5BEFDF7D6036}" type="slidenum">
              <a:rPr lang="en-US" smtClean="0"/>
              <a:t>‹#›</a:t>
            </a:fld>
            <a:endParaRPr lang="en-US"/>
          </a:p>
        </p:txBody>
      </p:sp>
    </p:spTree>
    <p:extLst>
      <p:ext uri="{BB962C8B-B14F-4D97-AF65-F5344CB8AC3E}">
        <p14:creationId xmlns:p14="http://schemas.microsoft.com/office/powerpoint/2010/main" val="2992705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E8C6E-AD88-442D-BF8E-7931522269A1}" type="datetimeFigureOut">
              <a:rPr lang="en-US" smtClean="0"/>
              <a:t>9/30/18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4D7F5-3944-435F-836A-5BEFDF7D6036}" type="slidenum">
              <a:rPr lang="en-US" smtClean="0"/>
              <a:t>‹#›</a:t>
            </a:fld>
            <a:endParaRPr lang="en-US"/>
          </a:p>
        </p:txBody>
      </p:sp>
    </p:spTree>
    <p:extLst>
      <p:ext uri="{BB962C8B-B14F-4D97-AF65-F5344CB8AC3E}">
        <p14:creationId xmlns:p14="http://schemas.microsoft.com/office/powerpoint/2010/main" val="1662748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28E8C6E-AD88-442D-BF8E-7931522269A1}" type="datetimeFigureOut">
              <a:rPr lang="en-US" smtClean="0"/>
              <a:t>9/30/18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4D7F5-3944-435F-836A-5BEFDF7D6036}" type="slidenum">
              <a:rPr lang="en-US" smtClean="0"/>
              <a:t>‹#›</a:t>
            </a:fld>
            <a:endParaRPr lang="en-US"/>
          </a:p>
        </p:txBody>
      </p:sp>
    </p:spTree>
    <p:extLst>
      <p:ext uri="{BB962C8B-B14F-4D97-AF65-F5344CB8AC3E}">
        <p14:creationId xmlns:p14="http://schemas.microsoft.com/office/powerpoint/2010/main" val="145791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8E8C6E-AD88-442D-BF8E-7931522269A1}" type="datetimeFigureOut">
              <a:rPr lang="en-US" smtClean="0"/>
              <a:t>9/30/18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4D7F5-3944-435F-836A-5BEFDF7D6036}" type="slidenum">
              <a:rPr lang="en-US" smtClean="0"/>
              <a:t>‹#›</a:t>
            </a:fld>
            <a:endParaRPr lang="en-US"/>
          </a:p>
        </p:txBody>
      </p:sp>
    </p:spTree>
    <p:extLst>
      <p:ext uri="{BB962C8B-B14F-4D97-AF65-F5344CB8AC3E}">
        <p14:creationId xmlns:p14="http://schemas.microsoft.com/office/powerpoint/2010/main" val="1827937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8E8C6E-AD88-442D-BF8E-7931522269A1}" type="datetimeFigureOut">
              <a:rPr lang="en-US" smtClean="0"/>
              <a:t>9/30/18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4D7F5-3944-435F-836A-5BEFDF7D6036}" type="slidenum">
              <a:rPr lang="en-US" smtClean="0"/>
              <a:t>‹#›</a:t>
            </a:fld>
            <a:endParaRPr lang="en-US"/>
          </a:p>
        </p:txBody>
      </p:sp>
    </p:spTree>
    <p:extLst>
      <p:ext uri="{BB962C8B-B14F-4D97-AF65-F5344CB8AC3E}">
        <p14:creationId xmlns:p14="http://schemas.microsoft.com/office/powerpoint/2010/main" val="1176333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8E8C6E-AD88-442D-BF8E-7931522269A1}" type="datetimeFigureOut">
              <a:rPr lang="en-US" smtClean="0"/>
              <a:t>9/30/18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64D7F5-3944-435F-836A-5BEFDF7D6036}" type="slidenum">
              <a:rPr lang="en-US" smtClean="0"/>
              <a:t>‹#›</a:t>
            </a:fld>
            <a:endParaRPr lang="en-US"/>
          </a:p>
        </p:txBody>
      </p:sp>
    </p:spTree>
    <p:extLst>
      <p:ext uri="{BB962C8B-B14F-4D97-AF65-F5344CB8AC3E}">
        <p14:creationId xmlns:p14="http://schemas.microsoft.com/office/powerpoint/2010/main" val="233824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28E8C6E-AD88-442D-BF8E-7931522269A1}" type="datetimeFigureOut">
              <a:rPr lang="en-US" smtClean="0"/>
              <a:t>9/30/18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864D7F5-3944-435F-836A-5BEFDF7D6036}" type="slidenum">
              <a:rPr lang="en-US" smtClean="0"/>
              <a:t>‹#›</a:t>
            </a:fld>
            <a:endParaRPr lang="en-US"/>
          </a:p>
        </p:txBody>
      </p:sp>
    </p:spTree>
    <p:extLst>
      <p:ext uri="{BB962C8B-B14F-4D97-AF65-F5344CB8AC3E}">
        <p14:creationId xmlns:p14="http://schemas.microsoft.com/office/powerpoint/2010/main" val="449815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28E8C6E-AD88-442D-BF8E-7931522269A1}" type="datetimeFigureOut">
              <a:rPr lang="en-US" smtClean="0"/>
              <a:t>9/30/18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864D7F5-3944-435F-836A-5BEFDF7D6036}" type="slidenum">
              <a:rPr lang="en-US" smtClean="0"/>
              <a:t>‹#›</a:t>
            </a:fld>
            <a:endParaRPr lang="en-US"/>
          </a:p>
        </p:txBody>
      </p:sp>
    </p:spTree>
    <p:extLst>
      <p:ext uri="{BB962C8B-B14F-4D97-AF65-F5344CB8AC3E}">
        <p14:creationId xmlns:p14="http://schemas.microsoft.com/office/powerpoint/2010/main" val="137058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528E8C6E-AD88-442D-BF8E-7931522269A1}" type="datetimeFigureOut">
              <a:rPr lang="en-US" smtClean="0"/>
              <a:t>9/30/18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864D7F5-3944-435F-836A-5BEFDF7D6036}" type="slidenum">
              <a:rPr lang="en-US" smtClean="0"/>
              <a:t>‹#›</a:t>
            </a:fld>
            <a:endParaRPr lang="en-US"/>
          </a:p>
        </p:txBody>
      </p:sp>
    </p:spTree>
    <p:extLst>
      <p:ext uri="{BB962C8B-B14F-4D97-AF65-F5344CB8AC3E}">
        <p14:creationId xmlns:p14="http://schemas.microsoft.com/office/powerpoint/2010/main" val="3334005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8E8C6E-AD88-442D-BF8E-7931522269A1}" type="datetimeFigureOut">
              <a:rPr lang="en-US" smtClean="0"/>
              <a:t>9/30/18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4D7F5-3944-435F-836A-5BEFDF7D6036}" type="slidenum">
              <a:rPr lang="en-US" smtClean="0"/>
              <a:t>‹#›</a:t>
            </a:fld>
            <a:endParaRPr lang="en-US"/>
          </a:p>
        </p:txBody>
      </p:sp>
    </p:spTree>
    <p:extLst>
      <p:ext uri="{BB962C8B-B14F-4D97-AF65-F5344CB8AC3E}">
        <p14:creationId xmlns:p14="http://schemas.microsoft.com/office/powerpoint/2010/main" val="1033515480"/>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28E8C6E-AD88-442D-BF8E-7931522269A1}" type="datetimeFigureOut">
              <a:rPr lang="en-US" smtClean="0"/>
              <a:t>9/30/18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864D7F5-3944-435F-836A-5BEFDF7D6036}" type="slidenum">
              <a:rPr lang="en-US" smtClean="0"/>
              <a:t>‹#›</a:t>
            </a:fld>
            <a:endParaRPr lang="en-US"/>
          </a:p>
        </p:txBody>
      </p:sp>
    </p:spTree>
    <p:extLst>
      <p:ext uri="{BB962C8B-B14F-4D97-AF65-F5344CB8AC3E}">
        <p14:creationId xmlns:p14="http://schemas.microsoft.com/office/powerpoint/2010/main" val="142698062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1.jpg"/><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474247-E4D7-4DAF-8459-6727815C706A}"/>
              </a:ext>
            </a:extLst>
          </p:cNvPr>
          <p:cNvSpPr>
            <a:spLocks noGrp="1"/>
          </p:cNvSpPr>
          <p:nvPr>
            <p:ph type="ctrTitle"/>
          </p:nvPr>
        </p:nvSpPr>
        <p:spPr>
          <a:xfrm>
            <a:off x="1028346" y="2286416"/>
            <a:ext cx="8825658" cy="2285168"/>
          </a:xfrm>
        </p:spPr>
        <p:txBody>
          <a:bodyPr/>
          <a:lstStyle/>
          <a:p>
            <a:r>
              <a:rPr lang="en-US" dirty="0">
                <a:solidFill>
                  <a:schemeClr val="tx1"/>
                </a:solidFill>
              </a:rPr>
              <a:t>ESTIMATION OF TIME </a:t>
            </a:r>
            <a:r>
              <a:rPr lang="en-US" dirty="0" smtClean="0">
                <a:solidFill>
                  <a:schemeClr val="tx1"/>
                </a:solidFill>
              </a:rPr>
              <a:t>OF DEATH </a:t>
            </a:r>
            <a:endParaRPr lang="en-US" dirty="0">
              <a:solidFill>
                <a:schemeClr val="tx1"/>
              </a:solidFill>
            </a:endParaRPr>
          </a:p>
        </p:txBody>
      </p:sp>
      <p:sp>
        <p:nvSpPr>
          <p:cNvPr id="3" name="Subtitle 2">
            <a:extLst>
              <a:ext uri="{FF2B5EF4-FFF2-40B4-BE49-F238E27FC236}">
                <a16:creationId xmlns="" xmlns:a16="http://schemas.microsoft.com/office/drawing/2014/main" id="{50086199-61BB-4558-953D-15A80E22A2AF}"/>
              </a:ext>
            </a:extLst>
          </p:cNvPr>
          <p:cNvSpPr>
            <a:spLocks noGrp="1"/>
          </p:cNvSpPr>
          <p:nvPr>
            <p:ph type="subTitle" idx="1"/>
          </p:nvPr>
        </p:nvSpPr>
        <p:spPr/>
        <p:txBody>
          <a:bodyPr/>
          <a:lstStyle/>
          <a:p>
            <a:r>
              <a:rPr lang="en-US" dirty="0"/>
              <a:t>BY – THE TECHNOS</a:t>
            </a:r>
          </a:p>
        </p:txBody>
      </p:sp>
    </p:spTree>
    <p:extLst>
      <p:ext uri="{BB962C8B-B14F-4D97-AF65-F5344CB8AC3E}">
        <p14:creationId xmlns:p14="http://schemas.microsoft.com/office/powerpoint/2010/main" val="42428342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4C585B9-EE0B-4F8F-9365-CF37B7F24D2E}"/>
              </a:ext>
            </a:extLst>
          </p:cNvPr>
          <p:cNvSpPr>
            <a:spLocks noGrp="1"/>
          </p:cNvSpPr>
          <p:nvPr>
            <p:ph idx="1"/>
          </p:nvPr>
        </p:nvSpPr>
        <p:spPr>
          <a:xfrm>
            <a:off x="1103312" y="675250"/>
            <a:ext cx="8946541" cy="5573150"/>
          </a:xfrm>
        </p:spPr>
        <p:txBody>
          <a:bodyPr/>
          <a:lstStyle/>
          <a:p>
            <a:r>
              <a:rPr lang="en-US" dirty="0"/>
              <a:t>The time of death is not confined to criminal investigations; it can also come into play in civil situations. Insurance payments may depend upon whether the insured individual were alive at the time the policy went into effect or if he died before the policy expired. </a:t>
            </a:r>
            <a:endParaRPr lang="en-US" dirty="0" smtClean="0"/>
          </a:p>
          <a:p>
            <a:r>
              <a:rPr lang="en-US" dirty="0" smtClean="0"/>
              <a:t>The Estimation of Time of Death can be determined in a short duration when compared to autopsy methodology in the financial world.</a:t>
            </a:r>
          </a:p>
          <a:p>
            <a:endParaRPr lang="en-US" dirty="0" smtClean="0"/>
          </a:p>
          <a:p>
            <a:endParaRPr lang="en-US" dirty="0"/>
          </a:p>
        </p:txBody>
      </p:sp>
    </p:spTree>
    <p:extLst>
      <p:ext uri="{BB962C8B-B14F-4D97-AF65-F5344CB8AC3E}">
        <p14:creationId xmlns:p14="http://schemas.microsoft.com/office/powerpoint/2010/main" val="24530705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Demerits	</a:t>
            </a:r>
            <a:endParaRPr lang="en-IN" dirty="0"/>
          </a:p>
        </p:txBody>
      </p:sp>
      <p:sp>
        <p:nvSpPr>
          <p:cNvPr id="5" name="Content Placeholder 4"/>
          <p:cNvSpPr>
            <a:spLocks noGrp="1"/>
          </p:cNvSpPr>
          <p:nvPr>
            <p:ph idx="1"/>
          </p:nvPr>
        </p:nvSpPr>
        <p:spPr/>
        <p:txBody>
          <a:bodyPr/>
          <a:lstStyle/>
          <a:p>
            <a:r>
              <a:rPr lang="en-IN" dirty="0" smtClean="0"/>
              <a:t>Misconceptions arrives in the calculation if the deceased is found dead for more than 24 hours.</a:t>
            </a:r>
          </a:p>
          <a:p>
            <a:r>
              <a:rPr lang="en-IN" dirty="0" smtClean="0"/>
              <a:t>If the environment of the deceased is changed then there is a possibility for the variation of room temperature, hence the results may fluctuate.</a:t>
            </a:r>
          </a:p>
          <a:p>
            <a:endParaRPr lang="en-IN" dirty="0" smtClean="0"/>
          </a:p>
          <a:p>
            <a:pPr marL="0" indent="0">
              <a:buNone/>
            </a:pPr>
            <a:endParaRPr lang="en-IN" dirty="0" smtClean="0"/>
          </a:p>
          <a:p>
            <a:endParaRPr lang="en-IN" dirty="0"/>
          </a:p>
        </p:txBody>
      </p:sp>
    </p:spTree>
    <p:extLst>
      <p:ext uri="{BB962C8B-B14F-4D97-AF65-F5344CB8AC3E}">
        <p14:creationId xmlns:p14="http://schemas.microsoft.com/office/powerpoint/2010/main" val="9771547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Future Enhancements</a:t>
            </a:r>
            <a:endParaRPr lang="en-IN" dirty="0"/>
          </a:p>
        </p:txBody>
      </p:sp>
      <p:sp>
        <p:nvSpPr>
          <p:cNvPr id="4" name="Content Placeholder 3"/>
          <p:cNvSpPr>
            <a:spLocks noGrp="1"/>
          </p:cNvSpPr>
          <p:nvPr>
            <p:ph idx="1"/>
          </p:nvPr>
        </p:nvSpPr>
        <p:spPr/>
        <p:txBody>
          <a:bodyPr/>
          <a:lstStyle/>
          <a:p>
            <a:r>
              <a:rPr lang="en-IN" dirty="0" smtClean="0"/>
              <a:t>With Machine Learning as the domain this experiment can be enhanced with real time post-mortem reports to </a:t>
            </a:r>
            <a:r>
              <a:rPr lang="en-IN" dirty="0"/>
              <a:t>compare its efficiency </a:t>
            </a:r>
            <a:r>
              <a:rPr lang="en-IN" dirty="0" smtClean="0"/>
              <a:t>and increase accuracy with deep machine learning.</a:t>
            </a:r>
          </a:p>
          <a:p>
            <a:endParaRPr lang="en-IN" dirty="0"/>
          </a:p>
          <a:p>
            <a:endParaRPr lang="en-IN" dirty="0"/>
          </a:p>
        </p:txBody>
      </p:sp>
    </p:spTree>
    <p:extLst>
      <p:ext uri="{BB962C8B-B14F-4D97-AF65-F5344CB8AC3E}">
        <p14:creationId xmlns:p14="http://schemas.microsoft.com/office/powerpoint/2010/main" val="9384692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6000"/>
            <a:lum/>
          </a:blip>
          <a:srcRect/>
          <a:stretch>
            <a:fillRect/>
          </a:stretch>
        </a:blipFill>
        <a:effectLst/>
      </p:bgPr>
    </p:bg>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IN"/>
          </a:p>
        </p:txBody>
      </p:sp>
      <p:sp>
        <p:nvSpPr>
          <p:cNvPr id="3" name="Content Placeholder 2"/>
          <p:cNvSpPr>
            <a:spLocks noGrp="1"/>
          </p:cNvSpPr>
          <p:nvPr>
            <p:ph sz="half" idx="2"/>
          </p:nvPr>
        </p:nvSpPr>
        <p:spPr/>
        <p:txBody>
          <a:bodyPr/>
          <a:lstStyle/>
          <a:p>
            <a:endParaRPr lang="en-IN"/>
          </a:p>
        </p:txBody>
      </p:sp>
    </p:spTree>
    <p:extLst>
      <p:ext uri="{BB962C8B-B14F-4D97-AF65-F5344CB8AC3E}">
        <p14:creationId xmlns:p14="http://schemas.microsoft.com/office/powerpoint/2010/main" val="3868707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26E36262-84D1-4B84-85FE-BD124E688BC3}"/>
              </a:ext>
            </a:extLst>
          </p:cNvPr>
          <p:cNvSpPr>
            <a:spLocks noGrp="1"/>
          </p:cNvSpPr>
          <p:nvPr>
            <p:ph type="title"/>
          </p:nvPr>
        </p:nvSpPr>
        <p:spPr>
          <a:xfrm>
            <a:off x="5558144" y="3429000"/>
            <a:ext cx="6047702" cy="3131460"/>
          </a:xfrm>
        </p:spPr>
        <p:txBody>
          <a:bodyPr/>
          <a:lstStyle/>
          <a:p>
            <a:r>
              <a:rPr lang="en-US" sz="2800" dirty="0"/>
              <a:t>DONE</a:t>
            </a:r>
            <a:r>
              <a:rPr lang="en-US" dirty="0"/>
              <a:t> </a:t>
            </a:r>
            <a:r>
              <a:rPr lang="en-US" sz="2800" dirty="0"/>
              <a:t>BY</a:t>
            </a:r>
            <a:r>
              <a:rPr lang="en-US" dirty="0"/>
              <a:t> </a:t>
            </a:r>
            <a:br>
              <a:rPr lang="en-US" dirty="0"/>
            </a:br>
            <a:r>
              <a:rPr lang="en-US" dirty="0"/>
              <a:t>PIYUSH KUMAR MALOO</a:t>
            </a:r>
            <a:br>
              <a:rPr lang="en-US" dirty="0"/>
            </a:br>
            <a:r>
              <a:rPr lang="en-US" dirty="0"/>
              <a:t>SHAIK GOLAM KIBRIYA</a:t>
            </a:r>
            <a:br>
              <a:rPr lang="en-US" dirty="0"/>
            </a:br>
            <a:r>
              <a:rPr lang="en-US" dirty="0"/>
              <a:t>VIGNESH S</a:t>
            </a:r>
            <a:br>
              <a:rPr lang="en-US" dirty="0"/>
            </a:br>
            <a:endParaRPr lang="en-US" dirty="0"/>
          </a:p>
        </p:txBody>
      </p:sp>
    </p:spTree>
    <p:extLst>
      <p:ext uri="{BB962C8B-B14F-4D97-AF65-F5344CB8AC3E}">
        <p14:creationId xmlns:p14="http://schemas.microsoft.com/office/powerpoint/2010/main" val="1922525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493B531-2E8B-4F7E-A625-6FB03862F404}"/>
              </a:ext>
            </a:extLst>
          </p:cNvPr>
          <p:cNvSpPr>
            <a:spLocks noGrp="1"/>
          </p:cNvSpPr>
          <p:nvPr>
            <p:ph type="title"/>
          </p:nvPr>
        </p:nvSpPr>
        <p:spPr>
          <a:xfrm>
            <a:off x="1683170" y="2319997"/>
            <a:ext cx="8825659" cy="3672840"/>
          </a:xfrm>
        </p:spPr>
        <p:txBody>
          <a:bodyPr/>
          <a:lstStyle/>
          <a:p>
            <a:pPr algn="ctr"/>
            <a:r>
              <a:rPr lang="en-US" dirty="0">
                <a:solidFill>
                  <a:schemeClr val="tx1"/>
                </a:solidFill>
              </a:rPr>
              <a:t>Since death is certain and the time of death is uncertain, what is the most important thing?</a:t>
            </a:r>
          </a:p>
        </p:txBody>
      </p:sp>
    </p:spTree>
    <p:extLst>
      <p:ext uri="{BB962C8B-B14F-4D97-AF65-F5344CB8AC3E}">
        <p14:creationId xmlns:p14="http://schemas.microsoft.com/office/powerpoint/2010/main" val="4213459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	</a:t>
            </a:r>
            <a:endParaRPr lang="en-IN" dirty="0"/>
          </a:p>
        </p:txBody>
      </p:sp>
      <p:sp>
        <p:nvSpPr>
          <p:cNvPr id="3" name="Text Placeholder 2"/>
          <p:cNvSpPr>
            <a:spLocks noGrp="1"/>
          </p:cNvSpPr>
          <p:nvPr>
            <p:ph type="body" sz="half" idx="2"/>
          </p:nvPr>
        </p:nvSpPr>
        <p:spPr/>
        <p:txBody>
          <a:bodyPr>
            <a:normAutofit/>
          </a:bodyPr>
          <a:lstStyle/>
          <a:p>
            <a:r>
              <a:rPr lang="en-US" sz="2000" dirty="0"/>
              <a:t>To estimate the time of death is merely possible through forensics department but it would take so much time to calculate the accurate time by </a:t>
            </a:r>
            <a:r>
              <a:rPr lang="en-US" sz="2000" dirty="0" err="1"/>
              <a:t>analysing</a:t>
            </a:r>
            <a:r>
              <a:rPr lang="en-US" sz="2000" dirty="0"/>
              <a:t> the tissues which would decay slowly. So we have find a new methodology to determine the time of death with maximum accuracy using the concepts of </a:t>
            </a:r>
            <a:r>
              <a:rPr lang="en-US" sz="2000" dirty="0" err="1"/>
              <a:t>IoT</a:t>
            </a:r>
            <a:r>
              <a:rPr lang="en-US" sz="2000" dirty="0"/>
              <a:t>.</a:t>
            </a:r>
            <a:endParaRPr lang="en-IN" sz="2000" dirty="0"/>
          </a:p>
        </p:txBody>
      </p:sp>
    </p:spTree>
    <p:extLst>
      <p:ext uri="{BB962C8B-B14F-4D97-AF65-F5344CB8AC3E}">
        <p14:creationId xmlns:p14="http://schemas.microsoft.com/office/powerpoint/2010/main" val="2264987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l="-1000" r="-1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1662A100-86DD-4DEC-B995-564DFC2980E1}"/>
              </a:ext>
            </a:extLst>
          </p:cNvPr>
          <p:cNvSpPr>
            <a:spLocks noGrp="1"/>
          </p:cNvSpPr>
          <p:nvPr>
            <p:ph type="title"/>
          </p:nvPr>
        </p:nvSpPr>
        <p:spPr>
          <a:xfrm>
            <a:off x="1683171" y="2998661"/>
            <a:ext cx="8825657" cy="3213623"/>
          </a:xfrm>
        </p:spPr>
        <p:txBody>
          <a:bodyPr/>
          <a:lstStyle/>
          <a:p>
            <a:r>
              <a:rPr lang="en-US" sz="2800" b="1" dirty="0">
                <a:solidFill>
                  <a:schemeClr val="bg1"/>
                </a:solidFill>
              </a:rPr>
              <a:t>Estimating the time of death for the deceased is something else that the pathologist will have to do during the course of his autopsy procedures. In addition to this he or she may be called upon at the scene of a crime whilst carrying out their external examinations to try and judge - or best guess - when the victim died.</a:t>
            </a:r>
          </a:p>
        </p:txBody>
      </p:sp>
    </p:spTree>
    <p:extLst>
      <p:ext uri="{BB962C8B-B14F-4D97-AF65-F5344CB8AC3E}">
        <p14:creationId xmlns:p14="http://schemas.microsoft.com/office/powerpoint/2010/main" val="3010334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3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14F087-0C3D-48A8-8492-19A8E92000DC}"/>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4838777D-D985-4460-A4D3-2664622EC151}"/>
              </a:ext>
            </a:extLst>
          </p:cNvPr>
          <p:cNvSpPr>
            <a:spLocks noGrp="1"/>
          </p:cNvSpPr>
          <p:nvPr>
            <p:ph idx="1"/>
          </p:nvPr>
        </p:nvSpPr>
        <p:spPr/>
        <p:txBody>
          <a:bodyPr>
            <a:normAutofit lnSpcReduction="10000"/>
          </a:bodyPr>
          <a:lstStyle/>
          <a:p>
            <a:r>
              <a:rPr lang="en-US" sz="2400" dirty="0">
                <a:solidFill>
                  <a:schemeClr val="bg1"/>
                </a:solidFill>
              </a:rPr>
              <a:t>We have coded the method of estimating the time of death of a </a:t>
            </a:r>
            <a:r>
              <a:rPr lang="en-US" sz="2400" dirty="0" err="1">
                <a:solidFill>
                  <a:schemeClr val="bg1"/>
                </a:solidFill>
              </a:rPr>
              <a:t>corse</a:t>
            </a:r>
            <a:r>
              <a:rPr lang="en-US" sz="2400" dirty="0">
                <a:solidFill>
                  <a:schemeClr val="bg1"/>
                </a:solidFill>
              </a:rPr>
              <a:t> by using NEWTON’S LAW OF COOLING which implies that</a:t>
            </a:r>
          </a:p>
          <a:p>
            <a:endParaRPr lang="en-US" dirty="0"/>
          </a:p>
          <a:p>
            <a:endParaRPr lang="en-US" dirty="0">
              <a:solidFill>
                <a:schemeClr val="bg1"/>
              </a:solidFill>
              <a:latin typeface="Arial Black" panose="020B0A04020102020204" pitchFamily="34" charset="0"/>
            </a:endParaRPr>
          </a:p>
          <a:p>
            <a:endParaRPr lang="en-US" dirty="0">
              <a:solidFill>
                <a:schemeClr val="bg1"/>
              </a:solidFill>
              <a:latin typeface="Arial Black" panose="020B0A04020102020204" pitchFamily="34" charset="0"/>
            </a:endParaRPr>
          </a:p>
          <a:p>
            <a:endParaRPr lang="en-US" dirty="0">
              <a:solidFill>
                <a:schemeClr val="bg1"/>
              </a:solidFill>
              <a:latin typeface="Arial Black" panose="020B0A04020102020204" pitchFamily="34" charset="0"/>
            </a:endParaRPr>
          </a:p>
          <a:p>
            <a:r>
              <a:rPr lang="en-US" dirty="0">
                <a:solidFill>
                  <a:schemeClr val="bg1"/>
                </a:solidFill>
                <a:latin typeface="Arial Black" panose="020B0A04020102020204" pitchFamily="34" charset="0"/>
              </a:rPr>
              <a:t>“</a:t>
            </a:r>
            <a:r>
              <a:rPr lang="en-US" b="1" dirty="0">
                <a:solidFill>
                  <a:schemeClr val="bg1"/>
                </a:solidFill>
                <a:latin typeface="Arial Black" panose="020B0A04020102020204" pitchFamily="34" charset="0"/>
              </a:rPr>
              <a:t>Newton's Law of Cooling</a:t>
            </a:r>
            <a:r>
              <a:rPr lang="en-US" dirty="0">
                <a:solidFill>
                  <a:schemeClr val="bg1"/>
                </a:solidFill>
                <a:latin typeface="Arial Black" panose="020B0A04020102020204" pitchFamily="34" charset="0"/>
              </a:rPr>
              <a:t>. </a:t>
            </a:r>
            <a:r>
              <a:rPr lang="en-US" b="1" dirty="0">
                <a:solidFill>
                  <a:schemeClr val="bg1"/>
                </a:solidFill>
                <a:latin typeface="Arial Black" panose="020B0A04020102020204" pitchFamily="34" charset="0"/>
              </a:rPr>
              <a:t>Newton's Law of Cooling</a:t>
            </a:r>
            <a:r>
              <a:rPr lang="en-US" dirty="0">
                <a:solidFill>
                  <a:schemeClr val="bg1"/>
                </a:solidFill>
                <a:latin typeface="Arial Black" panose="020B0A04020102020204" pitchFamily="34" charset="0"/>
              </a:rPr>
              <a:t> states that the rate of change of the temperature of an object is proportional to the difference between its own temperature and the ambient temperature”</a:t>
            </a:r>
          </a:p>
        </p:txBody>
      </p:sp>
    </p:spTree>
    <p:extLst>
      <p:ext uri="{BB962C8B-B14F-4D97-AF65-F5344CB8AC3E}">
        <p14:creationId xmlns:p14="http://schemas.microsoft.com/office/powerpoint/2010/main" val="2110994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1695965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t="-3000" b="-3000"/>
          </a:stretch>
        </a:blip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IN"/>
          </a:p>
        </p:txBody>
      </p:sp>
      <p:pic>
        <p:nvPicPr>
          <p:cNvPr id="11" name="Picture Placeholder 10"/>
          <p:cNvPicPr>
            <a:picLocks noGrp="1" noChangeAspect="1"/>
          </p:cNvPicPr>
          <p:nvPr>
            <p:ph type="pic" idx="1"/>
          </p:nvPr>
        </p:nvPicPr>
        <p:blipFill>
          <a:blip r:embed="rId3">
            <a:extLst>
              <a:ext uri="{28A0092B-C50C-407E-A947-70E740481C1C}">
                <a14:useLocalDpi xmlns:a14="http://schemas.microsoft.com/office/drawing/2010/main" val="0"/>
              </a:ext>
            </a:extLst>
          </a:blip>
          <a:srcRect t="26756" b="26756"/>
          <a:stretch>
            <a:fillRect/>
          </a:stretch>
        </p:blipFill>
        <p:spPr>
          <a:xfrm>
            <a:off x="1154955" y="685800"/>
            <a:ext cx="8825658" cy="4324082"/>
          </a:xfrm>
        </p:spPr>
      </p:pic>
      <p:sp>
        <p:nvSpPr>
          <p:cNvPr id="10" name="Text Placeholder 9"/>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1656341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Experimental Result</a:t>
            </a: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986" r="986"/>
          <a:stretch>
            <a:fillRect/>
          </a:stretch>
        </p:blipFill>
        <p:spPr>
          <a:xfrm>
            <a:off x="953037" y="685800"/>
            <a:ext cx="9027576" cy="3640666"/>
          </a:xfrm>
        </p:spPr>
      </p:pic>
      <p:sp>
        <p:nvSpPr>
          <p:cNvPr id="4" name="Text Placeholder 3"/>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107871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6000"/>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2074EC-4C9A-44E4-910C-85398F517328}"/>
              </a:ext>
            </a:extLst>
          </p:cNvPr>
          <p:cNvSpPr>
            <a:spLocks noGrp="1"/>
          </p:cNvSpPr>
          <p:nvPr>
            <p:ph type="title"/>
          </p:nvPr>
        </p:nvSpPr>
        <p:spPr>
          <a:xfrm>
            <a:off x="646111" y="452718"/>
            <a:ext cx="9404723" cy="680623"/>
          </a:xfrm>
        </p:spPr>
        <p:txBody>
          <a:bodyPr/>
          <a:lstStyle/>
          <a:p>
            <a:r>
              <a:rPr lang="en-US" dirty="0"/>
              <a:t>ADVANTAGES </a:t>
            </a:r>
          </a:p>
        </p:txBody>
      </p:sp>
      <p:sp>
        <p:nvSpPr>
          <p:cNvPr id="3" name="Content Placeholder 2">
            <a:extLst>
              <a:ext uri="{FF2B5EF4-FFF2-40B4-BE49-F238E27FC236}">
                <a16:creationId xmlns="" xmlns:a16="http://schemas.microsoft.com/office/drawing/2014/main" id="{56141D1D-D5E2-44C7-A401-5C119423F0F2}"/>
              </a:ext>
            </a:extLst>
          </p:cNvPr>
          <p:cNvSpPr>
            <a:spLocks noGrp="1"/>
          </p:cNvSpPr>
          <p:nvPr>
            <p:ph idx="1"/>
          </p:nvPr>
        </p:nvSpPr>
        <p:spPr>
          <a:xfrm>
            <a:off x="1103312" y="1133341"/>
            <a:ext cx="10693736" cy="5434883"/>
          </a:xfrm>
        </p:spPr>
        <p:txBody>
          <a:bodyPr>
            <a:noAutofit/>
          </a:bodyPr>
          <a:lstStyle/>
          <a:p>
            <a:r>
              <a:rPr lang="en-US" sz="2600" b="1" dirty="0">
                <a:solidFill>
                  <a:schemeClr val="bg1"/>
                </a:solidFill>
              </a:rPr>
              <a:t>An accurate estimation of the time of death can lead to discovering the identity of the assailant.</a:t>
            </a:r>
          </a:p>
          <a:p>
            <a:r>
              <a:rPr lang="en-US" sz="2600" b="1" dirty="0">
                <a:solidFill>
                  <a:schemeClr val="bg1"/>
                </a:solidFill>
              </a:rPr>
              <a:t>In criminal cases, it can eliminate some suspects while focusing attention on others. </a:t>
            </a:r>
          </a:p>
          <a:p>
            <a:r>
              <a:rPr lang="en-US" sz="2600" b="1" dirty="0">
                <a:solidFill>
                  <a:schemeClr val="bg1"/>
                </a:solidFill>
              </a:rPr>
              <a:t>For example, a husband says that he left for a business meeting at 2 P.M. and returned at 8 P.M. </a:t>
            </a:r>
            <a:r>
              <a:rPr lang="en-US" sz="2600" b="1" dirty="0" smtClean="0">
                <a:solidFill>
                  <a:schemeClr val="bg1"/>
                </a:solidFill>
              </a:rPr>
              <a:t>and </a:t>
            </a:r>
            <a:r>
              <a:rPr lang="en-US" sz="2600" b="1" dirty="0">
                <a:solidFill>
                  <a:schemeClr val="bg1"/>
                </a:solidFill>
              </a:rPr>
              <a:t>find his wife dead. He says that he was home all morning and that she was alive and well when he left. If the ME determines the time of death was between 10 A.M. and noon, the husband has a great deal of explaining to do. On the other hand, if the estimation reveals that the death occurred between 4 and 6 P.M., and the husband has a reliable alibi for that time period, the investigation will move in a different direction.</a:t>
            </a:r>
          </a:p>
        </p:txBody>
      </p:sp>
    </p:spTree>
    <p:extLst>
      <p:ext uri="{BB962C8B-B14F-4D97-AF65-F5344CB8AC3E}">
        <p14:creationId xmlns:p14="http://schemas.microsoft.com/office/powerpoint/2010/main" val="26843934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673</TotalTime>
  <Words>453</Words>
  <Application>Microsoft Macintosh PowerPoint</Application>
  <PresentationFormat>Widescreen</PresentationFormat>
  <Paragraphs>26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Century Gothic</vt:lpstr>
      <vt:lpstr>Wingdings 3</vt:lpstr>
      <vt:lpstr>Ion</vt:lpstr>
      <vt:lpstr>ESTIMATION OF TIME OF DEATH </vt:lpstr>
      <vt:lpstr>Since death is certain and the time of death is uncertain, what is the most important thing?</vt:lpstr>
      <vt:lpstr>PROBLEM STATEMENT </vt:lpstr>
      <vt:lpstr>Estimating the time of death for the deceased is something else that the pathologist will have to do during the course of his autopsy procedures. In addition to this he or she may be called upon at the scene of a crime whilst carrying out their external examinations to try and judge - or best guess - when the victim died.</vt:lpstr>
      <vt:lpstr>PowerPoint Presentation</vt:lpstr>
      <vt:lpstr>PowerPoint Presentation</vt:lpstr>
      <vt:lpstr>PowerPoint Presentation</vt:lpstr>
      <vt:lpstr>Experimental Result</vt:lpstr>
      <vt:lpstr>ADVANTAGES </vt:lpstr>
      <vt:lpstr>PowerPoint Presentation</vt:lpstr>
      <vt:lpstr>Demerits </vt:lpstr>
      <vt:lpstr>Future Enhancements</vt:lpstr>
      <vt:lpstr>PowerPoint Presentation</vt:lpstr>
      <vt:lpstr>DONE BY  PIYUSH KUMAR MALOO SHAIK GOLAM KIBRIYA VIGNESH 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ESTIMATION OF TIME DEATH</dc:title>
  <dc:creator>KIBS</dc:creator>
  <cp:lastModifiedBy>Microsoft Office User</cp:lastModifiedBy>
  <cp:revision>16</cp:revision>
  <dcterms:created xsi:type="dcterms:W3CDTF">2018-04-25T14:42:23Z</dcterms:created>
  <dcterms:modified xsi:type="dcterms:W3CDTF">2018-09-30T07:38:02Z</dcterms:modified>
</cp:coreProperties>
</file>