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61" r:id="rId5"/>
    <p:sldId id="262" r:id="rId6"/>
    <p:sldId id="263" r:id="rId7"/>
    <p:sldId id="266"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4374E2-397A-4DD6-83F5-4717EDAA1717}" type="datetimeFigureOut">
              <a:rPr lang="en-IN" smtClean="0"/>
              <a:t>29-04-2025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0CDCCC-7719-4B4E-8641-FD287660960B}" type="slidenum">
              <a:rPr lang="en-IN" smtClean="0"/>
              <a:t>‹#›</a:t>
            </a:fld>
            <a:endParaRPr lang="en-IN"/>
          </a:p>
        </p:txBody>
      </p:sp>
    </p:spTree>
    <p:extLst>
      <p:ext uri="{BB962C8B-B14F-4D97-AF65-F5344CB8AC3E}">
        <p14:creationId xmlns:p14="http://schemas.microsoft.com/office/powerpoint/2010/main" val="3869500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C0CDCCC-7719-4B4E-8641-FD287660960B}" type="slidenum">
              <a:rPr lang="en-IN" smtClean="0"/>
              <a:t>4</a:t>
            </a:fld>
            <a:endParaRPr lang="en-IN"/>
          </a:p>
        </p:txBody>
      </p:sp>
    </p:spTree>
    <p:extLst>
      <p:ext uri="{BB962C8B-B14F-4D97-AF65-F5344CB8AC3E}">
        <p14:creationId xmlns:p14="http://schemas.microsoft.com/office/powerpoint/2010/main" val="154899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10AB95E-9CC9-4408-952A-F3DDAE61B6E6}" type="datetimeFigureOut">
              <a:rPr lang="en-IN" smtClean="0"/>
              <a:t>29-04-2025</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95125BB-7CFD-4874-BC6A-62FEB9C6C8D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0AB95E-9CC9-4408-952A-F3DDAE61B6E6}"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125BB-7CFD-4874-BC6A-62FEB9C6C8D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0AB95E-9CC9-4408-952A-F3DDAE61B6E6}"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125BB-7CFD-4874-BC6A-62FEB9C6C8D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10AB95E-9CC9-4408-952A-F3DDAE61B6E6}"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125BB-7CFD-4874-BC6A-62FEB9C6C8DA}"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10AB95E-9CC9-4408-952A-F3DDAE61B6E6}"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125BB-7CFD-4874-BC6A-62FEB9C6C8D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10AB95E-9CC9-4408-952A-F3DDAE61B6E6}"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125BB-7CFD-4874-BC6A-62FEB9C6C8DA}"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10AB95E-9CC9-4408-952A-F3DDAE61B6E6}" type="datetimeFigureOut">
              <a:rPr lang="en-IN" smtClean="0"/>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125BB-7CFD-4874-BC6A-62FEB9C6C8D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10AB95E-9CC9-4408-952A-F3DDAE61B6E6}"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125BB-7CFD-4874-BC6A-62FEB9C6C8DA}"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AB95E-9CC9-4408-952A-F3DDAE61B6E6}" type="datetimeFigureOut">
              <a:rPr lang="en-IN" smtClean="0"/>
              <a:t>29-04-2025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125BB-7CFD-4874-BC6A-62FEB9C6C8D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10AB95E-9CC9-4408-952A-F3DDAE61B6E6}"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125BB-7CFD-4874-BC6A-62FEB9C6C8D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0AB95E-9CC9-4408-952A-F3DDAE61B6E6}" type="datetimeFigureOut">
              <a:rPr lang="en-IN" smtClean="0"/>
              <a:t>29-04-2025</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95125BB-7CFD-4874-BC6A-62FEB9C6C8D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10AB95E-9CC9-4408-952A-F3DDAE61B6E6}" type="datetimeFigureOut">
              <a:rPr lang="en-IN" smtClean="0"/>
              <a:t>29-04-2025</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95125BB-7CFD-4874-BC6A-62FEB9C6C8D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600" y="764704"/>
            <a:ext cx="7772400" cy="1316359"/>
          </a:xfrm>
        </p:spPr>
        <p:txBody>
          <a:bodyPr>
            <a:noAutofit/>
          </a:bodyPr>
          <a:lstStyle/>
          <a:p>
            <a:pPr algn="ctr"/>
            <a:r>
              <a:rPr lang="en-US" sz="5400" dirty="0">
                <a:latin typeface="Algerian" pitchFamily="82" charset="0"/>
              </a:rPr>
              <a:t>BILLING SYSTEM</a:t>
            </a:r>
            <a:endParaRPr lang="en-IN" sz="5400" dirty="0">
              <a:latin typeface="Algerian" pitchFamily="82" charset="0"/>
            </a:endParaRPr>
          </a:p>
        </p:txBody>
      </p:sp>
      <p:sp>
        <p:nvSpPr>
          <p:cNvPr id="3" name="Subtitle 2"/>
          <p:cNvSpPr>
            <a:spLocks noGrp="1"/>
          </p:cNvSpPr>
          <p:nvPr>
            <p:ph type="subTitle" idx="1"/>
          </p:nvPr>
        </p:nvSpPr>
        <p:spPr>
          <a:xfrm>
            <a:off x="683568" y="3356992"/>
            <a:ext cx="8136904" cy="1872208"/>
          </a:xfrm>
        </p:spPr>
        <p:txBody>
          <a:bodyPr>
            <a:normAutofit fontScale="92500" lnSpcReduction="20000"/>
          </a:bodyPr>
          <a:lstStyle/>
          <a:p>
            <a:r>
              <a:rPr lang="en-US" dirty="0"/>
              <a:t>TEAM MEMBERS</a:t>
            </a:r>
          </a:p>
          <a:p>
            <a:r>
              <a:rPr lang="en-US" dirty="0"/>
              <a:t>24KB1A05L6</a:t>
            </a:r>
          </a:p>
          <a:p>
            <a:r>
              <a:rPr lang="en-US" dirty="0"/>
              <a:t>24KB1A05GV</a:t>
            </a:r>
          </a:p>
          <a:p>
            <a:r>
              <a:rPr lang="en-US" dirty="0"/>
              <a:t>24KB1A05BD</a:t>
            </a:r>
          </a:p>
          <a:p>
            <a:r>
              <a:rPr lang="en-US" dirty="0"/>
              <a:t>24KB1A05LA</a:t>
            </a:r>
          </a:p>
        </p:txBody>
      </p:sp>
    </p:spTree>
    <p:extLst>
      <p:ext uri="{BB962C8B-B14F-4D97-AF65-F5344CB8AC3E}">
        <p14:creationId xmlns:p14="http://schemas.microsoft.com/office/powerpoint/2010/main" val="2740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A billing system is a software application designed to handle the process of generating invoices, tracking customer purchases, calculating totals, applying discounts or taxes, and managing payments. </a:t>
            </a:r>
          </a:p>
          <a:p>
            <a:r>
              <a:rPr lang="en-US" sz="3600" dirty="0">
                <a:latin typeface="Arial Rounded MT Bold" pitchFamily="34" charset="0"/>
              </a:rPr>
              <a:t>OBJECTIVE</a:t>
            </a:r>
          </a:p>
          <a:p>
            <a:r>
              <a:rPr lang="en-US" sz="3100" dirty="0">
                <a:latin typeface="Arial Rounded MT Bold" pitchFamily="34" charset="0"/>
              </a:rPr>
              <a:t>To develop and implement an accurate, efficient, and user-friendly billing system that automates invoice generation, tracks payments, manages customer accounts, and ensures timely financial reporting to support business operations and enhance customer satisfaction."</a:t>
            </a:r>
          </a:p>
        </p:txBody>
      </p:sp>
      <p:sp>
        <p:nvSpPr>
          <p:cNvPr id="3" name="Title 2"/>
          <p:cNvSpPr>
            <a:spLocks noGrp="1"/>
          </p:cNvSpPr>
          <p:nvPr>
            <p:ph type="title"/>
          </p:nvPr>
        </p:nvSpPr>
        <p:spPr/>
        <p:txBody>
          <a:bodyPr>
            <a:normAutofit/>
          </a:bodyPr>
          <a:lstStyle/>
          <a:p>
            <a:r>
              <a:rPr lang="en-US" dirty="0"/>
              <a:t>INTRODUCTION</a:t>
            </a:r>
            <a:endParaRPr lang="en-IN" dirty="0"/>
          </a:p>
        </p:txBody>
      </p:sp>
    </p:spTree>
    <p:extLst>
      <p:ext uri="{BB962C8B-B14F-4D97-AF65-F5344CB8AC3E}">
        <p14:creationId xmlns:p14="http://schemas.microsoft.com/office/powerpoint/2010/main" val="254020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1484784"/>
            <a:ext cx="3300958" cy="314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67544" y="404664"/>
            <a:ext cx="4128164" cy="584775"/>
          </a:xfrm>
          <a:prstGeom prst="rect">
            <a:avLst/>
          </a:prstGeom>
        </p:spPr>
        <p:txBody>
          <a:bodyPr wrap="square">
            <a:spAutoFit/>
          </a:bodyPr>
          <a:lstStyle/>
          <a:p>
            <a:r>
              <a:rPr lang="en-IN" sz="3200" dirty="0">
                <a:latin typeface="Algerian" pitchFamily="82" charset="0"/>
              </a:rPr>
              <a:t>WHY C AND DSA ?</a:t>
            </a:r>
          </a:p>
        </p:txBody>
      </p:sp>
      <p:sp>
        <p:nvSpPr>
          <p:cNvPr id="4" name="Rectangle 3"/>
          <p:cNvSpPr/>
          <p:nvPr/>
        </p:nvSpPr>
        <p:spPr>
          <a:xfrm>
            <a:off x="323528" y="1468496"/>
            <a:ext cx="5022304" cy="1477328"/>
          </a:xfrm>
          <a:prstGeom prst="rect">
            <a:avLst/>
          </a:prstGeom>
        </p:spPr>
        <p:txBody>
          <a:bodyPr wrap="square">
            <a:spAutoFit/>
          </a:bodyPr>
          <a:lstStyle/>
          <a:p>
            <a:r>
              <a:rPr lang="en-US" dirty="0"/>
              <a:t>It's fast and efficient, making it suitable for embedded systems or point-of-sale </a:t>
            </a:r>
            <a:r>
              <a:rPr lang="en-US" dirty="0" err="1"/>
              <a:t>terminals.It</a:t>
            </a:r>
            <a:r>
              <a:rPr lang="en-US" dirty="0"/>
              <a:t> gives low-level access to memory, which is useful for optimized performance.</a:t>
            </a:r>
            <a:endParaRPr lang="en-IN" dirty="0"/>
          </a:p>
        </p:txBody>
      </p:sp>
      <p:sp>
        <p:nvSpPr>
          <p:cNvPr id="5" name="Rectangle 4"/>
          <p:cNvSpPr/>
          <p:nvPr/>
        </p:nvSpPr>
        <p:spPr>
          <a:xfrm>
            <a:off x="323528" y="3429000"/>
            <a:ext cx="4572000" cy="2308324"/>
          </a:xfrm>
          <a:prstGeom prst="rect">
            <a:avLst/>
          </a:prstGeom>
        </p:spPr>
        <p:txBody>
          <a:bodyPr>
            <a:spAutoFit/>
          </a:bodyPr>
          <a:lstStyle/>
          <a:p>
            <a:r>
              <a:rPr lang="en-US" dirty="0"/>
              <a:t>Arrays or linked lists store product details and </a:t>
            </a:r>
            <a:r>
              <a:rPr lang="en-US" dirty="0" err="1"/>
              <a:t>invoices.Stacks</a:t>
            </a:r>
            <a:r>
              <a:rPr lang="en-US" dirty="0"/>
              <a:t>/Queues can manage billing tasks or order </a:t>
            </a:r>
            <a:r>
              <a:rPr lang="en-US" dirty="0" err="1"/>
              <a:t>processing.Trees</a:t>
            </a:r>
            <a:r>
              <a:rPr lang="en-US" dirty="0"/>
              <a:t>/Hash Tables can be used for fast search (e.g., product lookup by code).Files or structures handle permanent storage and quick data access.</a:t>
            </a:r>
            <a:endParaRPr lang="en-IN" dirty="0"/>
          </a:p>
        </p:txBody>
      </p:sp>
    </p:spTree>
    <p:extLst>
      <p:ext uri="{BB962C8B-B14F-4D97-AF65-F5344CB8AC3E}">
        <p14:creationId xmlns:p14="http://schemas.microsoft.com/office/powerpoint/2010/main" val="234924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404664"/>
            <a:ext cx="2376265" cy="523220"/>
          </a:xfrm>
          <a:prstGeom prst="rect">
            <a:avLst/>
          </a:prstGeom>
        </p:spPr>
        <p:txBody>
          <a:bodyPr wrap="square">
            <a:spAutoFit/>
          </a:bodyPr>
          <a:lstStyle/>
          <a:p>
            <a:r>
              <a:rPr lang="en-IN" sz="2800" dirty="0">
                <a:latin typeface="Arial Rounded MT Bold" pitchFamily="34" charset="0"/>
              </a:rPr>
              <a:t>Algorithm</a:t>
            </a:r>
          </a:p>
        </p:txBody>
      </p:sp>
      <p:sp>
        <p:nvSpPr>
          <p:cNvPr id="4" name="Rectangle 3"/>
          <p:cNvSpPr/>
          <p:nvPr/>
        </p:nvSpPr>
        <p:spPr>
          <a:xfrm>
            <a:off x="557808" y="1268760"/>
            <a:ext cx="7686599" cy="5078313"/>
          </a:xfrm>
          <a:prstGeom prst="rect">
            <a:avLst/>
          </a:prstGeom>
        </p:spPr>
        <p:txBody>
          <a:bodyPr wrap="square">
            <a:spAutoFit/>
          </a:bodyPr>
          <a:lstStyle/>
          <a:p>
            <a:pPr marL="342900" indent="-342900">
              <a:buAutoNum type="arabicPeriod"/>
            </a:pPr>
            <a:r>
              <a:rPr lang="en-IN" dirty="0"/>
              <a:t>Start</a:t>
            </a:r>
          </a:p>
          <a:p>
            <a:pPr marL="342900" indent="-342900">
              <a:buAutoNum type="arabicPeriod"/>
            </a:pPr>
            <a:endParaRPr lang="en-IN" dirty="0"/>
          </a:p>
          <a:p>
            <a:pPr marL="342900" indent="-342900">
              <a:buAutoNum type="arabicPeriod"/>
            </a:pPr>
            <a:r>
              <a:rPr lang="en-IN" dirty="0"/>
              <a:t> Initialize </a:t>
            </a:r>
            <a:r>
              <a:rPr lang="en-IN" dirty="0" err="1"/>
              <a:t>Variablesitem_name</a:t>
            </a:r>
            <a:r>
              <a:rPr lang="en-IN" dirty="0"/>
              <a:t>, quantity, price, total, </a:t>
            </a:r>
            <a:r>
              <a:rPr lang="en-IN" dirty="0" err="1"/>
              <a:t>grand_totalUse</a:t>
            </a:r>
            <a:r>
              <a:rPr lang="en-IN" dirty="0"/>
              <a:t> arrays if handling multiple items</a:t>
            </a:r>
          </a:p>
          <a:p>
            <a:pPr marL="342900" indent="-342900">
              <a:buAutoNum type="arabicPeriod"/>
            </a:pPr>
            <a:endParaRPr lang="en-IN" dirty="0"/>
          </a:p>
          <a:p>
            <a:pPr marL="342900" indent="-342900">
              <a:buAutoNum type="arabicPeriod"/>
            </a:pPr>
            <a:r>
              <a:rPr lang="en-IN" dirty="0"/>
              <a:t> Input Number of Items</a:t>
            </a:r>
          </a:p>
          <a:p>
            <a:pPr marL="342900" indent="-342900">
              <a:buAutoNum type="arabicPeriod"/>
            </a:pPr>
            <a:endParaRPr lang="en-IN" dirty="0"/>
          </a:p>
          <a:p>
            <a:pPr marL="342900" indent="-342900">
              <a:buAutoNum type="arabicPeriod"/>
            </a:pPr>
            <a:r>
              <a:rPr lang="en-IN" dirty="0"/>
              <a:t> For each item (loop):Input </a:t>
            </a:r>
            <a:r>
              <a:rPr lang="en-IN" dirty="0" err="1"/>
              <a:t>item_nameInput</a:t>
            </a:r>
            <a:r>
              <a:rPr lang="en-IN" dirty="0"/>
              <a:t> </a:t>
            </a:r>
            <a:r>
              <a:rPr lang="en-IN" dirty="0" err="1"/>
              <a:t>priceInput</a:t>
            </a:r>
            <a:r>
              <a:rPr lang="en-IN" dirty="0"/>
              <a:t> </a:t>
            </a:r>
            <a:r>
              <a:rPr lang="en-IN" dirty="0" err="1"/>
              <a:t>quantityCalculate</a:t>
            </a:r>
            <a:r>
              <a:rPr lang="en-IN" dirty="0"/>
              <a:t> total = price * </a:t>
            </a:r>
            <a:r>
              <a:rPr lang="en-IN" dirty="0" err="1"/>
              <a:t>quantityAdd</a:t>
            </a:r>
            <a:r>
              <a:rPr lang="en-IN" dirty="0"/>
              <a:t> total to </a:t>
            </a:r>
            <a:r>
              <a:rPr lang="en-IN" dirty="0" err="1"/>
              <a:t>grand_total</a:t>
            </a:r>
            <a:endParaRPr lang="en-IN" dirty="0"/>
          </a:p>
          <a:p>
            <a:pPr marL="342900" indent="-342900">
              <a:buAutoNum type="arabicPeriod"/>
            </a:pPr>
            <a:endParaRPr lang="en-IN" dirty="0"/>
          </a:p>
          <a:p>
            <a:pPr marL="342900" indent="-342900">
              <a:buAutoNum type="arabicPeriod"/>
            </a:pPr>
            <a:r>
              <a:rPr lang="en-IN" dirty="0"/>
              <a:t> After loop </a:t>
            </a:r>
            <a:r>
              <a:rPr lang="en-IN" dirty="0" err="1"/>
              <a:t>ends:Optionally</a:t>
            </a:r>
            <a:r>
              <a:rPr lang="en-IN" dirty="0"/>
              <a:t> apply tax or </a:t>
            </a:r>
            <a:r>
              <a:rPr lang="en-IN" dirty="0" err="1"/>
              <a:t>discountCalculate</a:t>
            </a:r>
            <a:r>
              <a:rPr lang="en-IN" dirty="0"/>
              <a:t> final amount</a:t>
            </a:r>
          </a:p>
          <a:p>
            <a:pPr marL="342900" indent="-342900">
              <a:buAutoNum type="arabicPeriod"/>
            </a:pPr>
            <a:endParaRPr lang="en-IN" dirty="0"/>
          </a:p>
          <a:p>
            <a:pPr marL="342900" indent="-342900">
              <a:buAutoNum type="arabicPeriod"/>
            </a:pPr>
            <a:r>
              <a:rPr lang="en-IN" dirty="0"/>
              <a:t> Print </a:t>
            </a:r>
            <a:r>
              <a:rPr lang="en-IN" dirty="0" err="1"/>
              <a:t>BillList</a:t>
            </a:r>
            <a:r>
              <a:rPr lang="en-IN" dirty="0"/>
              <a:t> items with quantity, price, and </a:t>
            </a:r>
            <a:r>
              <a:rPr lang="en-IN" dirty="0" err="1"/>
              <a:t>totalShow</a:t>
            </a:r>
            <a:r>
              <a:rPr lang="en-IN" dirty="0"/>
              <a:t> </a:t>
            </a:r>
            <a:r>
              <a:rPr lang="en-IN" dirty="0" err="1"/>
              <a:t>grand_total</a:t>
            </a:r>
            <a:r>
              <a:rPr lang="en-IN" dirty="0"/>
              <a:t>, tax/discount if any, and final amount</a:t>
            </a:r>
          </a:p>
          <a:p>
            <a:pPr marL="342900" indent="-342900">
              <a:buAutoNum type="arabicPeriod"/>
            </a:pPr>
            <a:endParaRPr lang="en-IN" dirty="0"/>
          </a:p>
          <a:p>
            <a:r>
              <a:rPr lang="en-IN" dirty="0"/>
              <a:t>7. End</a:t>
            </a:r>
          </a:p>
        </p:txBody>
      </p:sp>
    </p:spTree>
    <p:extLst>
      <p:ext uri="{BB962C8B-B14F-4D97-AF65-F5344CB8AC3E}">
        <p14:creationId xmlns:p14="http://schemas.microsoft.com/office/powerpoint/2010/main" val="244245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3744416" cy="646331"/>
          </a:xfrm>
          <a:prstGeom prst="rect">
            <a:avLst/>
          </a:prstGeom>
        </p:spPr>
        <p:txBody>
          <a:bodyPr wrap="square">
            <a:spAutoFit/>
          </a:bodyPr>
          <a:lstStyle/>
          <a:p>
            <a:r>
              <a:rPr lang="en-IN" sz="3600" dirty="0"/>
              <a:t>SOURCE CODE</a:t>
            </a:r>
          </a:p>
        </p:txBody>
      </p:sp>
      <p:sp>
        <p:nvSpPr>
          <p:cNvPr id="3" name="Rectangle 2"/>
          <p:cNvSpPr/>
          <p:nvPr/>
        </p:nvSpPr>
        <p:spPr>
          <a:xfrm>
            <a:off x="755577" y="2420888"/>
            <a:ext cx="5472607" cy="369332"/>
          </a:xfrm>
          <a:prstGeom prst="rect">
            <a:avLst/>
          </a:prstGeom>
        </p:spPr>
        <p:txBody>
          <a:bodyPr wrap="square">
            <a:spAutoFit/>
          </a:bodyPr>
          <a:lstStyle/>
          <a:p>
            <a:r>
              <a:rPr lang="en-IN" dirty="0"/>
              <a:t>https://onlinegdb.com/y21Dix-uH</a:t>
            </a:r>
          </a:p>
        </p:txBody>
      </p:sp>
    </p:spTree>
    <p:extLst>
      <p:ext uri="{BB962C8B-B14F-4D97-AF65-F5344CB8AC3E}">
        <p14:creationId xmlns:p14="http://schemas.microsoft.com/office/powerpoint/2010/main" val="39930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3075842" cy="523220"/>
          </a:xfrm>
          <a:prstGeom prst="rect">
            <a:avLst/>
          </a:prstGeom>
        </p:spPr>
        <p:txBody>
          <a:bodyPr wrap="square">
            <a:spAutoFit/>
          </a:bodyPr>
          <a:lstStyle/>
          <a:p>
            <a:r>
              <a:rPr lang="en-IN" sz="2800" dirty="0">
                <a:latin typeface="Algerian" pitchFamily="82" charset="0"/>
              </a:rPr>
              <a:t>LESSON LEARNT</a:t>
            </a:r>
          </a:p>
        </p:txBody>
      </p:sp>
      <p:sp>
        <p:nvSpPr>
          <p:cNvPr id="3" name="Rectangle 2"/>
          <p:cNvSpPr/>
          <p:nvPr/>
        </p:nvSpPr>
        <p:spPr>
          <a:xfrm>
            <a:off x="539552" y="1628800"/>
            <a:ext cx="6444208" cy="3693319"/>
          </a:xfrm>
          <a:prstGeom prst="rect">
            <a:avLst/>
          </a:prstGeom>
        </p:spPr>
        <p:txBody>
          <a:bodyPr wrap="square">
            <a:spAutoFit/>
          </a:bodyPr>
          <a:lstStyle/>
          <a:p>
            <a:pPr marL="342900" indent="-342900">
              <a:buAutoNum type="arabicPeriod"/>
            </a:pPr>
            <a:r>
              <a:rPr lang="en-IN" dirty="0"/>
              <a:t>Use of Functions – Makes code organized and reusable.</a:t>
            </a:r>
          </a:p>
          <a:p>
            <a:pPr marL="342900" indent="-342900">
              <a:buAutoNum type="arabicPeriod"/>
            </a:pPr>
            <a:endParaRPr lang="en-IN" dirty="0"/>
          </a:p>
          <a:p>
            <a:pPr marL="342900" indent="-342900">
              <a:buAutoNum type="arabicPeriod"/>
            </a:pPr>
            <a:r>
              <a:rPr lang="en-IN" dirty="0"/>
              <a:t> Structures – Helps group related data like product details.</a:t>
            </a:r>
          </a:p>
          <a:p>
            <a:pPr marL="342900" indent="-342900">
              <a:buAutoNum type="arabicPeriod"/>
            </a:pPr>
            <a:endParaRPr lang="en-IN" dirty="0"/>
          </a:p>
          <a:p>
            <a:pPr marL="342900" indent="-342900">
              <a:buAutoNum type="arabicPeriod"/>
            </a:pPr>
            <a:r>
              <a:rPr lang="en-IN" dirty="0"/>
              <a:t> File Handling – Useful for saving and retrieving bills.</a:t>
            </a:r>
          </a:p>
          <a:p>
            <a:pPr marL="342900" indent="-342900">
              <a:buAutoNum type="arabicPeriod"/>
            </a:pPr>
            <a:endParaRPr lang="en-IN" dirty="0"/>
          </a:p>
          <a:p>
            <a:pPr marL="342900" indent="-342900">
              <a:buAutoNum type="arabicPeriod"/>
            </a:pPr>
            <a:r>
              <a:rPr lang="en-IN" dirty="0"/>
              <a:t> User Input Handling – Important to avoid errors and crashes.</a:t>
            </a:r>
          </a:p>
          <a:p>
            <a:pPr marL="342900" indent="-342900">
              <a:buAutoNum type="arabicPeriod"/>
            </a:pPr>
            <a:endParaRPr lang="en-IN" dirty="0"/>
          </a:p>
          <a:p>
            <a:pPr marL="342900" indent="-342900">
              <a:buAutoNum type="arabicPeriod"/>
            </a:pPr>
            <a:r>
              <a:rPr lang="en-IN" dirty="0"/>
              <a:t>Menu-driven Program – Makes the system user-friendly.</a:t>
            </a:r>
          </a:p>
        </p:txBody>
      </p:sp>
    </p:spTree>
    <p:extLst>
      <p:ext uri="{BB962C8B-B14F-4D97-AF65-F5344CB8AC3E}">
        <p14:creationId xmlns:p14="http://schemas.microsoft.com/office/powerpoint/2010/main" val="3847749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A3B0C-B97E-5047-B448-F280406EDCA8}"/>
              </a:ext>
            </a:extLst>
          </p:cNvPr>
          <p:cNvSpPr txBox="1"/>
          <p:nvPr/>
        </p:nvSpPr>
        <p:spPr>
          <a:xfrm>
            <a:off x="395536" y="332656"/>
            <a:ext cx="2088232" cy="584775"/>
          </a:xfrm>
          <a:prstGeom prst="rect">
            <a:avLst/>
          </a:prstGeom>
          <a:noFill/>
        </p:spPr>
        <p:txBody>
          <a:bodyPr wrap="square" rtlCol="0">
            <a:spAutoFit/>
          </a:bodyPr>
          <a:lstStyle/>
          <a:p>
            <a:r>
              <a:rPr lang="en-US" sz="3200" dirty="0"/>
              <a:t>OUT PUT</a:t>
            </a:r>
            <a:endParaRPr lang="en-IN" sz="3200" dirty="0"/>
          </a:p>
        </p:txBody>
      </p:sp>
      <p:pic>
        <p:nvPicPr>
          <p:cNvPr id="5" name="Picture 4">
            <a:extLst>
              <a:ext uri="{FF2B5EF4-FFF2-40B4-BE49-F238E27FC236}">
                <a16:creationId xmlns:a16="http://schemas.microsoft.com/office/drawing/2014/main" id="{FA2A2396-36A6-7163-A795-60759F78C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917431"/>
            <a:ext cx="5400600" cy="4821646"/>
          </a:xfrm>
          <a:prstGeom prst="rect">
            <a:avLst/>
          </a:prstGeom>
        </p:spPr>
      </p:pic>
      <p:pic>
        <p:nvPicPr>
          <p:cNvPr id="7" name="Picture 6">
            <a:extLst>
              <a:ext uri="{FF2B5EF4-FFF2-40B4-BE49-F238E27FC236}">
                <a16:creationId xmlns:a16="http://schemas.microsoft.com/office/drawing/2014/main" id="{DC18FB15-B3BE-25A1-949C-87D4D175D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7" y="952512"/>
            <a:ext cx="3309797" cy="4801732"/>
          </a:xfrm>
          <a:prstGeom prst="rect">
            <a:avLst/>
          </a:prstGeom>
        </p:spPr>
      </p:pic>
    </p:spTree>
    <p:extLst>
      <p:ext uri="{BB962C8B-B14F-4D97-AF65-F5344CB8AC3E}">
        <p14:creationId xmlns:p14="http://schemas.microsoft.com/office/powerpoint/2010/main" val="97728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756081"/>
            <a:ext cx="4968552" cy="707886"/>
          </a:xfrm>
          <a:prstGeom prst="rect">
            <a:avLst/>
          </a:prstGeom>
        </p:spPr>
        <p:txBody>
          <a:bodyPr wrap="square">
            <a:spAutoFit/>
          </a:bodyPr>
          <a:lstStyle/>
          <a:p>
            <a:r>
              <a:rPr lang="en-IN" sz="4000" dirty="0"/>
              <a:t>CONCLUSION</a:t>
            </a:r>
          </a:p>
        </p:txBody>
      </p:sp>
      <p:sp>
        <p:nvSpPr>
          <p:cNvPr id="4" name="Rectangle 3"/>
          <p:cNvSpPr/>
          <p:nvPr/>
        </p:nvSpPr>
        <p:spPr>
          <a:xfrm>
            <a:off x="237363" y="2378056"/>
            <a:ext cx="7270605" cy="1477328"/>
          </a:xfrm>
          <a:prstGeom prst="rect">
            <a:avLst/>
          </a:prstGeom>
        </p:spPr>
        <p:txBody>
          <a:bodyPr wrap="square">
            <a:spAutoFit/>
          </a:bodyPr>
          <a:lstStyle/>
          <a:p>
            <a:r>
              <a:rPr lang="en-US" dirty="0"/>
              <a:t>The billing system developed in C successfully demonstrates the essential functionalities required for managing sales transactions efficiently. It allows for accurate recording of items, calculation of totals, application of taxes or discounts, and generation of detailed bills. </a:t>
            </a:r>
            <a:endParaRPr lang="en-IN" dirty="0"/>
          </a:p>
        </p:txBody>
      </p:sp>
    </p:spTree>
    <p:extLst>
      <p:ext uri="{BB962C8B-B14F-4D97-AF65-F5344CB8AC3E}">
        <p14:creationId xmlns:p14="http://schemas.microsoft.com/office/powerpoint/2010/main" val="325018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136339"/>
            <a:ext cx="4572000" cy="1015663"/>
          </a:xfrm>
          <a:prstGeom prst="rect">
            <a:avLst/>
          </a:prstGeom>
        </p:spPr>
        <p:txBody>
          <a:bodyPr>
            <a:spAutoFit/>
          </a:bodyPr>
          <a:lstStyle/>
          <a:p>
            <a:r>
              <a:rPr lang="en-US" sz="6000" dirty="0">
                <a:latin typeface="Algerian" pitchFamily="82" charset="0"/>
              </a:rPr>
              <a:t>THANK YOU</a:t>
            </a:r>
            <a:endParaRPr lang="en-IN" sz="6000" dirty="0">
              <a:latin typeface="Algerian" pitchFamily="82" charset="0"/>
            </a:endParaRPr>
          </a:p>
        </p:txBody>
      </p:sp>
    </p:spTree>
    <p:extLst>
      <p:ext uri="{BB962C8B-B14F-4D97-AF65-F5344CB8AC3E}">
        <p14:creationId xmlns:p14="http://schemas.microsoft.com/office/powerpoint/2010/main" val="196834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TotalTime>
  <Words>367</Words>
  <Application>Microsoft Office PowerPoint</Application>
  <PresentationFormat>On-screen Show (4:3)</PresentationFormat>
  <Paragraphs>44</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 Rounded MT Bold</vt:lpstr>
      <vt:lpstr>Calibri</vt:lpstr>
      <vt:lpstr>Lucida Sans Unicode</vt:lpstr>
      <vt:lpstr>Verdana</vt:lpstr>
      <vt:lpstr>Wingdings 2</vt:lpstr>
      <vt:lpstr>Wingdings 3</vt:lpstr>
      <vt:lpstr>Concourse</vt:lpstr>
      <vt:lpstr>BILLING SYSTEM</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BILLING SYSTEM</dc:title>
  <dc:creator>admin</dc:creator>
  <cp:lastModifiedBy>ISMAIL SHAIK</cp:lastModifiedBy>
  <cp:revision>8</cp:revision>
  <dcterms:created xsi:type="dcterms:W3CDTF">2025-04-29T08:56:47Z</dcterms:created>
  <dcterms:modified xsi:type="dcterms:W3CDTF">2025-04-29T16:56:04Z</dcterms:modified>
</cp:coreProperties>
</file>