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24"/>
  </p:notesMasterIdLst>
  <p:handoutMasterIdLst>
    <p:handoutMasterId r:id="rId25"/>
  </p:handoutMasterIdLst>
  <p:sldIdLst>
    <p:sldId id="256" r:id="rId5"/>
    <p:sldId id="313"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5660" autoAdjust="0"/>
  </p:normalViewPr>
  <p:slideViewPr>
    <p:cSldViewPr snapToGrid="0">
      <p:cViewPr varScale="1">
        <p:scale>
          <a:sx n="78" d="100"/>
          <a:sy n="78" d="100"/>
        </p:scale>
        <p:origin x="653" y="7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4/28/2025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33028790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4</a:t>
            </a:fld>
            <a:endParaRPr lang="en-US" dirty="0"/>
          </a:p>
        </p:txBody>
      </p:sp>
    </p:spTree>
    <p:extLst>
      <p:ext uri="{BB962C8B-B14F-4D97-AF65-F5344CB8AC3E}">
        <p14:creationId xmlns:p14="http://schemas.microsoft.com/office/powerpoint/2010/main" val="623940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19</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hasCustomPrompt="1"/>
          </p:nvPr>
        </p:nvSpPr>
        <p:spPr>
          <a:xfrm>
            <a:off x="3890507" y="395289"/>
            <a:ext cx="7733329" cy="1189806"/>
          </a:xfrm>
        </p:spPr>
        <p:txBody>
          <a:bodyPr lIns="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hasCustomPrompt="1"/>
          </p:nvPr>
        </p:nvSpPr>
        <p:spPr>
          <a:xfrm>
            <a:off x="3890507" y="1997132"/>
            <a:ext cx="2765356" cy="4465579"/>
          </a:xfrm>
        </p:spPr>
        <p:txBody>
          <a:bodyPr lIns="0">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sp>
        <p:nvSpPr>
          <p:cNvPr id="8" name="Content Placeholder 3">
            <a:extLst>
              <a:ext uri="{FF2B5EF4-FFF2-40B4-BE49-F238E27FC236}">
                <a16:creationId xmlns:a16="http://schemas.microsoft.com/office/drawing/2014/main" id="{C8C1FBAB-005F-F0AD-1BEA-D659045F89F3}"/>
              </a:ext>
            </a:extLst>
          </p:cNvPr>
          <p:cNvSpPr>
            <a:spLocks noGrp="1"/>
          </p:cNvSpPr>
          <p:nvPr>
            <p:ph sz="half" idx="13" hasCustomPrompt="1"/>
          </p:nvPr>
        </p:nvSpPr>
        <p:spPr>
          <a:xfrm>
            <a:off x="6815634" y="1997132"/>
            <a:ext cx="4808202" cy="4232218"/>
          </a:xfrm>
        </p:spPr>
        <p:txBody>
          <a:bodyPr lIns="91440">
            <a:normAutofit/>
          </a:bodyPr>
          <a:lstStyle>
            <a:lvl1pPr marL="0" indent="0">
              <a:lnSpc>
                <a:spcPct val="130000"/>
              </a:lnSpc>
              <a:spcBef>
                <a:spcPts val="1000"/>
              </a:spcBef>
              <a:buNone/>
              <a:defRPr sz="1800"/>
            </a:lvl1pPr>
            <a:lvl2pPr marL="283464" indent="-283464">
              <a:lnSpc>
                <a:spcPct val="130000"/>
              </a:lnSpc>
              <a:spcBef>
                <a:spcPts val="1000"/>
              </a:spcBef>
              <a:defRPr sz="1800"/>
            </a:lvl2pPr>
            <a:lvl3pPr marL="566928" indent="-283464">
              <a:lnSpc>
                <a:spcPct val="130000"/>
              </a:lnSpc>
              <a:spcBef>
                <a:spcPts val="1000"/>
              </a:spcBef>
              <a:defRPr sz="1800"/>
            </a:lvl3pPr>
            <a:lvl4pPr marL="850392" indent="-283464">
              <a:lnSpc>
                <a:spcPct val="130000"/>
              </a:lnSpc>
              <a:spcBef>
                <a:spcPts val="1000"/>
              </a:spcBef>
              <a:defRPr sz="1800"/>
            </a:lvl4pPr>
            <a:lvl5pPr marL="1371600" indent="-283464">
              <a:lnSpc>
                <a:spcPct val="130000"/>
              </a:lnSpc>
              <a:spcBef>
                <a:spcPts val="1000"/>
              </a:spcBef>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40CF0BDF-4C70-3A21-D896-DAC13562A29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890509"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A735428F-DCEA-E8DB-1A53-7A9E8B6BD17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2700000">
            <a:off x="883418" y="-158956"/>
            <a:ext cx="2457450" cy="3838575"/>
            <a:chOff x="587376" y="280988"/>
            <a:chExt cx="2457450" cy="3838575"/>
          </a:xfrm>
        </p:grpSpPr>
        <p:sp>
          <p:nvSpPr>
            <p:cNvPr id="76" name="Freeform 64">
              <a:extLst>
                <a:ext uri="{FF2B5EF4-FFF2-40B4-BE49-F238E27FC236}">
                  <a16:creationId xmlns:a16="http://schemas.microsoft.com/office/drawing/2014/main" id="{B08950FF-1512-B7DF-BED3-12DAB240CE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1">
              <a:extLst>
                <a:ext uri="{FF2B5EF4-FFF2-40B4-BE49-F238E27FC236}">
                  <a16:creationId xmlns:a16="http://schemas.microsoft.com/office/drawing/2014/main" id="{FED46019-50FE-56DC-07AE-3140B62D99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8" name="Freeform 61">
              <a:extLst>
                <a:ext uri="{FF2B5EF4-FFF2-40B4-BE49-F238E27FC236}">
                  <a16:creationId xmlns:a16="http://schemas.microsoft.com/office/drawing/2014/main" id="{F8344F6F-7BFF-A0C1-6A5C-7C26859CEF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9" name="Freeform 78">
              <a:extLst>
                <a:ext uri="{FF2B5EF4-FFF2-40B4-BE49-F238E27FC236}">
                  <a16:creationId xmlns:a16="http://schemas.microsoft.com/office/drawing/2014/main" id="{B351AD35-F328-430C-AC8C-9C2FCC751B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0" name="Freeform 84">
              <a:extLst>
                <a:ext uri="{FF2B5EF4-FFF2-40B4-BE49-F238E27FC236}">
                  <a16:creationId xmlns:a16="http://schemas.microsoft.com/office/drawing/2014/main" id="{26C9E2DF-5528-DC17-0E3E-5CAB023139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7">
              <a:extLst>
                <a:ext uri="{FF2B5EF4-FFF2-40B4-BE49-F238E27FC236}">
                  <a16:creationId xmlns:a16="http://schemas.microsoft.com/office/drawing/2014/main" id="{C6D0E3D9-FDBB-F24B-58B3-5D64BA3AD9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0">
              <a:extLst>
                <a:ext uri="{FF2B5EF4-FFF2-40B4-BE49-F238E27FC236}">
                  <a16:creationId xmlns:a16="http://schemas.microsoft.com/office/drawing/2014/main" id="{7CEB91EF-B50A-86E9-6E90-5306CC452CC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59">
              <a:extLst>
                <a:ext uri="{FF2B5EF4-FFF2-40B4-BE49-F238E27FC236}">
                  <a16:creationId xmlns:a16="http://schemas.microsoft.com/office/drawing/2014/main" id="{9F658E30-2295-292A-732D-35D6A2A3AB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62">
              <a:extLst>
                <a:ext uri="{FF2B5EF4-FFF2-40B4-BE49-F238E27FC236}">
                  <a16:creationId xmlns:a16="http://schemas.microsoft.com/office/drawing/2014/main" id="{46653527-5E94-B1BE-2530-38683A6E58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65">
              <a:extLst>
                <a:ext uri="{FF2B5EF4-FFF2-40B4-BE49-F238E27FC236}">
                  <a16:creationId xmlns:a16="http://schemas.microsoft.com/office/drawing/2014/main" id="{746ECD9D-C4C1-ABBF-B385-62CE709171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79">
              <a:extLst>
                <a:ext uri="{FF2B5EF4-FFF2-40B4-BE49-F238E27FC236}">
                  <a16:creationId xmlns:a16="http://schemas.microsoft.com/office/drawing/2014/main" id="{F12FD0B4-D775-8778-B4AB-281288125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82">
              <a:extLst>
                <a:ext uri="{FF2B5EF4-FFF2-40B4-BE49-F238E27FC236}">
                  <a16:creationId xmlns:a16="http://schemas.microsoft.com/office/drawing/2014/main" id="{9060E759-708B-81DA-7D61-A5E4FD15AF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85">
              <a:extLst>
                <a:ext uri="{FF2B5EF4-FFF2-40B4-BE49-F238E27FC236}">
                  <a16:creationId xmlns:a16="http://schemas.microsoft.com/office/drawing/2014/main" id="{C1BC18FF-D435-8372-8D36-F0A2E2FF12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88">
              <a:extLst>
                <a:ext uri="{FF2B5EF4-FFF2-40B4-BE49-F238E27FC236}">
                  <a16:creationId xmlns:a16="http://schemas.microsoft.com/office/drawing/2014/main" id="{D7BE903D-C298-1952-7991-8E31C2AF26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0" name="Group 89">
              <a:extLst>
                <a:ext uri="{FF2B5EF4-FFF2-40B4-BE49-F238E27FC236}">
                  <a16:creationId xmlns:a16="http://schemas.microsoft.com/office/drawing/2014/main" id="{B607DCA6-6024-D362-9330-8AFFBBB8A73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1" name="Line 63">
                <a:extLst>
                  <a:ext uri="{FF2B5EF4-FFF2-40B4-BE49-F238E27FC236}">
                    <a16:creationId xmlns:a16="http://schemas.microsoft.com/office/drawing/2014/main" id="{3B80B578-9153-AA37-CCF4-1C530CE74F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2" name="Line 66">
                <a:extLst>
                  <a:ext uri="{FF2B5EF4-FFF2-40B4-BE49-F238E27FC236}">
                    <a16:creationId xmlns:a16="http://schemas.microsoft.com/office/drawing/2014/main" id="{70FF2BF6-5E2B-13B9-B292-51297D0F07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3" name="Line 67">
                <a:extLst>
                  <a:ext uri="{FF2B5EF4-FFF2-40B4-BE49-F238E27FC236}">
                    <a16:creationId xmlns:a16="http://schemas.microsoft.com/office/drawing/2014/main" id="{10EEC0DE-2FA0-2991-F09B-FDB7F90BCF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4" name="Line 80">
                <a:extLst>
                  <a:ext uri="{FF2B5EF4-FFF2-40B4-BE49-F238E27FC236}">
                    <a16:creationId xmlns:a16="http://schemas.microsoft.com/office/drawing/2014/main" id="{FD5727E7-2D7B-1745-2AFE-EE92B123D0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5" name="Line 83">
                <a:extLst>
                  <a:ext uri="{FF2B5EF4-FFF2-40B4-BE49-F238E27FC236}">
                    <a16:creationId xmlns:a16="http://schemas.microsoft.com/office/drawing/2014/main" id="{7E599577-4F0E-E46B-8F38-5DE84B9EB3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86">
                <a:extLst>
                  <a:ext uri="{FF2B5EF4-FFF2-40B4-BE49-F238E27FC236}">
                    <a16:creationId xmlns:a16="http://schemas.microsoft.com/office/drawing/2014/main" id="{EBC3501F-ACA9-9716-54B2-308F761A35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89">
                <a:extLst>
                  <a:ext uri="{FF2B5EF4-FFF2-40B4-BE49-F238E27FC236}">
                    <a16:creationId xmlns:a16="http://schemas.microsoft.com/office/drawing/2014/main" id="{8F837063-D92B-EA3A-1299-475B6632C0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D1A340BC-A6D3-539D-CB1E-965CF9C5DE9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18900000" flipV="1">
            <a:off x="917093" y="3213810"/>
            <a:ext cx="2457450" cy="3838575"/>
            <a:chOff x="587376" y="280988"/>
            <a:chExt cx="2457450" cy="3838575"/>
          </a:xfrm>
        </p:grpSpPr>
        <p:sp>
          <p:nvSpPr>
            <p:cNvPr id="99" name="Freeform 64">
              <a:extLst>
                <a:ext uri="{FF2B5EF4-FFF2-40B4-BE49-F238E27FC236}">
                  <a16:creationId xmlns:a16="http://schemas.microsoft.com/office/drawing/2014/main" id="{7AC7CD44-8A4B-F8A7-C900-0DD35E0EB8B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0" name="Freeform 81">
              <a:extLst>
                <a:ext uri="{FF2B5EF4-FFF2-40B4-BE49-F238E27FC236}">
                  <a16:creationId xmlns:a16="http://schemas.microsoft.com/office/drawing/2014/main" id="{11D7F6C7-DB52-EF70-52AC-898829F0A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1" name="Freeform 61">
              <a:extLst>
                <a:ext uri="{FF2B5EF4-FFF2-40B4-BE49-F238E27FC236}">
                  <a16:creationId xmlns:a16="http://schemas.microsoft.com/office/drawing/2014/main" id="{198FB818-8D72-83A8-92A1-DBF959851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2" name="Freeform 78">
              <a:extLst>
                <a:ext uri="{FF2B5EF4-FFF2-40B4-BE49-F238E27FC236}">
                  <a16:creationId xmlns:a16="http://schemas.microsoft.com/office/drawing/2014/main" id="{3D0C3C81-7CE0-2D78-D02F-F9DCF05011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3" name="Freeform 84">
              <a:extLst>
                <a:ext uri="{FF2B5EF4-FFF2-40B4-BE49-F238E27FC236}">
                  <a16:creationId xmlns:a16="http://schemas.microsoft.com/office/drawing/2014/main" id="{0C7ED120-F30B-14AB-5B2F-B022C86689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4" name="Freeform 87">
              <a:extLst>
                <a:ext uri="{FF2B5EF4-FFF2-40B4-BE49-F238E27FC236}">
                  <a16:creationId xmlns:a16="http://schemas.microsoft.com/office/drawing/2014/main" id="{60788874-2352-19A7-D664-0106854D90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5" name="Freeform 60">
              <a:extLst>
                <a:ext uri="{FF2B5EF4-FFF2-40B4-BE49-F238E27FC236}">
                  <a16:creationId xmlns:a16="http://schemas.microsoft.com/office/drawing/2014/main" id="{88B03378-17C4-9F0A-14DE-B0D14C3A5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6" name="Freeform 59">
              <a:extLst>
                <a:ext uri="{FF2B5EF4-FFF2-40B4-BE49-F238E27FC236}">
                  <a16:creationId xmlns:a16="http://schemas.microsoft.com/office/drawing/2014/main" id="{AF0D137B-1827-9F4C-03BB-6D7F26FF517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62">
              <a:extLst>
                <a:ext uri="{FF2B5EF4-FFF2-40B4-BE49-F238E27FC236}">
                  <a16:creationId xmlns:a16="http://schemas.microsoft.com/office/drawing/2014/main" id="{F0D58801-920F-64E9-DD6A-9E41DB9CE1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5">
              <a:extLst>
                <a:ext uri="{FF2B5EF4-FFF2-40B4-BE49-F238E27FC236}">
                  <a16:creationId xmlns:a16="http://schemas.microsoft.com/office/drawing/2014/main" id="{1196BF7F-0B7D-24CC-1BF8-28DE94B2821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9">
              <a:extLst>
                <a:ext uri="{FF2B5EF4-FFF2-40B4-BE49-F238E27FC236}">
                  <a16:creationId xmlns:a16="http://schemas.microsoft.com/office/drawing/2014/main" id="{0055D8F4-D194-4E40-FA91-94F7A1AEC8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2">
              <a:extLst>
                <a:ext uri="{FF2B5EF4-FFF2-40B4-BE49-F238E27FC236}">
                  <a16:creationId xmlns:a16="http://schemas.microsoft.com/office/drawing/2014/main" id="{CBF5427B-8B0F-8276-A243-4B27DA41C3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5">
              <a:extLst>
                <a:ext uri="{FF2B5EF4-FFF2-40B4-BE49-F238E27FC236}">
                  <a16:creationId xmlns:a16="http://schemas.microsoft.com/office/drawing/2014/main" id="{200EE055-2A12-AA92-46E4-2FA8D7BA3C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88">
              <a:extLst>
                <a:ext uri="{FF2B5EF4-FFF2-40B4-BE49-F238E27FC236}">
                  <a16:creationId xmlns:a16="http://schemas.microsoft.com/office/drawing/2014/main" id="{3C38B1EC-E4D2-BF06-976B-C14979A121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13" name="Group 112">
              <a:extLst>
                <a:ext uri="{FF2B5EF4-FFF2-40B4-BE49-F238E27FC236}">
                  <a16:creationId xmlns:a16="http://schemas.microsoft.com/office/drawing/2014/main" id="{5BCF6A29-31B0-2441-356B-86247D86DC1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14" name="Line 63">
                <a:extLst>
                  <a:ext uri="{FF2B5EF4-FFF2-40B4-BE49-F238E27FC236}">
                    <a16:creationId xmlns:a16="http://schemas.microsoft.com/office/drawing/2014/main" id="{6EB6905C-ACF6-9AF1-664F-5C0FED8A66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5" name="Line 66">
                <a:extLst>
                  <a:ext uri="{FF2B5EF4-FFF2-40B4-BE49-F238E27FC236}">
                    <a16:creationId xmlns:a16="http://schemas.microsoft.com/office/drawing/2014/main" id="{0E262CE0-BAF1-8146-35BB-AC059F7292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6" name="Line 67">
                <a:extLst>
                  <a:ext uri="{FF2B5EF4-FFF2-40B4-BE49-F238E27FC236}">
                    <a16:creationId xmlns:a16="http://schemas.microsoft.com/office/drawing/2014/main" id="{191EBC3F-760E-86C1-8B21-A117912C6C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7" name="Line 80">
                <a:extLst>
                  <a:ext uri="{FF2B5EF4-FFF2-40B4-BE49-F238E27FC236}">
                    <a16:creationId xmlns:a16="http://schemas.microsoft.com/office/drawing/2014/main" id="{53EAD6B4-1599-2782-D593-2D6148973A1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8" name="Line 83">
                <a:extLst>
                  <a:ext uri="{FF2B5EF4-FFF2-40B4-BE49-F238E27FC236}">
                    <a16:creationId xmlns:a16="http://schemas.microsoft.com/office/drawing/2014/main" id="{809484DC-53A9-6DF0-B3E7-61C4BBC6D22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19" name="Line 86">
                <a:extLst>
                  <a:ext uri="{FF2B5EF4-FFF2-40B4-BE49-F238E27FC236}">
                    <a16:creationId xmlns:a16="http://schemas.microsoft.com/office/drawing/2014/main" id="{631B2D90-841F-130E-48D8-D77FD39A80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0" name="Line 89">
                <a:extLst>
                  <a:ext uri="{FF2B5EF4-FFF2-40B4-BE49-F238E27FC236}">
                    <a16:creationId xmlns:a16="http://schemas.microsoft.com/office/drawing/2014/main" id="{54CE9CB3-DC61-CF9B-41AF-A855A9A7F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 name="Date Placeholder 3">
            <a:extLst>
              <a:ext uri="{FF2B5EF4-FFF2-40B4-BE49-F238E27FC236}">
                <a16:creationId xmlns:a16="http://schemas.microsoft.com/office/drawing/2014/main" id="{51B2F52A-503B-3D02-DD9B-CD13E1192ED9}"/>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6" name="Footer Placeholder 6">
            <a:extLst>
              <a:ext uri="{FF2B5EF4-FFF2-40B4-BE49-F238E27FC236}">
                <a16:creationId xmlns:a16="http://schemas.microsoft.com/office/drawing/2014/main" id="{EA1EAF5E-FFB3-BD50-2D80-15B1A519FC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Slide Number Placeholder 5">
            <a:extLst>
              <a:ext uri="{FF2B5EF4-FFF2-40B4-BE49-F238E27FC236}">
                <a16:creationId xmlns:a16="http://schemas.microsoft.com/office/drawing/2014/main" id="{686D9679-CDB7-1A17-8236-8B08D90E83F3}"/>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91061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7" name="Title 10">
            <a:extLst>
              <a:ext uri="{FF2B5EF4-FFF2-40B4-BE49-F238E27FC236}">
                <a16:creationId xmlns:a16="http://schemas.microsoft.com/office/drawing/2014/main" id="{120C2CE9-09D7-C315-9A26-E750905F8DE9}"/>
              </a:ext>
            </a:extLst>
          </p:cNvPr>
          <p:cNvSpPr>
            <a:spLocks noGrp="1"/>
          </p:cNvSpPr>
          <p:nvPr>
            <p:ph type="title" hasCustomPrompt="1"/>
          </p:nvPr>
        </p:nvSpPr>
        <p:spPr>
          <a:xfrm>
            <a:off x="3157636" y="400049"/>
            <a:ext cx="8467760" cy="1185045"/>
          </a:xfrm>
        </p:spPr>
        <p:txBody>
          <a:bodyPr lIns="0">
            <a:normAutofit/>
          </a:bodyPr>
          <a:lstStyle>
            <a:lvl1pPr>
              <a:defRPr sz="3600"/>
            </a:lvl1pPr>
          </a:lstStyle>
          <a:p>
            <a:r>
              <a:rPr lang="en-US" dirty="0"/>
              <a:t>Click to add title</a:t>
            </a:r>
          </a:p>
        </p:txBody>
      </p:sp>
      <p:sp>
        <p:nvSpPr>
          <p:cNvPr id="8" name="Content Placeholder 2">
            <a:extLst>
              <a:ext uri="{FF2B5EF4-FFF2-40B4-BE49-F238E27FC236}">
                <a16:creationId xmlns:a16="http://schemas.microsoft.com/office/drawing/2014/main" id="{BB5F0A77-8ECB-36B0-0483-E734AB12FD75}"/>
              </a:ext>
            </a:extLst>
          </p:cNvPr>
          <p:cNvSpPr>
            <a:spLocks noGrp="1"/>
          </p:cNvSpPr>
          <p:nvPr>
            <p:ph idx="11" hasCustomPrompt="1"/>
          </p:nvPr>
        </p:nvSpPr>
        <p:spPr>
          <a:xfrm>
            <a:off x="3157636" y="1997132"/>
            <a:ext cx="5597686" cy="4356056"/>
          </a:xfrm>
        </p:spPr>
        <p:txBody>
          <a:bodyPr lIns="0">
            <a:normAutofit/>
          </a:bodyPr>
          <a:lstStyle>
            <a:lvl1pPr marL="0" indent="0">
              <a:lnSpc>
                <a:spcPct val="130000"/>
              </a:lnSpc>
              <a:buNone/>
              <a:defRPr sz="1800"/>
            </a:lvl1pPr>
            <a:lvl2pPr marL="645750" indent="-285750">
              <a:lnSpc>
                <a:spcPct val="130000"/>
              </a:lnSpc>
              <a:buFont typeface="Arial" panose="020B0604020202020204" pitchFamily="34" charset="0"/>
              <a:buChar char="•"/>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Content Placeholder 2">
            <a:extLst>
              <a:ext uri="{FF2B5EF4-FFF2-40B4-BE49-F238E27FC236}">
                <a16:creationId xmlns:a16="http://schemas.microsoft.com/office/drawing/2014/main" id="{CB4063C8-82E1-0B52-0D41-B642726AD1E6}"/>
              </a:ext>
            </a:extLst>
          </p:cNvPr>
          <p:cNvSpPr>
            <a:spLocks noGrp="1"/>
          </p:cNvSpPr>
          <p:nvPr>
            <p:ph sz="half" idx="10" hasCustomPrompt="1"/>
          </p:nvPr>
        </p:nvSpPr>
        <p:spPr>
          <a:xfrm>
            <a:off x="8945821" y="1997134"/>
            <a:ext cx="2679575" cy="4356054"/>
          </a:xfrm>
        </p:spPr>
        <p:txBody>
          <a:bodyPr>
            <a:normAutofit/>
          </a:bodyPr>
          <a:lstStyle>
            <a:lvl1pPr>
              <a:defRPr sz="1800"/>
            </a:lvl1pPr>
            <a:lvl2pPr>
              <a:defRPr sz="1800"/>
            </a:lvl2pPr>
            <a:lvl3pPr>
              <a:defRPr sz="1800"/>
            </a:lvl3pPr>
            <a:lvl4pPr>
              <a:defRPr sz="1800"/>
            </a:lvl4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p:txBody>
      </p:sp>
      <p:grpSp>
        <p:nvGrpSpPr>
          <p:cNvPr id="93" name="Group 92">
            <a:extLst>
              <a:ext uri="{FF2B5EF4-FFF2-40B4-BE49-F238E27FC236}">
                <a16:creationId xmlns:a16="http://schemas.microsoft.com/office/drawing/2014/main" id="{0374DF95-81A4-1CFF-D87E-1DBCA565C792}"/>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285095" y="457964"/>
            <a:ext cx="2211229" cy="2707415"/>
            <a:chOff x="9728105" y="457964"/>
            <a:chExt cx="2211229" cy="2707415"/>
          </a:xfrm>
        </p:grpSpPr>
        <p:grpSp>
          <p:nvGrpSpPr>
            <p:cNvPr id="94" name="Group 93">
              <a:extLst>
                <a:ext uri="{FF2B5EF4-FFF2-40B4-BE49-F238E27FC236}">
                  <a16:creationId xmlns:a16="http://schemas.microsoft.com/office/drawing/2014/main" id="{C15172FB-4F23-B7CE-4A45-A96A16F64CA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00" name="Group 99">
                <a:extLst>
                  <a:ext uri="{FF2B5EF4-FFF2-40B4-BE49-F238E27FC236}">
                    <a16:creationId xmlns:a16="http://schemas.microsoft.com/office/drawing/2014/main" id="{78A1988F-4EE5-01C8-E1E2-EE21A6AF800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4" name="Straight Connector 103">
                  <a:extLst>
                    <a:ext uri="{FF2B5EF4-FFF2-40B4-BE49-F238E27FC236}">
                      <a16:creationId xmlns:a16="http://schemas.microsoft.com/office/drawing/2014/main" id="{59707535-B3AB-7212-B069-A366ABAFE26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14A54E3-A9EA-3476-B996-946D455F356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6" name="Rectangle 30">
                  <a:extLst>
                    <a:ext uri="{FF2B5EF4-FFF2-40B4-BE49-F238E27FC236}">
                      <a16:creationId xmlns:a16="http://schemas.microsoft.com/office/drawing/2014/main" id="{8096AB25-3A2B-B9B7-A68E-1974E3ED8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30">
                  <a:extLst>
                    <a:ext uri="{FF2B5EF4-FFF2-40B4-BE49-F238E27FC236}">
                      <a16:creationId xmlns:a16="http://schemas.microsoft.com/office/drawing/2014/main" id="{2085403A-97EF-4203-C58B-E41070E516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1" name="Group 100">
                <a:extLst>
                  <a:ext uri="{FF2B5EF4-FFF2-40B4-BE49-F238E27FC236}">
                    <a16:creationId xmlns:a16="http://schemas.microsoft.com/office/drawing/2014/main" id="{B2F8BD77-64E1-4FBD-81A4-E43A307C934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2" name="Freeform: Shape 101">
                  <a:extLst>
                    <a:ext uri="{FF2B5EF4-FFF2-40B4-BE49-F238E27FC236}">
                      <a16:creationId xmlns:a16="http://schemas.microsoft.com/office/drawing/2014/main" id="{323A0F3A-5730-3AFC-409F-6A67460C5A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3" name="Freeform: Shape 102">
                  <a:extLst>
                    <a:ext uri="{FF2B5EF4-FFF2-40B4-BE49-F238E27FC236}">
                      <a16:creationId xmlns:a16="http://schemas.microsoft.com/office/drawing/2014/main" id="{70681FEE-64CB-7074-366C-42CED63713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5" name="Group 94">
              <a:extLst>
                <a:ext uri="{FF2B5EF4-FFF2-40B4-BE49-F238E27FC236}">
                  <a16:creationId xmlns:a16="http://schemas.microsoft.com/office/drawing/2014/main" id="{08813273-0B3B-17D4-89E5-22B5D640785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96" name="Group 95">
                <a:extLst>
                  <a:ext uri="{FF2B5EF4-FFF2-40B4-BE49-F238E27FC236}">
                    <a16:creationId xmlns:a16="http://schemas.microsoft.com/office/drawing/2014/main" id="{8DEE50A8-DEB8-82E4-6939-22346B41BF8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8" name="Freeform 68">
                  <a:extLst>
                    <a:ext uri="{FF2B5EF4-FFF2-40B4-BE49-F238E27FC236}">
                      <a16:creationId xmlns:a16="http://schemas.microsoft.com/office/drawing/2014/main" id="{7C268328-6EF0-F968-28D1-9F0E5B0177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9" name="Freeform 69">
                  <a:extLst>
                    <a:ext uri="{FF2B5EF4-FFF2-40B4-BE49-F238E27FC236}">
                      <a16:creationId xmlns:a16="http://schemas.microsoft.com/office/drawing/2014/main" id="{37BFDF79-1029-8C4B-621E-4A6C9DFB6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7" name="Line 70">
                <a:extLst>
                  <a:ext uri="{FF2B5EF4-FFF2-40B4-BE49-F238E27FC236}">
                    <a16:creationId xmlns:a16="http://schemas.microsoft.com/office/drawing/2014/main" id="{20958208-D7CF-3479-7930-E3FB39DAA4D0}"/>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08" name="Group 107">
            <a:extLst>
              <a:ext uri="{FF2B5EF4-FFF2-40B4-BE49-F238E27FC236}">
                <a16:creationId xmlns:a16="http://schemas.microsoft.com/office/drawing/2014/main" id="{A5445BB5-50E8-C707-7C74-32796AC9867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flipV="1">
            <a:off x="268449" y="3721100"/>
            <a:ext cx="2211229" cy="2707415"/>
            <a:chOff x="9728105" y="457964"/>
            <a:chExt cx="2211229" cy="2707415"/>
          </a:xfrm>
        </p:grpSpPr>
        <p:grpSp>
          <p:nvGrpSpPr>
            <p:cNvPr id="109" name="Group 108">
              <a:extLst>
                <a:ext uri="{FF2B5EF4-FFF2-40B4-BE49-F238E27FC236}">
                  <a16:creationId xmlns:a16="http://schemas.microsoft.com/office/drawing/2014/main" id="{60348311-F256-5764-CF61-E4D36CE7B8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5" name="Group 114">
                <a:extLst>
                  <a:ext uri="{FF2B5EF4-FFF2-40B4-BE49-F238E27FC236}">
                    <a16:creationId xmlns:a16="http://schemas.microsoft.com/office/drawing/2014/main" id="{965C0C66-56A0-6241-4611-3A2493CC25B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19" name="Straight Connector 118">
                  <a:extLst>
                    <a:ext uri="{FF2B5EF4-FFF2-40B4-BE49-F238E27FC236}">
                      <a16:creationId xmlns:a16="http://schemas.microsoft.com/office/drawing/2014/main" id="{EACD9C93-31AC-1752-5BBC-966E9B2DBF9F}"/>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D9C47F5-E53F-7F26-B78D-C86305CF012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1" name="Rectangle 30">
                  <a:extLst>
                    <a:ext uri="{FF2B5EF4-FFF2-40B4-BE49-F238E27FC236}">
                      <a16:creationId xmlns:a16="http://schemas.microsoft.com/office/drawing/2014/main" id="{83DE65FD-926B-50A2-C5CD-C1ED2C6BFD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30">
                  <a:extLst>
                    <a:ext uri="{FF2B5EF4-FFF2-40B4-BE49-F238E27FC236}">
                      <a16:creationId xmlns:a16="http://schemas.microsoft.com/office/drawing/2014/main" id="{B2D4F39F-E241-2969-4965-6940516FC55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6" name="Group 115">
                <a:extLst>
                  <a:ext uri="{FF2B5EF4-FFF2-40B4-BE49-F238E27FC236}">
                    <a16:creationId xmlns:a16="http://schemas.microsoft.com/office/drawing/2014/main" id="{38E667E2-23D6-06EC-B435-059EACC048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7" name="Freeform: Shape 116">
                  <a:extLst>
                    <a:ext uri="{FF2B5EF4-FFF2-40B4-BE49-F238E27FC236}">
                      <a16:creationId xmlns:a16="http://schemas.microsoft.com/office/drawing/2014/main" id="{76B00091-7194-5945-8734-F08C954FA7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8" name="Freeform: Shape 117">
                  <a:extLst>
                    <a:ext uri="{FF2B5EF4-FFF2-40B4-BE49-F238E27FC236}">
                      <a16:creationId xmlns:a16="http://schemas.microsoft.com/office/drawing/2014/main" id="{BBC29BA4-16A3-1452-4146-20264C0146C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10" name="Group 109">
              <a:extLst>
                <a:ext uri="{FF2B5EF4-FFF2-40B4-BE49-F238E27FC236}">
                  <a16:creationId xmlns:a16="http://schemas.microsoft.com/office/drawing/2014/main" id="{6DEF5151-E1C8-79DA-AA94-F406CE561B04}"/>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11" name="Group 110">
                <a:extLst>
                  <a:ext uri="{FF2B5EF4-FFF2-40B4-BE49-F238E27FC236}">
                    <a16:creationId xmlns:a16="http://schemas.microsoft.com/office/drawing/2014/main" id="{A63FFA48-1F7E-5963-4AAD-A6E2C1D4B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3" name="Freeform 68">
                  <a:extLst>
                    <a:ext uri="{FF2B5EF4-FFF2-40B4-BE49-F238E27FC236}">
                      <a16:creationId xmlns:a16="http://schemas.microsoft.com/office/drawing/2014/main" id="{9B0AC0F7-48CE-DBC4-877B-C36BD9A0E2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9">
                  <a:extLst>
                    <a:ext uri="{FF2B5EF4-FFF2-40B4-BE49-F238E27FC236}">
                      <a16:creationId xmlns:a16="http://schemas.microsoft.com/office/drawing/2014/main" id="{9CE55AA7-08FE-768A-DFEA-13EE468895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2" name="Line 70">
                <a:extLst>
                  <a:ext uri="{FF2B5EF4-FFF2-40B4-BE49-F238E27FC236}">
                    <a16:creationId xmlns:a16="http://schemas.microsoft.com/office/drawing/2014/main" id="{EE9CD552-7569-2A39-A082-9790C85B6AA4}"/>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2" name="Straight Connector 1">
            <a:extLst>
              <a:ext uri="{FF2B5EF4-FFF2-40B4-BE49-F238E27FC236}">
                <a16:creationId xmlns:a16="http://schemas.microsoft.com/office/drawing/2014/main" id="{6F9AEDFC-F371-37C8-E0DA-7AAFA49CB82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157636"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0FD4A2EC-3D37-5ED6-3C9F-0CE19E6E5BD2}"/>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4" name="Footer Placeholder 6">
            <a:extLst>
              <a:ext uri="{FF2B5EF4-FFF2-40B4-BE49-F238E27FC236}">
                <a16:creationId xmlns:a16="http://schemas.microsoft.com/office/drawing/2014/main" id="{F4A13167-ABFC-A428-5DDD-7F6BAA8E98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5" name="Slide Number Placeholder 5">
            <a:extLst>
              <a:ext uri="{FF2B5EF4-FFF2-40B4-BE49-F238E27FC236}">
                <a16:creationId xmlns:a16="http://schemas.microsoft.com/office/drawing/2014/main" id="{FCEF8E96-D06F-D077-7044-401B18EE50E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864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4/28/2025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9" r:id="rId12"/>
    <p:sldLayoutId id="2147483712" r:id="rId13"/>
    <p:sldLayoutId id="2147483715" r:id="rId14"/>
    <p:sldLayoutId id="2147483717" r:id="rId15"/>
    <p:sldLayoutId id="2147483672" r:id="rId16"/>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p:txBody>
          <a:bodyPr>
            <a:noAutofit/>
          </a:bodyPr>
          <a:lstStyle/>
          <a:p>
            <a:pPr algn="l"/>
            <a:r>
              <a:rPr lang="en-US" sz="2000" dirty="0"/>
              <a:t>          NBKR INSTITUE OF TECH </a:t>
            </a:r>
            <a:br>
              <a:rPr lang="en-US" sz="2000" dirty="0"/>
            </a:br>
            <a:r>
              <a:rPr lang="en-US" sz="2000" dirty="0"/>
              <a:t>                   VIDYA NAGAR</a:t>
            </a:r>
            <a:br>
              <a:rPr lang="en-US" sz="2000" dirty="0"/>
            </a:br>
            <a:br>
              <a:rPr lang="en-US" sz="2000" dirty="0"/>
            </a:br>
            <a:r>
              <a:rPr lang="en-US" sz="2000" dirty="0"/>
              <a:t>   BILLING SYSTEM PROJECT REPORT</a:t>
            </a:r>
            <a:br>
              <a:rPr lang="en-US" sz="2000" dirty="0"/>
            </a:br>
            <a:br>
              <a:rPr lang="en-US" sz="2000" dirty="0"/>
            </a:br>
            <a:r>
              <a:rPr lang="en-US" sz="2000" dirty="0"/>
              <a:t>Course : Data structures   </a:t>
            </a:r>
            <a:br>
              <a:rPr lang="en-US" sz="2000" dirty="0"/>
            </a:br>
            <a:r>
              <a:rPr lang="en-US" sz="2000" dirty="0"/>
              <a:t>Branch : Computer Science</a:t>
            </a:r>
            <a:br>
              <a:rPr lang="en-US" sz="2000" dirty="0"/>
            </a:br>
            <a:r>
              <a:rPr lang="en-US" sz="2000" dirty="0"/>
              <a:t>Section : D</a:t>
            </a:r>
            <a:br>
              <a:rPr lang="en-US" sz="2000" dirty="0"/>
            </a:br>
            <a:r>
              <a:rPr lang="en-US" sz="2000" dirty="0"/>
              <a:t>Year : I</a:t>
            </a:r>
            <a:br>
              <a:rPr lang="en-US" sz="2000" dirty="0"/>
            </a:br>
            <a:r>
              <a:rPr lang="en-US" sz="2000" dirty="0"/>
              <a:t>Semester :II</a:t>
            </a:r>
            <a:br>
              <a:rPr lang="en-US" sz="2000" dirty="0"/>
            </a:br>
            <a:r>
              <a:rPr lang="en-US" sz="2000" dirty="0"/>
              <a:t>Submitted To : Ashok Selva Kumar E </a:t>
            </a:r>
            <a:br>
              <a:rPr lang="en-US" sz="2000" dirty="0"/>
            </a:br>
            <a:br>
              <a:rPr lang="en-US" sz="2000" dirty="0"/>
            </a:br>
            <a:r>
              <a:rPr lang="en-US" sz="2000" dirty="0"/>
              <a:t>			Submitted by		        1.Tejaswini </a:t>
            </a:r>
            <a:r>
              <a:rPr lang="en-US" sz="2000" dirty="0" err="1"/>
              <a:t>Jampala</a:t>
            </a:r>
            <a:br>
              <a:rPr lang="en-US" sz="2000" dirty="0"/>
            </a:br>
            <a:r>
              <a:rPr lang="en-US" sz="2000" dirty="0"/>
              <a:t>Roll Numbers:</a:t>
            </a:r>
            <a:br>
              <a:rPr lang="en-US" sz="2000" dirty="0"/>
            </a:br>
            <a:r>
              <a:rPr lang="en-US" sz="2000" dirty="0"/>
              <a:t>1.24KB1A05L6</a:t>
            </a:r>
            <a:br>
              <a:rPr lang="en-US" sz="2000" dirty="0"/>
            </a:br>
            <a:r>
              <a:rPr lang="en-US" sz="2000" dirty="0"/>
              <a:t>2.24kB1A05GV</a:t>
            </a:r>
            <a:br>
              <a:rPr lang="en-US" sz="2000" dirty="0"/>
            </a:br>
            <a:r>
              <a:rPr lang="en-US" sz="2000" dirty="0"/>
              <a:t>3.24KB1A05BD</a:t>
            </a:r>
            <a:br>
              <a:rPr lang="en-US" sz="2000" dirty="0"/>
            </a:br>
            <a:r>
              <a:rPr lang="en-US" sz="2000" dirty="0"/>
              <a:t>4.24KB1A05LA</a:t>
            </a:r>
            <a:br>
              <a:rPr lang="en-US" sz="2000" dirty="0"/>
            </a:br>
            <a:endParaRPr lang="en-US" sz="20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2E25E-6253-6B7C-EEC4-B37E6F5DDDF0}"/>
              </a:ext>
            </a:extLst>
          </p:cNvPr>
          <p:cNvSpPr>
            <a:spLocks noGrp="1"/>
          </p:cNvSpPr>
          <p:nvPr>
            <p:ph idx="10"/>
          </p:nvPr>
        </p:nvSpPr>
        <p:spPr>
          <a:xfrm>
            <a:off x="568163" y="314631"/>
            <a:ext cx="8652793" cy="6282813"/>
          </a:xfrm>
        </p:spPr>
        <p:txBody>
          <a:bodyPr/>
          <a:lstStyle/>
          <a:p>
            <a:r>
              <a:rPr lang="en-IN" dirty="0"/>
              <a:t> switch(choice) {            </a:t>
            </a:r>
          </a:p>
          <a:p>
            <a:r>
              <a:rPr lang="en-IN" dirty="0"/>
              <a:t>case 1:                </a:t>
            </a:r>
          </a:p>
          <a:p>
            <a:r>
              <a:rPr lang="en-IN" dirty="0" err="1"/>
              <a:t>printf</a:t>
            </a:r>
            <a:r>
              <a:rPr lang="en-IN" dirty="0"/>
              <a:t>("\</a:t>
            </a:r>
            <a:r>
              <a:rPr lang="en-IN" dirty="0" err="1"/>
              <a:t>nEnter</a:t>
            </a:r>
            <a:r>
              <a:rPr lang="en-IN" dirty="0"/>
              <a:t> item name: ");     </a:t>
            </a:r>
          </a:p>
          <a:p>
            <a:pPr marL="0" indent="0">
              <a:buNone/>
            </a:pPr>
            <a:r>
              <a:rPr lang="en-IN" dirty="0"/>
              <a:t>    </a:t>
            </a:r>
            <a:r>
              <a:rPr lang="en-IN" dirty="0" err="1"/>
              <a:t>scanf</a:t>
            </a:r>
            <a:r>
              <a:rPr lang="en-IN" dirty="0"/>
              <a:t>("%s", cart[n].name);                </a:t>
            </a:r>
          </a:p>
          <a:p>
            <a:pPr marL="0" indent="0">
              <a:buNone/>
            </a:pPr>
            <a:r>
              <a:rPr lang="en-IN" dirty="0"/>
              <a:t>    </a:t>
            </a:r>
            <a:r>
              <a:rPr lang="en-IN" dirty="0" err="1"/>
              <a:t>printf</a:t>
            </a:r>
            <a:r>
              <a:rPr lang="en-IN" dirty="0"/>
              <a:t>("Enter quantity: ");                </a:t>
            </a:r>
          </a:p>
          <a:p>
            <a:pPr marL="0" indent="0">
              <a:buNone/>
            </a:pPr>
            <a:r>
              <a:rPr lang="en-IN" dirty="0"/>
              <a:t>    </a:t>
            </a:r>
            <a:r>
              <a:rPr lang="en-IN" dirty="0" err="1"/>
              <a:t>scanf</a:t>
            </a:r>
            <a:r>
              <a:rPr lang="en-IN" dirty="0"/>
              <a:t>("%d", &amp;cart[n].quantity);                </a:t>
            </a:r>
          </a:p>
          <a:p>
            <a:pPr marL="0" indent="0">
              <a:buNone/>
            </a:pPr>
            <a:r>
              <a:rPr lang="en-IN" dirty="0"/>
              <a:t>    </a:t>
            </a:r>
            <a:r>
              <a:rPr lang="en-IN" dirty="0" err="1"/>
              <a:t>printf</a:t>
            </a:r>
            <a:r>
              <a:rPr lang="en-IN" dirty="0"/>
              <a:t>("Enter price per item: ");                </a:t>
            </a:r>
          </a:p>
          <a:p>
            <a:pPr marL="0" indent="0">
              <a:buNone/>
            </a:pPr>
            <a:r>
              <a:rPr lang="en-IN" dirty="0"/>
              <a:t>    </a:t>
            </a:r>
            <a:r>
              <a:rPr lang="en-IN" dirty="0" err="1"/>
              <a:t>scanf</a:t>
            </a:r>
            <a:r>
              <a:rPr lang="en-IN" dirty="0"/>
              <a:t>("%f", &amp;cart[n].price);                </a:t>
            </a:r>
          </a:p>
          <a:p>
            <a:pPr marL="0" indent="0">
              <a:buNone/>
            </a:pPr>
            <a:r>
              <a:rPr lang="en-IN" dirty="0"/>
              <a:t>   cart[n].total = cart[n].quantity * cart[n].price;                </a:t>
            </a:r>
          </a:p>
          <a:p>
            <a:pPr marL="0" indent="0">
              <a:buNone/>
            </a:pPr>
            <a:r>
              <a:rPr lang="en-IN" dirty="0"/>
              <a:t>   n++;                </a:t>
            </a:r>
          </a:p>
          <a:p>
            <a:pPr marL="0" indent="0">
              <a:buNone/>
            </a:pPr>
            <a:r>
              <a:rPr lang="en-IN" dirty="0"/>
              <a:t>  </a:t>
            </a:r>
            <a:r>
              <a:rPr lang="en-IN" dirty="0" err="1"/>
              <a:t>printf</a:t>
            </a:r>
            <a:r>
              <a:rPr lang="en-IN" dirty="0"/>
              <a:t>("Item added successfully!\n");                </a:t>
            </a:r>
          </a:p>
          <a:p>
            <a:pPr marL="0" indent="0">
              <a:buNone/>
            </a:pPr>
            <a:r>
              <a:rPr lang="en-IN" dirty="0"/>
              <a:t>  break;</a:t>
            </a:r>
          </a:p>
        </p:txBody>
      </p:sp>
    </p:spTree>
    <p:extLst>
      <p:ext uri="{BB962C8B-B14F-4D97-AF65-F5344CB8AC3E}">
        <p14:creationId xmlns:p14="http://schemas.microsoft.com/office/powerpoint/2010/main" val="64552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BDD08-A1B2-8532-E0EE-221CE9344552}"/>
              </a:ext>
            </a:extLst>
          </p:cNvPr>
          <p:cNvSpPr>
            <a:spLocks noGrp="1"/>
          </p:cNvSpPr>
          <p:nvPr>
            <p:ph idx="10"/>
          </p:nvPr>
        </p:nvSpPr>
        <p:spPr>
          <a:xfrm>
            <a:off x="568163" y="285135"/>
            <a:ext cx="9775372" cy="5944215"/>
          </a:xfrm>
        </p:spPr>
        <p:txBody>
          <a:bodyPr>
            <a:normAutofit lnSpcReduction="10000"/>
          </a:bodyPr>
          <a:lstStyle/>
          <a:p>
            <a:r>
              <a:rPr lang="en-IN" dirty="0"/>
              <a:t> case 2:                </a:t>
            </a:r>
          </a:p>
          <a:p>
            <a:r>
              <a:rPr lang="en-IN" dirty="0" err="1"/>
              <a:t>printf</a:t>
            </a:r>
            <a:r>
              <a:rPr lang="en-IN" dirty="0"/>
              <a:t>("\n---- Items in Cart ----\n");                </a:t>
            </a:r>
          </a:p>
          <a:p>
            <a:r>
              <a:rPr lang="en-IN" dirty="0"/>
              <a:t>if (n == 0) {                    </a:t>
            </a:r>
          </a:p>
          <a:p>
            <a:r>
              <a:rPr lang="en-IN" dirty="0" err="1"/>
              <a:t>printf</a:t>
            </a:r>
            <a:r>
              <a:rPr lang="en-IN" dirty="0"/>
              <a:t>("Cart is empty.\n");               </a:t>
            </a:r>
          </a:p>
          <a:p>
            <a:r>
              <a:rPr lang="en-IN" dirty="0"/>
              <a:t> } </a:t>
            </a:r>
          </a:p>
          <a:p>
            <a:r>
              <a:rPr lang="en-IN" dirty="0"/>
              <a:t>else {                    </a:t>
            </a:r>
          </a:p>
          <a:p>
            <a:r>
              <a:rPr lang="en-IN" dirty="0" err="1"/>
              <a:t>printf</a:t>
            </a:r>
            <a:r>
              <a:rPr lang="en-IN" dirty="0"/>
              <a:t>("%-20s %-10s %-10s %-10s\n", "Item Name", "Quantity", "Price", "Total");                    </a:t>
            </a:r>
          </a:p>
          <a:p>
            <a:r>
              <a:rPr lang="en-IN" dirty="0"/>
              <a:t>for (</a:t>
            </a:r>
            <a:r>
              <a:rPr lang="en-IN" dirty="0" err="1"/>
              <a:t>i</a:t>
            </a:r>
            <a:r>
              <a:rPr lang="en-IN" dirty="0"/>
              <a:t> = 0; </a:t>
            </a:r>
            <a:r>
              <a:rPr lang="en-IN" dirty="0" err="1"/>
              <a:t>i</a:t>
            </a:r>
            <a:r>
              <a:rPr lang="en-IN" dirty="0"/>
              <a:t> &lt; n; </a:t>
            </a:r>
            <a:r>
              <a:rPr lang="en-IN" dirty="0" err="1"/>
              <a:t>i</a:t>
            </a:r>
            <a:r>
              <a:rPr lang="en-IN" dirty="0"/>
              <a:t>++) { </a:t>
            </a:r>
          </a:p>
          <a:p>
            <a:pPr marL="0" indent="0">
              <a:buNone/>
            </a:pPr>
            <a:r>
              <a:rPr lang="en-IN" dirty="0"/>
              <a:t>	</a:t>
            </a:r>
            <a:r>
              <a:rPr lang="en-IN" dirty="0" err="1"/>
              <a:t>printf</a:t>
            </a:r>
            <a:r>
              <a:rPr lang="en-IN" dirty="0"/>
              <a:t>("%-20s %-10d %-10.2f %-10.2f\n", cart[</a:t>
            </a:r>
            <a:r>
              <a:rPr lang="en-IN" dirty="0" err="1"/>
              <a:t>i</a:t>
            </a:r>
            <a:r>
              <a:rPr lang="en-IN" dirty="0"/>
              <a:t>].name, cart[</a:t>
            </a:r>
            <a:r>
              <a:rPr lang="en-IN" dirty="0" err="1"/>
              <a:t>i</a:t>
            </a:r>
            <a:r>
              <a:rPr lang="en-IN" dirty="0"/>
              <a:t>].quantity, cart[</a:t>
            </a:r>
            <a:r>
              <a:rPr lang="en-IN" dirty="0" err="1"/>
              <a:t>i</a:t>
            </a:r>
            <a:r>
              <a:rPr lang="en-IN" dirty="0"/>
              <a:t>].price, 	cart[</a:t>
            </a:r>
            <a:r>
              <a:rPr lang="en-IN" dirty="0" err="1"/>
              <a:t>i</a:t>
            </a:r>
            <a:r>
              <a:rPr lang="en-IN" dirty="0"/>
              <a:t>].total);                    </a:t>
            </a:r>
          </a:p>
          <a:p>
            <a:pPr marL="0" indent="0">
              <a:buNone/>
            </a:pPr>
            <a:r>
              <a:rPr lang="en-IN" dirty="0"/>
              <a:t>	}               </a:t>
            </a:r>
          </a:p>
          <a:p>
            <a:pPr marL="0" indent="0">
              <a:buNone/>
            </a:pPr>
            <a:r>
              <a:rPr lang="en-IN" dirty="0"/>
              <a:t> }               </a:t>
            </a:r>
          </a:p>
          <a:p>
            <a:pPr marL="0" indent="0">
              <a:buNone/>
            </a:pPr>
            <a:r>
              <a:rPr lang="en-IN" dirty="0"/>
              <a:t> break;</a:t>
            </a:r>
          </a:p>
          <a:p>
            <a:pPr marL="0" indent="0">
              <a:buNone/>
            </a:pPr>
            <a:endParaRPr lang="en-IN" dirty="0"/>
          </a:p>
        </p:txBody>
      </p:sp>
    </p:spTree>
    <p:extLst>
      <p:ext uri="{BB962C8B-B14F-4D97-AF65-F5344CB8AC3E}">
        <p14:creationId xmlns:p14="http://schemas.microsoft.com/office/powerpoint/2010/main" val="1030490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15004D-7D50-C858-884D-A37D5187C398}"/>
              </a:ext>
            </a:extLst>
          </p:cNvPr>
          <p:cNvSpPr>
            <a:spLocks noGrp="1"/>
          </p:cNvSpPr>
          <p:nvPr>
            <p:ph idx="10"/>
          </p:nvPr>
        </p:nvSpPr>
        <p:spPr>
          <a:xfrm>
            <a:off x="568163" y="147484"/>
            <a:ext cx="9254263" cy="6081866"/>
          </a:xfrm>
        </p:spPr>
        <p:txBody>
          <a:bodyPr>
            <a:normAutofit fontScale="92500" lnSpcReduction="10000"/>
          </a:bodyPr>
          <a:lstStyle/>
          <a:p>
            <a:r>
              <a:rPr lang="en-IN" dirty="0"/>
              <a:t>case 3:               </a:t>
            </a:r>
          </a:p>
          <a:p>
            <a:r>
              <a:rPr lang="en-IN" dirty="0"/>
              <a:t> if (n == 0) {                    </a:t>
            </a:r>
          </a:p>
          <a:p>
            <a:r>
              <a:rPr lang="en-IN" dirty="0" err="1"/>
              <a:t>printf</a:t>
            </a:r>
            <a:r>
              <a:rPr lang="en-IN" dirty="0"/>
              <a:t>("Cart is empty. Add items first!\n");                </a:t>
            </a:r>
          </a:p>
          <a:p>
            <a:r>
              <a:rPr lang="en-IN" dirty="0"/>
              <a:t>} else {                    </a:t>
            </a:r>
          </a:p>
          <a:p>
            <a:r>
              <a:rPr lang="en-IN" dirty="0" err="1"/>
              <a:t>fptr</a:t>
            </a:r>
            <a:r>
              <a:rPr lang="en-IN" dirty="0"/>
              <a:t> = </a:t>
            </a:r>
            <a:r>
              <a:rPr lang="en-IN" dirty="0" err="1"/>
              <a:t>fopen</a:t>
            </a:r>
            <a:r>
              <a:rPr lang="en-IN" dirty="0"/>
              <a:t>("receipt.txt", "w");                    </a:t>
            </a:r>
          </a:p>
          <a:p>
            <a:r>
              <a:rPr lang="en-IN" dirty="0"/>
              <a:t>if (</a:t>
            </a:r>
            <a:r>
              <a:rPr lang="en-IN" dirty="0" err="1"/>
              <a:t>fptr</a:t>
            </a:r>
            <a:r>
              <a:rPr lang="en-IN" dirty="0"/>
              <a:t> == NULL) {                        </a:t>
            </a:r>
          </a:p>
          <a:p>
            <a:r>
              <a:rPr lang="en-IN" dirty="0" err="1"/>
              <a:t>printf</a:t>
            </a:r>
            <a:r>
              <a:rPr lang="en-IN" dirty="0"/>
              <a:t>("Error opening file!\n");                       </a:t>
            </a:r>
          </a:p>
          <a:p>
            <a:r>
              <a:rPr lang="en-IN" dirty="0"/>
              <a:t> exit(1);                   </a:t>
            </a:r>
          </a:p>
          <a:p>
            <a:r>
              <a:rPr lang="en-IN" dirty="0"/>
              <a:t> }                    </a:t>
            </a:r>
          </a:p>
          <a:p>
            <a:r>
              <a:rPr lang="en-IN" dirty="0" err="1"/>
              <a:t>grandTotal</a:t>
            </a:r>
            <a:r>
              <a:rPr lang="en-IN" dirty="0"/>
              <a:t> = 0.0;                    </a:t>
            </a:r>
          </a:p>
          <a:p>
            <a:r>
              <a:rPr lang="en-IN" dirty="0" err="1"/>
              <a:t>printf</a:t>
            </a:r>
            <a:r>
              <a:rPr lang="en-IN" dirty="0"/>
              <a:t>("\n-------- BILL RECEIPT --------\n");                    </a:t>
            </a:r>
          </a:p>
          <a:p>
            <a:r>
              <a:rPr lang="en-IN" dirty="0" err="1"/>
              <a:t>fprintf</a:t>
            </a:r>
            <a:r>
              <a:rPr lang="en-IN" dirty="0"/>
              <a:t>(</a:t>
            </a:r>
            <a:r>
              <a:rPr lang="en-IN" dirty="0" err="1"/>
              <a:t>fptr</a:t>
            </a:r>
            <a:r>
              <a:rPr lang="en-IN" dirty="0"/>
              <a:t>, "-------- BILL RECEIPT --------\n");                    </a:t>
            </a:r>
          </a:p>
          <a:p>
            <a:r>
              <a:rPr lang="en-IN" dirty="0" err="1"/>
              <a:t>printf</a:t>
            </a:r>
            <a:r>
              <a:rPr lang="en-IN" dirty="0"/>
              <a:t>("%-20s %-10s %-10s %-10s\n", "Item Name", "Quantity", "Price", "Total");                    </a:t>
            </a:r>
            <a:r>
              <a:rPr lang="en-IN" dirty="0" err="1"/>
              <a:t>fprintf</a:t>
            </a:r>
            <a:r>
              <a:rPr lang="en-IN" dirty="0"/>
              <a:t>(</a:t>
            </a:r>
            <a:r>
              <a:rPr lang="en-IN" dirty="0" err="1"/>
              <a:t>fptr</a:t>
            </a:r>
            <a:r>
              <a:rPr lang="en-IN" dirty="0"/>
              <a:t>, "%-20s %-10s %-10s %-10s\n", "Item Name", "Quantity", "Price", "Total");</a:t>
            </a:r>
          </a:p>
        </p:txBody>
      </p:sp>
    </p:spTree>
    <p:extLst>
      <p:ext uri="{BB962C8B-B14F-4D97-AF65-F5344CB8AC3E}">
        <p14:creationId xmlns:p14="http://schemas.microsoft.com/office/powerpoint/2010/main" val="189479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C391C-8799-DDFB-FA76-82282677E389}"/>
              </a:ext>
            </a:extLst>
          </p:cNvPr>
          <p:cNvSpPr>
            <a:spLocks noGrp="1"/>
          </p:cNvSpPr>
          <p:nvPr>
            <p:ph idx="10"/>
          </p:nvPr>
        </p:nvSpPr>
        <p:spPr>
          <a:xfrm>
            <a:off x="568163" y="344129"/>
            <a:ext cx="9854031" cy="6184490"/>
          </a:xfrm>
        </p:spPr>
        <p:txBody>
          <a:bodyPr>
            <a:normAutofit/>
          </a:bodyPr>
          <a:lstStyle/>
          <a:p>
            <a:r>
              <a:rPr lang="en-IN" dirty="0"/>
              <a:t>for (</a:t>
            </a:r>
            <a:r>
              <a:rPr lang="en-IN" dirty="0" err="1"/>
              <a:t>i</a:t>
            </a:r>
            <a:r>
              <a:rPr lang="en-IN" dirty="0"/>
              <a:t> = 0; </a:t>
            </a:r>
            <a:r>
              <a:rPr lang="en-IN" dirty="0" err="1"/>
              <a:t>i</a:t>
            </a:r>
            <a:r>
              <a:rPr lang="en-IN" dirty="0"/>
              <a:t> &lt; n; </a:t>
            </a:r>
            <a:r>
              <a:rPr lang="en-IN" dirty="0" err="1"/>
              <a:t>i</a:t>
            </a:r>
            <a:r>
              <a:rPr lang="en-IN" dirty="0"/>
              <a:t>++) {                        </a:t>
            </a:r>
          </a:p>
          <a:p>
            <a:r>
              <a:rPr lang="en-IN" dirty="0" err="1"/>
              <a:t>printf</a:t>
            </a:r>
            <a:r>
              <a:rPr lang="en-IN" dirty="0"/>
              <a:t>("%-20s %-10d %-10.2f %-10.2f\n", cart[</a:t>
            </a:r>
            <a:r>
              <a:rPr lang="en-IN" dirty="0" err="1"/>
              <a:t>i</a:t>
            </a:r>
            <a:r>
              <a:rPr lang="en-IN" dirty="0"/>
              <a:t>].name, cart[</a:t>
            </a:r>
            <a:r>
              <a:rPr lang="en-IN" dirty="0" err="1"/>
              <a:t>i</a:t>
            </a:r>
            <a:r>
              <a:rPr lang="en-IN" dirty="0"/>
              <a:t>].quantity, cart[</a:t>
            </a:r>
            <a:r>
              <a:rPr lang="en-IN" dirty="0" err="1"/>
              <a:t>i</a:t>
            </a:r>
            <a:r>
              <a:rPr lang="en-IN" dirty="0"/>
              <a:t>].price, cart[</a:t>
            </a:r>
            <a:r>
              <a:rPr lang="en-IN" dirty="0" err="1"/>
              <a:t>i</a:t>
            </a:r>
            <a:r>
              <a:rPr lang="en-IN" dirty="0"/>
              <a:t>].total);                        </a:t>
            </a:r>
          </a:p>
          <a:p>
            <a:r>
              <a:rPr lang="en-IN" dirty="0" err="1"/>
              <a:t>fprintf</a:t>
            </a:r>
            <a:r>
              <a:rPr lang="en-IN" dirty="0"/>
              <a:t>(</a:t>
            </a:r>
            <a:r>
              <a:rPr lang="en-IN" dirty="0" err="1"/>
              <a:t>fptr</a:t>
            </a:r>
            <a:r>
              <a:rPr lang="en-IN" dirty="0"/>
              <a:t>, "%-20s %-10d %-10.2f %-10.2f\n", cart[</a:t>
            </a:r>
            <a:r>
              <a:rPr lang="en-IN" dirty="0" err="1"/>
              <a:t>i</a:t>
            </a:r>
            <a:r>
              <a:rPr lang="en-IN" dirty="0"/>
              <a:t>].name, cart[</a:t>
            </a:r>
            <a:r>
              <a:rPr lang="en-IN" dirty="0" err="1"/>
              <a:t>i</a:t>
            </a:r>
            <a:r>
              <a:rPr lang="en-IN" dirty="0"/>
              <a:t>].quantity, cart[</a:t>
            </a:r>
            <a:r>
              <a:rPr lang="en-IN" dirty="0" err="1"/>
              <a:t>i</a:t>
            </a:r>
            <a:r>
              <a:rPr lang="en-IN" dirty="0"/>
              <a:t>].price, cart[</a:t>
            </a:r>
            <a:r>
              <a:rPr lang="en-IN" dirty="0" err="1"/>
              <a:t>i</a:t>
            </a:r>
            <a:r>
              <a:rPr lang="en-IN" dirty="0"/>
              <a:t>].total);                        </a:t>
            </a:r>
          </a:p>
          <a:p>
            <a:r>
              <a:rPr lang="en-IN" dirty="0" err="1"/>
              <a:t>grandTotal</a:t>
            </a:r>
            <a:r>
              <a:rPr lang="en-IN" dirty="0"/>
              <a:t> += cart[</a:t>
            </a:r>
            <a:r>
              <a:rPr lang="en-IN" dirty="0" err="1"/>
              <a:t>i</a:t>
            </a:r>
            <a:r>
              <a:rPr lang="en-IN" dirty="0"/>
              <a:t>].total;                   </a:t>
            </a:r>
          </a:p>
          <a:p>
            <a:r>
              <a:rPr lang="en-IN" dirty="0"/>
              <a:t> }                    </a:t>
            </a:r>
          </a:p>
          <a:p>
            <a:r>
              <a:rPr lang="en-IN" dirty="0" err="1"/>
              <a:t>finalAmount</a:t>
            </a:r>
            <a:r>
              <a:rPr lang="en-IN" dirty="0"/>
              <a:t> = </a:t>
            </a:r>
            <a:r>
              <a:rPr lang="en-IN" dirty="0" err="1"/>
              <a:t>grandTotal</a:t>
            </a:r>
            <a:r>
              <a:rPr lang="en-IN" dirty="0"/>
              <a:t> + (</a:t>
            </a:r>
            <a:r>
              <a:rPr lang="en-IN" dirty="0" err="1"/>
              <a:t>grandTotal</a:t>
            </a:r>
            <a:r>
              <a:rPr lang="en-IN" dirty="0"/>
              <a:t> * </a:t>
            </a:r>
            <a:r>
              <a:rPr lang="en-IN" dirty="0" err="1"/>
              <a:t>taxRate</a:t>
            </a:r>
            <a:r>
              <a:rPr lang="en-IN" dirty="0"/>
              <a:t>);                    </a:t>
            </a:r>
          </a:p>
          <a:p>
            <a:r>
              <a:rPr lang="en-IN" dirty="0" err="1"/>
              <a:t>printf</a:t>
            </a:r>
            <a:r>
              <a:rPr lang="en-IN" dirty="0"/>
              <a:t>("\</a:t>
            </a:r>
            <a:r>
              <a:rPr lang="en-IN" dirty="0" err="1"/>
              <a:t>nSubtotal</a:t>
            </a:r>
            <a:r>
              <a:rPr lang="en-IN" dirty="0"/>
              <a:t>: %.2f", </a:t>
            </a:r>
            <a:r>
              <a:rPr lang="en-IN" dirty="0" err="1"/>
              <a:t>grandTotal</a:t>
            </a:r>
            <a:r>
              <a:rPr lang="en-IN" dirty="0"/>
              <a:t>);                    </a:t>
            </a:r>
          </a:p>
          <a:p>
            <a:r>
              <a:rPr lang="en-IN" dirty="0" err="1"/>
              <a:t>printf</a:t>
            </a:r>
            <a:r>
              <a:rPr lang="en-IN" dirty="0"/>
              <a:t>("\</a:t>
            </a:r>
            <a:r>
              <a:rPr lang="en-IN" dirty="0" err="1"/>
              <a:t>nTax</a:t>
            </a:r>
            <a:r>
              <a:rPr lang="en-IN" dirty="0"/>
              <a:t> (10%%): %.2f", </a:t>
            </a:r>
            <a:r>
              <a:rPr lang="en-IN" dirty="0" err="1"/>
              <a:t>grandTotal</a:t>
            </a:r>
            <a:r>
              <a:rPr lang="en-IN" dirty="0"/>
              <a:t> * </a:t>
            </a:r>
            <a:r>
              <a:rPr lang="en-IN" dirty="0" err="1"/>
              <a:t>taxRate</a:t>
            </a:r>
            <a:r>
              <a:rPr lang="en-IN" dirty="0"/>
              <a:t>);                   </a:t>
            </a:r>
          </a:p>
          <a:p>
            <a:r>
              <a:rPr lang="en-IN" dirty="0"/>
              <a:t> </a:t>
            </a:r>
            <a:r>
              <a:rPr lang="en-IN" dirty="0" err="1"/>
              <a:t>printf</a:t>
            </a:r>
            <a:r>
              <a:rPr lang="en-IN" dirty="0"/>
              <a:t>("\</a:t>
            </a:r>
            <a:r>
              <a:rPr lang="en-IN" dirty="0" err="1"/>
              <a:t>nGrand</a:t>
            </a:r>
            <a:r>
              <a:rPr lang="en-IN" dirty="0"/>
              <a:t> Total: %.2f\n", </a:t>
            </a:r>
            <a:r>
              <a:rPr lang="en-IN" dirty="0" err="1"/>
              <a:t>finalAmount</a:t>
            </a:r>
            <a:r>
              <a:rPr lang="en-IN" dirty="0"/>
              <a:t>);                    </a:t>
            </a:r>
          </a:p>
          <a:p>
            <a:r>
              <a:rPr lang="en-IN" dirty="0" err="1"/>
              <a:t>fprintf</a:t>
            </a:r>
            <a:r>
              <a:rPr lang="en-IN" dirty="0"/>
              <a:t>(</a:t>
            </a:r>
            <a:r>
              <a:rPr lang="en-IN" dirty="0" err="1"/>
              <a:t>fptr</a:t>
            </a:r>
            <a:r>
              <a:rPr lang="en-IN" dirty="0"/>
              <a:t>, "\</a:t>
            </a:r>
            <a:r>
              <a:rPr lang="en-IN" dirty="0" err="1"/>
              <a:t>nSubtotal</a:t>
            </a:r>
            <a:r>
              <a:rPr lang="en-IN" dirty="0"/>
              <a:t>: %.2f", </a:t>
            </a:r>
            <a:r>
              <a:rPr lang="en-IN" dirty="0" err="1"/>
              <a:t>grandTotal</a:t>
            </a:r>
            <a:r>
              <a:rPr lang="en-IN" dirty="0"/>
              <a:t>);                    </a:t>
            </a:r>
          </a:p>
          <a:p>
            <a:r>
              <a:rPr lang="en-IN" dirty="0" err="1"/>
              <a:t>fprintf</a:t>
            </a:r>
            <a:r>
              <a:rPr lang="en-IN" dirty="0"/>
              <a:t>(</a:t>
            </a:r>
            <a:r>
              <a:rPr lang="en-IN" dirty="0" err="1"/>
              <a:t>fptr</a:t>
            </a:r>
            <a:r>
              <a:rPr lang="en-IN" dirty="0"/>
              <a:t>, "\</a:t>
            </a:r>
            <a:r>
              <a:rPr lang="en-IN" dirty="0" err="1"/>
              <a:t>nTax</a:t>
            </a:r>
            <a:r>
              <a:rPr lang="en-IN" dirty="0"/>
              <a:t> (10%%): %.2f", </a:t>
            </a:r>
            <a:r>
              <a:rPr lang="en-IN" dirty="0" err="1"/>
              <a:t>grandTotal</a:t>
            </a:r>
            <a:r>
              <a:rPr lang="en-IN" dirty="0"/>
              <a:t> * </a:t>
            </a:r>
            <a:r>
              <a:rPr lang="en-IN" dirty="0" err="1"/>
              <a:t>taxRate</a:t>
            </a:r>
            <a:r>
              <a:rPr lang="en-IN" dirty="0"/>
              <a:t>);                   </a:t>
            </a:r>
          </a:p>
        </p:txBody>
      </p:sp>
    </p:spTree>
    <p:extLst>
      <p:ext uri="{BB962C8B-B14F-4D97-AF65-F5344CB8AC3E}">
        <p14:creationId xmlns:p14="http://schemas.microsoft.com/office/powerpoint/2010/main" val="172405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4FF28-1A3C-8339-DB5C-84B7BB97D140}"/>
              </a:ext>
            </a:extLst>
          </p:cNvPr>
          <p:cNvSpPr>
            <a:spLocks noGrp="1"/>
          </p:cNvSpPr>
          <p:nvPr>
            <p:ph idx="10"/>
          </p:nvPr>
        </p:nvSpPr>
        <p:spPr>
          <a:xfrm>
            <a:off x="568163" y="471948"/>
            <a:ext cx="8652793" cy="5757402"/>
          </a:xfrm>
        </p:spPr>
        <p:txBody>
          <a:bodyPr>
            <a:normAutofit fontScale="92500" lnSpcReduction="20000"/>
          </a:bodyPr>
          <a:lstStyle/>
          <a:p>
            <a:r>
              <a:rPr lang="en-IN" dirty="0"/>
              <a:t> </a:t>
            </a:r>
            <a:r>
              <a:rPr lang="en-IN" dirty="0" err="1"/>
              <a:t>fprintf</a:t>
            </a:r>
            <a:r>
              <a:rPr lang="en-IN" dirty="0"/>
              <a:t>(</a:t>
            </a:r>
            <a:r>
              <a:rPr lang="en-IN" dirty="0" err="1"/>
              <a:t>fptr</a:t>
            </a:r>
            <a:r>
              <a:rPr lang="en-IN" dirty="0"/>
              <a:t>, "\</a:t>
            </a:r>
            <a:r>
              <a:rPr lang="en-IN" dirty="0" err="1"/>
              <a:t>nGrand</a:t>
            </a:r>
            <a:r>
              <a:rPr lang="en-IN" dirty="0"/>
              <a:t> Total: %.2f\n", </a:t>
            </a:r>
            <a:r>
              <a:rPr lang="en-IN" dirty="0" err="1"/>
              <a:t>finalAmount</a:t>
            </a:r>
            <a:r>
              <a:rPr lang="en-IN" dirty="0"/>
              <a:t>);                    </a:t>
            </a:r>
          </a:p>
          <a:p>
            <a:r>
              <a:rPr lang="en-IN" dirty="0" err="1"/>
              <a:t>fclose</a:t>
            </a:r>
            <a:r>
              <a:rPr lang="en-IN" dirty="0"/>
              <a:t>(</a:t>
            </a:r>
            <a:r>
              <a:rPr lang="en-IN" dirty="0" err="1"/>
              <a:t>fptr</a:t>
            </a:r>
            <a:r>
              <a:rPr lang="en-IN" dirty="0"/>
              <a:t>);                    </a:t>
            </a:r>
          </a:p>
          <a:p>
            <a:r>
              <a:rPr lang="en-IN" dirty="0" err="1"/>
              <a:t>printf</a:t>
            </a:r>
            <a:r>
              <a:rPr lang="en-IN" dirty="0"/>
              <a:t>("\</a:t>
            </a:r>
            <a:r>
              <a:rPr lang="en-IN" dirty="0" err="1"/>
              <a:t>nReceipt</a:t>
            </a:r>
            <a:r>
              <a:rPr lang="en-IN" dirty="0"/>
              <a:t> saved to 'receipt.txt'\n");                </a:t>
            </a:r>
          </a:p>
          <a:p>
            <a:r>
              <a:rPr lang="en-IN" dirty="0"/>
              <a:t>}                </a:t>
            </a:r>
          </a:p>
          <a:p>
            <a:r>
              <a:rPr lang="en-IN" dirty="0"/>
              <a:t>break;</a:t>
            </a:r>
          </a:p>
          <a:p>
            <a:r>
              <a:rPr lang="en-US" dirty="0"/>
              <a:t>case 4:               </a:t>
            </a:r>
          </a:p>
          <a:p>
            <a:r>
              <a:rPr lang="en-US" dirty="0"/>
              <a:t> </a:t>
            </a:r>
            <a:r>
              <a:rPr lang="en-US" dirty="0" err="1"/>
              <a:t>printf</a:t>
            </a:r>
            <a:r>
              <a:rPr lang="en-US" dirty="0"/>
              <a:t>("Exiting program. Thank you!\n");                </a:t>
            </a:r>
          </a:p>
          <a:p>
            <a:r>
              <a:rPr lang="en-US" dirty="0"/>
              <a:t>break;            </a:t>
            </a:r>
          </a:p>
          <a:p>
            <a:r>
              <a:rPr lang="en-US" dirty="0"/>
              <a:t>default:                </a:t>
            </a:r>
          </a:p>
          <a:p>
            <a:r>
              <a:rPr lang="en-US" dirty="0" err="1"/>
              <a:t>printf</a:t>
            </a:r>
            <a:r>
              <a:rPr lang="en-US" dirty="0"/>
              <a:t>("Invalid choice! Please try again.\n");        </a:t>
            </a:r>
          </a:p>
          <a:p>
            <a:r>
              <a:rPr lang="en-US" dirty="0"/>
              <a:t>}    } </a:t>
            </a:r>
          </a:p>
          <a:p>
            <a:r>
              <a:rPr lang="en-US" dirty="0"/>
              <a:t>while(choice != 4);    </a:t>
            </a:r>
          </a:p>
          <a:p>
            <a:r>
              <a:rPr lang="en-US" dirty="0"/>
              <a:t>return 0;</a:t>
            </a:r>
          </a:p>
          <a:p>
            <a:r>
              <a:rPr lang="en-US" dirty="0"/>
              <a:t>}</a:t>
            </a:r>
            <a:endParaRPr lang="en-IN" dirty="0"/>
          </a:p>
        </p:txBody>
      </p:sp>
    </p:spTree>
    <p:extLst>
      <p:ext uri="{BB962C8B-B14F-4D97-AF65-F5344CB8AC3E}">
        <p14:creationId xmlns:p14="http://schemas.microsoft.com/office/powerpoint/2010/main" val="193901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7F7EA-66F5-2C5A-4EDB-A1620A641537}"/>
              </a:ext>
            </a:extLst>
          </p:cNvPr>
          <p:cNvSpPr>
            <a:spLocks noGrp="1"/>
          </p:cNvSpPr>
          <p:nvPr>
            <p:ph idx="10"/>
          </p:nvPr>
        </p:nvSpPr>
        <p:spPr>
          <a:xfrm>
            <a:off x="568163" y="275303"/>
            <a:ext cx="8652793" cy="5954047"/>
          </a:xfrm>
        </p:spPr>
        <p:txBody>
          <a:bodyPr>
            <a:normAutofit fontScale="92500" lnSpcReduction="20000"/>
          </a:bodyPr>
          <a:lstStyle/>
          <a:p>
            <a:endParaRPr lang="en-US" dirty="0"/>
          </a:p>
          <a:p>
            <a:r>
              <a:rPr lang="en-US" sz="2600" b="1" dirty="0">
                <a:latin typeface="+mj-lt"/>
              </a:rPr>
              <a:t>OUTPUT</a:t>
            </a:r>
          </a:p>
          <a:p>
            <a:r>
              <a:rPr lang="en-US" dirty="0"/>
              <a:t>----- Billing System -----</a:t>
            </a:r>
          </a:p>
          <a:p>
            <a:r>
              <a:rPr lang="en-US" dirty="0"/>
              <a:t>1. Add Item</a:t>
            </a:r>
          </a:p>
          <a:p>
            <a:r>
              <a:rPr lang="en-US" dirty="0"/>
              <a:t>2. View Cart</a:t>
            </a:r>
          </a:p>
          <a:p>
            <a:r>
              <a:rPr lang="en-US" dirty="0"/>
              <a:t>3. Generate and Save Bill</a:t>
            </a:r>
          </a:p>
          <a:p>
            <a:r>
              <a:rPr lang="en-US" dirty="0"/>
              <a:t>4. Exit</a:t>
            </a:r>
          </a:p>
          <a:p>
            <a:r>
              <a:rPr lang="en-US" dirty="0"/>
              <a:t>Enter your choice: 1</a:t>
            </a:r>
          </a:p>
          <a:p>
            <a:r>
              <a:rPr lang="en-US" dirty="0"/>
              <a:t>Enter item name: Pen</a:t>
            </a:r>
          </a:p>
          <a:p>
            <a:r>
              <a:rPr lang="en-US" dirty="0"/>
              <a:t>Enter quantity: 5</a:t>
            </a:r>
          </a:p>
          <a:p>
            <a:r>
              <a:rPr lang="en-US" dirty="0"/>
              <a:t>Enter price per item: 10</a:t>
            </a:r>
          </a:p>
          <a:p>
            <a:r>
              <a:rPr lang="en-US" dirty="0"/>
              <a:t>Item added successfully!</a:t>
            </a:r>
          </a:p>
          <a:p>
            <a:r>
              <a:rPr lang="en-US" dirty="0"/>
              <a:t>----- Billing System -----</a:t>
            </a:r>
          </a:p>
          <a:p>
            <a:r>
              <a:rPr lang="en-US" dirty="0"/>
              <a:t>1. Add Item</a:t>
            </a:r>
            <a:endParaRPr lang="en-IN" dirty="0"/>
          </a:p>
        </p:txBody>
      </p:sp>
    </p:spTree>
    <p:extLst>
      <p:ext uri="{BB962C8B-B14F-4D97-AF65-F5344CB8AC3E}">
        <p14:creationId xmlns:p14="http://schemas.microsoft.com/office/powerpoint/2010/main" val="261731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A4960-3A05-88BD-1486-936B11A2DAE9}"/>
              </a:ext>
            </a:extLst>
          </p:cNvPr>
          <p:cNvSpPr>
            <a:spLocks noGrp="1"/>
          </p:cNvSpPr>
          <p:nvPr>
            <p:ph idx="10"/>
          </p:nvPr>
        </p:nvSpPr>
        <p:spPr>
          <a:xfrm>
            <a:off x="568163" y="727587"/>
            <a:ext cx="8652793" cy="5501763"/>
          </a:xfrm>
        </p:spPr>
        <p:txBody>
          <a:bodyPr>
            <a:normAutofit fontScale="92500" lnSpcReduction="20000"/>
          </a:bodyPr>
          <a:lstStyle/>
          <a:p>
            <a:r>
              <a:rPr lang="en-US" dirty="0"/>
              <a:t>2. View Cart</a:t>
            </a:r>
          </a:p>
          <a:p>
            <a:r>
              <a:rPr lang="en-US" dirty="0"/>
              <a:t>3. Generate and Save Bill</a:t>
            </a:r>
          </a:p>
          <a:p>
            <a:r>
              <a:rPr lang="en-US" dirty="0"/>
              <a:t>4. Exit</a:t>
            </a:r>
          </a:p>
          <a:p>
            <a:r>
              <a:rPr lang="en-US" dirty="0"/>
              <a:t>Enter your choice: 1</a:t>
            </a:r>
          </a:p>
          <a:p>
            <a:r>
              <a:rPr lang="en-US" dirty="0"/>
              <a:t>Enter item name: Book</a:t>
            </a:r>
          </a:p>
          <a:p>
            <a:r>
              <a:rPr lang="en-US" dirty="0"/>
              <a:t>Enter quantity: 2</a:t>
            </a:r>
          </a:p>
          <a:p>
            <a:r>
              <a:rPr lang="en-US" dirty="0"/>
              <a:t>Enter price per item: 100</a:t>
            </a:r>
          </a:p>
          <a:p>
            <a:r>
              <a:rPr lang="en-US" dirty="0"/>
              <a:t>Item added successfully!</a:t>
            </a:r>
          </a:p>
          <a:p>
            <a:r>
              <a:rPr lang="en-US" dirty="0"/>
              <a:t>----- Billing System -----</a:t>
            </a:r>
          </a:p>
          <a:p>
            <a:r>
              <a:rPr lang="en-US" dirty="0"/>
              <a:t>1. Add Item</a:t>
            </a:r>
          </a:p>
          <a:p>
            <a:r>
              <a:rPr lang="en-US" dirty="0"/>
              <a:t>2. View Cart</a:t>
            </a:r>
          </a:p>
          <a:p>
            <a:r>
              <a:rPr lang="en-US" dirty="0"/>
              <a:t>3. Generate and Save Bill</a:t>
            </a:r>
          </a:p>
          <a:p>
            <a:r>
              <a:rPr lang="en-US" dirty="0"/>
              <a:t>4. Exit</a:t>
            </a:r>
            <a:endParaRPr lang="en-IN" dirty="0"/>
          </a:p>
        </p:txBody>
      </p:sp>
    </p:spTree>
    <p:extLst>
      <p:ext uri="{BB962C8B-B14F-4D97-AF65-F5344CB8AC3E}">
        <p14:creationId xmlns:p14="http://schemas.microsoft.com/office/powerpoint/2010/main" val="278428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65E50-66D8-3EF3-D96B-9DD0F17B5CAB}"/>
              </a:ext>
            </a:extLst>
          </p:cNvPr>
          <p:cNvSpPr>
            <a:spLocks noGrp="1"/>
          </p:cNvSpPr>
          <p:nvPr>
            <p:ph idx="10"/>
          </p:nvPr>
        </p:nvSpPr>
        <p:spPr>
          <a:xfrm>
            <a:off x="568163" y="275303"/>
            <a:ext cx="8652793" cy="5954047"/>
          </a:xfrm>
        </p:spPr>
        <p:txBody>
          <a:bodyPr>
            <a:normAutofit/>
          </a:bodyPr>
          <a:lstStyle/>
          <a:p>
            <a:r>
              <a:rPr lang="en-US" dirty="0"/>
              <a:t>Enter your choice: 2</a:t>
            </a:r>
          </a:p>
          <a:p>
            <a:r>
              <a:rPr lang="en-US" dirty="0"/>
              <a:t>---- Items in Cart ----</a:t>
            </a:r>
          </a:p>
          <a:p>
            <a:r>
              <a:rPr lang="en-US" dirty="0"/>
              <a:t>Item Name      Quantity   Price      Total     </a:t>
            </a:r>
          </a:p>
          <a:p>
            <a:r>
              <a:rPr lang="en-US" dirty="0"/>
              <a:t>Pen             	  5          10.00      50.00     </a:t>
            </a:r>
          </a:p>
          <a:p>
            <a:r>
              <a:rPr lang="en-US" dirty="0"/>
              <a:t>Book                 2          100.00     200.00   </a:t>
            </a:r>
          </a:p>
          <a:p>
            <a:r>
              <a:rPr lang="en-US" dirty="0"/>
              <a:t> ----- Billing System -----</a:t>
            </a:r>
          </a:p>
          <a:p>
            <a:r>
              <a:rPr lang="en-US" dirty="0"/>
              <a:t>1. Add Item</a:t>
            </a:r>
          </a:p>
          <a:p>
            <a:r>
              <a:rPr lang="en-US" dirty="0"/>
              <a:t>2. View Cart</a:t>
            </a:r>
          </a:p>
          <a:p>
            <a:r>
              <a:rPr lang="en-US" dirty="0"/>
              <a:t>3. Generate and Save Bil</a:t>
            </a:r>
          </a:p>
          <a:p>
            <a:r>
              <a:rPr lang="en-US" dirty="0"/>
              <a:t>l4. Exit</a:t>
            </a:r>
          </a:p>
          <a:p>
            <a:r>
              <a:rPr lang="en-US" dirty="0"/>
              <a:t>Enter your choice: 3</a:t>
            </a:r>
          </a:p>
        </p:txBody>
      </p:sp>
    </p:spTree>
    <p:extLst>
      <p:ext uri="{BB962C8B-B14F-4D97-AF65-F5344CB8AC3E}">
        <p14:creationId xmlns:p14="http://schemas.microsoft.com/office/powerpoint/2010/main" val="2158513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E43FA2-D435-4EBF-600B-1CCBA9CBD40E}"/>
              </a:ext>
            </a:extLst>
          </p:cNvPr>
          <p:cNvSpPr>
            <a:spLocks noGrp="1"/>
          </p:cNvSpPr>
          <p:nvPr>
            <p:ph idx="10"/>
          </p:nvPr>
        </p:nvSpPr>
        <p:spPr>
          <a:xfrm>
            <a:off x="568163" y="245806"/>
            <a:ext cx="8652793" cy="5983544"/>
          </a:xfrm>
        </p:spPr>
        <p:txBody>
          <a:bodyPr>
            <a:normAutofit fontScale="85000" lnSpcReduction="20000"/>
          </a:bodyPr>
          <a:lstStyle/>
          <a:p>
            <a:r>
              <a:rPr lang="en-US" dirty="0"/>
              <a:t>-------- BILL RECEIPT --------</a:t>
            </a:r>
          </a:p>
          <a:p>
            <a:r>
              <a:rPr lang="en-US" dirty="0"/>
              <a:t>Item Name    Quantity   Price      Total     </a:t>
            </a:r>
          </a:p>
          <a:p>
            <a:r>
              <a:rPr lang="en-US" dirty="0"/>
              <a:t>Pen                  5             10.00      50.00    </a:t>
            </a:r>
          </a:p>
          <a:p>
            <a:pPr marL="0" indent="0">
              <a:buNone/>
            </a:pPr>
            <a:r>
              <a:rPr lang="en-US" dirty="0"/>
              <a:t>   Book                 2            100.00    200.00     </a:t>
            </a:r>
          </a:p>
          <a:p>
            <a:pPr marL="0" indent="0">
              <a:buNone/>
            </a:pPr>
            <a:r>
              <a:rPr lang="en-US" dirty="0"/>
              <a:t>Subtotal: 250.00</a:t>
            </a:r>
          </a:p>
          <a:p>
            <a:pPr marL="0" indent="0">
              <a:buNone/>
            </a:pPr>
            <a:r>
              <a:rPr lang="en-US" dirty="0"/>
              <a:t>Tax (10%): 25.00</a:t>
            </a:r>
          </a:p>
          <a:p>
            <a:pPr marL="0" indent="0">
              <a:buNone/>
            </a:pPr>
            <a:r>
              <a:rPr lang="en-US" dirty="0"/>
              <a:t>Grand Total: 275.00</a:t>
            </a:r>
          </a:p>
          <a:p>
            <a:pPr marL="0" indent="0">
              <a:buNone/>
            </a:pPr>
            <a:r>
              <a:rPr lang="en-US" dirty="0"/>
              <a:t>Receipt saved to 'receipt.txt’</a:t>
            </a:r>
          </a:p>
          <a:p>
            <a:pPr marL="0" indent="0">
              <a:buNone/>
            </a:pPr>
            <a:r>
              <a:rPr lang="en-US" dirty="0"/>
              <a:t>----- Billing System -----</a:t>
            </a:r>
          </a:p>
          <a:p>
            <a:pPr marL="342900" indent="-342900">
              <a:buAutoNum type="arabicPeriod"/>
            </a:pPr>
            <a:r>
              <a:rPr lang="en-US" dirty="0"/>
              <a:t>Add Item</a:t>
            </a:r>
          </a:p>
          <a:p>
            <a:pPr marL="342900" indent="-342900">
              <a:buAutoNum type="arabicPeriod"/>
            </a:pPr>
            <a:r>
              <a:rPr lang="en-US" dirty="0"/>
              <a:t>2. View Cart</a:t>
            </a:r>
          </a:p>
          <a:p>
            <a:pPr marL="342900" indent="-342900">
              <a:buAutoNum type="arabicPeriod"/>
            </a:pPr>
            <a:r>
              <a:rPr lang="en-US" dirty="0"/>
              <a:t>3. Generate and Save Bill</a:t>
            </a:r>
          </a:p>
          <a:p>
            <a:pPr marL="342900" indent="-342900">
              <a:buAutoNum type="arabicPeriod"/>
            </a:pPr>
            <a:r>
              <a:rPr lang="en-US" dirty="0"/>
              <a:t>4. Exit</a:t>
            </a:r>
          </a:p>
          <a:p>
            <a:pPr marL="342900" indent="-342900">
              <a:buAutoNum type="arabicPeriod"/>
            </a:pPr>
            <a:r>
              <a:rPr lang="en-US" dirty="0"/>
              <a:t>Enter your choice: 4</a:t>
            </a:r>
          </a:p>
          <a:p>
            <a:pPr marL="342900" indent="-342900">
              <a:buAutoNum type="arabicPeriod"/>
            </a:pPr>
            <a:r>
              <a:rPr lang="en-US" dirty="0"/>
              <a:t>Exiting program. Thank you!</a:t>
            </a:r>
            <a:endParaRPr lang="en-IN" dirty="0"/>
          </a:p>
          <a:p>
            <a:endParaRPr lang="en-IN" dirty="0"/>
          </a:p>
        </p:txBody>
      </p:sp>
    </p:spTree>
    <p:extLst>
      <p:ext uri="{BB962C8B-B14F-4D97-AF65-F5344CB8AC3E}">
        <p14:creationId xmlns:p14="http://schemas.microsoft.com/office/powerpoint/2010/main" val="58510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dirty="0"/>
              <a:t>Thanking you</a:t>
            </a:r>
            <a:br>
              <a:rPr lang="en-US" dirty="0"/>
            </a:br>
            <a:r>
              <a:rPr lang="en-US"/>
              <a:t>Computer Science -D </a:t>
            </a:r>
            <a:br>
              <a:rPr lang="en-US" dirty="0"/>
            </a:br>
            <a:endParaRPr lang="en-US" dirty="0"/>
          </a:p>
        </p:txBody>
      </p:sp>
      <p:pic>
        <p:nvPicPr>
          <p:cNvPr id="4" name="Content Placeholder 3">
            <a:extLst>
              <a:ext uri="{FF2B5EF4-FFF2-40B4-BE49-F238E27FC236}">
                <a16:creationId xmlns:a16="http://schemas.microsoft.com/office/drawing/2014/main" id="{0D691594-BDD6-E767-70E8-D7392C490743}"/>
              </a:ext>
            </a:extLst>
          </p:cNvPr>
          <p:cNvPicPr>
            <a:picLocks noGrp="1" noChangeAspect="1"/>
          </p:cNvPicPr>
          <p:nvPr>
            <p:ph sz="quarter" idx="15"/>
          </p:nvPr>
        </p:nvPicPr>
        <p:blipFill>
          <a:blip r:embed="rId3"/>
          <a:stretch>
            <a:fillRect/>
          </a:stretch>
        </p:blipFill>
        <p:spPr>
          <a:xfrm>
            <a:off x="8287963" y="3219450"/>
            <a:ext cx="2812212" cy="3092450"/>
          </a:xfrm>
          <a:prstGeom prst="rect">
            <a:avLst/>
          </a:prstGeom>
        </p:spPr>
      </p:pic>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D291F2-4F3B-9988-830C-3A03B6B27807}"/>
              </a:ext>
            </a:extLst>
          </p:cNvPr>
          <p:cNvSpPr>
            <a:spLocks noGrp="1"/>
          </p:cNvSpPr>
          <p:nvPr>
            <p:ph type="title"/>
          </p:nvPr>
        </p:nvSpPr>
        <p:spPr/>
        <p:txBody>
          <a:bodyPr>
            <a:normAutofit/>
          </a:bodyPr>
          <a:lstStyle/>
          <a:p>
            <a:r>
              <a:rPr lang="en-US" dirty="0"/>
              <a:t>Abstract</a:t>
            </a:r>
          </a:p>
        </p:txBody>
      </p:sp>
      <p:sp>
        <p:nvSpPr>
          <p:cNvPr id="2" name="Content Placeholder 1">
            <a:extLst>
              <a:ext uri="{FF2B5EF4-FFF2-40B4-BE49-F238E27FC236}">
                <a16:creationId xmlns:a16="http://schemas.microsoft.com/office/drawing/2014/main" id="{C3957EAB-1A32-A2FE-6656-37F9DA322CC7}"/>
              </a:ext>
            </a:extLst>
          </p:cNvPr>
          <p:cNvSpPr>
            <a:spLocks noGrp="1"/>
          </p:cNvSpPr>
          <p:nvPr>
            <p:ph idx="10"/>
          </p:nvPr>
        </p:nvSpPr>
        <p:spPr/>
        <p:txBody>
          <a:bodyPr>
            <a:normAutofit fontScale="92500" lnSpcReduction="20000"/>
          </a:bodyPr>
          <a:lstStyle/>
          <a:p>
            <a:pPr>
              <a:buNone/>
            </a:pPr>
            <a:r>
              <a:rPr lang="en-US" b="1" dirty="0"/>
              <a:t>Abstract</a:t>
            </a:r>
            <a:endParaRPr lang="en-US" dirty="0"/>
          </a:p>
          <a:p>
            <a:r>
              <a:rPr lang="en-US" dirty="0"/>
              <a:t>This project focuses on the development of a simple yet effective billing system using the C programming language. The billing system is designed to automate the process of generating bills for products or services, reducing manual effort and minimizing human errors. It allows users to input product details such as name, quantity, and price, automatically calculates totals, applies discounts if any, and generates a final invoice. The system employs fundamental concepts of C such as structures, file handling, functions, and arrays to manage customer and transaction data efficiently. By using file storage, it ensures persistence of billing records for future reference. The primary goal of this billing system is to provide a fast, accurate, and user-friendly solution suitable for small businesses and shops. This project demonstrates the practical application of C programming in solving real-world business problems with a focus on simplicity, accuracy, and reliability.</a:t>
            </a:r>
          </a:p>
          <a:p>
            <a:endParaRPr lang="en-US" dirty="0"/>
          </a:p>
        </p:txBody>
      </p:sp>
    </p:spTree>
    <p:extLst>
      <p:ext uri="{BB962C8B-B14F-4D97-AF65-F5344CB8AC3E}">
        <p14:creationId xmlns:p14="http://schemas.microsoft.com/office/powerpoint/2010/main" val="194486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25A52-EB72-8381-9004-15EFA08A1549}"/>
              </a:ext>
            </a:extLst>
          </p:cNvPr>
          <p:cNvSpPr>
            <a:spLocks noGrp="1"/>
          </p:cNvSpPr>
          <p:nvPr>
            <p:ph type="title"/>
          </p:nvPr>
        </p:nvSpPr>
        <p:spPr>
          <a:xfrm>
            <a:off x="3890507" y="395289"/>
            <a:ext cx="7687131" cy="1189806"/>
          </a:xfrm>
        </p:spPr>
        <p:txBody>
          <a:bodyPr/>
          <a:lstStyle/>
          <a:p>
            <a:r>
              <a:rPr lang="en-US" dirty="0"/>
              <a:t> </a:t>
            </a:r>
          </a:p>
        </p:txBody>
      </p:sp>
      <p:sp>
        <p:nvSpPr>
          <p:cNvPr id="4" name="Content Placeholder 3">
            <a:extLst>
              <a:ext uri="{FF2B5EF4-FFF2-40B4-BE49-F238E27FC236}">
                <a16:creationId xmlns:a16="http://schemas.microsoft.com/office/drawing/2014/main" id="{4F5F9818-7589-51E7-9F61-CDE1B7A6B271}"/>
              </a:ext>
            </a:extLst>
          </p:cNvPr>
          <p:cNvSpPr>
            <a:spLocks noGrp="1"/>
          </p:cNvSpPr>
          <p:nvPr>
            <p:ph sz="half" idx="13"/>
          </p:nvPr>
        </p:nvSpPr>
        <p:spPr>
          <a:xfrm>
            <a:off x="4071938" y="395289"/>
            <a:ext cx="7431804" cy="6067422"/>
          </a:xfrm>
        </p:spPr>
        <p:txBody>
          <a:bodyPr>
            <a:normAutofit/>
          </a:bodyPr>
          <a:lstStyle/>
          <a:p>
            <a:pPr>
              <a:buNone/>
            </a:pPr>
            <a:r>
              <a:rPr lang="en-US" b="1" dirty="0"/>
              <a:t>Objective of Billing System</a:t>
            </a:r>
          </a:p>
          <a:p>
            <a:pPr>
              <a:buNone/>
            </a:pPr>
            <a:endParaRPr lang="en-US" b="1" dirty="0"/>
          </a:p>
          <a:p>
            <a:pPr>
              <a:buNone/>
            </a:pPr>
            <a:endParaRPr lang="en-US" dirty="0"/>
          </a:p>
          <a:p>
            <a:r>
              <a:rPr lang="en-US" dirty="0"/>
              <a:t>The main objective of the Billing System is to develop a reliable and efficient software solution that automates the process of generating bills for goods or services. It aims to minimize manual errors, speed up billing operations, and maintain accurate transaction records. By using this system, businesses can improve customer service by providing fast and accurate billing, while also keeping organized records for future reference and analysis. The project also focuses on demonstrating the practical application of programming concepts such as data structures, file handling, and modular programming in C language.</a:t>
            </a:r>
          </a:p>
          <a:p>
            <a:endParaRPr lang="en-US" dirty="0"/>
          </a:p>
        </p:txBody>
      </p:sp>
    </p:spTree>
    <p:extLst>
      <p:ext uri="{BB962C8B-B14F-4D97-AF65-F5344CB8AC3E}">
        <p14:creationId xmlns:p14="http://schemas.microsoft.com/office/powerpoint/2010/main" val="3284616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900A-321E-9B5B-1413-B314F2F36F75}"/>
              </a:ext>
            </a:extLst>
          </p:cNvPr>
          <p:cNvSpPr>
            <a:spLocks noGrp="1"/>
          </p:cNvSpPr>
          <p:nvPr>
            <p:ph type="title"/>
          </p:nvPr>
        </p:nvSpPr>
        <p:spPr/>
        <p:txBody>
          <a:bodyPr/>
          <a:lstStyle/>
          <a:p>
            <a:r>
              <a:rPr lang="en-US" dirty="0"/>
              <a:t>Description of Billing System</a:t>
            </a:r>
          </a:p>
        </p:txBody>
      </p:sp>
      <p:sp>
        <p:nvSpPr>
          <p:cNvPr id="3" name="Content Placeholder 2">
            <a:extLst>
              <a:ext uri="{FF2B5EF4-FFF2-40B4-BE49-F238E27FC236}">
                <a16:creationId xmlns:a16="http://schemas.microsoft.com/office/drawing/2014/main" id="{E5A72B37-52D4-0A96-B878-D66F72705952}"/>
              </a:ext>
            </a:extLst>
          </p:cNvPr>
          <p:cNvSpPr>
            <a:spLocks noGrp="1"/>
          </p:cNvSpPr>
          <p:nvPr>
            <p:ph idx="11"/>
          </p:nvPr>
        </p:nvSpPr>
        <p:spPr>
          <a:xfrm>
            <a:off x="3157635" y="1997132"/>
            <a:ext cx="8326441" cy="4356056"/>
          </a:xfrm>
        </p:spPr>
        <p:txBody>
          <a:bodyPr>
            <a:normAutofit/>
          </a:bodyPr>
          <a:lstStyle/>
          <a:p>
            <a:endParaRPr lang="en-US" dirty="0"/>
          </a:p>
          <a:p>
            <a:r>
              <a:rPr lang="en-US" dirty="0"/>
              <a:t>A billing system in C language is a simple console-based application designed to automate the process of generating bills for products or services. It allows users to input product information, calculate item totals, apply discounts or taxes if necessary, and generate a final bill or invoice. The system utilizes basic C programming concepts such as variables, arrays, structures, loops, conditional statements, and file handling to manage billing operations efficiently.</a:t>
            </a:r>
          </a:p>
        </p:txBody>
      </p:sp>
    </p:spTree>
    <p:extLst>
      <p:ext uri="{BB962C8B-B14F-4D97-AF65-F5344CB8AC3E}">
        <p14:creationId xmlns:p14="http://schemas.microsoft.com/office/powerpoint/2010/main" val="240967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F87B3B8-4962-8D72-F931-526C9861638C}"/>
              </a:ext>
            </a:extLst>
          </p:cNvPr>
          <p:cNvSpPr>
            <a:spLocks noGrp="1"/>
          </p:cNvSpPr>
          <p:nvPr>
            <p:ph idx="10"/>
          </p:nvPr>
        </p:nvSpPr>
        <p:spPr>
          <a:xfrm>
            <a:off x="568163" y="491613"/>
            <a:ext cx="8652793" cy="5737737"/>
          </a:xfrm>
        </p:spPr>
        <p:txBody>
          <a:bodyPr>
            <a:normAutofit/>
          </a:bodyPr>
          <a:lstStyle/>
          <a:p>
            <a:pPr>
              <a:buNone/>
            </a:pPr>
            <a:r>
              <a:rPr lang="en-US" dirty="0"/>
              <a:t>Typically, the billing system performs the following tasks:</a:t>
            </a:r>
          </a:p>
          <a:p>
            <a:pPr>
              <a:buFont typeface="Arial" panose="020B0604020202020204" pitchFamily="34" charset="0"/>
              <a:buChar char="•"/>
            </a:pPr>
            <a:r>
              <a:rPr lang="en-US" dirty="0"/>
              <a:t>Accepts details like product name, quantity, and price.</a:t>
            </a:r>
          </a:p>
          <a:p>
            <a:pPr>
              <a:buFont typeface="Arial" panose="020B0604020202020204" pitchFamily="34" charset="0"/>
              <a:buChar char="•"/>
            </a:pPr>
            <a:r>
              <a:rPr lang="en-US" dirty="0"/>
              <a:t>Calculates the total cost for each product and the overall bill amount.</a:t>
            </a:r>
          </a:p>
          <a:p>
            <a:pPr>
              <a:buFont typeface="Arial" panose="020B0604020202020204" pitchFamily="34" charset="0"/>
              <a:buChar char="•"/>
            </a:pPr>
            <a:r>
              <a:rPr lang="en-US" dirty="0"/>
              <a:t>Displays a detailed invoice with all purchased items and their individual costs.</a:t>
            </a:r>
          </a:p>
          <a:p>
            <a:pPr>
              <a:buFont typeface="Arial" panose="020B0604020202020204" pitchFamily="34" charset="0"/>
              <a:buChar char="•"/>
            </a:pPr>
            <a:r>
              <a:rPr lang="en-US" dirty="0"/>
              <a:t>(Optional) Saves the billing record into a text file for future reference.</a:t>
            </a:r>
          </a:p>
          <a:p>
            <a:pPr>
              <a:buFont typeface="Arial" panose="020B0604020202020204" pitchFamily="34" charset="0"/>
              <a:buChar char="•"/>
            </a:pPr>
            <a:r>
              <a:rPr lang="en-US" dirty="0"/>
              <a:t>Provides options to view previous bills if file handling is implemented.</a:t>
            </a:r>
          </a:p>
          <a:p>
            <a:r>
              <a:rPr lang="en-US" dirty="0"/>
              <a:t>The system is lightweight and runs on a command-line interface, making it suitable for educational purposes, small shops, cafes, or small business projects. It demonstrates how C language can be used for real-world applications involving data management, calculations, and file operations.</a:t>
            </a:r>
          </a:p>
          <a:p>
            <a:endParaRPr lang="en-IN" dirty="0"/>
          </a:p>
        </p:txBody>
      </p:sp>
    </p:spTree>
    <p:extLst>
      <p:ext uri="{BB962C8B-B14F-4D97-AF65-F5344CB8AC3E}">
        <p14:creationId xmlns:p14="http://schemas.microsoft.com/office/powerpoint/2010/main" val="1839288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2B01B-EA29-FD3A-E8B7-52581F686B4F}"/>
              </a:ext>
            </a:extLst>
          </p:cNvPr>
          <p:cNvSpPr>
            <a:spLocks noGrp="1"/>
          </p:cNvSpPr>
          <p:nvPr>
            <p:ph type="title"/>
          </p:nvPr>
        </p:nvSpPr>
        <p:spPr>
          <a:xfrm>
            <a:off x="568163" y="400049"/>
            <a:ext cx="8647721" cy="1185045"/>
          </a:xfrm>
        </p:spPr>
        <p:txBody>
          <a:bodyPr/>
          <a:lstStyle/>
          <a:p>
            <a:r>
              <a:rPr lang="en-IN" dirty="0"/>
              <a:t>Algorithm For Billing System</a:t>
            </a:r>
          </a:p>
        </p:txBody>
      </p:sp>
      <p:sp>
        <p:nvSpPr>
          <p:cNvPr id="8" name="Content Placeholder 7">
            <a:extLst>
              <a:ext uri="{FF2B5EF4-FFF2-40B4-BE49-F238E27FC236}">
                <a16:creationId xmlns:a16="http://schemas.microsoft.com/office/drawing/2014/main" id="{2F456D19-F753-D879-41E1-DF12BA539B42}"/>
              </a:ext>
            </a:extLst>
          </p:cNvPr>
          <p:cNvSpPr>
            <a:spLocks noGrp="1"/>
          </p:cNvSpPr>
          <p:nvPr>
            <p:ph idx="10"/>
          </p:nvPr>
        </p:nvSpPr>
        <p:spPr/>
        <p:txBody>
          <a:bodyPr>
            <a:normAutofit fontScale="92500" lnSpcReduction="10000"/>
          </a:bodyPr>
          <a:lstStyle/>
          <a:p>
            <a:r>
              <a:rPr lang="en-IN" dirty="0"/>
              <a:t>1. Start</a:t>
            </a:r>
          </a:p>
          <a:p>
            <a:r>
              <a:rPr lang="en-IN" dirty="0"/>
              <a:t>2.Initialize Variables</a:t>
            </a:r>
          </a:p>
          <a:p>
            <a:pPr lvl="2"/>
            <a:r>
              <a:rPr lang="en-IN" dirty="0" err="1"/>
              <a:t>Item_name</a:t>
            </a:r>
            <a:r>
              <a:rPr lang="en-IN" dirty="0"/>
              <a:t>, quantity, price, total, </a:t>
            </a:r>
            <a:r>
              <a:rPr lang="en-IN" dirty="0" err="1"/>
              <a:t>grand_total</a:t>
            </a:r>
            <a:endParaRPr lang="en-IN" dirty="0"/>
          </a:p>
          <a:p>
            <a:pPr lvl="2"/>
            <a:r>
              <a:rPr lang="en-IN" dirty="0"/>
              <a:t>May be Arrays if handling multiple items</a:t>
            </a:r>
          </a:p>
          <a:p>
            <a:pPr marL="360000" lvl="1" indent="0">
              <a:buNone/>
            </a:pPr>
            <a:r>
              <a:rPr lang="en-IN" dirty="0"/>
              <a:t>3.Input Number Of Items</a:t>
            </a:r>
          </a:p>
          <a:p>
            <a:pPr marL="360000" lvl="1" indent="0">
              <a:buNone/>
            </a:pPr>
            <a:r>
              <a:rPr lang="en-IN" dirty="0"/>
              <a:t>4.For each Item(loop)</a:t>
            </a:r>
          </a:p>
          <a:p>
            <a:pPr lvl="2"/>
            <a:r>
              <a:rPr lang="en-IN" dirty="0"/>
              <a:t>Input </a:t>
            </a:r>
            <a:r>
              <a:rPr lang="en-IN" dirty="0" err="1"/>
              <a:t>item_name</a:t>
            </a:r>
            <a:endParaRPr lang="en-IN" dirty="0"/>
          </a:p>
          <a:p>
            <a:pPr lvl="2"/>
            <a:r>
              <a:rPr lang="en-IN" dirty="0"/>
              <a:t>Input price</a:t>
            </a:r>
          </a:p>
          <a:p>
            <a:pPr lvl="2"/>
            <a:r>
              <a:rPr lang="en-IN" dirty="0"/>
              <a:t>Input Quantity</a:t>
            </a:r>
          </a:p>
          <a:p>
            <a:pPr lvl="2"/>
            <a:r>
              <a:rPr lang="en-IN" dirty="0"/>
              <a:t>Calculate total = price * quantity</a:t>
            </a:r>
          </a:p>
          <a:p>
            <a:pPr lvl="2"/>
            <a:r>
              <a:rPr lang="en-IN" dirty="0"/>
              <a:t>Add Total to </a:t>
            </a:r>
            <a:r>
              <a:rPr lang="en-IN" dirty="0" err="1"/>
              <a:t>grand_total</a:t>
            </a:r>
            <a:endParaRPr lang="en-IN" dirty="0"/>
          </a:p>
          <a:p>
            <a:pPr marL="360000" lvl="1" indent="0">
              <a:buNone/>
            </a:pPr>
            <a:endParaRPr lang="en-IN" dirty="0"/>
          </a:p>
        </p:txBody>
      </p:sp>
    </p:spTree>
    <p:extLst>
      <p:ext uri="{BB962C8B-B14F-4D97-AF65-F5344CB8AC3E}">
        <p14:creationId xmlns:p14="http://schemas.microsoft.com/office/powerpoint/2010/main" val="198444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1BB662-2C14-B96B-E588-3A054D812DE6}"/>
              </a:ext>
            </a:extLst>
          </p:cNvPr>
          <p:cNvSpPr>
            <a:spLocks noGrp="1"/>
          </p:cNvSpPr>
          <p:nvPr>
            <p:ph idx="10"/>
          </p:nvPr>
        </p:nvSpPr>
        <p:spPr>
          <a:xfrm>
            <a:off x="568163" y="442452"/>
            <a:ext cx="9155940" cy="5786898"/>
          </a:xfrm>
        </p:spPr>
        <p:txBody>
          <a:bodyPr/>
          <a:lstStyle/>
          <a:p>
            <a:r>
              <a:rPr lang="en-IN" dirty="0"/>
              <a:t>5. After loop ends</a:t>
            </a:r>
          </a:p>
          <a:p>
            <a:pPr lvl="2"/>
            <a:r>
              <a:rPr lang="en-IN" dirty="0"/>
              <a:t>Optionally Apply tax or discount</a:t>
            </a:r>
          </a:p>
          <a:p>
            <a:pPr lvl="2"/>
            <a:r>
              <a:rPr lang="en-IN" dirty="0"/>
              <a:t>Calculate final amount</a:t>
            </a:r>
          </a:p>
          <a:p>
            <a:r>
              <a:rPr lang="en-IN" dirty="0"/>
              <a:t>6.Print Bill</a:t>
            </a:r>
          </a:p>
          <a:p>
            <a:pPr lvl="2"/>
            <a:r>
              <a:rPr lang="en-IN" dirty="0"/>
              <a:t>List items with quantity, price, and total</a:t>
            </a:r>
          </a:p>
          <a:p>
            <a:pPr lvl="2"/>
            <a:r>
              <a:rPr lang="en-IN" dirty="0"/>
              <a:t>Show </a:t>
            </a:r>
            <a:r>
              <a:rPr lang="en-IN" dirty="0" err="1"/>
              <a:t>grand_total</a:t>
            </a:r>
            <a:r>
              <a:rPr lang="en-IN" dirty="0"/>
              <a:t>, tax/discount if any and final amount</a:t>
            </a:r>
          </a:p>
          <a:p>
            <a:pPr marL="720000" lvl="2" indent="0">
              <a:buNone/>
            </a:pPr>
            <a:r>
              <a:rPr lang="en-IN" dirty="0"/>
              <a:t>7. End</a:t>
            </a:r>
          </a:p>
        </p:txBody>
      </p:sp>
    </p:spTree>
    <p:extLst>
      <p:ext uri="{BB962C8B-B14F-4D97-AF65-F5344CB8AC3E}">
        <p14:creationId xmlns:p14="http://schemas.microsoft.com/office/powerpoint/2010/main" val="99770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09CCB-EC51-B4A1-07A1-4329AAE346F5}"/>
              </a:ext>
            </a:extLst>
          </p:cNvPr>
          <p:cNvSpPr>
            <a:spLocks noGrp="1"/>
          </p:cNvSpPr>
          <p:nvPr>
            <p:ph type="title"/>
          </p:nvPr>
        </p:nvSpPr>
        <p:spPr/>
        <p:txBody>
          <a:bodyPr/>
          <a:lstStyle/>
          <a:p>
            <a:r>
              <a:rPr lang="en-IN" dirty="0"/>
              <a:t>Source code</a:t>
            </a:r>
          </a:p>
        </p:txBody>
      </p:sp>
      <p:sp>
        <p:nvSpPr>
          <p:cNvPr id="3" name="Content Placeholder 2">
            <a:extLst>
              <a:ext uri="{FF2B5EF4-FFF2-40B4-BE49-F238E27FC236}">
                <a16:creationId xmlns:a16="http://schemas.microsoft.com/office/drawing/2014/main" id="{DFBB6DC4-F33F-42A0-B257-CF6E8AA56D0B}"/>
              </a:ext>
            </a:extLst>
          </p:cNvPr>
          <p:cNvSpPr>
            <a:spLocks noGrp="1"/>
          </p:cNvSpPr>
          <p:nvPr>
            <p:ph idx="10"/>
          </p:nvPr>
        </p:nvSpPr>
        <p:spPr/>
        <p:txBody>
          <a:bodyPr>
            <a:normAutofit/>
          </a:bodyPr>
          <a:lstStyle/>
          <a:p>
            <a:r>
              <a:rPr lang="en-IN" dirty="0"/>
              <a:t>#include &lt;</a:t>
            </a:r>
            <a:r>
              <a:rPr lang="en-IN" dirty="0" err="1"/>
              <a:t>stdio.h</a:t>
            </a:r>
            <a:r>
              <a:rPr lang="en-IN" dirty="0"/>
              <a:t>&gt;</a:t>
            </a:r>
          </a:p>
          <a:p>
            <a:r>
              <a:rPr lang="en-IN" dirty="0"/>
              <a:t>#include &lt;</a:t>
            </a:r>
            <a:r>
              <a:rPr lang="en-IN" dirty="0" err="1"/>
              <a:t>stdlib.h</a:t>
            </a:r>
            <a:r>
              <a:rPr lang="en-IN" dirty="0"/>
              <a:t>&gt;</a:t>
            </a:r>
          </a:p>
          <a:p>
            <a:r>
              <a:rPr lang="en-US" dirty="0"/>
              <a:t>struct Item {   </a:t>
            </a:r>
          </a:p>
          <a:p>
            <a:r>
              <a:rPr lang="en-US" dirty="0"/>
              <a:t> char name[50];   </a:t>
            </a:r>
          </a:p>
          <a:p>
            <a:r>
              <a:rPr lang="en-US" dirty="0"/>
              <a:t> int quantity;    </a:t>
            </a:r>
          </a:p>
          <a:p>
            <a:r>
              <a:rPr lang="en-US" dirty="0"/>
              <a:t>float price, total;</a:t>
            </a:r>
          </a:p>
          <a:p>
            <a:r>
              <a:rPr lang="en-US" dirty="0"/>
              <a:t>};</a:t>
            </a:r>
            <a:endParaRPr lang="en-IN" dirty="0"/>
          </a:p>
        </p:txBody>
      </p:sp>
    </p:spTree>
    <p:extLst>
      <p:ext uri="{BB962C8B-B14F-4D97-AF65-F5344CB8AC3E}">
        <p14:creationId xmlns:p14="http://schemas.microsoft.com/office/powerpoint/2010/main" val="385275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35E87-51BB-6AFF-1C37-0B070573A4A2}"/>
              </a:ext>
            </a:extLst>
          </p:cNvPr>
          <p:cNvSpPr>
            <a:spLocks noGrp="1"/>
          </p:cNvSpPr>
          <p:nvPr>
            <p:ph idx="10"/>
          </p:nvPr>
        </p:nvSpPr>
        <p:spPr>
          <a:xfrm>
            <a:off x="568163" y="285135"/>
            <a:ext cx="8652793" cy="6194323"/>
          </a:xfrm>
        </p:spPr>
        <p:txBody>
          <a:bodyPr>
            <a:normAutofit/>
          </a:bodyPr>
          <a:lstStyle/>
          <a:p>
            <a:r>
              <a:rPr lang="en-US" dirty="0"/>
              <a:t>int main() {    </a:t>
            </a:r>
          </a:p>
          <a:p>
            <a:r>
              <a:rPr lang="en-US" dirty="0"/>
              <a:t>struct Item cart[100];   </a:t>
            </a:r>
          </a:p>
          <a:p>
            <a:r>
              <a:rPr lang="en-US" dirty="0"/>
              <a:t> int n = 0, choice, </a:t>
            </a:r>
            <a:r>
              <a:rPr lang="en-US" dirty="0" err="1"/>
              <a:t>i</a:t>
            </a:r>
            <a:r>
              <a:rPr lang="en-US" dirty="0"/>
              <a:t>;    </a:t>
            </a:r>
          </a:p>
          <a:p>
            <a:r>
              <a:rPr lang="en-US" dirty="0"/>
              <a:t>float </a:t>
            </a:r>
            <a:r>
              <a:rPr lang="en-US" dirty="0" err="1"/>
              <a:t>grandTotal</a:t>
            </a:r>
            <a:r>
              <a:rPr lang="en-US" dirty="0"/>
              <a:t> = 0.0, </a:t>
            </a:r>
            <a:r>
              <a:rPr lang="en-US" dirty="0" err="1"/>
              <a:t>taxRate</a:t>
            </a:r>
            <a:r>
              <a:rPr lang="en-US" dirty="0"/>
              <a:t> = 0.1, </a:t>
            </a:r>
            <a:r>
              <a:rPr lang="en-US" dirty="0" err="1"/>
              <a:t>finalAmount</a:t>
            </a:r>
            <a:r>
              <a:rPr lang="en-US" dirty="0"/>
              <a:t>;</a:t>
            </a:r>
          </a:p>
          <a:p>
            <a:r>
              <a:rPr lang="en-US" dirty="0"/>
              <a:t>FILE *</a:t>
            </a:r>
            <a:r>
              <a:rPr lang="en-US" dirty="0" err="1"/>
              <a:t>fptr</a:t>
            </a:r>
            <a:r>
              <a:rPr lang="en-US" dirty="0"/>
              <a:t>;</a:t>
            </a:r>
          </a:p>
          <a:p>
            <a:r>
              <a:rPr lang="en-IN" dirty="0"/>
              <a:t>do {       </a:t>
            </a:r>
          </a:p>
          <a:p>
            <a:r>
              <a:rPr lang="en-IN" dirty="0"/>
              <a:t> </a:t>
            </a:r>
            <a:r>
              <a:rPr lang="en-IN" dirty="0" err="1"/>
              <a:t>printf</a:t>
            </a:r>
            <a:r>
              <a:rPr lang="en-IN" dirty="0"/>
              <a:t>("\n----- Billing System -----\n");        </a:t>
            </a:r>
          </a:p>
          <a:p>
            <a:pPr marL="360000" lvl="1" indent="0">
              <a:buNone/>
            </a:pPr>
            <a:r>
              <a:rPr lang="en-IN" dirty="0" err="1"/>
              <a:t>printf</a:t>
            </a:r>
            <a:r>
              <a:rPr lang="en-IN" dirty="0"/>
              <a:t>("1. Add Item\n");       </a:t>
            </a:r>
          </a:p>
          <a:p>
            <a:r>
              <a:rPr lang="en-IN" dirty="0"/>
              <a:t> </a:t>
            </a:r>
            <a:r>
              <a:rPr lang="en-IN" dirty="0" err="1"/>
              <a:t>printf</a:t>
            </a:r>
            <a:r>
              <a:rPr lang="en-IN" dirty="0"/>
              <a:t>("2. View Cart\n");        </a:t>
            </a:r>
          </a:p>
          <a:p>
            <a:r>
              <a:rPr lang="en-IN" dirty="0" err="1"/>
              <a:t>printf</a:t>
            </a:r>
            <a:r>
              <a:rPr lang="en-IN" dirty="0"/>
              <a:t>("3. Generate and Save Bill\n");        </a:t>
            </a:r>
          </a:p>
          <a:p>
            <a:r>
              <a:rPr lang="en-IN" dirty="0" err="1"/>
              <a:t>printf</a:t>
            </a:r>
            <a:r>
              <a:rPr lang="en-IN" dirty="0"/>
              <a:t>("4. Exit\n");        </a:t>
            </a:r>
          </a:p>
          <a:p>
            <a:r>
              <a:rPr lang="en-IN" dirty="0" err="1"/>
              <a:t>printf</a:t>
            </a:r>
            <a:r>
              <a:rPr lang="en-IN" dirty="0"/>
              <a:t>("Enter your choice: ");        </a:t>
            </a:r>
          </a:p>
          <a:p>
            <a:r>
              <a:rPr lang="en-IN" dirty="0" err="1"/>
              <a:t>scanf</a:t>
            </a:r>
            <a:r>
              <a:rPr lang="en-IN" dirty="0"/>
              <a:t>("%d", &amp;choice);</a:t>
            </a:r>
          </a:p>
        </p:txBody>
      </p:sp>
    </p:spTree>
    <p:extLst>
      <p:ext uri="{BB962C8B-B14F-4D97-AF65-F5344CB8AC3E}">
        <p14:creationId xmlns:p14="http://schemas.microsoft.com/office/powerpoint/2010/main" val="39017708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EDA63D-DE73-4ED5-BDF0-D3D9FD35E1ED}">
  <ds:schemaRefs>
    <ds:schemaRef ds:uri="http://schemas.microsoft.com/sharepoint/v3/contenttype/forms"/>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Frosty design</Template>
  <TotalTime>63</TotalTime>
  <Words>1637</Words>
  <Application>Microsoft Office PowerPoint</Application>
  <PresentationFormat>Widescreen</PresentationFormat>
  <Paragraphs>180</Paragraphs>
  <Slides>19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Avenir Next LT Pro</vt:lpstr>
      <vt:lpstr>Calibri</vt:lpstr>
      <vt:lpstr>Goudy Old Style</vt:lpstr>
      <vt:lpstr>Wingdings</vt:lpstr>
      <vt:lpstr>FrostyVTI</vt:lpstr>
      <vt:lpstr>          NBKR INSTITUE OF TECH                     VIDYA NAGAR     BILLING SYSTEM PROJECT REPORT  Course : Data structures    Branch : Computer Science Section : D Year : I Semester :II Submitted To : Ashok Selva Kumar E      Submitted by          1.Tejaswini Jampala Roll Numbers: 1.24KB1A05L6 2.24kB1A05GV 3.24KB1A05BD 4.24KB1A05LA </vt:lpstr>
      <vt:lpstr>Abstract</vt:lpstr>
      <vt:lpstr> </vt:lpstr>
      <vt:lpstr>Description of Billing System</vt:lpstr>
      <vt:lpstr>PowerPoint Presentation</vt:lpstr>
      <vt:lpstr>Algorithm For Billing System</vt:lpstr>
      <vt:lpstr>PowerPoint Presentation</vt:lpstr>
      <vt:lpstr>Source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Thanking you Computer Science -D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rajikanchani2005@gmail.com</dc:creator>
  <cp:lastModifiedBy>rajikanchani2005@gmail.com</cp:lastModifiedBy>
  <cp:revision>1</cp:revision>
  <dcterms:created xsi:type="dcterms:W3CDTF">2025-04-28T14:09:04Z</dcterms:created>
  <dcterms:modified xsi:type="dcterms:W3CDTF">2025-04-28T15:12:32Z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