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36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sampadab17/network-intrusion-detection" TargetMode="External"/><Relationship Id="rId2" Type="http://schemas.openxmlformats.org/officeDocument/2006/relationships/hyperlink" Target="https://ieeexplore.ieee.org/document/6498972/" TargetMode="External"/><Relationship Id="rId1" Type="http://schemas.openxmlformats.org/officeDocument/2006/relationships/slideLayout" Target="../slideLayouts/slideLayout2.xml"/><Relationship Id="rId4" Type="http://schemas.openxmlformats.org/officeDocument/2006/relationships/hyperlink" Target="https://cloud.ibm.com/doc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Network Intrusion Detection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41016" y="4535564"/>
            <a:ext cx="8169142"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 : Shaik Afrin</a:t>
            </a:r>
          </a:p>
          <a:p>
            <a:pPr algn="ctr"/>
            <a:r>
              <a:rPr lang="en-US" sz="2000" b="1" dirty="0">
                <a:solidFill>
                  <a:schemeClr val="accent1">
                    <a:lumMod val="75000"/>
                  </a:schemeClr>
                </a:solidFill>
                <a:latin typeface="Arial" pitchFamily="34" charset="0"/>
                <a:cs typeface="Arial" pitchFamily="34" charset="0"/>
              </a:rPr>
              <a:t>College Name : </a:t>
            </a:r>
            <a:r>
              <a:rPr lang="en-US" sz="2000" b="1" dirty="0" err="1">
                <a:solidFill>
                  <a:schemeClr val="accent1">
                    <a:lumMod val="75000"/>
                  </a:schemeClr>
                </a:solidFill>
                <a:latin typeface="Arial" pitchFamily="34" charset="0"/>
                <a:cs typeface="Arial" pitchFamily="34" charset="0"/>
              </a:rPr>
              <a:t>St.Ann’s</a:t>
            </a:r>
            <a:r>
              <a:rPr lang="en-US" sz="2000" b="1" dirty="0">
                <a:solidFill>
                  <a:schemeClr val="accent1">
                    <a:lumMod val="75000"/>
                  </a:schemeClr>
                </a:solidFill>
                <a:latin typeface="Arial" pitchFamily="34" charset="0"/>
                <a:cs typeface="Arial" pitchFamily="34" charset="0"/>
              </a:rPr>
              <a:t> College Of Engineering &amp; Technology (</a:t>
            </a:r>
            <a:r>
              <a:rPr lang="en-US" sz="2000" b="1" dirty="0" err="1">
                <a:solidFill>
                  <a:schemeClr val="accent1">
                    <a:lumMod val="75000"/>
                  </a:schemeClr>
                </a:solidFill>
                <a:latin typeface="Arial" pitchFamily="34" charset="0"/>
                <a:cs typeface="Arial" pitchFamily="34" charset="0"/>
              </a:rPr>
              <a:t>Chirala</a:t>
            </a:r>
            <a:r>
              <a:rPr lang="en-US" sz="2000" b="1" dirty="0">
                <a:solidFill>
                  <a:schemeClr val="accent1">
                    <a:lumMod val="75000"/>
                  </a:schemeClr>
                </a:solidFill>
                <a:latin typeface="Arial" pitchFamily="34" charset="0"/>
                <a:cs typeface="Arial" pitchFamily="34" charset="0"/>
              </a:rPr>
              <a:t>)</a:t>
            </a:r>
          </a:p>
          <a:p>
            <a:pPr algn="ctr"/>
            <a:r>
              <a:rPr lang="en-US" sz="2000" b="1" dirty="0">
                <a:solidFill>
                  <a:schemeClr val="accent1">
                    <a:lumMod val="75000"/>
                  </a:schemeClr>
                </a:solidFill>
                <a:latin typeface="Arial" pitchFamily="34" charset="0"/>
                <a:cs typeface="Arial" pitchFamily="34" charset="0"/>
              </a:rPr>
              <a:t>Department : Computer Science &amp;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FF664-0187-9951-B066-1F23259A904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15A6B50-CE4D-1715-16D2-ABE486F1ED0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C9757F2E-AF31-79FB-6E36-F6C9345EA7D4}"/>
              </a:ext>
            </a:extLst>
          </p:cNvPr>
          <p:cNvPicPr>
            <a:picLocks noGrp="1" noChangeAspect="1"/>
          </p:cNvPicPr>
          <p:nvPr>
            <p:ph idx="1"/>
          </p:nvPr>
        </p:nvPicPr>
        <p:blipFill>
          <a:blip r:embed="rId2"/>
          <a:stretch>
            <a:fillRect/>
          </a:stretch>
        </p:blipFill>
        <p:spPr>
          <a:xfrm>
            <a:off x="1753958" y="1301750"/>
            <a:ext cx="8684084" cy="4673600"/>
          </a:xfrm>
        </p:spPr>
      </p:pic>
    </p:spTree>
    <p:extLst>
      <p:ext uri="{BB962C8B-B14F-4D97-AF65-F5344CB8AC3E}">
        <p14:creationId xmlns:p14="http://schemas.microsoft.com/office/powerpoint/2010/main" val="3235491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We have successfully trained a machine learning algorithm and created a model with predict the network intrusion activity with an accuracy of 99.5%.</a:t>
            </a:r>
          </a:p>
          <a:p>
            <a:pPr marL="305435" indent="-305435"/>
            <a:r>
              <a:rPr lang="en-IN" sz="2000" dirty="0">
                <a:solidFill>
                  <a:srgbClr val="0F0F0F"/>
                </a:solidFill>
                <a:ea typeface="+mn-lt"/>
                <a:cs typeface="+mn-lt"/>
              </a:rPr>
              <a:t>Detecting Network Intrusion is very crucial for timely rectifying any underlying issue that might affect business services, our model has learned and predicted with a high accuracy. Further with more real-time data we can learn our model to continuously adopt to the changing data.</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IN" sz="2000" dirty="0">
                <a:solidFill>
                  <a:srgbClr val="0F0F0F"/>
                </a:solidFill>
                <a:ea typeface="+mn-lt"/>
                <a:cs typeface="+mn-lt"/>
              </a:rPr>
              <a:t>Detecting Network Intrusion is very crucial for timely rectifying any underlying issue that might affect business services, our model has learned and predicted with a high accuracy. Further with more real-time data we can learn our model to continuously adopt to the changing data.</a:t>
            </a:r>
            <a:endParaRPr lang="en-IN" sz="2000" dirty="0"/>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Decision Tree Classifier Paper : </a:t>
            </a:r>
            <a:r>
              <a:rPr lang="en-IN" sz="2400" dirty="0">
                <a:solidFill>
                  <a:srgbClr val="0F0F0F"/>
                </a:solidFill>
                <a:ea typeface="+mn-lt"/>
                <a:cs typeface="+mn-lt"/>
                <a:hlinkClick r:id="rId2"/>
              </a:rPr>
              <a:t>https://ieeexplore.ieee.org/document/6498972/</a:t>
            </a:r>
            <a:endParaRPr lang="en-IN" sz="2400" dirty="0">
              <a:solidFill>
                <a:srgbClr val="0F0F0F"/>
              </a:solidFill>
              <a:ea typeface="+mn-lt"/>
              <a:cs typeface="+mn-lt"/>
            </a:endParaRPr>
          </a:p>
          <a:p>
            <a:pPr marL="305435" indent="-305435"/>
            <a:r>
              <a:rPr lang="en-IN" sz="2400" dirty="0">
                <a:solidFill>
                  <a:srgbClr val="0F0F0F"/>
                </a:solidFill>
                <a:ea typeface="+mn-lt"/>
                <a:cs typeface="+mn-lt"/>
              </a:rPr>
              <a:t>https://www.sciencedirect.com/science/article/pii/S1877050916311127</a:t>
            </a:r>
          </a:p>
          <a:p>
            <a:pPr marL="305435" indent="-305435"/>
            <a:r>
              <a:rPr lang="en-IN" sz="2400" dirty="0">
                <a:solidFill>
                  <a:srgbClr val="0F0F0F"/>
                </a:solidFill>
                <a:ea typeface="+mn-lt"/>
                <a:cs typeface="+mn-lt"/>
              </a:rPr>
              <a:t>Dataset used: </a:t>
            </a:r>
            <a:r>
              <a:rPr lang="en-IN" sz="2400" dirty="0">
                <a:hlinkClick r:id="rId3"/>
              </a:rPr>
              <a:t>https://www.kaggle.com/datasets/sampadab17/network-intrusion-detection</a:t>
            </a:r>
            <a:endParaRPr lang="en-IN" sz="2400" dirty="0"/>
          </a:p>
          <a:p>
            <a:pPr marL="305435" indent="-305435"/>
            <a:r>
              <a:rPr lang="en-IN" sz="2400" dirty="0">
                <a:hlinkClick r:id="rId4"/>
              </a:rPr>
              <a:t>https://cloud.ibm.com/docs</a:t>
            </a:r>
            <a:endParaRPr lang="en-IN" sz="2400" dirty="0"/>
          </a:p>
          <a:p>
            <a:pPr marL="305435" indent="-305435"/>
            <a:r>
              <a:rPr lang="en-IN" sz="2400" dirty="0"/>
              <a:t>https://www.ibm.com/docs/en/watsonx/saas?topic=solutions-autoai-machine-learning</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3A06622D-1319-22D3-DFA6-6E6412964091}"/>
              </a:ext>
            </a:extLst>
          </p:cNvPr>
          <p:cNvPicPr>
            <a:picLocks noGrp="1" noChangeAspect="1"/>
          </p:cNvPicPr>
          <p:nvPr>
            <p:ph idx="1"/>
          </p:nvPr>
        </p:nvPicPr>
        <p:blipFill>
          <a:blip r:embed="rId2"/>
          <a:stretch>
            <a:fillRect/>
          </a:stretch>
        </p:blipFill>
        <p:spPr>
          <a:xfrm>
            <a:off x="3071906" y="1301750"/>
            <a:ext cx="6048188"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25959748-292F-FD3A-EDC8-C0C97FA0AE84}"/>
              </a:ext>
            </a:extLst>
          </p:cNvPr>
          <p:cNvPicPr>
            <a:picLocks noGrp="1" noChangeAspect="1"/>
          </p:cNvPicPr>
          <p:nvPr>
            <p:ph idx="1"/>
          </p:nvPr>
        </p:nvPicPr>
        <p:blipFill>
          <a:blip r:embed="rId2"/>
          <a:stretch>
            <a:fillRect/>
          </a:stretch>
        </p:blipFill>
        <p:spPr>
          <a:xfrm>
            <a:off x="3071906" y="1301750"/>
            <a:ext cx="6048188" cy="4673600"/>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Picture 3">
            <a:extLst>
              <a:ext uri="{FF2B5EF4-FFF2-40B4-BE49-F238E27FC236}">
                <a16:creationId xmlns:a16="http://schemas.microsoft.com/office/drawing/2014/main" id="{9FF1F7D2-F16F-EF0F-B53B-49D41B162ECE}"/>
              </a:ext>
            </a:extLst>
          </p:cNvPr>
          <p:cNvPicPr>
            <a:picLocks noChangeAspect="1"/>
          </p:cNvPicPr>
          <p:nvPr/>
        </p:nvPicPr>
        <p:blipFill>
          <a:blip r:embed="rId2"/>
          <a:stretch>
            <a:fillRect/>
          </a:stretch>
        </p:blipFill>
        <p:spPr>
          <a:xfrm>
            <a:off x="1812985" y="1291092"/>
            <a:ext cx="7874480" cy="5566908"/>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b="1" dirty="0"/>
              <a:t>Network Intrusion Detection</a:t>
            </a:r>
          </a:p>
          <a:p>
            <a:pPr marL="0" indent="0">
              <a:buNone/>
            </a:pPr>
            <a:r>
              <a:rPr lang="en-US" sz="2400" dirty="0"/>
              <a:t>Create a robust network intrusion detection system (NIDS) using machine learning. The system should be capable of analyzing network traffic data to identify and classify various types of cyber-attacks (e.g., DoS, Probe, R2L, U2R) and distinguish them from normal network activity. The goal is to build a model that can effectively secure communication networks by providing an early warning of malicious activities.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Network Intrusion Detection. This involves leveraging data analytics and machine learning techniques to learn and predict Network Intrusion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network intrusions, including protocol type, services and other relevant factors.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Network Intrusion prediction.</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particularly classification algorithm, to predict Network Intrusion based on historical patterns.</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Network Intrusion.</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Precision, Recall, F1-score, Accuracy Score and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b="1" dirty="0">
                <a:ea typeface="+mn-lt"/>
                <a:cs typeface="+mn-lt"/>
              </a:rPr>
              <a:t>Result</a:t>
            </a:r>
            <a:endParaRPr lang="en-IN" sz="1200" b="1"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We are training our model on Decision Tree classifier using ensemble learning method across various pipelines and we will choose the one with highest accuracy on test data.</a:t>
            </a:r>
          </a:p>
          <a:p>
            <a:pPr marL="0" indent="0">
              <a:buNone/>
            </a:pPr>
            <a:r>
              <a:rPr lang="en-US" sz="1800" b="1" dirty="0">
                <a:solidFill>
                  <a:srgbClr val="0F0F0F"/>
                </a:solidFill>
              </a:rPr>
              <a:t>Decision Tree is a tree-based machine learning algorithm which has upside down tree-like structure consisting of different decision nodes created from features with low impurity at each depth. The split is decided based on feature value.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23488"/>
          </a:xfrm>
        </p:spPr>
        <p:txBody>
          <a:bodyPr/>
          <a:lstStyle/>
          <a:p>
            <a:pPr marL="305435" indent="-305435"/>
            <a:r>
              <a:rPr lang="en-IN" sz="1400" dirty="0">
                <a:ea typeface="+mn-lt"/>
                <a:cs typeface="+mn-lt"/>
              </a:rPr>
              <a:t>In the Algorithm section, describe the machine learning algorithm chosen for predicting network intrusion. </a:t>
            </a:r>
            <a:endParaRPr lang="en-IN" sz="1400" dirty="0"/>
          </a:p>
          <a:p>
            <a:pPr marL="305435" indent="-305435"/>
            <a:r>
              <a:rPr lang="en-IN" sz="1400" b="1" dirty="0">
                <a:ea typeface="+mn-lt"/>
                <a:cs typeface="+mn-lt"/>
              </a:rPr>
              <a:t>Algorithm Selection:</a:t>
            </a:r>
            <a:endParaRPr lang="en-IN" sz="1400" dirty="0"/>
          </a:p>
          <a:p>
            <a:pPr marL="629920" lvl="1" indent="-305435"/>
            <a:r>
              <a:rPr lang="en-US" dirty="0">
                <a:ea typeface="+mn-lt"/>
                <a:cs typeface="+mn-lt"/>
              </a:rPr>
              <a:t>We are training our model on Decision Tree classifier using ensemble learning method across various pipelines and we will choose the one with highest accuracy on test data.</a:t>
            </a:r>
          </a:p>
          <a:p>
            <a:pPr marL="629920" lvl="1" indent="-305435"/>
            <a:r>
              <a:rPr lang="en-US" dirty="0">
                <a:ea typeface="+mn-lt"/>
                <a:cs typeface="+mn-lt"/>
              </a:rPr>
              <a:t>Decision Tree is a tree-based machine learning algorithm which has upside down tree-like structure consisting of different decision nodes created from features with low impurity at each depth. The split is decided based on feature value.</a:t>
            </a:r>
          </a:p>
          <a:p>
            <a:pPr marL="305435" indent="-305435"/>
            <a:r>
              <a:rPr lang="en-IN" sz="1400" b="1" dirty="0">
                <a:ea typeface="+mn-lt"/>
                <a:cs typeface="+mn-lt"/>
              </a:rPr>
              <a:t>Data Input:</a:t>
            </a:r>
            <a:endParaRPr lang="en-IN" sz="1400" dirty="0"/>
          </a:p>
          <a:p>
            <a:pPr marL="629920" lvl="1" indent="-305435"/>
            <a:r>
              <a:rPr lang="en-IN" dirty="0">
                <a:ea typeface="+mn-lt"/>
                <a:cs typeface="+mn-lt"/>
              </a:rPr>
              <a:t>Input features are selected by the algorithm based on rate of impurity measured by Gini Impurity or Entropy Value, the feature with low impurity and high information gain is selected as a decision node till a leaf node is found which has zero impurity.</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Training is done on IBM cloud ML services platform which leverages ensemble techniques and uses the best model based on cross-validation score.</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Predictions are made by the model based on the features values provided by the user, the model outputs class 1 or 0 for Intrusion or not an intrusion</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526141" cy="530297"/>
          </a:xfrm>
        </p:spPr>
        <p:txBody>
          <a:bodyPr>
            <a:normAutofit lnSpcReduction="10000"/>
          </a:bodyPr>
          <a:lstStyle/>
          <a:p>
            <a:pPr marL="0" indent="0">
              <a:buNone/>
            </a:pPr>
            <a:r>
              <a:rPr lang="en-IN" sz="1400" b="1" dirty="0">
                <a:solidFill>
                  <a:srgbClr val="0F0F0F"/>
                </a:solidFill>
                <a:ea typeface="+mn-lt"/>
                <a:cs typeface="+mn-lt"/>
              </a:rPr>
              <a:t>Link to deployed model : </a:t>
            </a:r>
            <a:r>
              <a:rPr lang="en-IN" sz="1400" dirty="0">
                <a:solidFill>
                  <a:srgbClr val="0F0F0F"/>
                </a:solidFill>
                <a:ea typeface="+mn-lt"/>
                <a:cs typeface="+mn-lt"/>
              </a:rPr>
              <a:t>https://eu-gb.ml.cloud.ibm.com/ml/v4/deployments/a1eeb2e4-9788-473d-953c-bce56dc707c1/predictions?version=2021-05-01</a:t>
            </a:r>
            <a:endParaRPr lang="en-IN" sz="1400" dirty="0"/>
          </a:p>
        </p:txBody>
      </p:sp>
      <p:pic>
        <p:nvPicPr>
          <p:cNvPr id="4" name="Picture 3">
            <a:extLst>
              <a:ext uri="{FF2B5EF4-FFF2-40B4-BE49-F238E27FC236}">
                <a16:creationId xmlns:a16="http://schemas.microsoft.com/office/drawing/2014/main" id="{FC95D446-8189-15F9-895D-E456D834731B}"/>
              </a:ext>
            </a:extLst>
          </p:cNvPr>
          <p:cNvPicPr>
            <a:picLocks noChangeAspect="1"/>
          </p:cNvPicPr>
          <p:nvPr/>
        </p:nvPicPr>
        <p:blipFill>
          <a:blip r:embed="rId2"/>
          <a:stretch>
            <a:fillRect/>
          </a:stretch>
        </p:blipFill>
        <p:spPr>
          <a:xfrm>
            <a:off x="1820333" y="1832323"/>
            <a:ext cx="7928077" cy="428669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D2BF0-D4C1-3997-48B8-728EF8BFEFD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9D4A4EB-D31B-2FE8-F018-DFD6BC63E6D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AB2DFA99-DD98-2526-B5A8-DD122DB30030}"/>
              </a:ext>
            </a:extLst>
          </p:cNvPr>
          <p:cNvPicPr>
            <a:picLocks noGrp="1" noChangeAspect="1"/>
          </p:cNvPicPr>
          <p:nvPr>
            <p:ph idx="1"/>
          </p:nvPr>
        </p:nvPicPr>
        <p:blipFill>
          <a:blip r:embed="rId2"/>
          <a:stretch>
            <a:fillRect/>
          </a:stretch>
        </p:blipFill>
        <p:spPr>
          <a:xfrm>
            <a:off x="1742292" y="1301750"/>
            <a:ext cx="8707416" cy="4673600"/>
          </a:xfrm>
        </p:spPr>
      </p:pic>
    </p:spTree>
    <p:extLst>
      <p:ext uri="{BB962C8B-B14F-4D97-AF65-F5344CB8AC3E}">
        <p14:creationId xmlns:p14="http://schemas.microsoft.com/office/powerpoint/2010/main" val="2182389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7ED84-E0A9-DF73-9F03-E6455BD09EC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72EDDB2-5FAD-EED1-F9A6-4FD8E2A87EF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623F3687-B1EA-2AAB-A0A7-EE50F922068E}"/>
              </a:ext>
            </a:extLst>
          </p:cNvPr>
          <p:cNvPicPr>
            <a:picLocks noGrp="1" noChangeAspect="1"/>
          </p:cNvPicPr>
          <p:nvPr>
            <p:ph idx="1"/>
          </p:nvPr>
        </p:nvPicPr>
        <p:blipFill>
          <a:blip r:embed="rId2"/>
          <a:stretch>
            <a:fillRect/>
          </a:stretch>
        </p:blipFill>
        <p:spPr>
          <a:xfrm>
            <a:off x="1729574" y="1301750"/>
            <a:ext cx="8732851" cy="4673600"/>
          </a:xfrm>
        </p:spPr>
      </p:pic>
    </p:spTree>
    <p:extLst>
      <p:ext uri="{BB962C8B-B14F-4D97-AF65-F5344CB8AC3E}">
        <p14:creationId xmlns:p14="http://schemas.microsoft.com/office/powerpoint/2010/main" val="24016474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836</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Network Intrusion Detection</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Shaik Nausheen</cp:lastModifiedBy>
  <cp:revision>43</cp:revision>
  <dcterms:created xsi:type="dcterms:W3CDTF">2021-05-26T16:50:10Z</dcterms:created>
  <dcterms:modified xsi:type="dcterms:W3CDTF">2025-08-03T11:03:41Z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