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7FF"/>
    <a:srgbClr val="828282"/>
    <a:srgbClr val="D7F5CD"/>
    <a:srgbClr val="FCDCB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2ADC0-1EC5-4BB8-8DCD-E701CAB5CDDE}" v="28" dt="2024-04-16T16:41:41.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4" y="-6960"/>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oz Shaik" userId="8923b725c3bfedeb" providerId="LiveId" clId="{6F42ADC0-1EC5-4BB8-8DCD-E701CAB5CDDE}"/>
    <pc:docChg chg="undo custSel modSld">
      <pc:chgData name="Afroz Shaik" userId="8923b725c3bfedeb" providerId="LiveId" clId="{6F42ADC0-1EC5-4BB8-8DCD-E701CAB5CDDE}" dt="2024-04-16T16:49:05.089" v="901" actId="20577"/>
      <pc:docMkLst>
        <pc:docMk/>
      </pc:docMkLst>
      <pc:sldChg chg="addSp modSp mod">
        <pc:chgData name="Afroz Shaik" userId="8923b725c3bfedeb" providerId="LiveId" clId="{6F42ADC0-1EC5-4BB8-8DCD-E701CAB5CDDE}" dt="2024-04-16T16:49:05.089" v="901" actId="20577"/>
        <pc:sldMkLst>
          <pc:docMk/>
          <pc:sldMk cId="0" sldId="256"/>
        </pc:sldMkLst>
        <pc:spChg chg="add">
          <ac:chgData name="Afroz Shaik" userId="8923b725c3bfedeb" providerId="LiveId" clId="{6F42ADC0-1EC5-4BB8-8DCD-E701CAB5CDDE}" dt="2024-03-27T04:06:40.217" v="31"/>
          <ac:spMkLst>
            <pc:docMk/>
            <pc:sldMk cId="0" sldId="256"/>
            <ac:spMk id="2" creationId="{E2CAE8C9-B0D1-3AEC-6082-65403A8EC82F}"/>
          </ac:spMkLst>
        </pc:spChg>
        <pc:spChg chg="add">
          <ac:chgData name="Afroz Shaik" userId="8923b725c3bfedeb" providerId="LiveId" clId="{6F42ADC0-1EC5-4BB8-8DCD-E701CAB5CDDE}" dt="2024-03-27T04:14:07.634" v="51"/>
          <ac:spMkLst>
            <pc:docMk/>
            <pc:sldMk cId="0" sldId="256"/>
            <ac:spMk id="3" creationId="{8FEC7CD2-2745-6094-3A04-CDFF3E1F0D31}"/>
          </ac:spMkLst>
        </pc:spChg>
        <pc:spChg chg="add mod">
          <ac:chgData name="Afroz Shaik" userId="8923b725c3bfedeb" providerId="LiveId" clId="{6F42ADC0-1EC5-4BB8-8DCD-E701CAB5CDDE}" dt="2024-04-16T16:37:54.438" v="784"/>
          <ac:spMkLst>
            <pc:docMk/>
            <pc:sldMk cId="0" sldId="256"/>
            <ac:spMk id="3" creationId="{95F2C065-BD22-2AEA-5422-517094201D96}"/>
          </ac:spMkLst>
        </pc:spChg>
        <pc:spChg chg="mod">
          <ac:chgData name="Afroz Shaik" userId="8923b725c3bfedeb" providerId="LiveId" clId="{6F42ADC0-1EC5-4BB8-8DCD-E701CAB5CDDE}" dt="2024-04-16T16:42:45.243" v="826" actId="1076"/>
          <ac:spMkLst>
            <pc:docMk/>
            <pc:sldMk cId="0" sldId="256"/>
            <ac:spMk id="6" creationId="{00000000-0000-0000-0000-000000000000}"/>
          </ac:spMkLst>
        </pc:spChg>
        <pc:spChg chg="mod">
          <ac:chgData name="Afroz Shaik" userId="8923b725c3bfedeb" providerId="LiveId" clId="{6F42ADC0-1EC5-4BB8-8DCD-E701CAB5CDDE}" dt="2024-04-04T09:55:28.028" v="634" actId="20577"/>
          <ac:spMkLst>
            <pc:docMk/>
            <pc:sldMk cId="0" sldId="256"/>
            <ac:spMk id="26" creationId="{00000000-0000-0000-0000-000000000000}"/>
          </ac:spMkLst>
        </pc:spChg>
        <pc:spChg chg="mod">
          <ac:chgData name="Afroz Shaik" userId="8923b725c3bfedeb" providerId="LiveId" clId="{6F42ADC0-1EC5-4BB8-8DCD-E701CAB5CDDE}" dt="2024-04-16T16:48:27.268" v="895" actId="14100"/>
          <ac:spMkLst>
            <pc:docMk/>
            <pc:sldMk cId="0" sldId="256"/>
            <ac:spMk id="30" creationId="{00000000-0000-0000-0000-000000000000}"/>
          </ac:spMkLst>
        </pc:spChg>
        <pc:spChg chg="mod">
          <ac:chgData name="Afroz Shaik" userId="8923b725c3bfedeb" providerId="LiveId" clId="{6F42ADC0-1EC5-4BB8-8DCD-E701CAB5CDDE}" dt="2024-04-04T08:43:47.777" v="132" actId="20577"/>
          <ac:spMkLst>
            <pc:docMk/>
            <pc:sldMk cId="0" sldId="256"/>
            <ac:spMk id="38" creationId="{00000000-0000-0000-0000-000000000000}"/>
          </ac:spMkLst>
        </pc:spChg>
        <pc:spChg chg="mod">
          <ac:chgData name="Afroz Shaik" userId="8923b725c3bfedeb" providerId="LiveId" clId="{6F42ADC0-1EC5-4BB8-8DCD-E701CAB5CDDE}" dt="2024-04-16T16:49:05.089" v="901" actId="20577"/>
          <ac:spMkLst>
            <pc:docMk/>
            <pc:sldMk cId="0" sldId="256"/>
            <ac:spMk id="39" creationId="{00000000-0000-0000-0000-000000000000}"/>
          </ac:spMkLst>
        </pc:spChg>
        <pc:graphicFrameChg chg="add mod modGraphic">
          <ac:chgData name="Afroz Shaik" userId="8923b725c3bfedeb" providerId="LiveId" clId="{6F42ADC0-1EC5-4BB8-8DCD-E701CAB5CDDE}" dt="2024-04-16T16:44:50.169" v="856" actId="14734"/>
          <ac:graphicFrameMkLst>
            <pc:docMk/>
            <pc:sldMk cId="0" sldId="256"/>
            <ac:graphicFrameMk id="2" creationId="{AE54547C-0E2A-F684-7709-B9DC9C7AA05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958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6525" y="10000423"/>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b="1" dirty="0">
              <a:solidFill>
                <a:schemeClr val="tx1"/>
              </a:solidFill>
            </a:endParaRPr>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r>
              <a:rPr lang="en-US" altLang="en-IN" sz="2000" b="1"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r>
              <a:rPr lang="en-US" altLang="en-IN" sz="2000" b="1" dirty="0">
                <a:solidFill>
                  <a:schemeClr val="tx1"/>
                </a:solidFill>
                <a:latin typeface="Times New Roman" panose="02020603050405020304" pitchFamily="18" charset="0"/>
                <a:cs typeface="Times New Roman" panose="02020603050405020304" pitchFamily="18" charset="0"/>
              </a:rPr>
              <a:t>  </a:t>
            </a:r>
          </a:p>
          <a:p>
            <a:pPr algn="just"/>
            <a:endParaRPr lang="en-US" altLang="en-IN"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
            </a:pP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8251" y="22003123"/>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297388" y="4377928"/>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041" y="2510187"/>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508558" y="1617300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92530" y="2227887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33799" y="277772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67936" y="2554293"/>
            <a:ext cx="20158464" cy="2449901"/>
          </a:xfrm>
          <a:prstGeom prst="rect">
            <a:avLst/>
          </a:prstGeom>
          <a:noFill/>
        </p:spPr>
        <p:txBody>
          <a:bodyPr wrap="square" rtlCol="0">
            <a:spAutoFit/>
          </a:bodyPr>
          <a:lstStyle/>
          <a:p>
            <a:pPr algn="just" rtl="0">
              <a:spcBef>
                <a:spcPts val="1200"/>
              </a:spcBef>
              <a:spcAft>
                <a:spcPts val="1200"/>
              </a:spcAft>
            </a:pPr>
            <a:r>
              <a:rPr lang="en-US" sz="3580" b="1" i="0" u="none" strike="noStrike" dirty="0">
                <a:solidFill>
                  <a:srgbClr val="000000"/>
                </a:solidFill>
                <a:effectLst/>
                <a:latin typeface="Times New Roman" panose="02020603050405020304" pitchFamily="18" charset="0"/>
              </a:rPr>
              <a:t>The effectiveness of Dermatological manifestations of Melanoma disease using Novel Support Vector                             				Machine with entropy in comparison with K-Nearest Neighbor for better accuracy.</a:t>
            </a:r>
            <a:endParaRPr lang="en-US" sz="3580" b="1" dirty="0">
              <a:effectLst/>
            </a:endParaRPr>
          </a:p>
          <a:p>
            <a:br>
              <a:rPr lang="en-US" sz="3580" dirty="0"/>
            </a:b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3212" y="10219766"/>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980598" y="4514667"/>
            <a:ext cx="14171371" cy="5211811"/>
          </a:xfrm>
          <a:prstGeom prst="rect">
            <a:avLst/>
          </a:prstGeom>
          <a:noFill/>
        </p:spPr>
        <p:txBody>
          <a:bodyPr wrap="square" rtlCol="0">
            <a:spAutoFit/>
          </a:bodyPr>
          <a:lstStyle/>
          <a:p>
            <a:r>
              <a:rPr lang="en-IN" sz="2189"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sym typeface="+mn-ea"/>
            </a:endParaRPr>
          </a:p>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purpose of this research is to observe the accuracy of Melanoma disease using </a:t>
            </a:r>
            <a:r>
              <a:rPr lang="en-US" sz="2400" b="1" i="0" u="none" strike="noStrike" dirty="0">
                <a:solidFill>
                  <a:srgbClr val="000000"/>
                </a:solidFill>
                <a:effectLst/>
                <a:latin typeface="Times New Roman" panose="02020603050405020304" pitchFamily="18" charset="0"/>
              </a:rPr>
              <a:t>Novel Support Vector                             Machine with entropy in comparison with K-Nearest Neighbor.</a:t>
            </a:r>
            <a:endParaRPr lang="en-IN" sz="219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Melanoma is a type of skin cancer that develops when melanocytes (the cells that give the skin its tan or brown color) start to grow out of control. Melanoma is much less common than some other types of skin cancers. But melanoma is more dangerous because it’s much more likely to spread to other parts of the body if not  found and treated early.</a:t>
            </a:r>
          </a:p>
          <a:p>
            <a:pPr marL="342900" indent="-342900">
              <a:buFont typeface="Wingdings" panose="05000000000000000000" pitchFamily="2" charset="2"/>
              <a:buChar char="Ø"/>
            </a:pPr>
            <a:r>
              <a:rPr lang="en-IN" sz="2190" b="1" i="0" dirty="0">
                <a:effectLst/>
                <a:latin typeface="Times New Roman" panose="02020603050405020304" pitchFamily="18" charset="0"/>
                <a:cs typeface="Times New Roman" panose="02020603050405020304" pitchFamily="18" charset="0"/>
              </a:rPr>
              <a:t>Utilizing machine learning in dermatological manifestations of melanoma aims to enhance early diagnosis, predict metastasis risk and disease-free survival, and identify decreased serum GM-CSF levels as a potential adverse prognostic marker in early-stage melanoma patients.</a:t>
            </a:r>
            <a:endParaRPr lang="en-US" sz="2190" b="1" i="0" dirty="0">
              <a:effectLst/>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The SVM with Entropy boosts accuracy in high-dimensional, non-linear datasets by leveraging entropy as a discriminative feature. Conversely, K-NN prioritizes simplicity and noise resilience but struggles with scalability and parameter sensitivity, affecting accuracy, particularly in large datasets.</a:t>
            </a:r>
          </a:p>
          <a:p>
            <a:pPr marL="341254" indent="-341254">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I have used the dataset from the Kaggle which has 10,000 rows and 10 columns.</a:t>
            </a:r>
          </a:p>
        </p:txBody>
      </p:sp>
      <p:sp>
        <p:nvSpPr>
          <p:cNvPr id="36" name="TextBox 35"/>
          <p:cNvSpPr txBox="1"/>
          <p:nvPr/>
        </p:nvSpPr>
        <p:spPr>
          <a:xfrm>
            <a:off x="6133287" y="12001143"/>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02569" y="23162923"/>
            <a:ext cx="20489198" cy="3462486"/>
          </a:xfrm>
          <a:prstGeom prst="rect">
            <a:avLst/>
          </a:prstGeom>
          <a:noFill/>
        </p:spPr>
        <p:txBody>
          <a:bodyPr wrap="square" rtlCol="0">
            <a:spAutoFit/>
          </a:bodyPr>
          <a:lstStyle/>
          <a:p>
            <a:pPr marL="341254" indent="-341254" algn="just">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The Accuracy of Support </a:t>
            </a:r>
            <a:r>
              <a:rPr lang="en-US" sz="2190" b="1" spc="-30" dirty="0">
                <a:latin typeface="Times New Roman" panose="02020603050405020304" pitchFamily="18" charset="0"/>
                <a:ea typeface="Arial" panose="020B0604020202020204" pitchFamily="34" charset="0"/>
                <a:cs typeface="Times New Roman" panose="02020603050405020304" pitchFamily="18" charset="0"/>
              </a:rPr>
              <a:t>Vector </a:t>
            </a:r>
            <a:r>
              <a:rPr lang="en-US" sz="2190" b="1" dirty="0">
                <a:latin typeface="Times New Roman" panose="02020603050405020304" pitchFamily="18" charset="0"/>
                <a:ea typeface="Arial" panose="020B0604020202020204" pitchFamily="34" charset="0"/>
                <a:cs typeface="Times New Roman" panose="02020603050405020304" pitchFamily="18" charset="0"/>
              </a:rPr>
              <a:t>Machine </a:t>
            </a:r>
            <a:r>
              <a:rPr lang="en-US" sz="2190" b="1" dirty="0">
                <a:latin typeface="Times New Roman" panose="02020603050405020304" pitchFamily="18" charset="0"/>
                <a:cs typeface="Times New Roman" panose="02020603050405020304" pitchFamily="18" charset="0"/>
              </a:rPr>
              <a:t>83.83% and K- nearest n</a:t>
            </a:r>
            <a:r>
              <a:rPr lang="en-US" sz="2190" b="1" dirty="0">
                <a:latin typeface="Times New Roman" panose="02020603050405020304" pitchFamily="18" charset="0"/>
                <a:ea typeface="Arial" panose="020B0604020202020204" pitchFamily="34" charset="0"/>
                <a:cs typeface="Times New Roman" panose="02020603050405020304" pitchFamily="18" charset="0"/>
              </a:rPr>
              <a:t>eighbor classifier 80.73%. So, from the two algorithms we found that SVM has better accuracy.</a:t>
            </a:r>
          </a:p>
          <a:p>
            <a:pPr marL="341254" indent="-341254" algn="just">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The diagnosis of melanoma is aided by color, texture, and form aspects that capture differences in pigmentation, texture patterns, and lesion geometry. While preprocessing, dimensionality reduction, optimal kernel functions, and distance metrics are essential for accurate classification with SVM and K-NN, the integration of entropy, clinical data, and feature fusion improves discrimination.</a:t>
            </a:r>
          </a:p>
          <a:p>
            <a:pPr marL="342900" indent="-342900" algn="just">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This comprise possible biases brought on by unbalanced data, difficulties choosing features that affect how well a model performs, and computational difficulty, especially when dealing with big datasets. Furthermore, complicated entropy-based characteristics may impair interpretability, and external validation is required to improve the generalizability of results outside of the research dataset.</a:t>
            </a:r>
            <a:endParaRPr lang="en-IN" sz="2190" b="1" i="0" dirty="0">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Our study highlights a significant difference in accuracy between SVM and KNN for melanoma dermatological manifestations, with SVM achieving 83.83% accuracy compared to KNN's 80.73%, substantiated by a p-value of 0.024. These findings emphasize SVM's potential as a reliable tool, advancing melanoma prediction with advanced machine learning techniques.</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842736"/>
          </a:xfrm>
          <a:prstGeom prst="rect">
            <a:avLst/>
          </a:prstGeom>
          <a:noFill/>
        </p:spPr>
        <p:txBody>
          <a:bodyPr wrap="square" rtlCol="0">
            <a:spAutoFit/>
          </a:bodyPr>
          <a:lstStyle/>
          <a:p>
            <a:pPr marL="341254" indent="-341254"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Aggarwal, Pushkar. 2021. “Performance of Artificial Intelligence Imaging Models in Detecting Dermatological Manifestations in Higher Fitzpatrick Skin </a:t>
            </a:r>
            <a:r>
              <a:rPr lang="en-IN" sz="2190" b="1" dirty="0" err="1">
                <a:latin typeface="Times New Roman" panose="02020603050405020304" pitchFamily="18" charset="0"/>
                <a:cs typeface="Times New Roman" panose="02020603050405020304" pitchFamily="18" charset="0"/>
              </a:rPr>
              <a:t>Color</a:t>
            </a:r>
            <a:r>
              <a:rPr lang="en-IN" sz="2190" b="1" dirty="0">
                <a:latin typeface="Times New Roman" panose="02020603050405020304" pitchFamily="18" charset="0"/>
                <a:cs typeface="Times New Roman" panose="02020603050405020304" pitchFamily="18" charset="0"/>
              </a:rPr>
              <a:t> Classifications.” </a:t>
            </a:r>
            <a:r>
              <a:rPr lang="en-IN" sz="2190" b="1" i="1" dirty="0">
                <a:latin typeface="Times New Roman" panose="02020603050405020304" pitchFamily="18" charset="0"/>
                <a:cs typeface="Times New Roman" panose="02020603050405020304" pitchFamily="18" charset="0"/>
              </a:rPr>
              <a:t>JMIR Dermatology</a:t>
            </a:r>
            <a:r>
              <a:rPr lang="en-IN" sz="2190" b="1" dirty="0">
                <a:latin typeface="Times New Roman" panose="02020603050405020304" pitchFamily="18" charset="0"/>
                <a:cs typeface="Times New Roman" panose="02020603050405020304" pitchFamily="18" charset="0"/>
              </a:rPr>
              <a:t> 4 (2): e31697.</a:t>
            </a:r>
            <a:endParaRPr lang="en-IN" sz="2190" b="1" i="0" strike="noStrike" dirty="0">
              <a:solidFill>
                <a:srgbClr val="0563C1"/>
              </a:solidFill>
              <a:effectLst/>
              <a:latin typeface="Times New Roman" panose="02020603050405020304" pitchFamily="18" charset="0"/>
              <a:cs typeface="Times New Roman" panose="02020603050405020304" pitchFamily="18" charset="0"/>
            </a:endParaRPr>
          </a:p>
          <a:p>
            <a:pPr marL="341254" indent="-341254"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63500" indent="-342900"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Ingen-House-Oro, Saskia, Brigitte Milpied, Marine Badrignans, Cristina Carrera, Yannick S. Elshot, Benoit Bensaid, Sonia Segura, et al. 2022. “Severe Blistering 	Eruptions Induced by Immune Checkpoint Inhibitors: A Multicentre International Study of 32 Cases.” </a:t>
            </a:r>
            <a:r>
              <a:rPr lang="en-IN" sz="2190" b="1" i="1" dirty="0">
                <a:latin typeface="Times New Roman" panose="02020603050405020304" pitchFamily="18" charset="0"/>
                <a:cs typeface="Times New Roman" panose="02020603050405020304" pitchFamily="18" charset="0"/>
              </a:rPr>
              <a:t>Melanoma Research</a:t>
            </a:r>
            <a:r>
              <a:rPr lang="en-IN" sz="2190" b="1" dirty="0">
                <a:latin typeface="Times New Roman" panose="02020603050405020304" pitchFamily="18" charset="0"/>
                <a:cs typeface="Times New Roman" panose="02020603050405020304" pitchFamily="18" charset="0"/>
              </a:rPr>
              <a:t> 32 (3).</a:t>
            </a:r>
            <a:endParaRPr lang="en-IN" sz="2190" b="1" i="0" strike="noStrike" dirty="0">
              <a:effectLst/>
              <a:latin typeface="Times New Roman" panose="02020603050405020304" pitchFamily="18" charset="0"/>
              <a:cs typeface="Times New Roman" panose="02020603050405020304" pitchFamily="18" charset="0"/>
            </a:endParaRPr>
          </a:p>
          <a:p>
            <a:pPr marL="63500" indent="-342900" rtl="0">
              <a:spcBef>
                <a:spcPts val="0"/>
              </a:spcBef>
              <a:spcAft>
                <a:spcPts val="0"/>
              </a:spcAft>
              <a:buFont typeface="Wingdings" panose="05000000000000000000" pitchFamily="2" charset="2"/>
              <a:buChar char="Ø"/>
            </a:pPr>
            <a:endParaRPr lang="en-IN" sz="2190" b="1"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Dika, Emi, Martina Lambertini, Bruna Gouveia, Martina Mussi, Emanuela Marcelli, Elena Campione, Carlotta Gurioli, Barbara Melotti, Aurora Alessandrini, and Simone Ribero. 2021. “Oral Manifestations in Melanoma  Patients Treated with Target or Immunomodulatory Therapies.” </a:t>
            </a:r>
            <a:r>
              <a:rPr lang="en-IN" sz="2190" b="1" i="1" dirty="0">
                <a:latin typeface="Times New Roman" panose="02020603050405020304" pitchFamily="18" charset="0"/>
                <a:cs typeface="Times New Roman" panose="02020603050405020304" pitchFamily="18" charset="0"/>
              </a:rPr>
              <a:t>Journal of Clinical Medicine Research</a:t>
            </a:r>
            <a:r>
              <a:rPr lang="en-IN" sz="2190" b="1" dirty="0">
                <a:latin typeface="Times New Roman" panose="02020603050405020304" pitchFamily="18" charset="0"/>
                <a:cs typeface="Times New Roman" panose="02020603050405020304" pitchFamily="18" charset="0"/>
              </a:rPr>
              <a:t> 10 (6). </a:t>
            </a:r>
            <a:endParaRPr lang="en-IN" sz="2190" b="1" dirty="0">
              <a:effectLst/>
              <a:latin typeface="Times New Roman" panose="02020603050405020304" pitchFamily="18" charset="0"/>
              <a:cs typeface="Times New Roman" panose="02020603050405020304" pitchFamily="18" charset="0"/>
            </a:endParaRPr>
          </a:p>
          <a:p>
            <a:endParaRPr lang="en-IN" sz="2190" b="1" dirty="0">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Wingdings" panose="05000000000000000000" pitchFamily="2" charset="2"/>
              <a:buChar char="Ø"/>
            </a:pPr>
            <a:r>
              <a:rPr lang="en-IN" sz="2190" b="1" dirty="0">
                <a:solidFill>
                  <a:srgbClr val="0563C1"/>
                </a:solidFill>
                <a:latin typeface="Times New Roman" panose="02020603050405020304" pitchFamily="18" charset="0"/>
                <a:cs typeface="Times New Roman" panose="02020603050405020304" pitchFamily="18" charset="0"/>
              </a:rPr>
              <a:t>  </a:t>
            </a:r>
            <a:r>
              <a:rPr lang="en-IN" sz="2190" b="1" dirty="0">
                <a:latin typeface="Times New Roman" panose="02020603050405020304" pitchFamily="18" charset="0"/>
                <a:cs typeface="Times New Roman" panose="02020603050405020304" pitchFamily="18" charset="0"/>
              </a:rPr>
              <a:t>Nwabudike, Lawrence Chukwudi, Ana Maria Oproiu, Ioana Mihaela Dogaru, Mariana Costache, and Alin Laurentiu Tatu. 2022. “Clinical, Dermoscopic and Microscopic Features of a ‘Collision Tumor’ Ultimately Confirmed as a Regressing Melanoma - Lessons Learnt from a Chance Diagnosis.” </a:t>
            </a:r>
            <a:r>
              <a:rPr lang="en-IN" sz="2190" b="1" i="1" dirty="0">
                <a:latin typeface="Times New Roman" panose="02020603050405020304" pitchFamily="18" charset="0"/>
                <a:cs typeface="Times New Roman" panose="02020603050405020304" pitchFamily="18" charset="0"/>
              </a:rPr>
              <a:t>Clinical, Cosmetic and Investigational Dermatology</a:t>
            </a:r>
            <a:r>
              <a:rPr lang="en-IN" sz="2190" b="1" dirty="0">
                <a:latin typeface="Times New Roman" panose="02020603050405020304" pitchFamily="18" charset="0"/>
                <a:cs typeface="Times New Roman" panose="02020603050405020304" pitchFamily="18" charset="0"/>
              </a:rPr>
              <a:t> 15 (July): 1325–31.</a:t>
            </a:r>
            <a:endParaRPr lang="en-IN" sz="2190" b="1" dirty="0">
              <a:effectLst/>
              <a:latin typeface="Times New Roman" panose="02020603050405020304" pitchFamily="18" charset="0"/>
              <a:cs typeface="Times New Roman" panose="02020603050405020304" pitchFamily="18" charset="0"/>
            </a:endParaRPr>
          </a:p>
          <a:p>
            <a:br>
              <a:rPr lang="en-IN" sz="2190" b="1" dirty="0">
                <a:latin typeface="Times New Roman" panose="02020603050405020304" pitchFamily="18" charset="0"/>
                <a:cs typeface="Times New Roman" panose="02020603050405020304" pitchFamily="18" charset="0"/>
              </a:rPr>
            </a:br>
            <a:endParaRPr lang="en-IN" sz="2190"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6319044" y="15893159"/>
            <a:ext cx="14572723" cy="4352089"/>
          </a:xfrm>
          <a:prstGeom prst="rect">
            <a:avLst/>
          </a:prstGeom>
          <a:noFill/>
        </p:spPr>
        <p:txBody>
          <a:bodyPr wrap="square" rtlCol="0">
            <a:spAutoFit/>
          </a:bodyPr>
          <a:lstStyle/>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Data preparation involves proper dataset division, shuffling to avoid bias, and preprocessing to standardize data, ensuring consistency for enhanced model training.</a:t>
            </a:r>
          </a:p>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Feature extraction captures critical information from dermatological manifestations, facilitating lesion differentiation, while training SVM with entropy and K-NN enables performance comparison in utilizing these features for classification.</a:t>
            </a:r>
          </a:p>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Evaluation, analysis, and optimization of models on testing datasets, including hyperparameter tuning and statistical tests, identify the superior classifier for melanoma classification among SVM and K-NN.</a:t>
            </a:r>
          </a:p>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By independent sample test, there is a significant difference in accuracy attained by the algorithm is 0.024(p&lt;0.05).Support Vector Machine(SVM) outperforms other machine learning algorithm in Dermatological manifestation of Melanoma disease prediction.</a:t>
            </a:r>
          </a:p>
          <a:p>
            <a:pPr marL="342900" indent="-342900">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endParaRPr lang="en-US" sz="1791" dirty="0"/>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Shaik Afroz</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192111374</a:t>
            </a:r>
          </a:p>
          <a:p>
            <a:pPr algn="r"/>
            <a:r>
              <a:rPr lang="en-US" sz="2189" b="1" dirty="0">
                <a:solidFill>
                  <a:schemeClr val="bg1"/>
                </a:solidFill>
                <a:latin typeface="Times New Roman" panose="02020603050405020304" pitchFamily="18" charset="0"/>
                <a:cs typeface="Times New Roman" panose="02020603050405020304" pitchFamily="18" charset="0"/>
              </a:rPr>
              <a:t>Guided by Dr. C. Rohith Bhat </a:t>
            </a:r>
          </a:p>
        </p:txBody>
      </p:sp>
      <p:sp>
        <p:nvSpPr>
          <p:cNvPr id="57" name="Rounded Rectangle 39">
            <a:extLst>
              <a:ext uri="{FF2B5EF4-FFF2-40B4-BE49-F238E27FC236}">
                <a16:creationId xmlns:a16="http://schemas.microsoft.com/office/drawing/2014/main" id="{BE7FF781-4C34-12AD-3EFA-0A01471B30F7}"/>
              </a:ext>
            </a:extLst>
          </p:cNvPr>
          <p:cNvSpPr/>
          <p:nvPr/>
        </p:nvSpPr>
        <p:spPr>
          <a:xfrm>
            <a:off x="6190083" y="11588335"/>
            <a:ext cx="3502845" cy="122247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Pre-processing</a:t>
            </a:r>
            <a:endParaRPr lang="en-IN" sz="2000" b="1" dirty="0">
              <a:solidFill>
                <a:schemeClr val="tx1"/>
              </a:solidFill>
            </a:endParaRPr>
          </a:p>
        </p:txBody>
      </p:sp>
      <p:sp>
        <p:nvSpPr>
          <p:cNvPr id="58" name="Rectangle 57">
            <a:extLst>
              <a:ext uri="{FF2B5EF4-FFF2-40B4-BE49-F238E27FC236}">
                <a16:creationId xmlns:a16="http://schemas.microsoft.com/office/drawing/2014/main" id="{0BB6CD1F-1217-886F-3EBC-2A784EB9265B}"/>
              </a:ext>
            </a:extLst>
          </p:cNvPr>
          <p:cNvSpPr/>
          <p:nvPr/>
        </p:nvSpPr>
        <p:spPr>
          <a:xfrm>
            <a:off x="11512736" y="11305987"/>
            <a:ext cx="3502845" cy="187771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9" name="Picture 58">
            <a:extLst>
              <a:ext uri="{FF2B5EF4-FFF2-40B4-BE49-F238E27FC236}">
                <a16:creationId xmlns:a16="http://schemas.microsoft.com/office/drawing/2014/main" id="{008A4560-C33B-8E7B-E308-A38C869C9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494" y="11243947"/>
            <a:ext cx="3502845" cy="1973207"/>
          </a:xfrm>
          <a:prstGeom prst="rect">
            <a:avLst/>
          </a:prstGeom>
          <a:blipFill>
            <a:blip r:embed="rId4"/>
            <a:stretch>
              <a:fillRect/>
            </a:stretch>
          </a:blipFill>
        </p:spPr>
      </p:pic>
      <p:pic>
        <p:nvPicPr>
          <p:cNvPr id="61" name="Picture 8">
            <a:extLst>
              <a:ext uri="{FF2B5EF4-FFF2-40B4-BE49-F238E27FC236}">
                <a16:creationId xmlns:a16="http://schemas.microsoft.com/office/drawing/2014/main" id="{D93FE0DB-7A9B-56B0-56D5-42A091812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8140" y="11166407"/>
            <a:ext cx="4107429" cy="208328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a:extLst>
              <a:ext uri="{FF2B5EF4-FFF2-40B4-BE49-F238E27FC236}">
                <a16:creationId xmlns:a16="http://schemas.microsoft.com/office/drawing/2014/main" id="{DAF4DD79-8EAF-6319-B5CF-5F3B274F2D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15581" y="14098863"/>
            <a:ext cx="3762375" cy="1595984"/>
          </a:xfrm>
          <a:prstGeom prst="rect">
            <a:avLst/>
          </a:prstGeom>
        </p:spPr>
      </p:pic>
      <p:pic>
        <p:nvPicPr>
          <p:cNvPr id="63" name="Picture 62">
            <a:extLst>
              <a:ext uri="{FF2B5EF4-FFF2-40B4-BE49-F238E27FC236}">
                <a16:creationId xmlns:a16="http://schemas.microsoft.com/office/drawing/2014/main" id="{4A3E37F6-B5F3-21FF-DA06-29EAC5010B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39411" y="13836846"/>
            <a:ext cx="1924405" cy="1752600"/>
          </a:xfrm>
          <a:prstGeom prst="rect">
            <a:avLst/>
          </a:prstGeom>
        </p:spPr>
      </p:pic>
      <p:sp>
        <p:nvSpPr>
          <p:cNvPr id="34" name="Rectangle: Rounded Corners 33">
            <a:extLst>
              <a:ext uri="{FF2B5EF4-FFF2-40B4-BE49-F238E27FC236}">
                <a16:creationId xmlns:a16="http://schemas.microsoft.com/office/drawing/2014/main" id="{D001A401-C23E-A90A-E41B-23A73CD1A642}"/>
              </a:ext>
            </a:extLst>
          </p:cNvPr>
          <p:cNvSpPr/>
          <p:nvPr/>
        </p:nvSpPr>
        <p:spPr>
          <a:xfrm>
            <a:off x="481877" y="16873778"/>
            <a:ext cx="5614123" cy="4154053"/>
          </a:xfrm>
          <a:prstGeom prst="roundRect">
            <a:avLst>
              <a:gd name="adj" fmla="val 18877"/>
            </a:avLst>
          </a:prstGeom>
          <a:blipFill>
            <a:blip r:embed="rId8"/>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D53175EE-7AA8-CBA7-F390-F5CABFD44242}"/>
              </a:ext>
            </a:extLst>
          </p:cNvPr>
          <p:cNvSpPr/>
          <p:nvPr/>
        </p:nvSpPr>
        <p:spPr>
          <a:xfrm>
            <a:off x="15307768" y="4528190"/>
            <a:ext cx="5845900" cy="4940056"/>
          </a:xfrm>
          <a:prstGeom prst="roundRect">
            <a:avLst/>
          </a:prstGeom>
          <a:blipFill>
            <a:blip r:embed="rId9"/>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11A88E94-727A-E3D0-A61A-D54A29A9F155}"/>
              </a:ext>
            </a:extLst>
          </p:cNvPr>
          <p:cNvSpPr/>
          <p:nvPr/>
        </p:nvSpPr>
        <p:spPr>
          <a:xfrm>
            <a:off x="1417333" y="11252634"/>
            <a:ext cx="2876123" cy="1744337"/>
          </a:xfrm>
          <a:prstGeom prst="roundRect">
            <a:avLst/>
          </a:prstGeom>
          <a:blipFill>
            <a:blip r:embed="rId10"/>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ight Arrow 44">
            <a:extLst>
              <a:ext uri="{FF2B5EF4-FFF2-40B4-BE49-F238E27FC236}">
                <a16:creationId xmlns:a16="http://schemas.microsoft.com/office/drawing/2014/main" id="{0A4DE533-CF77-B3FA-2EA2-F75241B723D8}"/>
              </a:ext>
            </a:extLst>
          </p:cNvPr>
          <p:cNvSpPr/>
          <p:nvPr/>
        </p:nvSpPr>
        <p:spPr>
          <a:xfrm flipV="1">
            <a:off x="4468955" y="11809366"/>
            <a:ext cx="1625185" cy="68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44">
            <a:extLst>
              <a:ext uri="{FF2B5EF4-FFF2-40B4-BE49-F238E27FC236}">
                <a16:creationId xmlns:a16="http://schemas.microsoft.com/office/drawing/2014/main" id="{323E0B36-0ABC-818A-C1E4-031C85143DBA}"/>
              </a:ext>
            </a:extLst>
          </p:cNvPr>
          <p:cNvSpPr/>
          <p:nvPr/>
        </p:nvSpPr>
        <p:spPr>
          <a:xfrm flipV="1">
            <a:off x="9788871" y="11912186"/>
            <a:ext cx="1625185" cy="68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Arrow 44">
            <a:extLst>
              <a:ext uri="{FF2B5EF4-FFF2-40B4-BE49-F238E27FC236}">
                <a16:creationId xmlns:a16="http://schemas.microsoft.com/office/drawing/2014/main" id="{C9CC3034-E4B0-8F9F-2C51-A6419E4D18CB}"/>
              </a:ext>
            </a:extLst>
          </p:cNvPr>
          <p:cNvSpPr/>
          <p:nvPr/>
        </p:nvSpPr>
        <p:spPr>
          <a:xfrm flipV="1">
            <a:off x="15151969" y="12015722"/>
            <a:ext cx="1194010" cy="56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ight Arrow 49">
            <a:extLst>
              <a:ext uri="{FF2B5EF4-FFF2-40B4-BE49-F238E27FC236}">
                <a16:creationId xmlns:a16="http://schemas.microsoft.com/office/drawing/2014/main" id="{6BCD2ECD-5D10-F60C-905A-FBA49B180674}"/>
              </a:ext>
            </a:extLst>
          </p:cNvPr>
          <p:cNvSpPr/>
          <p:nvPr/>
        </p:nvSpPr>
        <p:spPr>
          <a:xfrm rot="5400000">
            <a:off x="17473952" y="13233013"/>
            <a:ext cx="706334" cy="727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ight Arrow 50">
            <a:extLst>
              <a:ext uri="{FF2B5EF4-FFF2-40B4-BE49-F238E27FC236}">
                <a16:creationId xmlns:a16="http://schemas.microsoft.com/office/drawing/2014/main" id="{DBE61AA7-C2F7-2B18-2C72-8AD5A8551D32}"/>
              </a:ext>
            </a:extLst>
          </p:cNvPr>
          <p:cNvSpPr/>
          <p:nvPr/>
        </p:nvSpPr>
        <p:spPr>
          <a:xfrm rot="10800000">
            <a:off x="11886374" y="14423924"/>
            <a:ext cx="2807083" cy="78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8533DB86-2323-4636-8B7E-300AC9482D7A}"/>
              </a:ext>
            </a:extLst>
          </p:cNvPr>
          <p:cNvSpPr txBox="1"/>
          <p:nvPr/>
        </p:nvSpPr>
        <p:spPr>
          <a:xfrm>
            <a:off x="1668057" y="13144506"/>
            <a:ext cx="1857873" cy="429348"/>
          </a:xfrm>
          <a:prstGeom prst="rect">
            <a:avLst/>
          </a:prstGeom>
          <a:noFill/>
        </p:spPr>
        <p:txBody>
          <a:bodyPr wrap="square" rtlCol="0">
            <a:spAutoFit/>
          </a:bodyPr>
          <a:lstStyle/>
          <a:p>
            <a:r>
              <a:rPr lang="en-US" sz="2190" b="1" dirty="0"/>
              <a:t>     Input data</a:t>
            </a:r>
            <a:endParaRPr lang="en-IN" sz="2190" b="1" dirty="0"/>
          </a:p>
        </p:txBody>
      </p:sp>
      <p:sp>
        <p:nvSpPr>
          <p:cNvPr id="67" name="TextBox 66">
            <a:extLst>
              <a:ext uri="{FF2B5EF4-FFF2-40B4-BE49-F238E27FC236}">
                <a16:creationId xmlns:a16="http://schemas.microsoft.com/office/drawing/2014/main" id="{C71E2AAC-8069-9B92-1CC3-B8608FC770A3}"/>
              </a:ext>
            </a:extLst>
          </p:cNvPr>
          <p:cNvSpPr txBox="1"/>
          <p:nvPr/>
        </p:nvSpPr>
        <p:spPr>
          <a:xfrm>
            <a:off x="12024998" y="13288683"/>
            <a:ext cx="2876123" cy="400110"/>
          </a:xfrm>
          <a:prstGeom prst="rect">
            <a:avLst/>
          </a:prstGeom>
          <a:noFill/>
        </p:spPr>
        <p:txBody>
          <a:bodyPr wrap="square" rtlCol="0">
            <a:spAutoFit/>
          </a:bodyPr>
          <a:lstStyle/>
          <a:p>
            <a:r>
              <a:rPr lang="en-US" sz="2000" b="1" dirty="0"/>
              <a:t>Feature Extraction</a:t>
            </a:r>
            <a:endParaRPr lang="en-IN" sz="2000" b="1" dirty="0"/>
          </a:p>
        </p:txBody>
      </p:sp>
      <p:sp>
        <p:nvSpPr>
          <p:cNvPr id="69" name="TextBox 68">
            <a:extLst>
              <a:ext uri="{FF2B5EF4-FFF2-40B4-BE49-F238E27FC236}">
                <a16:creationId xmlns:a16="http://schemas.microsoft.com/office/drawing/2014/main" id="{2364179A-4930-F9B3-E4DE-5F47B440A730}"/>
              </a:ext>
            </a:extLst>
          </p:cNvPr>
          <p:cNvSpPr txBox="1"/>
          <p:nvPr/>
        </p:nvSpPr>
        <p:spPr>
          <a:xfrm>
            <a:off x="18435800" y="13340608"/>
            <a:ext cx="2155424" cy="369332"/>
          </a:xfrm>
          <a:prstGeom prst="rect">
            <a:avLst/>
          </a:prstGeom>
          <a:noFill/>
        </p:spPr>
        <p:txBody>
          <a:bodyPr wrap="square" rtlCol="0">
            <a:spAutoFit/>
          </a:bodyPr>
          <a:lstStyle/>
          <a:p>
            <a:r>
              <a:rPr lang="en-US" b="1" dirty="0"/>
              <a:t>Classification</a:t>
            </a:r>
            <a:endParaRPr lang="en-IN" b="1" dirty="0"/>
          </a:p>
        </p:txBody>
      </p:sp>
      <p:sp>
        <p:nvSpPr>
          <p:cNvPr id="70" name="TextBox 69">
            <a:extLst>
              <a:ext uri="{FF2B5EF4-FFF2-40B4-BE49-F238E27FC236}">
                <a16:creationId xmlns:a16="http://schemas.microsoft.com/office/drawing/2014/main" id="{D872D7A7-CE5F-D5B5-224C-068BA7CD439B}"/>
              </a:ext>
            </a:extLst>
          </p:cNvPr>
          <p:cNvSpPr txBox="1"/>
          <p:nvPr/>
        </p:nvSpPr>
        <p:spPr>
          <a:xfrm>
            <a:off x="18190640" y="15144908"/>
            <a:ext cx="2565140" cy="369332"/>
          </a:xfrm>
          <a:prstGeom prst="rect">
            <a:avLst/>
          </a:prstGeom>
          <a:noFill/>
        </p:spPr>
        <p:txBody>
          <a:bodyPr wrap="square" rtlCol="0">
            <a:spAutoFit/>
          </a:bodyPr>
          <a:lstStyle/>
          <a:p>
            <a:r>
              <a:rPr lang="en-US" b="1" dirty="0"/>
              <a:t>          Split, Train and test</a:t>
            </a:r>
            <a:endParaRPr lang="en-IN" b="1" dirty="0"/>
          </a:p>
        </p:txBody>
      </p:sp>
      <p:sp>
        <p:nvSpPr>
          <p:cNvPr id="11" name="TextBox 10">
            <a:extLst>
              <a:ext uri="{FF2B5EF4-FFF2-40B4-BE49-F238E27FC236}">
                <a16:creationId xmlns:a16="http://schemas.microsoft.com/office/drawing/2014/main" id="{A342C240-2755-5D80-C23C-321F529C5E03}"/>
              </a:ext>
            </a:extLst>
          </p:cNvPr>
          <p:cNvSpPr txBox="1"/>
          <p:nvPr/>
        </p:nvSpPr>
        <p:spPr>
          <a:xfrm>
            <a:off x="1185413" y="21111499"/>
            <a:ext cx="4207049"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SPSS Analysis of SVM with KNN</a:t>
            </a:r>
            <a:endParaRPr lang="en-IN" sz="2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6A745BC-FF23-E9AF-BD20-83BBCF81A995}"/>
              </a:ext>
            </a:extLst>
          </p:cNvPr>
          <p:cNvSpPr txBox="1"/>
          <p:nvPr/>
        </p:nvSpPr>
        <p:spPr>
          <a:xfrm>
            <a:off x="9449977" y="10305542"/>
            <a:ext cx="11752513" cy="677108"/>
          </a:xfrm>
          <a:prstGeom prst="rect">
            <a:avLst/>
          </a:prstGeom>
          <a:noFill/>
        </p:spPr>
        <p:txBody>
          <a:bodyPr wrap="non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WORKFLOW OF MELANOMA DISEASE PREDICTION USING MACHINE LEARNING METHOD</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dirty="0"/>
          </a:p>
        </p:txBody>
      </p:sp>
      <p:graphicFrame>
        <p:nvGraphicFramePr>
          <p:cNvPr id="2" name="Table 1">
            <a:extLst>
              <a:ext uri="{FF2B5EF4-FFF2-40B4-BE49-F238E27FC236}">
                <a16:creationId xmlns:a16="http://schemas.microsoft.com/office/drawing/2014/main" id="{AE54547C-0E2A-F684-7709-B9DC9C7AA050}"/>
              </a:ext>
            </a:extLst>
          </p:cNvPr>
          <p:cNvGraphicFramePr>
            <a:graphicFrameLocks noGrp="1"/>
          </p:cNvGraphicFramePr>
          <p:nvPr>
            <p:extLst>
              <p:ext uri="{D42A27DB-BD31-4B8C-83A1-F6EECF244321}">
                <p14:modId xmlns:p14="http://schemas.microsoft.com/office/powerpoint/2010/main" val="54002107"/>
              </p:ext>
            </p:extLst>
          </p:nvPr>
        </p:nvGraphicFramePr>
        <p:xfrm>
          <a:off x="7523599" y="19623620"/>
          <a:ext cx="12686985" cy="2222811"/>
        </p:xfrm>
        <a:graphic>
          <a:graphicData uri="http://schemas.openxmlformats.org/drawingml/2006/table">
            <a:tbl>
              <a:tblPr/>
              <a:tblGrid>
                <a:gridCol w="2312305">
                  <a:extLst>
                    <a:ext uri="{9D8B030D-6E8A-4147-A177-3AD203B41FA5}">
                      <a16:colId xmlns:a16="http://schemas.microsoft.com/office/drawing/2014/main" val="1897153661"/>
                    </a:ext>
                  </a:extLst>
                </a:gridCol>
                <a:gridCol w="2250916">
                  <a:extLst>
                    <a:ext uri="{9D8B030D-6E8A-4147-A177-3AD203B41FA5}">
                      <a16:colId xmlns:a16="http://schemas.microsoft.com/office/drawing/2014/main" val="3215956906"/>
                    </a:ext>
                  </a:extLst>
                </a:gridCol>
                <a:gridCol w="1629180">
                  <a:extLst>
                    <a:ext uri="{9D8B030D-6E8A-4147-A177-3AD203B41FA5}">
                      <a16:colId xmlns:a16="http://schemas.microsoft.com/office/drawing/2014/main" val="4226019063"/>
                    </a:ext>
                  </a:extLst>
                </a:gridCol>
                <a:gridCol w="2086708">
                  <a:extLst>
                    <a:ext uri="{9D8B030D-6E8A-4147-A177-3AD203B41FA5}">
                      <a16:colId xmlns:a16="http://schemas.microsoft.com/office/drawing/2014/main" val="2979883517"/>
                    </a:ext>
                  </a:extLst>
                </a:gridCol>
                <a:gridCol w="2382051">
                  <a:extLst>
                    <a:ext uri="{9D8B030D-6E8A-4147-A177-3AD203B41FA5}">
                      <a16:colId xmlns:a16="http://schemas.microsoft.com/office/drawing/2014/main" val="3933375830"/>
                    </a:ext>
                  </a:extLst>
                </a:gridCol>
                <a:gridCol w="2025825">
                  <a:extLst>
                    <a:ext uri="{9D8B030D-6E8A-4147-A177-3AD203B41FA5}">
                      <a16:colId xmlns:a16="http://schemas.microsoft.com/office/drawing/2014/main" val="3159815146"/>
                    </a:ext>
                  </a:extLst>
                </a:gridCol>
              </a:tblGrid>
              <a:tr h="891765">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ALGORITHMS</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MEAN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STD.DEVIATION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STD.ERROR MEAN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4666155"/>
                  </a:ext>
                </a:extLst>
              </a:tr>
              <a:tr h="665523">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ACCURACY</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SVM</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83.8310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.59218</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.18726</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0019854"/>
                  </a:ext>
                </a:extLst>
              </a:tr>
              <a:tr h="665523">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KNN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80.7350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1.41463</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.44735</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468381"/>
                  </a:ext>
                </a:extLst>
              </a:tr>
            </a:tbl>
          </a:graphicData>
        </a:graphic>
      </p:graphicFrame>
      <p:sp>
        <p:nvSpPr>
          <p:cNvPr id="3" name="Rectangle 1">
            <a:extLst>
              <a:ext uri="{FF2B5EF4-FFF2-40B4-BE49-F238E27FC236}">
                <a16:creationId xmlns:a16="http://schemas.microsoft.com/office/drawing/2014/main" id="{95F2C065-BD22-2AEA-5422-517094201D96}"/>
              </a:ext>
            </a:extLst>
          </p:cNvPr>
          <p:cNvSpPr>
            <a:spLocks noChangeArrowheads="1"/>
          </p:cNvSpPr>
          <p:nvPr/>
        </p:nvSpPr>
        <p:spPr bwMode="auto">
          <a:xfrm>
            <a:off x="8437563" y="18372138"/>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501</TotalTime>
  <Words>876</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Afroz Shaik</cp:lastModifiedBy>
  <cp:revision>70</cp:revision>
  <dcterms:created xsi:type="dcterms:W3CDTF">2023-04-19T08:35:00Z</dcterms:created>
  <dcterms:modified xsi:type="dcterms:W3CDTF">2024-04-16T16:49:08Z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