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E7FF"/>
    <a:srgbClr val="828282"/>
    <a:srgbClr val="D7F5CD"/>
    <a:srgbClr val="FCDCB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341EDB-A960-4C29-9F74-C2F03735C7EB}" v="39" dt="2024-04-16T17:04:12.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2107" y="-1814"/>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froz Shaik" userId="8923b725c3bfedeb" providerId="LiveId" clId="{23341EDB-A960-4C29-9F74-C2F03735C7EB}"/>
    <pc:docChg chg="undo custSel modSld">
      <pc:chgData name="Afroz Shaik" userId="8923b725c3bfedeb" providerId="LiveId" clId="{23341EDB-A960-4C29-9F74-C2F03735C7EB}" dt="2024-04-16T17:04:12.278" v="273" actId="1076"/>
      <pc:docMkLst>
        <pc:docMk/>
      </pc:docMkLst>
      <pc:sldChg chg="addSp delSp modSp mod">
        <pc:chgData name="Afroz Shaik" userId="8923b725c3bfedeb" providerId="LiveId" clId="{23341EDB-A960-4C29-9F74-C2F03735C7EB}" dt="2024-04-16T17:04:12.278" v="273" actId="1076"/>
        <pc:sldMkLst>
          <pc:docMk/>
          <pc:sldMk cId="0" sldId="256"/>
        </pc:sldMkLst>
        <pc:spChg chg="add mod">
          <ac:chgData name="Afroz Shaik" userId="8923b725c3bfedeb" providerId="LiveId" clId="{23341EDB-A960-4C29-9F74-C2F03735C7EB}" dt="2024-04-16T17:04:12.278" v="273" actId="1076"/>
          <ac:spMkLst>
            <pc:docMk/>
            <pc:sldMk cId="0" sldId="256"/>
            <ac:spMk id="3" creationId="{09210289-2692-E286-87AA-0D3607248B54}"/>
          </ac:spMkLst>
        </pc:spChg>
        <pc:spChg chg="mod">
          <ac:chgData name="Afroz Shaik" userId="8923b725c3bfedeb" providerId="LiveId" clId="{23341EDB-A960-4C29-9F74-C2F03735C7EB}" dt="2024-04-16T16:57:49.694" v="211" actId="1076"/>
          <ac:spMkLst>
            <pc:docMk/>
            <pc:sldMk cId="0" sldId="256"/>
            <ac:spMk id="6" creationId="{00000000-0000-0000-0000-000000000000}"/>
          </ac:spMkLst>
        </pc:spChg>
        <pc:spChg chg="mod">
          <ac:chgData name="Afroz Shaik" userId="8923b725c3bfedeb" providerId="LiveId" clId="{23341EDB-A960-4C29-9F74-C2F03735C7EB}" dt="2024-04-04T09:53:44.424" v="199" actId="313"/>
          <ac:spMkLst>
            <pc:docMk/>
            <pc:sldMk cId="0" sldId="256"/>
            <ac:spMk id="26" creationId="{00000000-0000-0000-0000-000000000000}"/>
          </ac:spMkLst>
        </pc:spChg>
        <pc:spChg chg="mod">
          <ac:chgData name="Afroz Shaik" userId="8923b725c3bfedeb" providerId="LiveId" clId="{23341EDB-A960-4C29-9F74-C2F03735C7EB}" dt="2024-04-16T16:58:32.553" v="214"/>
          <ac:spMkLst>
            <pc:docMk/>
            <pc:sldMk cId="0" sldId="256"/>
            <ac:spMk id="30" creationId="{00000000-0000-0000-0000-000000000000}"/>
          </ac:spMkLst>
        </pc:spChg>
        <pc:spChg chg="mod">
          <ac:chgData name="Afroz Shaik" userId="8923b725c3bfedeb" providerId="LiveId" clId="{23341EDB-A960-4C29-9F74-C2F03735C7EB}" dt="2024-03-27T04:31:04.495" v="62" actId="1076"/>
          <ac:spMkLst>
            <pc:docMk/>
            <pc:sldMk cId="0" sldId="256"/>
            <ac:spMk id="38" creationId="{00000000-0000-0000-0000-000000000000}"/>
          </ac:spMkLst>
        </pc:spChg>
        <pc:spChg chg="mod">
          <ac:chgData name="Afroz Shaik" userId="8923b725c3bfedeb" providerId="LiveId" clId="{23341EDB-A960-4C29-9F74-C2F03735C7EB}" dt="2024-04-16T16:56:51.142" v="200" actId="14100"/>
          <ac:spMkLst>
            <pc:docMk/>
            <pc:sldMk cId="0" sldId="256"/>
            <ac:spMk id="39" creationId="{00000000-0000-0000-0000-000000000000}"/>
          </ac:spMkLst>
        </pc:spChg>
        <pc:spChg chg="del">
          <ac:chgData name="Afroz Shaik" userId="8923b725c3bfedeb" providerId="LiveId" clId="{23341EDB-A960-4C29-9F74-C2F03735C7EB}" dt="2024-04-04T09:51:17.803" v="79" actId="478"/>
          <ac:spMkLst>
            <pc:docMk/>
            <pc:sldMk cId="0" sldId="256"/>
            <ac:spMk id="46" creationId="{11A88E94-727A-E3D0-A61A-D54A29A9F155}"/>
          </ac:spMkLst>
        </pc:spChg>
        <pc:spChg chg="mod">
          <ac:chgData name="Afroz Shaik" userId="8923b725c3bfedeb" providerId="LiveId" clId="{23341EDB-A960-4C29-9F74-C2F03735C7EB}" dt="2024-04-04T09:08:46.945" v="68" actId="207"/>
          <ac:spMkLst>
            <pc:docMk/>
            <pc:sldMk cId="0" sldId="256"/>
            <ac:spMk id="57" creationId="{BE7FF781-4C34-12AD-3EFA-0A01471B30F7}"/>
          </ac:spMkLst>
        </pc:spChg>
        <pc:graphicFrameChg chg="add mod modGraphic">
          <ac:chgData name="Afroz Shaik" userId="8923b725c3bfedeb" providerId="LiveId" clId="{23341EDB-A960-4C29-9F74-C2F03735C7EB}" dt="2024-04-16T17:03:35.830" v="270" actId="1076"/>
          <ac:graphicFrameMkLst>
            <pc:docMk/>
            <pc:sldMk cId="0" sldId="256"/>
            <ac:graphicFrameMk id="2" creationId="{249A3F97-F831-8A8A-0684-6E25ED0F877F}"/>
          </ac:graphicFrameMkLst>
        </pc:graphicFrameChg>
        <pc:picChg chg="mod">
          <ac:chgData name="Afroz Shaik" userId="8923b725c3bfedeb" providerId="LiveId" clId="{23341EDB-A960-4C29-9F74-C2F03735C7EB}" dt="2024-04-04T09:08:50.834" v="69" actId="207"/>
          <ac:picMkLst>
            <pc:docMk/>
            <pc:sldMk cId="0" sldId="256"/>
            <ac:picMk id="59" creationId="{008A4560-C33B-8E7B-E308-A38C869C975A}"/>
          </ac:picMkLst>
        </pc:picChg>
        <pc:picChg chg="mod">
          <ac:chgData name="Afroz Shaik" userId="8923b725c3bfedeb" providerId="LiveId" clId="{23341EDB-A960-4C29-9F74-C2F03735C7EB}" dt="2024-04-04T09:08:54.364" v="70" actId="207"/>
          <ac:picMkLst>
            <pc:docMk/>
            <pc:sldMk cId="0" sldId="256"/>
            <ac:picMk id="61" creationId="{D93FE0DB-7A9B-56B0-56D5-42A091812BFE}"/>
          </ac:picMkLst>
        </pc:picChg>
        <pc:picChg chg="del mod">
          <ac:chgData name="Afroz Shaik" userId="8923b725c3bfedeb" providerId="LiveId" clId="{23341EDB-A960-4C29-9F74-C2F03735C7EB}" dt="2024-04-04T09:31:46.087" v="73" actId="478"/>
          <ac:picMkLst>
            <pc:docMk/>
            <pc:sldMk cId="0" sldId="256"/>
            <ac:picMk id="62" creationId="{DAF4DD79-8EAF-6319-B5CF-5F3B274F2D31}"/>
          </ac:picMkLst>
        </pc:picChg>
        <pc:picChg chg="mod">
          <ac:chgData name="Afroz Shaik" userId="8923b725c3bfedeb" providerId="LiveId" clId="{23341EDB-A960-4C29-9F74-C2F03735C7EB}" dt="2024-04-04T09:09:00.734" v="72" actId="207"/>
          <ac:picMkLst>
            <pc:docMk/>
            <pc:sldMk cId="0" sldId="256"/>
            <ac:picMk id="63" creationId="{4A3E37F6-B5F3-21FF-DA06-29EAC5010BA9}"/>
          </ac:picMkLst>
        </pc:picChg>
        <pc:picChg chg="add mod">
          <ac:chgData name="Afroz Shaik" userId="8923b725c3bfedeb" providerId="LiveId" clId="{23341EDB-A960-4C29-9F74-C2F03735C7EB}" dt="2024-04-04T09:32:15.302" v="78" actId="1076"/>
          <ac:picMkLst>
            <pc:docMk/>
            <pc:sldMk cId="0" sldId="256"/>
            <ac:picMk id="1026" creationId="{3491643B-47C5-596A-3717-B63238ED95E1}"/>
          </ac:picMkLst>
        </pc:picChg>
        <pc:picChg chg="add mod">
          <ac:chgData name="Afroz Shaik" userId="8923b725c3bfedeb" providerId="LiveId" clId="{23341EDB-A960-4C29-9F74-C2F03735C7EB}" dt="2024-04-04T09:51:24.083" v="81" actId="1076"/>
          <ac:picMkLst>
            <pc:docMk/>
            <pc:sldMk cId="0" sldId="256"/>
            <ac:picMk id="1028" creationId="{9FB5418A-44D6-C6D3-0680-F13285AA8BE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16-04-2024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16-04-2024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16-04-2024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16-04-2024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16-04-2024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16-04-2024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paperpile.com/b/J8UhnA/ogNZ"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979583"/>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16525" y="10000423"/>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190" b="1" dirty="0">
              <a:solidFill>
                <a:schemeClr val="tx1"/>
              </a:solidFill>
            </a:endParaRPr>
          </a:p>
        </p:txBody>
      </p:sp>
      <p:sp>
        <p:nvSpPr>
          <p:cNvPr id="6" name="Rectangle 5"/>
          <p:cNvSpPr/>
          <p:nvPr/>
        </p:nvSpPr>
        <p:spPr>
          <a:xfrm>
            <a:off x="-12911" y="15728297"/>
            <a:ext cx="21709812"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r>
              <a:rPr lang="en-US" altLang="en-IN" sz="2000" b="1"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algn="just"/>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algn="just"/>
            <a:r>
              <a:rPr lang="en-US" altLang="en-IN" sz="2000" b="1" dirty="0">
                <a:solidFill>
                  <a:schemeClr val="tx1"/>
                </a:solidFill>
                <a:latin typeface="Times New Roman" panose="02020603050405020304" pitchFamily="18" charset="0"/>
                <a:cs typeface="Times New Roman" panose="02020603050405020304" pitchFamily="18" charset="0"/>
              </a:rPr>
              <a:t>  </a:t>
            </a:r>
          </a:p>
          <a:p>
            <a:pPr algn="just"/>
            <a:endParaRPr lang="en-US" altLang="en-IN" sz="219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altLang="en-IN" sz="2000" b="1" dirty="0">
              <a:solidFill>
                <a:schemeClr val="tx1"/>
              </a:solidFill>
              <a:latin typeface="Times New Roman" panose="02020603050405020304" pitchFamily="18" charset="0"/>
              <a:cs typeface="Times New Roman" panose="02020603050405020304" pitchFamily="18" charset="0"/>
            </a:endParaRPr>
          </a:p>
          <a:p>
            <a:pPr algn="just"/>
            <a:endParaRPr lang="en-US" altLang="en-IN" sz="2000" b="1" dirty="0">
              <a:solidFill>
                <a:schemeClr val="tx1"/>
              </a:solidFill>
              <a:latin typeface="Times New Roman" panose="02020603050405020304" pitchFamily="18" charset="0"/>
              <a:cs typeface="Times New Roman" panose="02020603050405020304" pitchFamily="18" charset="0"/>
            </a:endParaRPr>
          </a:p>
          <a:p>
            <a:pPr marL="342900" indent="-342900" algn="ctr">
              <a:buFont typeface="Wingdings" panose="05000000000000000000" pitchFamily="2" charset="2"/>
              <a:buChar char="§"/>
            </a:pP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8251" y="22003123"/>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2297388" y="4377928"/>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041" y="2510187"/>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2508558" y="16173007"/>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892530" y="22278870"/>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333799" y="27777231"/>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567936" y="2554293"/>
            <a:ext cx="20310864" cy="2917722"/>
          </a:xfrm>
          <a:prstGeom prst="rect">
            <a:avLst/>
          </a:prstGeom>
          <a:noFill/>
        </p:spPr>
        <p:txBody>
          <a:bodyPr wrap="square" rtlCol="0">
            <a:spAutoFit/>
          </a:bodyPr>
          <a:lstStyle/>
          <a:p>
            <a:pPr algn="just" rtl="0">
              <a:spcBef>
                <a:spcPts val="1200"/>
              </a:spcBef>
              <a:spcAft>
                <a:spcPts val="1200"/>
              </a:spcAft>
            </a:pPr>
            <a:r>
              <a:rPr lang="en-US" sz="3300" b="1" i="0" u="none" strike="noStrike" dirty="0">
                <a:solidFill>
                  <a:srgbClr val="000000"/>
                </a:solidFill>
                <a:effectLst/>
                <a:latin typeface="Times New Roman" panose="02020603050405020304" pitchFamily="18" charset="0"/>
                <a:cs typeface="Times New Roman" panose="02020603050405020304" pitchFamily="18" charset="0"/>
              </a:rPr>
              <a:t>The effectiveness of Dermatological manifestations of Melanoma disease using Novel Support Vector Machine  with data augmentation in comparison with Light Gradient Boosting Machine for better Accuracy.</a:t>
            </a:r>
            <a:endParaRPr lang="en-US" sz="3300" b="1" dirty="0">
              <a:effectLst/>
              <a:latin typeface="Times New Roman" panose="02020603050405020304" pitchFamily="18" charset="0"/>
              <a:cs typeface="Times New Roman" panose="02020603050405020304" pitchFamily="18" charset="0"/>
            </a:endParaRPr>
          </a:p>
          <a:p>
            <a:br>
              <a:rPr lang="en-US" sz="3600" dirty="0"/>
            </a:br>
            <a:br>
              <a:rPr lang="en-US" sz="3580" dirty="0"/>
            </a:br>
            <a:endParaRPr lang="en-US" sz="358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2003212" y="10219766"/>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711633" y="4669125"/>
            <a:ext cx="14393512" cy="4842479"/>
          </a:xfrm>
          <a:prstGeom prst="rect">
            <a:avLst/>
          </a:prstGeom>
          <a:noFill/>
        </p:spPr>
        <p:txBody>
          <a:bodyPr wrap="square" rtlCol="0">
            <a:spAutoFit/>
          </a:bodyPr>
          <a:lstStyle/>
          <a:p>
            <a:r>
              <a:rPr lang="en-IN" sz="2189"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sym typeface="+mn-ea"/>
            </a:endParaRPr>
          </a:p>
          <a:p>
            <a:pPr marL="342900" indent="-342900"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This study aims to monitor the accuracy of the melanoma diagnosis using Novel Support Vector machine in comparison with LighttGBM</a:t>
            </a:r>
            <a:r>
              <a:rPr lang="en-IN" sz="2190" b="1"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Melanoma is a kind of skin cancer that is caused by the overgrowth of melanocytes, the cells that give skin its tan or brown color. Melanoma is far less common than certain other types of skin cancer. But melanoma poses a greater risk as it can spread to other parts of the body more easily if treatment is not received.</a:t>
            </a:r>
          </a:p>
          <a:p>
            <a:pPr marL="342900" indent="-342900"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In order to improve early detection, predict metastasis risk and disease-free survival, and uncover lower serum GM-CSF levels as a possible poor prognostic sign in early-stage melanoma patients, machine learning is being applied to dermatological symptoms of melanoma.</a:t>
            </a:r>
          </a:p>
          <a:p>
            <a:pPr marL="342900" indent="-342900" algn="just">
              <a:buFont typeface="Wingdings" panose="05000000000000000000" pitchFamily="2" charset="2"/>
              <a:buChar char="Ø"/>
            </a:pPr>
            <a:r>
              <a:rPr lang="en-IN" sz="2190" b="1" i="0" dirty="0">
                <a:effectLst/>
                <a:latin typeface="Times New Roman" panose="02020603050405020304" pitchFamily="18" charset="0"/>
                <a:cs typeface="Times New Roman" panose="02020603050405020304" pitchFamily="18" charset="0"/>
              </a:rPr>
              <a:t>SVM with Data Augmentation optimizes hyperplane separation while enhancing dataset diversity for improved generalization. LightGBM employs an efficient tree-based approach, excelling in scalability and categorical feature handling, enhancing accuracy across diverse machine learning tasks</a:t>
            </a:r>
            <a:r>
              <a:rPr lang="en-IN" sz="2400" b="0" i="0" dirty="0">
                <a:solidFill>
                  <a:srgbClr val="ECECEC"/>
                </a:solidFill>
                <a:effectLst/>
                <a:latin typeface="Söhne"/>
              </a:rPr>
              <a:t>.</a:t>
            </a:r>
            <a:endParaRPr lang="en-US" sz="2190" b="1" i="0" dirty="0">
              <a:solidFill>
                <a:srgbClr val="ECECEC"/>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I have used the dataset from the Kaggle which has 10,000 rows and 10 columns.    </a:t>
            </a:r>
          </a:p>
        </p:txBody>
      </p:sp>
      <p:sp>
        <p:nvSpPr>
          <p:cNvPr id="36" name="TextBox 35"/>
          <p:cNvSpPr txBox="1"/>
          <p:nvPr/>
        </p:nvSpPr>
        <p:spPr>
          <a:xfrm>
            <a:off x="6133287" y="12001143"/>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38637" y="23224435"/>
            <a:ext cx="20489198" cy="3558923"/>
          </a:xfrm>
          <a:prstGeom prst="rect">
            <a:avLst/>
          </a:prstGeom>
          <a:noFill/>
        </p:spPr>
        <p:txBody>
          <a:bodyPr wrap="square" rtlCol="0">
            <a:spAutoFit/>
          </a:bodyPr>
          <a:lstStyle/>
          <a:p>
            <a:pPr marL="341254" indent="-341254" algn="just">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Support vector machines (83.83%) and Light Gradient Boosting Machines(66.79%) have their accuracy rates. Therefore, we conclude that SVM has superior accuracy amongst the two methods. </a:t>
            </a:r>
          </a:p>
          <a:p>
            <a:pPr marL="341254" indent="-341254" algn="just">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In order improve accuracy in clinical settings, this study compares SVM with data augmentation and LightGBM for the diagnosis of melanoma symptoms. It aims to find out which method between SVM and LightGBM provides better diagnostic accuracy by increasing the variety of data.</a:t>
            </a:r>
          </a:p>
          <a:p>
            <a:pPr marL="341254" indent="-341254"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a:t>
            </a:r>
            <a:r>
              <a:rPr lang="en-US" sz="2190" b="1" i="0" dirty="0">
                <a:effectLst/>
                <a:latin typeface="Times New Roman" panose="02020603050405020304" pitchFamily="18" charset="0"/>
                <a:cs typeface="Times New Roman" panose="02020603050405020304" pitchFamily="18" charset="0"/>
              </a:rPr>
              <a:t>his comparison include potential dependencies on high-quality datasets for SVM with data augmentation, along with computational demands and interpretability issues for both SVM and Light Gradient Boosting Machine. Generalizability concerns and risks of overfitting may further impact the reliability and applicability of the findings.</a:t>
            </a:r>
          </a:p>
          <a:p>
            <a:pPr marL="341254" indent="-341254" algn="just">
              <a:buFont typeface="Wingdings" panose="05000000000000000000" pitchFamily="2" charset="2"/>
              <a:buChar char="Ø"/>
            </a:pPr>
            <a:r>
              <a:rPr lang="en-IN" sz="2190" b="1" i="0" dirty="0">
                <a:effectLst/>
                <a:latin typeface="Times New Roman" panose="02020603050405020304" pitchFamily="18" charset="0"/>
                <a:cs typeface="Times New Roman" panose="02020603050405020304" pitchFamily="18" charset="0"/>
              </a:rPr>
              <a:t>Our study highlights a significant accuracy difference between SVM and LightGBM for melanoma dermatological manifestations, with SVM achieving 83.83% accuracy compared to LightGBM's 66.79%, supported by a p-value of 0.001. These findings underscore SVM's potential as a reliable tool, emphasizing its importance in enhancing melanoma prediction accuracy.</a:t>
            </a: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23722" y="28384747"/>
            <a:ext cx="21243792" cy="5212068"/>
          </a:xfrm>
          <a:prstGeom prst="rect">
            <a:avLst/>
          </a:prstGeom>
          <a:noFill/>
        </p:spPr>
        <p:txBody>
          <a:bodyPr wrap="square" rtlCol="0">
            <a:spAutoFit/>
          </a:bodyPr>
          <a:lstStyle/>
          <a:p>
            <a:pPr marL="38100" indent="-342900" algn="just" rtl="0">
              <a:spcBef>
                <a:spcPts val="0"/>
              </a:spcBef>
              <a:spcAft>
                <a:spcPts val="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  Londoño, Ángela, Camila Pérez, Rodrigo Restrepo, Nathalie Morales, Miguel Martínez, and Daniela Morales. 2021. “Exogenous Pigmentation by Silver Nitrate:    	Dermatological and Toxicological Aspects, Case Report.” </a:t>
            </a:r>
            <a:r>
              <a:rPr lang="en-IN" sz="2190" b="1" i="1" dirty="0">
                <a:latin typeface="Times New Roman" panose="02020603050405020304" pitchFamily="18" charset="0"/>
                <a:cs typeface="Times New Roman" panose="02020603050405020304" pitchFamily="18" charset="0"/>
              </a:rPr>
              <a:t>Biomedica: Revista Del Instituto Nacional de Salud</a:t>
            </a:r>
            <a:r>
              <a:rPr lang="en-IN" sz="2190" b="1" dirty="0">
                <a:latin typeface="Times New Roman" panose="02020603050405020304" pitchFamily="18" charset="0"/>
                <a:cs typeface="Times New Roman" panose="02020603050405020304" pitchFamily="18" charset="0"/>
              </a:rPr>
              <a:t> 41 (2): 234–39.</a:t>
            </a:r>
            <a:endParaRPr lang="en-IN" sz="2190" b="1" i="0" u="none" strike="noStrike" dirty="0">
              <a:effectLst/>
              <a:latin typeface="Times New Roman" panose="02020603050405020304" pitchFamily="18" charset="0"/>
              <a:cs typeface="Times New Roman" panose="02020603050405020304" pitchFamily="18" charset="0"/>
            </a:endParaRPr>
          </a:p>
          <a:p>
            <a:pPr indent="-304800" algn="just" rtl="0">
              <a:spcBef>
                <a:spcPts val="0"/>
              </a:spcBef>
              <a:spcAft>
                <a:spcPts val="0"/>
              </a:spcAft>
            </a:pPr>
            <a:endParaRPr lang="en-IN" sz="2190" b="1" dirty="0">
              <a:effectLst/>
              <a:latin typeface="Times New Roman" panose="02020603050405020304" pitchFamily="18" charset="0"/>
              <a:cs typeface="Times New Roman" panose="02020603050405020304" pitchFamily="18" charset="0"/>
            </a:endParaRPr>
          </a:p>
          <a:p>
            <a:pPr marL="38100" indent="-342900" algn="just" rtl="0">
              <a:spcBef>
                <a:spcPts val="0"/>
              </a:spcBef>
              <a:spcAft>
                <a:spcPts val="0"/>
              </a:spcAf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  Neo, Shi Yong, Mariana M. S. Oliveira, Le Tong, Yi Chen, Ziqing Chen, Sonia Cismas, Nutsa Burduli, et al. 2024. “Natural Killer Cells Drive 4-1BBL Positive Uveal 	Melanoma towards EMT and Metastatic Disease.” </a:t>
            </a:r>
            <a:r>
              <a:rPr lang="en-IN" sz="2190" b="1" i="1" dirty="0">
                <a:latin typeface="Times New Roman" panose="02020603050405020304" pitchFamily="18" charset="0"/>
                <a:cs typeface="Times New Roman" panose="02020603050405020304" pitchFamily="18" charset="0"/>
              </a:rPr>
              <a:t>Journal of Experimental &amp; Clinical Cancer Research: CR</a:t>
            </a:r>
            <a:r>
              <a:rPr lang="en-IN" sz="2190" b="1" dirty="0">
                <a:latin typeface="Times New Roman" panose="02020603050405020304" pitchFamily="18" charset="0"/>
                <a:cs typeface="Times New Roman" panose="02020603050405020304" pitchFamily="18" charset="0"/>
              </a:rPr>
              <a:t> 43 (1): 13.</a:t>
            </a:r>
            <a:endParaRPr lang="en-IN" sz="2190" b="1" dirty="0">
              <a:effectLst/>
              <a:latin typeface="Times New Roman" panose="02020603050405020304" pitchFamily="18" charset="0"/>
              <a:cs typeface="Times New Roman" panose="02020603050405020304" pitchFamily="18" charset="0"/>
            </a:endParaRPr>
          </a:p>
          <a:p>
            <a:pPr algn="just"/>
            <a:br>
              <a:rPr lang="en-IN" sz="2190" b="1" dirty="0">
                <a:latin typeface="Times New Roman" panose="02020603050405020304" pitchFamily="18" charset="0"/>
                <a:cs typeface="Times New Roman" panose="02020603050405020304" pitchFamily="18" charset="0"/>
              </a:rPr>
            </a:br>
            <a:endParaRPr lang="en-IN" sz="2190" b="1"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Alhaddad, Hasan, Oscar E. Ospina, Mariam Lotfy Khaled, Yuan Ren, Peter Forsyth, Yolanda Pina, Robert Macaulay, et al. 2023. “Spatial Transcriptomics Analysis Identifies a Unique Tumor-Promoting Function of the Meningeal Stroma in Melanoma Leptomeningeal Disease.” </a:t>
            </a:r>
            <a:r>
              <a:rPr lang="en-IN" sz="2190" b="1" i="1" dirty="0">
                <a:latin typeface="Times New Roman" panose="02020603050405020304" pitchFamily="18" charset="0"/>
                <a:cs typeface="Times New Roman" panose="02020603050405020304" pitchFamily="18" charset="0"/>
              </a:rPr>
              <a:t>bioRxiv : The Preprint Server for Biology</a:t>
            </a:r>
            <a:r>
              <a:rPr lang="en-IN" sz="2190" b="1" dirty="0">
                <a:latin typeface="Times New Roman" panose="02020603050405020304" pitchFamily="18" charset="0"/>
                <a:cs typeface="Times New Roman" panose="02020603050405020304" pitchFamily="18" charset="0"/>
              </a:rPr>
              <a:t>, December. </a:t>
            </a:r>
            <a:endParaRPr lang="en-IN" sz="2190" b="1" i="0" u="none" strike="noStrike" dirty="0">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a:p>
            <a:pPr marL="38100" indent="-342900" algn="just" rtl="0">
              <a:spcBef>
                <a:spcPts val="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sz="2190" b="1" dirty="0">
                <a:latin typeface="Times New Roman" panose="02020603050405020304" pitchFamily="18" charset="0"/>
                <a:cs typeface="Times New Roman" panose="02020603050405020304" pitchFamily="18" charset="0"/>
              </a:rPr>
              <a:t>Dummer, Reinhard, Mark R. Pittelkow, Keiji Iwatsuki, Adèle Green, and Nagwa M. Elwan. 2011. </a:t>
            </a:r>
            <a:r>
              <a:rPr lang="en-IN" sz="2190" b="1" i="1" dirty="0">
                <a:latin typeface="Times New Roman" panose="02020603050405020304" pitchFamily="18" charset="0"/>
                <a:cs typeface="Times New Roman" panose="02020603050405020304" pitchFamily="18" charset="0"/>
              </a:rPr>
              <a:t>Skin Cancer - A World-Wide Perspective</a:t>
            </a:r>
            <a:r>
              <a:rPr lang="en-IN" sz="2190" b="1" dirty="0">
                <a:latin typeface="Times New Roman" panose="02020603050405020304" pitchFamily="18" charset="0"/>
                <a:cs typeface="Times New Roman" panose="02020603050405020304" pitchFamily="18" charset="0"/>
              </a:rPr>
              <a:t>. Springer Science &amp; Business 	Media.</a:t>
            </a:r>
            <a:endParaRPr lang="en-IN" sz="2190" b="1" dirty="0">
              <a:effectLst/>
              <a:latin typeface="Times New Roman" panose="02020603050405020304" pitchFamily="18" charset="0"/>
              <a:cs typeface="Times New Roman" panose="02020603050405020304" pitchFamily="18" charset="0"/>
            </a:endParaRPr>
          </a:p>
          <a:p>
            <a:br>
              <a:rPr lang="en-IN" sz="2400" dirty="0"/>
            </a:br>
            <a:br>
              <a:rPr lang="en-IN" sz="2400" dirty="0"/>
            </a:br>
            <a:endParaRPr lang="en-IN" sz="2189"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6288003" y="15694847"/>
            <a:ext cx="14920980" cy="4352089"/>
          </a:xfrm>
          <a:prstGeom prst="rect">
            <a:avLst/>
          </a:prstGeom>
          <a:noFill/>
        </p:spPr>
        <p:txBody>
          <a:bodyPr wrap="square" rtlCol="0">
            <a:spAutoFit/>
          </a:bodyPr>
          <a:lstStyle/>
          <a:p>
            <a:pPr marL="342900" indent="-342900">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Proper partition of the dataset, shuffles to prevent bias, and preprocesses to normalize the data, guaranteeing consistency for improved model training are all part of data preparation. </a:t>
            </a:r>
          </a:p>
          <a:p>
            <a:pPr marL="342900" indent="-342900" algn="jus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Lesion discrimination is made easier by feature extraction, which gathers important information from dermatological manifestations. Performance comparison is made possible by training SVM with data augmentation and LightGBM  to use these features for classification. </a:t>
            </a:r>
          </a:p>
          <a:p>
            <a:pPr marL="342900" indent="-342900" algn="jus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SVM and LightGBM are the two best classifiers for classifying melanoma; the best classifier is determined by evaluation, analysis, and model optimization on testing datasets, including hyperparameter tuning and statistical tests.</a:t>
            </a:r>
          </a:p>
          <a:p>
            <a:pPr marL="342900" indent="-342900" algn="just">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By independent sample test, there is a significant difference in accuracy attained by the algorithm is 0.001(p&lt;0.05).Support Vector Machine(SVM) outperforms other machine learning algorithm in Dermatological manifestation of Melanoma disease prediction.</a:t>
            </a:r>
          </a:p>
          <a:p>
            <a:endParaRPr lang="en-US" sz="1800" b="1" dirty="0">
              <a:latin typeface="Times New Roman" panose="02020603050405020304" pitchFamily="18" charset="0"/>
              <a:cs typeface="Times New Roman" panose="02020603050405020304" pitchFamily="18" charset="0"/>
            </a:endParaRPr>
          </a:p>
          <a:p>
            <a:endParaRPr lang="en-US" sz="1791" dirty="0"/>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Shaik Afroz</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192111374</a:t>
            </a:r>
          </a:p>
          <a:p>
            <a:pPr algn="r"/>
            <a:r>
              <a:rPr lang="en-US" sz="2189" b="1" dirty="0">
                <a:solidFill>
                  <a:schemeClr val="bg1"/>
                </a:solidFill>
                <a:latin typeface="Times New Roman" panose="02020603050405020304" pitchFamily="18" charset="0"/>
                <a:cs typeface="Times New Roman" panose="02020603050405020304" pitchFamily="18" charset="0"/>
              </a:rPr>
              <a:t>Guided by Dr. C. Rohith Bhat </a:t>
            </a:r>
          </a:p>
        </p:txBody>
      </p:sp>
      <p:sp>
        <p:nvSpPr>
          <p:cNvPr id="57" name="Rounded Rectangle 39">
            <a:extLst>
              <a:ext uri="{FF2B5EF4-FFF2-40B4-BE49-F238E27FC236}">
                <a16:creationId xmlns:a16="http://schemas.microsoft.com/office/drawing/2014/main" id="{BE7FF781-4C34-12AD-3EFA-0A01471B30F7}"/>
              </a:ext>
            </a:extLst>
          </p:cNvPr>
          <p:cNvSpPr/>
          <p:nvPr/>
        </p:nvSpPr>
        <p:spPr>
          <a:xfrm>
            <a:off x="6190083" y="11588335"/>
            <a:ext cx="3502845" cy="122247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Pre-processing</a:t>
            </a:r>
            <a:endParaRPr lang="en-IN" sz="2000" b="1" dirty="0">
              <a:solidFill>
                <a:schemeClr val="tx1"/>
              </a:solidFill>
            </a:endParaRPr>
          </a:p>
        </p:txBody>
      </p:sp>
      <p:sp>
        <p:nvSpPr>
          <p:cNvPr id="58" name="Rectangle 57">
            <a:extLst>
              <a:ext uri="{FF2B5EF4-FFF2-40B4-BE49-F238E27FC236}">
                <a16:creationId xmlns:a16="http://schemas.microsoft.com/office/drawing/2014/main" id="{0BB6CD1F-1217-886F-3EBC-2A784EB9265B}"/>
              </a:ext>
            </a:extLst>
          </p:cNvPr>
          <p:cNvSpPr/>
          <p:nvPr/>
        </p:nvSpPr>
        <p:spPr>
          <a:xfrm>
            <a:off x="11512736" y="11305987"/>
            <a:ext cx="3502845" cy="1877717"/>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9" name="Picture 58">
            <a:extLst>
              <a:ext uri="{FF2B5EF4-FFF2-40B4-BE49-F238E27FC236}">
                <a16:creationId xmlns:a16="http://schemas.microsoft.com/office/drawing/2014/main" id="{008A4560-C33B-8E7B-E308-A38C869C97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8494" y="11243947"/>
            <a:ext cx="3502845" cy="1973207"/>
          </a:xfrm>
          <a:prstGeom prst="rect">
            <a:avLst/>
          </a:prstGeom>
          <a:solidFill>
            <a:schemeClr val="accent6">
              <a:lumMod val="60000"/>
              <a:lumOff val="40000"/>
            </a:schemeClr>
          </a:solidFill>
        </p:spPr>
      </p:pic>
      <p:pic>
        <p:nvPicPr>
          <p:cNvPr id="61" name="Picture 8">
            <a:extLst>
              <a:ext uri="{FF2B5EF4-FFF2-40B4-BE49-F238E27FC236}">
                <a16:creationId xmlns:a16="http://schemas.microsoft.com/office/drawing/2014/main" id="{D93FE0DB-7A9B-56B0-56D5-42A091812B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8140" y="11166407"/>
            <a:ext cx="4107429" cy="2083288"/>
          </a:xfrm>
          <a:prstGeom prst="rect">
            <a:avLst/>
          </a:prstGeom>
          <a:solidFill>
            <a:schemeClr val="accent6">
              <a:lumMod val="60000"/>
              <a:lumOff val="40000"/>
            </a:schemeClr>
          </a:solidFill>
        </p:spPr>
      </p:pic>
      <p:pic>
        <p:nvPicPr>
          <p:cNvPr id="63" name="Picture 62">
            <a:extLst>
              <a:ext uri="{FF2B5EF4-FFF2-40B4-BE49-F238E27FC236}">
                <a16:creationId xmlns:a16="http://schemas.microsoft.com/office/drawing/2014/main" id="{4A3E37F6-B5F3-21FF-DA06-29EAC5010B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9411" y="13836846"/>
            <a:ext cx="1924405" cy="1752600"/>
          </a:xfrm>
          <a:prstGeom prst="rect">
            <a:avLst/>
          </a:prstGeom>
          <a:solidFill>
            <a:schemeClr val="accent6">
              <a:lumMod val="60000"/>
              <a:lumOff val="40000"/>
            </a:schemeClr>
          </a:solidFill>
        </p:spPr>
      </p:pic>
      <p:sp>
        <p:nvSpPr>
          <p:cNvPr id="53" name="Right Arrow 44">
            <a:extLst>
              <a:ext uri="{FF2B5EF4-FFF2-40B4-BE49-F238E27FC236}">
                <a16:creationId xmlns:a16="http://schemas.microsoft.com/office/drawing/2014/main" id="{0A4DE533-CF77-B3FA-2EA2-F75241B723D8}"/>
              </a:ext>
            </a:extLst>
          </p:cNvPr>
          <p:cNvSpPr/>
          <p:nvPr/>
        </p:nvSpPr>
        <p:spPr>
          <a:xfrm flipV="1">
            <a:off x="4468955" y="11809366"/>
            <a:ext cx="1625185" cy="6885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ight Arrow 44">
            <a:extLst>
              <a:ext uri="{FF2B5EF4-FFF2-40B4-BE49-F238E27FC236}">
                <a16:creationId xmlns:a16="http://schemas.microsoft.com/office/drawing/2014/main" id="{323E0B36-0ABC-818A-C1E4-031C85143DBA}"/>
              </a:ext>
            </a:extLst>
          </p:cNvPr>
          <p:cNvSpPr/>
          <p:nvPr/>
        </p:nvSpPr>
        <p:spPr>
          <a:xfrm flipV="1">
            <a:off x="9788871" y="11912186"/>
            <a:ext cx="1625185" cy="6885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ight Arrow 44">
            <a:extLst>
              <a:ext uri="{FF2B5EF4-FFF2-40B4-BE49-F238E27FC236}">
                <a16:creationId xmlns:a16="http://schemas.microsoft.com/office/drawing/2014/main" id="{C9CC3034-E4B0-8F9F-2C51-A6419E4D18CB}"/>
              </a:ext>
            </a:extLst>
          </p:cNvPr>
          <p:cNvSpPr/>
          <p:nvPr/>
        </p:nvSpPr>
        <p:spPr>
          <a:xfrm flipV="1">
            <a:off x="15151969" y="12015722"/>
            <a:ext cx="1194010" cy="5635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ight Arrow 49">
            <a:extLst>
              <a:ext uri="{FF2B5EF4-FFF2-40B4-BE49-F238E27FC236}">
                <a16:creationId xmlns:a16="http://schemas.microsoft.com/office/drawing/2014/main" id="{6BCD2ECD-5D10-F60C-905A-FBA49B180674}"/>
              </a:ext>
            </a:extLst>
          </p:cNvPr>
          <p:cNvSpPr/>
          <p:nvPr/>
        </p:nvSpPr>
        <p:spPr>
          <a:xfrm rot="5400000">
            <a:off x="17473952" y="13233013"/>
            <a:ext cx="706334" cy="727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ight Arrow 50">
            <a:extLst>
              <a:ext uri="{FF2B5EF4-FFF2-40B4-BE49-F238E27FC236}">
                <a16:creationId xmlns:a16="http://schemas.microsoft.com/office/drawing/2014/main" id="{DBE61AA7-C2F7-2B18-2C72-8AD5A8551D32}"/>
              </a:ext>
            </a:extLst>
          </p:cNvPr>
          <p:cNvSpPr/>
          <p:nvPr/>
        </p:nvSpPr>
        <p:spPr>
          <a:xfrm rot="10800000">
            <a:off x="11886374" y="14423924"/>
            <a:ext cx="2807083" cy="781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TextBox 65">
            <a:extLst>
              <a:ext uri="{FF2B5EF4-FFF2-40B4-BE49-F238E27FC236}">
                <a16:creationId xmlns:a16="http://schemas.microsoft.com/office/drawing/2014/main" id="{8533DB86-2323-4636-8B7E-300AC9482D7A}"/>
              </a:ext>
            </a:extLst>
          </p:cNvPr>
          <p:cNvSpPr txBox="1"/>
          <p:nvPr/>
        </p:nvSpPr>
        <p:spPr>
          <a:xfrm>
            <a:off x="1668057" y="13144506"/>
            <a:ext cx="1857873" cy="429348"/>
          </a:xfrm>
          <a:prstGeom prst="rect">
            <a:avLst/>
          </a:prstGeom>
          <a:noFill/>
        </p:spPr>
        <p:txBody>
          <a:bodyPr wrap="square" rtlCol="0">
            <a:spAutoFit/>
          </a:bodyPr>
          <a:lstStyle/>
          <a:p>
            <a:r>
              <a:rPr lang="en-US" sz="2190" b="1" dirty="0"/>
              <a:t>     Input data</a:t>
            </a:r>
            <a:endParaRPr lang="en-IN" sz="2190" b="1" dirty="0"/>
          </a:p>
        </p:txBody>
      </p:sp>
      <p:sp>
        <p:nvSpPr>
          <p:cNvPr id="67" name="TextBox 66">
            <a:extLst>
              <a:ext uri="{FF2B5EF4-FFF2-40B4-BE49-F238E27FC236}">
                <a16:creationId xmlns:a16="http://schemas.microsoft.com/office/drawing/2014/main" id="{C71E2AAC-8069-9B92-1CC3-B8608FC770A3}"/>
              </a:ext>
            </a:extLst>
          </p:cNvPr>
          <p:cNvSpPr txBox="1"/>
          <p:nvPr/>
        </p:nvSpPr>
        <p:spPr>
          <a:xfrm>
            <a:off x="12024998" y="13288683"/>
            <a:ext cx="2876123" cy="400110"/>
          </a:xfrm>
          <a:prstGeom prst="rect">
            <a:avLst/>
          </a:prstGeom>
          <a:noFill/>
        </p:spPr>
        <p:txBody>
          <a:bodyPr wrap="square" rtlCol="0">
            <a:spAutoFit/>
          </a:bodyPr>
          <a:lstStyle/>
          <a:p>
            <a:r>
              <a:rPr lang="en-US" sz="2000" b="1" dirty="0"/>
              <a:t>Feature Extraction</a:t>
            </a:r>
            <a:endParaRPr lang="en-IN" sz="2000" b="1" dirty="0"/>
          </a:p>
        </p:txBody>
      </p:sp>
      <p:sp>
        <p:nvSpPr>
          <p:cNvPr id="69" name="TextBox 68">
            <a:extLst>
              <a:ext uri="{FF2B5EF4-FFF2-40B4-BE49-F238E27FC236}">
                <a16:creationId xmlns:a16="http://schemas.microsoft.com/office/drawing/2014/main" id="{2364179A-4930-F9B3-E4DE-5F47B440A730}"/>
              </a:ext>
            </a:extLst>
          </p:cNvPr>
          <p:cNvSpPr txBox="1"/>
          <p:nvPr/>
        </p:nvSpPr>
        <p:spPr>
          <a:xfrm>
            <a:off x="18435800" y="13340608"/>
            <a:ext cx="2155424" cy="369332"/>
          </a:xfrm>
          <a:prstGeom prst="rect">
            <a:avLst/>
          </a:prstGeom>
          <a:noFill/>
        </p:spPr>
        <p:txBody>
          <a:bodyPr wrap="square" rtlCol="0">
            <a:spAutoFit/>
          </a:bodyPr>
          <a:lstStyle/>
          <a:p>
            <a:r>
              <a:rPr lang="en-US" b="1" dirty="0"/>
              <a:t>Classification</a:t>
            </a:r>
            <a:endParaRPr lang="en-IN" b="1" dirty="0"/>
          </a:p>
        </p:txBody>
      </p:sp>
      <p:sp>
        <p:nvSpPr>
          <p:cNvPr id="70" name="TextBox 69">
            <a:extLst>
              <a:ext uri="{FF2B5EF4-FFF2-40B4-BE49-F238E27FC236}">
                <a16:creationId xmlns:a16="http://schemas.microsoft.com/office/drawing/2014/main" id="{D872D7A7-CE5F-D5B5-224C-068BA7CD439B}"/>
              </a:ext>
            </a:extLst>
          </p:cNvPr>
          <p:cNvSpPr txBox="1"/>
          <p:nvPr/>
        </p:nvSpPr>
        <p:spPr>
          <a:xfrm>
            <a:off x="18190640" y="15144908"/>
            <a:ext cx="2565140" cy="369332"/>
          </a:xfrm>
          <a:prstGeom prst="rect">
            <a:avLst/>
          </a:prstGeom>
          <a:noFill/>
        </p:spPr>
        <p:txBody>
          <a:bodyPr wrap="square" rtlCol="0">
            <a:spAutoFit/>
          </a:bodyPr>
          <a:lstStyle/>
          <a:p>
            <a:r>
              <a:rPr lang="en-US" b="1" dirty="0"/>
              <a:t>          Split, Train and test</a:t>
            </a:r>
            <a:endParaRPr lang="en-IN" b="1" dirty="0"/>
          </a:p>
        </p:txBody>
      </p:sp>
      <p:sp>
        <p:nvSpPr>
          <p:cNvPr id="11" name="TextBox 10">
            <a:extLst>
              <a:ext uri="{FF2B5EF4-FFF2-40B4-BE49-F238E27FC236}">
                <a16:creationId xmlns:a16="http://schemas.microsoft.com/office/drawing/2014/main" id="{A342C240-2755-5D80-C23C-321F529C5E03}"/>
              </a:ext>
            </a:extLst>
          </p:cNvPr>
          <p:cNvSpPr txBox="1"/>
          <p:nvPr/>
        </p:nvSpPr>
        <p:spPr>
          <a:xfrm>
            <a:off x="1185413" y="21111287"/>
            <a:ext cx="4912370" cy="430887"/>
          </a:xfrm>
          <a:prstGeom prst="rect">
            <a:avLst/>
          </a:prstGeom>
          <a:noFill/>
        </p:spPr>
        <p:txBody>
          <a:bodyPr wrap="none" rtlCol="0">
            <a:spAutoFit/>
          </a:bodyPr>
          <a:lstStyle/>
          <a:p>
            <a:r>
              <a:rPr lang="en-US" sz="2200" b="1" dirty="0">
                <a:latin typeface="Times New Roman" panose="02020603050405020304" pitchFamily="18" charset="0"/>
                <a:cs typeface="Times New Roman" panose="02020603050405020304" pitchFamily="18" charset="0"/>
              </a:rPr>
              <a:t>SPSS Analysis of SVM with LightGBM</a:t>
            </a:r>
            <a:endParaRPr lang="en-IN" sz="22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6A745BC-FF23-E9AF-BD20-83BBCF81A995}"/>
              </a:ext>
            </a:extLst>
          </p:cNvPr>
          <p:cNvSpPr txBox="1"/>
          <p:nvPr/>
        </p:nvSpPr>
        <p:spPr>
          <a:xfrm>
            <a:off x="9449977" y="10305542"/>
            <a:ext cx="11752513" cy="677108"/>
          </a:xfrm>
          <a:prstGeom prst="rect">
            <a:avLst/>
          </a:prstGeom>
          <a:noFill/>
        </p:spPr>
        <p:txBody>
          <a:bodyPr wrap="none" rtlCol="0">
            <a:spAutoFit/>
          </a:bodyPr>
          <a:lstStyle/>
          <a:p>
            <a:r>
              <a:rPr lang="en-US" sz="2000" b="1" dirty="0">
                <a:solidFill>
                  <a:schemeClr val="tx1"/>
                </a:solidFill>
                <a:latin typeface="Times New Roman" panose="02020603050405020304" pitchFamily="18" charset="0"/>
                <a:cs typeface="Times New Roman" panose="02020603050405020304" pitchFamily="18" charset="0"/>
              </a:rPr>
              <a:t>WORKFLOW OF MELANOMA DISEASE PREDICTION USING MACHINE LEARNING METHOD</a:t>
            </a:r>
            <a:endParaRPr lang="en-IN" sz="2000" b="1"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14" name="Rectangle: Rounded Corners 13">
            <a:extLst>
              <a:ext uri="{FF2B5EF4-FFF2-40B4-BE49-F238E27FC236}">
                <a16:creationId xmlns:a16="http://schemas.microsoft.com/office/drawing/2014/main" id="{931C077F-59A7-BE7F-45F8-0CC0291FAB12}"/>
              </a:ext>
            </a:extLst>
          </p:cNvPr>
          <p:cNvSpPr/>
          <p:nvPr/>
        </p:nvSpPr>
        <p:spPr>
          <a:xfrm>
            <a:off x="414903" y="16863184"/>
            <a:ext cx="5866361" cy="4220268"/>
          </a:xfrm>
          <a:prstGeom prst="roundRect">
            <a:avLst/>
          </a:prstGeom>
          <a:blipFill>
            <a:blip r:embed="rId7"/>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FDECFA24-C7BA-D849-5FDD-45F786CAC338}"/>
              </a:ext>
            </a:extLst>
          </p:cNvPr>
          <p:cNvSpPr/>
          <p:nvPr/>
        </p:nvSpPr>
        <p:spPr>
          <a:xfrm>
            <a:off x="15426285" y="4401821"/>
            <a:ext cx="5745229" cy="5118017"/>
          </a:xfrm>
          <a:prstGeom prst="roundRect">
            <a:avLst/>
          </a:prstGeom>
          <a:blipFill>
            <a:blip r:embed="rId8"/>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Repeated K-Fold Cross Validation. A repeated 10-fold CV was applied ...">
            <a:extLst>
              <a:ext uri="{FF2B5EF4-FFF2-40B4-BE49-F238E27FC236}">
                <a16:creationId xmlns:a16="http://schemas.microsoft.com/office/drawing/2014/main" id="{3491643B-47C5-596A-3717-B63238ED95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95366" y="14179659"/>
            <a:ext cx="3836779" cy="13277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Input Data Icon of Glyph style - Available in SVG, PNG, EPS, AI ...">
            <a:extLst>
              <a:ext uri="{FF2B5EF4-FFF2-40B4-BE49-F238E27FC236}">
                <a16:creationId xmlns:a16="http://schemas.microsoft.com/office/drawing/2014/main" id="{9FB5418A-44D6-C6D3-0680-F13285AA8B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013" y="10872879"/>
            <a:ext cx="2438400" cy="2438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249A3F97-F831-8A8A-0684-6E25ED0F877F}"/>
              </a:ext>
            </a:extLst>
          </p:cNvPr>
          <p:cNvGraphicFramePr>
            <a:graphicFrameLocks noGrp="1"/>
          </p:cNvGraphicFramePr>
          <p:nvPr>
            <p:extLst>
              <p:ext uri="{D42A27DB-BD31-4B8C-83A1-F6EECF244321}">
                <p14:modId xmlns:p14="http://schemas.microsoft.com/office/powerpoint/2010/main" val="1855572688"/>
              </p:ext>
            </p:extLst>
          </p:nvPr>
        </p:nvGraphicFramePr>
        <p:xfrm>
          <a:off x="7479588" y="19878884"/>
          <a:ext cx="12285328" cy="2042663"/>
        </p:xfrm>
        <a:graphic>
          <a:graphicData uri="http://schemas.openxmlformats.org/drawingml/2006/table">
            <a:tbl>
              <a:tblPr/>
              <a:tblGrid>
                <a:gridCol w="2224748">
                  <a:extLst>
                    <a:ext uri="{9D8B030D-6E8A-4147-A177-3AD203B41FA5}">
                      <a16:colId xmlns:a16="http://schemas.microsoft.com/office/drawing/2014/main" val="314242516"/>
                    </a:ext>
                  </a:extLst>
                </a:gridCol>
                <a:gridCol w="2165683">
                  <a:extLst>
                    <a:ext uri="{9D8B030D-6E8A-4147-A177-3AD203B41FA5}">
                      <a16:colId xmlns:a16="http://schemas.microsoft.com/office/drawing/2014/main" val="2457806733"/>
                    </a:ext>
                  </a:extLst>
                </a:gridCol>
                <a:gridCol w="1638985">
                  <a:extLst>
                    <a:ext uri="{9D8B030D-6E8A-4147-A177-3AD203B41FA5}">
                      <a16:colId xmlns:a16="http://schemas.microsoft.com/office/drawing/2014/main" val="2719999458"/>
                    </a:ext>
                  </a:extLst>
                </a:gridCol>
                <a:gridCol w="1949580">
                  <a:extLst>
                    <a:ext uri="{9D8B030D-6E8A-4147-A177-3AD203B41FA5}">
                      <a16:colId xmlns:a16="http://schemas.microsoft.com/office/drawing/2014/main" val="4214981711"/>
                    </a:ext>
                  </a:extLst>
                </a:gridCol>
                <a:gridCol w="2337530">
                  <a:extLst>
                    <a:ext uri="{9D8B030D-6E8A-4147-A177-3AD203B41FA5}">
                      <a16:colId xmlns:a16="http://schemas.microsoft.com/office/drawing/2014/main" val="2127244361"/>
                    </a:ext>
                  </a:extLst>
                </a:gridCol>
                <a:gridCol w="1968802">
                  <a:extLst>
                    <a:ext uri="{9D8B030D-6E8A-4147-A177-3AD203B41FA5}">
                      <a16:colId xmlns:a16="http://schemas.microsoft.com/office/drawing/2014/main" val="2708225085"/>
                    </a:ext>
                  </a:extLst>
                </a:gridCol>
              </a:tblGrid>
              <a:tr h="823183">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 </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ALGORITHMS</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    N</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MEAN</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STD.DEVIATION</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STD.ERROR MEAN</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7059423"/>
                  </a:ext>
                </a:extLst>
              </a:tr>
              <a:tr h="609740">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ACCURACY</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SVM</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10</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83.8310</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.59218</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.18726</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0265381"/>
                  </a:ext>
                </a:extLst>
              </a:tr>
              <a:tr h="609740">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 </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a:solidFill>
                            <a:srgbClr val="000000"/>
                          </a:solidFill>
                          <a:effectLst/>
                          <a:latin typeface="Times New Roman" panose="02020603050405020304" pitchFamily="18" charset="0"/>
                        </a:rPr>
                        <a:t>LightGBM</a:t>
                      </a:r>
                      <a:endParaRPr lang="en-IN" sz="2190" b="1">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10</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66.7970</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29.32926</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tc>
                  <a:txBody>
                    <a:bodyPr/>
                    <a:lstStyle/>
                    <a:p>
                      <a:pPr algn="just" rtl="0" fontAlgn="t">
                        <a:spcBef>
                          <a:spcPts val="1200"/>
                        </a:spcBef>
                        <a:spcAft>
                          <a:spcPts val="1200"/>
                        </a:spcAft>
                      </a:pPr>
                      <a:r>
                        <a:rPr lang="en-IN" sz="2190" b="1" i="0" u="none" strike="noStrike" dirty="0">
                          <a:solidFill>
                            <a:srgbClr val="000000"/>
                          </a:solidFill>
                          <a:effectLst/>
                          <a:latin typeface="Times New Roman" panose="02020603050405020304" pitchFamily="18" charset="0"/>
                        </a:rPr>
                        <a:t>9.27473</a:t>
                      </a:r>
                      <a:endParaRPr lang="en-IN" sz="2190" b="1" dirty="0">
                        <a:effectLst/>
                      </a:endParaRPr>
                    </a:p>
                  </a:txBody>
                  <a:tcPr marL="63500" marR="63500" marT="63500" marB="63500">
                    <a:lnL w="6795" cap="flat" cmpd="sng" algn="ctr">
                      <a:solidFill>
                        <a:srgbClr val="000000"/>
                      </a:solidFill>
                      <a:prstDash val="solid"/>
                      <a:round/>
                      <a:headEnd type="none" w="med" len="med"/>
                      <a:tailEnd type="none" w="med" len="med"/>
                    </a:lnL>
                    <a:lnR w="6795" cap="flat" cmpd="sng" algn="ctr">
                      <a:solidFill>
                        <a:srgbClr val="000000"/>
                      </a:solidFill>
                      <a:prstDash val="solid"/>
                      <a:round/>
                      <a:headEnd type="none" w="med" len="med"/>
                      <a:tailEnd type="none" w="med" len="med"/>
                    </a:lnR>
                    <a:lnT w="6795" cap="flat" cmpd="sng" algn="ctr">
                      <a:solidFill>
                        <a:srgbClr val="000000"/>
                      </a:solidFill>
                      <a:prstDash val="solid"/>
                      <a:round/>
                      <a:headEnd type="none" w="med" len="med"/>
                      <a:tailEnd type="none" w="med" len="med"/>
                    </a:lnT>
                    <a:lnB w="679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7663357"/>
                  </a:ext>
                </a:extLst>
              </a:tr>
            </a:tbl>
          </a:graphicData>
        </a:graphic>
      </p:graphicFrame>
      <p:sp>
        <p:nvSpPr>
          <p:cNvPr id="3" name="Rectangle 1">
            <a:extLst>
              <a:ext uri="{FF2B5EF4-FFF2-40B4-BE49-F238E27FC236}">
                <a16:creationId xmlns:a16="http://schemas.microsoft.com/office/drawing/2014/main" id="{09210289-2692-E286-87AA-0D3607248B54}"/>
              </a:ext>
            </a:extLst>
          </p:cNvPr>
          <p:cNvSpPr>
            <a:spLocks noChangeArrowheads="1"/>
          </p:cNvSpPr>
          <p:nvPr/>
        </p:nvSpPr>
        <p:spPr bwMode="auto">
          <a:xfrm>
            <a:off x="12780284" y="19396836"/>
            <a:ext cx="2120837" cy="429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9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Group Statistics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493</TotalTime>
  <Words>867</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Söhne</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Afroz Shaik</cp:lastModifiedBy>
  <cp:revision>71</cp:revision>
  <dcterms:created xsi:type="dcterms:W3CDTF">2023-04-19T08:35:00Z</dcterms:created>
  <dcterms:modified xsi:type="dcterms:W3CDTF">2024-04-16T17:04:17Z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