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669539-E168-4783-AC61-4CA62A5F162D}" v="15" dt="2024-04-16T17:10:43.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408" y="-7651"/>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froz Shaik" userId="8923b725c3bfedeb" providerId="LiveId" clId="{32669539-E168-4783-AC61-4CA62A5F162D}"/>
    <pc:docChg chg="undo custSel modSld">
      <pc:chgData name="Afroz Shaik" userId="8923b725c3bfedeb" providerId="LiveId" clId="{32669539-E168-4783-AC61-4CA62A5F162D}" dt="2024-04-16T17:09:46.603" v="317" actId="1076"/>
      <pc:docMkLst>
        <pc:docMk/>
      </pc:docMkLst>
      <pc:sldChg chg="addSp modSp mod">
        <pc:chgData name="Afroz Shaik" userId="8923b725c3bfedeb" providerId="LiveId" clId="{32669539-E168-4783-AC61-4CA62A5F162D}" dt="2024-04-16T17:09:46.603" v="317" actId="1076"/>
        <pc:sldMkLst>
          <pc:docMk/>
          <pc:sldMk cId="0" sldId="256"/>
        </pc:sldMkLst>
        <pc:spChg chg="add mod">
          <ac:chgData name="Afroz Shaik" userId="8923b725c3bfedeb" providerId="LiveId" clId="{32669539-E168-4783-AC61-4CA62A5F162D}" dt="2024-04-16T17:09:46.603" v="317" actId="1076"/>
          <ac:spMkLst>
            <pc:docMk/>
            <pc:sldMk cId="0" sldId="256"/>
            <ac:spMk id="11" creationId="{52518336-C095-7B14-0E6B-6EDDACE214F2}"/>
          </ac:spMkLst>
        </pc:spChg>
        <pc:spChg chg="mod">
          <ac:chgData name="Afroz Shaik" userId="8923b725c3bfedeb" providerId="LiveId" clId="{32669539-E168-4783-AC61-4CA62A5F162D}" dt="2024-04-04T10:00:38.507" v="289" actId="20577"/>
          <ac:spMkLst>
            <pc:docMk/>
            <pc:sldMk cId="0" sldId="256"/>
            <ac:spMk id="39" creationId="{00000000-0000-0000-0000-000000000000}"/>
          </ac:spMkLst>
        </pc:spChg>
        <pc:spChg chg="mod">
          <ac:chgData name="Afroz Shaik" userId="8923b725c3bfedeb" providerId="LiveId" clId="{32669539-E168-4783-AC61-4CA62A5F162D}" dt="2024-04-16T17:06:14.162" v="297" actId="1076"/>
          <ac:spMkLst>
            <pc:docMk/>
            <pc:sldMk cId="0" sldId="256"/>
            <ac:spMk id="77" creationId="{FC434EAF-CFAD-7E85-6697-F118ACE719EE}"/>
          </ac:spMkLst>
        </pc:spChg>
        <pc:spChg chg="mod">
          <ac:chgData name="Afroz Shaik" userId="8923b725c3bfedeb" providerId="LiveId" clId="{32669539-E168-4783-AC61-4CA62A5F162D}" dt="2024-04-04T09:58:58.614" v="130" actId="123"/>
          <ac:spMkLst>
            <pc:docMk/>
            <pc:sldMk cId="0" sldId="256"/>
            <ac:spMk id="90" creationId="{7D0D3097-4895-AE5F-145B-30D8B8252CA0}"/>
          </ac:spMkLst>
        </pc:spChg>
        <pc:spChg chg="mod">
          <ac:chgData name="Afroz Shaik" userId="8923b725c3bfedeb" providerId="LiveId" clId="{32669539-E168-4783-AC61-4CA62A5F162D}" dt="2024-04-04T09:56:32.623" v="10" actId="20577"/>
          <ac:spMkLst>
            <pc:docMk/>
            <pc:sldMk cId="0" sldId="256"/>
            <ac:spMk id="208" creationId="{1122E176-E6E2-46FF-D50D-301DADED5792}"/>
          </ac:spMkLst>
        </pc:spChg>
        <pc:graphicFrameChg chg="add mod modGraphic">
          <ac:chgData name="Afroz Shaik" userId="8923b725c3bfedeb" providerId="LiveId" clId="{32669539-E168-4783-AC61-4CA62A5F162D}" dt="2024-04-16T17:09:25.080" v="315" actId="113"/>
          <ac:graphicFrameMkLst>
            <pc:docMk/>
            <pc:sldMk cId="0" sldId="256"/>
            <ac:graphicFrameMk id="9" creationId="{1D43748A-8FE8-EFFB-C363-382DD45142B4}"/>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16-04-2024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16-04-2024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16-04-2024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paperpile.com/b/TlgMaY/cyb7"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002" y="3978186"/>
            <a:ext cx="21571523"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marL="285750" indent="-285750" algn="ctr">
              <a:buFont typeface="Wingdings" panose="05000000000000000000" pitchFamily="2" charset="2"/>
              <a:buChar char="Ø"/>
            </a:pPr>
            <a:endParaRPr lang="en-IN" sz="1791" dirty="0"/>
          </a:p>
        </p:txBody>
      </p:sp>
      <p:sp>
        <p:nvSpPr>
          <p:cNvPr id="5" name="Rectangle 4"/>
          <p:cNvSpPr/>
          <p:nvPr/>
        </p:nvSpPr>
        <p:spPr>
          <a:xfrm>
            <a:off x="0" y="9966289"/>
            <a:ext cx="21599525" cy="579613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6" name="Rectangle 5"/>
          <p:cNvSpPr/>
          <p:nvPr/>
        </p:nvSpPr>
        <p:spPr>
          <a:xfrm>
            <a:off x="-12911" y="15728297"/>
            <a:ext cx="21709812"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42228" y="21968050"/>
            <a:ext cx="21684935"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8" name="Rectangle 7"/>
          <p:cNvSpPr/>
          <p:nvPr/>
        </p:nvSpPr>
        <p:spPr>
          <a:xfrm>
            <a:off x="-8251" y="27346472"/>
            <a:ext cx="21670008"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19" name="Rectangle 18"/>
          <p:cNvSpPr/>
          <p:nvPr/>
        </p:nvSpPr>
        <p:spPr>
          <a:xfrm>
            <a:off x="2297388" y="4377928"/>
            <a:ext cx="4258423"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22" name="Rectangle 21"/>
          <p:cNvSpPr/>
          <p:nvPr/>
        </p:nvSpPr>
        <p:spPr>
          <a:xfrm>
            <a:off x="2508558" y="16173007"/>
            <a:ext cx="2454868"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1892530" y="22278870"/>
            <a:ext cx="771627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2333799" y="27777231"/>
            <a:ext cx="3947465"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48719" y="2554293"/>
            <a:ext cx="20898834" cy="1874359"/>
          </a:xfrm>
          <a:prstGeom prst="rect">
            <a:avLst/>
          </a:prstGeom>
          <a:noFill/>
        </p:spPr>
        <p:txBody>
          <a:bodyPr wrap="square" rtlCol="0">
            <a:spAutoFit/>
          </a:bodyPr>
          <a:lstStyle/>
          <a:p>
            <a:r>
              <a:rPr lang="en-US" sz="3860" b="1" i="0" u="none" strike="noStrike" dirty="0">
                <a:effectLst/>
                <a:latin typeface="Times New Roman" panose="02020603050405020304" pitchFamily="18" charset="0"/>
                <a:cs typeface="Times New Roman" panose="02020603050405020304" pitchFamily="18" charset="0"/>
              </a:rPr>
              <a:t>The effectiveness of Dermatological  Manifestations of Melanoma disease using Novel Support     				Vector Machine  in comparison with Naïve Bayes classifier for better accuracy.</a:t>
            </a:r>
            <a:br>
              <a:rPr lang="en-US" sz="3860" b="1" dirty="0">
                <a:latin typeface="Times New Roman" panose="02020603050405020304" pitchFamily="18" charset="0"/>
                <a:cs typeface="Times New Roman" panose="02020603050405020304" pitchFamily="18" charset="0"/>
              </a:rPr>
            </a:br>
            <a:endParaRPr lang="en-US" sz="3860" b="1" dirty="0">
              <a:latin typeface="Times New Roman" panose="02020603050405020304" pitchFamily="18" charset="0"/>
              <a:cs typeface="Times New Roman" panose="02020603050405020304" pitchFamily="18" charset="0"/>
            </a:endParaRPr>
          </a:p>
        </p:txBody>
      </p:sp>
      <p:sp>
        <p:nvSpPr>
          <p:cNvPr id="20" name="Rectangle 19"/>
          <p:cNvSpPr/>
          <p:nvPr/>
        </p:nvSpPr>
        <p:spPr>
          <a:xfrm>
            <a:off x="2003212" y="10219766"/>
            <a:ext cx="6770960"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36" name="TextBox 35"/>
          <p:cNvSpPr txBox="1"/>
          <p:nvPr/>
        </p:nvSpPr>
        <p:spPr>
          <a:xfrm>
            <a:off x="1384372" y="10973564"/>
            <a:ext cx="12078470" cy="396857"/>
          </a:xfrm>
          <a:prstGeom prst="rect">
            <a:avLst/>
          </a:prstGeom>
          <a:noFill/>
        </p:spPr>
        <p:txBody>
          <a:bodyPr wrap="square" rtlCol="0">
            <a:spAutoFit/>
          </a:bodyPr>
          <a:lstStyle/>
          <a:p>
            <a:endParaRPr lang="en-IN" sz="1990"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323722" y="28384746"/>
            <a:ext cx="21139308" cy="4659737"/>
          </a:xfrm>
          <a:prstGeom prst="rect">
            <a:avLst/>
          </a:prstGeom>
          <a:noFill/>
        </p:spPr>
        <p:txBody>
          <a:bodyPr wrap="square" rtlCol="0">
            <a:spAutoFit/>
          </a:bodyPr>
          <a:lstStyle/>
          <a:p>
            <a:pPr marL="38100" indent="-342900" algn="just" rtl="0">
              <a:spcBef>
                <a:spcPts val="1200"/>
              </a:spcBef>
              <a:spcAft>
                <a:spcPts val="0"/>
              </a:spcAft>
              <a:buFont typeface="Wingdings" panose="05000000000000000000" pitchFamily="2" charset="2"/>
              <a:buChar char="Ø"/>
            </a:pPr>
            <a:r>
              <a:rPr lang="en-IN" sz="2190" b="1"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IN" sz="2190" b="1" dirty="0">
                <a:latin typeface="Times New Roman" panose="02020603050405020304" pitchFamily="18" charset="0"/>
                <a:cs typeface="Times New Roman" panose="02020603050405020304" pitchFamily="18" charset="0"/>
              </a:rPr>
              <a:t>Anastasopoulou, Amalia, Panagiotis T. Diamantopoulos, Panagiotis Kouzis, Maria Saridaki, Konstantinos Sideris, Michael Samarkos, and Helen Gogas. 2023. “COVID-19       	in Patients with Melanoma: A Single-Institution Study.” </a:t>
            </a:r>
            <a:r>
              <a:rPr lang="en-IN" sz="2190" b="1" i="1" dirty="0">
                <a:latin typeface="Times New Roman" panose="02020603050405020304" pitchFamily="18" charset="0"/>
                <a:cs typeface="Times New Roman" panose="02020603050405020304" pitchFamily="18" charset="0"/>
              </a:rPr>
              <a:t>Cancers</a:t>
            </a:r>
            <a:r>
              <a:rPr lang="en-IN" sz="2190" b="1" dirty="0">
                <a:latin typeface="Times New Roman" panose="02020603050405020304" pitchFamily="18" charset="0"/>
                <a:cs typeface="Times New Roman" panose="02020603050405020304" pitchFamily="18" charset="0"/>
              </a:rPr>
              <a:t> 16 (1). </a:t>
            </a:r>
            <a:endParaRPr lang="en-IN" sz="2190" b="1" i="0" u="none" strike="noStrike" dirty="0">
              <a:effectLst/>
              <a:latin typeface="Times New Roman" panose="02020603050405020304" pitchFamily="18" charset="0"/>
              <a:cs typeface="Times New Roman" panose="02020603050405020304" pitchFamily="18" charset="0"/>
            </a:endParaRPr>
          </a:p>
          <a:p>
            <a:pPr indent="-304800" algn="just" rtl="0">
              <a:spcBef>
                <a:spcPts val="1200"/>
              </a:spcBef>
              <a:spcAft>
                <a:spcPts val="0"/>
              </a:spcAft>
            </a:pPr>
            <a:endParaRPr lang="en-IN" sz="2190" b="1" dirty="0">
              <a:effectLst/>
              <a:latin typeface="Times New Roman" panose="02020603050405020304" pitchFamily="18" charset="0"/>
              <a:cs typeface="Times New Roman" panose="02020603050405020304" pitchFamily="18" charset="0"/>
            </a:endParaRPr>
          </a:p>
          <a:p>
            <a:pPr indent="-304800" algn="just" rtl="0">
              <a:spcBef>
                <a:spcPts val="0"/>
              </a:spcBef>
              <a:spcAft>
                <a:spcPts val="0"/>
              </a:spcAft>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Azeem, Muhammad, Kaveh Kiani, Taha Mansouri, and Nathan Topping. 2023. “SkinLesNet: Classification of Skin Lesions and Detection of Melanoma Cancer Using a Novel</a:t>
            </a:r>
          </a:p>
          <a:p>
            <a:pPr algn="just" rtl="0">
              <a:spcBef>
                <a:spcPts val="0"/>
              </a:spcBef>
              <a:spcAft>
                <a:spcPts val="0"/>
              </a:spcAft>
            </a:pPr>
            <a:r>
              <a:rPr lang="en-IN" sz="2190" b="1" dirty="0">
                <a:latin typeface="Times New Roman" panose="02020603050405020304" pitchFamily="18" charset="0"/>
                <a:cs typeface="Times New Roman" panose="02020603050405020304" pitchFamily="18" charset="0"/>
              </a:rPr>
              <a:t>    Multi-Layer Deep Convolutional Neural Network.” </a:t>
            </a:r>
            <a:r>
              <a:rPr lang="en-IN" sz="2190" b="1" i="1" dirty="0">
                <a:latin typeface="Times New Roman" panose="02020603050405020304" pitchFamily="18" charset="0"/>
                <a:cs typeface="Times New Roman" panose="02020603050405020304" pitchFamily="18" charset="0"/>
              </a:rPr>
              <a:t>Cancers</a:t>
            </a:r>
            <a:r>
              <a:rPr lang="en-IN" sz="2190" b="1" dirty="0">
                <a:latin typeface="Times New Roman" panose="02020603050405020304" pitchFamily="18" charset="0"/>
                <a:cs typeface="Times New Roman" panose="02020603050405020304" pitchFamily="18" charset="0"/>
              </a:rPr>
              <a:t> 16 (1). </a:t>
            </a:r>
            <a:endParaRPr lang="en-IN" sz="2190" b="1" i="0" u="none" strike="noStrike" dirty="0">
              <a:effectLst/>
              <a:latin typeface="Times New Roman" panose="02020603050405020304" pitchFamily="18" charset="0"/>
              <a:cs typeface="Times New Roman" panose="02020603050405020304" pitchFamily="18" charset="0"/>
            </a:endParaRPr>
          </a:p>
          <a:p>
            <a:pPr indent="-304800" algn="just" rtl="0">
              <a:spcBef>
                <a:spcPts val="0"/>
              </a:spcBef>
              <a:spcAft>
                <a:spcPts val="0"/>
              </a:spcAft>
            </a:pPr>
            <a:endParaRPr lang="en-IN" sz="2190" b="1" dirty="0">
              <a:effectLst/>
              <a:latin typeface="Times New Roman" panose="02020603050405020304" pitchFamily="18" charset="0"/>
              <a:cs typeface="Times New Roman" panose="02020603050405020304" pitchFamily="18" charset="0"/>
            </a:endParaRPr>
          </a:p>
          <a:p>
            <a:pPr indent="-304800" algn="just" rtl="0">
              <a:spcBef>
                <a:spcPts val="0"/>
              </a:spcBef>
              <a:spcAft>
                <a:spcPts val="0"/>
              </a:spcAft>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Beltran-Ontiveros, Saul A., Jose A. Contreras-Gutierrez, Erik Lizarraga-Verdugo, Erick P. Gutierrez-Grijalva, Kenia Lopez-Lopez, Emilio H. Lora-Fierro, Miguel A.</a:t>
            </a:r>
          </a:p>
          <a:p>
            <a:pPr algn="just" rtl="0">
              <a:spcBef>
                <a:spcPts val="0"/>
              </a:spcBef>
              <a:spcAft>
                <a:spcPts val="0"/>
              </a:spcAft>
            </a:pPr>
            <a:r>
              <a:rPr lang="en-IN" sz="2190" b="1" dirty="0">
                <a:latin typeface="Times New Roman" panose="02020603050405020304" pitchFamily="18" charset="0"/>
                <a:cs typeface="Times New Roman" panose="02020603050405020304" pitchFamily="18" charset="0"/>
              </a:rPr>
              <a:t>    Trujillo-Rojas, et al. 2023. “National Burden and Trends for 29 Groups of Cancer in Mexico from 1990 to 2019: A Secondary Analysis of the Global Burden of Disease Study</a:t>
            </a:r>
          </a:p>
          <a:p>
            <a:pPr algn="just" rtl="0">
              <a:spcBef>
                <a:spcPts val="0"/>
              </a:spcBef>
              <a:spcAft>
                <a:spcPts val="0"/>
              </a:spcAft>
            </a:pPr>
            <a:r>
              <a:rPr lang="en-IN" sz="2190" b="1" dirty="0">
                <a:latin typeface="Times New Roman" panose="02020603050405020304" pitchFamily="18" charset="0"/>
                <a:cs typeface="Times New Roman" panose="02020603050405020304" pitchFamily="18" charset="0"/>
              </a:rPr>
              <a:t>    2019.” </a:t>
            </a:r>
            <a:r>
              <a:rPr lang="en-IN" sz="2190" b="1" i="1" dirty="0">
                <a:latin typeface="Times New Roman" panose="02020603050405020304" pitchFamily="18" charset="0"/>
                <a:cs typeface="Times New Roman" panose="02020603050405020304" pitchFamily="18" charset="0"/>
              </a:rPr>
              <a:t>Cancers</a:t>
            </a:r>
            <a:r>
              <a:rPr lang="en-IN" sz="2190" b="1" dirty="0">
                <a:latin typeface="Times New Roman" panose="02020603050405020304" pitchFamily="18" charset="0"/>
                <a:cs typeface="Times New Roman" panose="02020603050405020304" pitchFamily="18" charset="0"/>
              </a:rPr>
              <a:t> 16 (1). </a:t>
            </a:r>
            <a:endParaRPr lang="en-IN" sz="2190" b="1" i="0" u="none" strike="noStrike" dirty="0">
              <a:effectLst/>
              <a:latin typeface="Times New Roman" panose="02020603050405020304" pitchFamily="18" charset="0"/>
              <a:cs typeface="Times New Roman" panose="02020603050405020304" pitchFamily="18" charset="0"/>
            </a:endParaRPr>
          </a:p>
          <a:p>
            <a:pPr indent="-304800" algn="just" rtl="0">
              <a:spcBef>
                <a:spcPts val="0"/>
              </a:spcBef>
              <a:spcAft>
                <a:spcPts val="0"/>
              </a:spcAft>
            </a:pPr>
            <a:endParaRPr lang="en-IN" sz="2190" b="1" dirty="0">
              <a:effectLst/>
              <a:latin typeface="Times New Roman" panose="02020603050405020304" pitchFamily="18" charset="0"/>
              <a:cs typeface="Times New Roman" panose="02020603050405020304" pitchFamily="18" charset="0"/>
            </a:endParaRPr>
          </a:p>
          <a:p>
            <a:pPr indent="-304800" algn="just" rtl="0">
              <a:spcBef>
                <a:spcPts val="0"/>
              </a:spcBef>
              <a:spcAft>
                <a:spcPts val="0"/>
              </a:spcAft>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Bosserhoff, Anja K. 2017. </a:t>
            </a:r>
            <a:r>
              <a:rPr lang="en-IN" sz="2190" b="1" i="1" dirty="0">
                <a:latin typeface="Times New Roman" panose="02020603050405020304" pitchFamily="18" charset="0"/>
                <a:cs typeface="Times New Roman" panose="02020603050405020304" pitchFamily="18" charset="0"/>
              </a:rPr>
              <a:t>Melanoma Development: Molecular Biology, Genetics and Clinical Application</a:t>
            </a:r>
            <a:r>
              <a:rPr lang="en-IN" sz="2190" b="1" dirty="0">
                <a:latin typeface="Times New Roman" panose="02020603050405020304" pitchFamily="18" charset="0"/>
                <a:cs typeface="Times New Roman" panose="02020603050405020304" pitchFamily="18" charset="0"/>
              </a:rPr>
              <a:t>. Springer.</a:t>
            </a:r>
            <a:endParaRPr lang="en-IN" sz="2190" b="1" dirty="0">
              <a:effectLst/>
              <a:latin typeface="Times New Roman" panose="02020603050405020304" pitchFamily="18" charset="0"/>
              <a:cs typeface="Times New Roman" panose="02020603050405020304" pitchFamily="18" charset="0"/>
            </a:endParaRPr>
          </a:p>
          <a:p>
            <a:br>
              <a:rPr lang="en-IN" sz="2400" dirty="0"/>
            </a:br>
            <a:endParaRPr lang="en-IN" sz="2190" b="1" i="0" strike="noStrike" dirty="0">
              <a:effectLst/>
              <a:latin typeface="Times New Roman" panose="02020603050405020304" pitchFamily="18" charset="0"/>
              <a:cs typeface="Times New Roman" panose="02020603050405020304" pitchFamily="18" charset="0"/>
            </a:endParaRPr>
          </a:p>
        </p:txBody>
      </p:sp>
      <p:sp>
        <p:nvSpPr>
          <p:cNvPr id="30" name="Text Box 29"/>
          <p:cNvSpPr txBox="1"/>
          <p:nvPr/>
        </p:nvSpPr>
        <p:spPr>
          <a:xfrm>
            <a:off x="-42229" y="24312853"/>
            <a:ext cx="19522380" cy="445091"/>
          </a:xfrm>
          <a:prstGeom prst="rect">
            <a:avLst/>
          </a:prstGeom>
          <a:noFill/>
        </p:spPr>
        <p:txBody>
          <a:bodyPr wrap="square" rtlCol="0">
            <a:spAutoFit/>
          </a:bodyPr>
          <a:lstStyle/>
          <a:p>
            <a:endParaRPr lang="en-US" sz="1791" dirty="0"/>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39940" y="1419256"/>
            <a:ext cx="5569043" cy="1102994"/>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Mr. SHAIK AFROZ</a:t>
            </a:r>
            <a:br>
              <a:rPr lang="en-US" sz="2189" b="1" dirty="0">
                <a:solidFill>
                  <a:schemeClr val="bg1"/>
                </a:solidFill>
                <a:latin typeface="Times New Roman" panose="02020603050405020304" pitchFamily="18" charset="0"/>
                <a:cs typeface="Times New Roman" panose="02020603050405020304" pitchFamily="18" charset="0"/>
              </a:rPr>
            </a:br>
            <a:r>
              <a:rPr lang="en-US" sz="2189" b="1" dirty="0">
                <a:solidFill>
                  <a:schemeClr val="bg1"/>
                </a:solidFill>
                <a:latin typeface="Times New Roman" panose="02020603050405020304" pitchFamily="18" charset="0"/>
                <a:cs typeface="Times New Roman" panose="02020603050405020304" pitchFamily="18" charset="0"/>
              </a:rPr>
              <a:t>Register Number: 192111374</a:t>
            </a:r>
          </a:p>
          <a:p>
            <a:pPr algn="r"/>
            <a:r>
              <a:rPr lang="en-US" sz="2189" b="1" dirty="0">
                <a:solidFill>
                  <a:schemeClr val="bg1"/>
                </a:solidFill>
                <a:latin typeface="Times New Roman" panose="02020603050405020304" pitchFamily="18" charset="0"/>
                <a:cs typeface="Times New Roman" panose="02020603050405020304" pitchFamily="18" charset="0"/>
              </a:rPr>
              <a:t>Guided by Dr. C . Rohith Bhat </a:t>
            </a:r>
          </a:p>
        </p:txBody>
      </p:sp>
      <p:sp>
        <p:nvSpPr>
          <p:cNvPr id="18" name="Oval 17">
            <a:extLst>
              <a:ext uri="{FF2B5EF4-FFF2-40B4-BE49-F238E27FC236}">
                <a16:creationId xmlns:a16="http://schemas.microsoft.com/office/drawing/2014/main" id="{E6ED3D2C-EE7B-D76D-2055-B4E0A4BDCC7B}"/>
              </a:ext>
            </a:extLst>
          </p:cNvPr>
          <p:cNvSpPr/>
          <p:nvPr/>
        </p:nvSpPr>
        <p:spPr>
          <a:xfrm>
            <a:off x="1286996" y="11346008"/>
            <a:ext cx="2581619" cy="1647666"/>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Input Data</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51" name="Rectangle: Rounded Corners 50">
            <a:extLst>
              <a:ext uri="{FF2B5EF4-FFF2-40B4-BE49-F238E27FC236}">
                <a16:creationId xmlns:a16="http://schemas.microsoft.com/office/drawing/2014/main" id="{B6933338-35E7-ECA1-A0E4-120C969D0307}"/>
              </a:ext>
            </a:extLst>
          </p:cNvPr>
          <p:cNvSpPr/>
          <p:nvPr/>
        </p:nvSpPr>
        <p:spPr>
          <a:xfrm>
            <a:off x="5305440" y="11438599"/>
            <a:ext cx="2336400" cy="15012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Pre-processing</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52" name="Oval 51">
            <a:extLst>
              <a:ext uri="{FF2B5EF4-FFF2-40B4-BE49-F238E27FC236}">
                <a16:creationId xmlns:a16="http://schemas.microsoft.com/office/drawing/2014/main" id="{AF5F30C5-B169-AF66-AEB5-E2E9733A5ACC}"/>
              </a:ext>
            </a:extLst>
          </p:cNvPr>
          <p:cNvSpPr/>
          <p:nvPr/>
        </p:nvSpPr>
        <p:spPr>
          <a:xfrm>
            <a:off x="9078666" y="11407278"/>
            <a:ext cx="2581619" cy="1647666"/>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Feature Extraction</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53" name="Rectangle: Rounded Corners 52">
            <a:extLst>
              <a:ext uri="{FF2B5EF4-FFF2-40B4-BE49-F238E27FC236}">
                <a16:creationId xmlns:a16="http://schemas.microsoft.com/office/drawing/2014/main" id="{32BC6864-76AE-B886-DD54-4D8C2544F5E4}"/>
              </a:ext>
            </a:extLst>
          </p:cNvPr>
          <p:cNvSpPr/>
          <p:nvPr/>
        </p:nvSpPr>
        <p:spPr>
          <a:xfrm>
            <a:off x="13228276" y="11407278"/>
            <a:ext cx="2336400" cy="15012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Classification Model</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54" name="Oval 53">
            <a:extLst>
              <a:ext uri="{FF2B5EF4-FFF2-40B4-BE49-F238E27FC236}">
                <a16:creationId xmlns:a16="http://schemas.microsoft.com/office/drawing/2014/main" id="{C8F2CA8F-F1D6-3A74-BE65-555E81E62924}"/>
              </a:ext>
            </a:extLst>
          </p:cNvPr>
          <p:cNvSpPr/>
          <p:nvPr/>
        </p:nvSpPr>
        <p:spPr>
          <a:xfrm>
            <a:off x="17555304" y="11365366"/>
            <a:ext cx="2581619" cy="1647666"/>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Split, Train and test</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56" name="Rectangle: Rounded Corners 55">
            <a:extLst>
              <a:ext uri="{FF2B5EF4-FFF2-40B4-BE49-F238E27FC236}">
                <a16:creationId xmlns:a16="http://schemas.microsoft.com/office/drawing/2014/main" id="{42BAAEB3-C66A-A548-E482-4346A4896997}"/>
              </a:ext>
            </a:extLst>
          </p:cNvPr>
          <p:cNvSpPr/>
          <p:nvPr/>
        </p:nvSpPr>
        <p:spPr>
          <a:xfrm>
            <a:off x="16573210" y="13668954"/>
            <a:ext cx="2336400" cy="15012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Output</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57" name="Right Arrow 44">
            <a:extLst>
              <a:ext uri="{FF2B5EF4-FFF2-40B4-BE49-F238E27FC236}">
                <a16:creationId xmlns:a16="http://schemas.microsoft.com/office/drawing/2014/main" id="{0A4DE533-CF77-B3FA-2EA2-F75241B723D8}"/>
              </a:ext>
            </a:extLst>
          </p:cNvPr>
          <p:cNvSpPr/>
          <p:nvPr/>
        </p:nvSpPr>
        <p:spPr>
          <a:xfrm flipV="1">
            <a:off x="3919509" y="11928564"/>
            <a:ext cx="1328815" cy="570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58" name="Right Arrow 44">
            <a:extLst>
              <a:ext uri="{FF2B5EF4-FFF2-40B4-BE49-F238E27FC236}">
                <a16:creationId xmlns:a16="http://schemas.microsoft.com/office/drawing/2014/main" id="{20BBC666-7300-C479-65FC-8360DF88D7E2}"/>
              </a:ext>
            </a:extLst>
          </p:cNvPr>
          <p:cNvSpPr/>
          <p:nvPr/>
        </p:nvSpPr>
        <p:spPr>
          <a:xfrm flipV="1">
            <a:off x="7701215" y="11940867"/>
            <a:ext cx="1328815" cy="570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59" name="Right Arrow 44">
            <a:extLst>
              <a:ext uri="{FF2B5EF4-FFF2-40B4-BE49-F238E27FC236}">
                <a16:creationId xmlns:a16="http://schemas.microsoft.com/office/drawing/2014/main" id="{786D2B4C-98E0-7344-A0C6-43B3ED865FB7}"/>
              </a:ext>
            </a:extLst>
          </p:cNvPr>
          <p:cNvSpPr/>
          <p:nvPr/>
        </p:nvSpPr>
        <p:spPr>
          <a:xfrm flipV="1">
            <a:off x="11715648" y="11940867"/>
            <a:ext cx="1512628" cy="570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60" name="Right Arrow 44">
            <a:extLst>
              <a:ext uri="{FF2B5EF4-FFF2-40B4-BE49-F238E27FC236}">
                <a16:creationId xmlns:a16="http://schemas.microsoft.com/office/drawing/2014/main" id="{5BCC6326-7568-5A8F-2ADD-A02964284BF2}"/>
              </a:ext>
            </a:extLst>
          </p:cNvPr>
          <p:cNvSpPr/>
          <p:nvPr/>
        </p:nvSpPr>
        <p:spPr>
          <a:xfrm flipV="1">
            <a:off x="15718490" y="11921667"/>
            <a:ext cx="1709439" cy="558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sp>
        <p:nvSpPr>
          <p:cNvPr id="61" name="Right Arrow 49">
            <a:extLst>
              <a:ext uri="{FF2B5EF4-FFF2-40B4-BE49-F238E27FC236}">
                <a16:creationId xmlns:a16="http://schemas.microsoft.com/office/drawing/2014/main" id="{56E2785C-AD9B-5090-C821-BE3A570C99F9}"/>
              </a:ext>
            </a:extLst>
          </p:cNvPr>
          <p:cNvSpPr/>
          <p:nvPr/>
        </p:nvSpPr>
        <p:spPr>
          <a:xfrm rot="5400000">
            <a:off x="18251301" y="12997543"/>
            <a:ext cx="706334" cy="727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TextBox 70">
            <a:extLst>
              <a:ext uri="{FF2B5EF4-FFF2-40B4-BE49-F238E27FC236}">
                <a16:creationId xmlns:a16="http://schemas.microsoft.com/office/drawing/2014/main" id="{B898996C-71E8-C205-AE37-2AE2E641E347}"/>
              </a:ext>
            </a:extLst>
          </p:cNvPr>
          <p:cNvSpPr txBox="1"/>
          <p:nvPr/>
        </p:nvSpPr>
        <p:spPr>
          <a:xfrm>
            <a:off x="7401681" y="15270751"/>
            <a:ext cx="12078470" cy="677108"/>
          </a:xfrm>
          <a:prstGeom prst="rect">
            <a:avLst/>
          </a:prstGeom>
          <a:noFill/>
        </p:spPr>
        <p:txBody>
          <a:bodyPr wrap="square" rtlCol="0">
            <a:spAutoFit/>
          </a:bodyPr>
          <a:lstStyle/>
          <a:p>
            <a:r>
              <a:rPr lang="en-US" sz="2000" b="1" dirty="0">
                <a:solidFill>
                  <a:schemeClr val="tx1"/>
                </a:solidFill>
                <a:latin typeface="Times New Roman" panose="02020603050405020304" pitchFamily="18" charset="0"/>
                <a:cs typeface="Times New Roman" panose="02020603050405020304" pitchFamily="18" charset="0"/>
              </a:rPr>
              <a:t>WORKFLOW OF MELANOMA DISEASE PREDICTION USING MACHINE LEARNING METHOD</a:t>
            </a:r>
            <a:endParaRPr lang="en-IN" sz="2000" b="1"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73" name="TextBox 72">
            <a:extLst>
              <a:ext uri="{FF2B5EF4-FFF2-40B4-BE49-F238E27FC236}">
                <a16:creationId xmlns:a16="http://schemas.microsoft.com/office/drawing/2014/main" id="{E4F7F32C-C5D0-658F-ACCB-4C46FDB6200F}"/>
              </a:ext>
            </a:extLst>
          </p:cNvPr>
          <p:cNvSpPr txBox="1"/>
          <p:nvPr/>
        </p:nvSpPr>
        <p:spPr>
          <a:xfrm flipH="1">
            <a:off x="703385" y="21157650"/>
            <a:ext cx="5511479" cy="677108"/>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SPSS Analysis of SVM with Naïve Bayes</a:t>
            </a:r>
            <a:endParaRPr lang="en-IN" sz="2000" b="1" dirty="0">
              <a:latin typeface="Times New Roman" panose="02020603050405020304" pitchFamily="18" charset="0"/>
              <a:cs typeface="Times New Roman" panose="02020603050405020304" pitchFamily="18" charset="0"/>
            </a:endParaRPr>
          </a:p>
          <a:p>
            <a:endParaRPr lang="en-IN" dirty="0"/>
          </a:p>
        </p:txBody>
      </p:sp>
      <p:sp>
        <p:nvSpPr>
          <p:cNvPr id="77" name="Rectangle 6">
            <a:extLst>
              <a:ext uri="{FF2B5EF4-FFF2-40B4-BE49-F238E27FC236}">
                <a16:creationId xmlns:a16="http://schemas.microsoft.com/office/drawing/2014/main" id="{FC434EAF-CFAD-7E85-6697-F118ACE719EE}"/>
              </a:ext>
            </a:extLst>
          </p:cNvPr>
          <p:cNvSpPr>
            <a:spLocks noChangeArrowheads="1"/>
          </p:cNvSpPr>
          <p:nvPr/>
        </p:nvSpPr>
        <p:spPr bwMode="auto">
          <a:xfrm>
            <a:off x="7114111" y="15843442"/>
            <a:ext cx="13977381" cy="3679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190" b="1" dirty="0">
                <a:latin typeface="Times New Roman" panose="02020603050405020304" pitchFamily="18" charset="0"/>
                <a:cs typeface="Times New Roman" panose="02020603050405020304" pitchFamily="18" charset="0"/>
              </a:rPr>
              <a:t>Data preparation includes things like properly segmenting the dataset within itself, shuffles to reduce bias, and preprocessing to normalize the data so that it is consistent for better model training.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190" b="1" dirty="0">
                <a:latin typeface="Times New Roman" panose="02020603050405020304" pitchFamily="18" charset="0"/>
                <a:cs typeface="Times New Roman" panose="02020603050405020304" pitchFamily="18" charset="0"/>
              </a:rPr>
              <a:t>Feature extraction, which gathers pertinent data from dermatological drawings, helps in lesion discrimination. Comparing performance is achievable when using Naive Bayes and SVM training.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190" b="1" dirty="0">
                <a:latin typeface="Times New Roman" panose="02020603050405020304" pitchFamily="18" charset="0"/>
                <a:cs typeface="Times New Roman" panose="02020603050405020304" pitchFamily="18" charset="0"/>
              </a:rPr>
              <a:t>The two best classifiers are SVM and Naive Bayes, which are found by testing datasets for assessment, analysis, and model optimization—which involves statistical tests and hyperparameter manipulating.</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19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independent sample test reveals that the method produces a significant improvement in accuracy of 0.000 (p&lt;0.05). Support Vector Machine (SVM) outperforms other machine learning algorithms in predicting the dermatological manifestation of melanoma.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9" name="TextBox 88"/>
          <p:cNvSpPr txBox="1"/>
          <p:nvPr/>
        </p:nvSpPr>
        <p:spPr>
          <a:xfrm flipV="1">
            <a:off x="1546810" y="37489744"/>
            <a:ext cx="19544682" cy="1102994"/>
          </a:xfrm>
          <a:prstGeom prst="rect">
            <a:avLst/>
          </a:prstGeom>
          <a:noFill/>
        </p:spPr>
        <p:txBody>
          <a:bodyPr wrap="square" rtlCol="0">
            <a:spAutoFit/>
          </a:bodyPr>
          <a:lstStyle/>
          <a:p>
            <a:pPr marL="341254" indent="-341254" algn="just">
              <a:buFont typeface="Wingdings" panose="05000000000000000000" pitchFamily="2" charset="2"/>
              <a:buChar char="Ø"/>
            </a:pPr>
            <a:endParaRPr lang="en-US" altLang="en-IN" sz="2189"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US" altLang="en-IN" sz="2189"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US" altLang="en-IN" sz="2189" b="1" dirty="0">
              <a:latin typeface="Times New Roman" panose="02020603050405020304" pitchFamily="18" charset="0"/>
              <a:cs typeface="Times New Roman" panose="02020603050405020304" pitchFamily="18" charset="0"/>
            </a:endParaRPr>
          </a:p>
        </p:txBody>
      </p:sp>
      <p:sp>
        <p:nvSpPr>
          <p:cNvPr id="90" name="Rectangle 12">
            <a:extLst>
              <a:ext uri="{FF2B5EF4-FFF2-40B4-BE49-F238E27FC236}">
                <a16:creationId xmlns:a16="http://schemas.microsoft.com/office/drawing/2014/main" id="{7D0D3097-4895-AE5F-145B-30D8B8252CA0}"/>
              </a:ext>
            </a:extLst>
          </p:cNvPr>
          <p:cNvSpPr>
            <a:spLocks noChangeArrowheads="1"/>
          </p:cNvSpPr>
          <p:nvPr/>
        </p:nvSpPr>
        <p:spPr bwMode="auto">
          <a:xfrm>
            <a:off x="258984" y="22948005"/>
            <a:ext cx="20885260" cy="4505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190" b="1" i="0" u="none" strike="noStrike" cap="none" normalizeH="0" baseline="0" dirty="0">
                <a:ln>
                  <a:noFill/>
                </a:ln>
                <a:effectLst/>
                <a:latin typeface="Times New Roman" panose="02020603050405020304" pitchFamily="18" charset="0"/>
                <a:cs typeface="Times New Roman" panose="02020603050405020304" pitchFamily="18" charset="0"/>
              </a:rPr>
              <a:t>  Support vector machines (83.29%) and </a:t>
            </a:r>
            <a:r>
              <a:rPr lang="en-US" altLang="en-US" sz="2400" b="1" i="0" u="none" strike="noStrike" dirty="0">
                <a:solidFill>
                  <a:srgbClr val="000000"/>
                </a:solidFill>
                <a:effectLst/>
                <a:latin typeface="Times New Roman" panose="02020603050405020304" pitchFamily="18" charset="0"/>
                <a:cs typeface="Times New Roman" panose="02020603050405020304" pitchFamily="18" charset="0"/>
              </a:rPr>
              <a:t>N</a:t>
            </a:r>
            <a:r>
              <a:rPr kumimoji="0" lang="en-US" altLang="en-US" sz="2400" b="1" cap="none" normalizeH="0" baseline="0" dirty="0">
                <a:ln>
                  <a:noFill/>
                </a:ln>
                <a:solidFill>
                  <a:srgbClr val="000000"/>
                </a:solidFill>
                <a:latin typeface="Times New Roman" panose="02020603050405020304" pitchFamily="18" charset="0"/>
                <a:cs typeface="Times New Roman" panose="02020603050405020304" pitchFamily="18" charset="0"/>
              </a:rPr>
              <a:t>aïve Ba</a:t>
            </a:r>
            <a:r>
              <a:rPr lang="en-US" altLang="en-US" sz="2400" b="1" dirty="0">
                <a:solidFill>
                  <a:srgbClr val="000000"/>
                </a:solidFill>
                <a:latin typeface="Times New Roman" panose="02020603050405020304" pitchFamily="18" charset="0"/>
                <a:cs typeface="Times New Roman" panose="02020603050405020304" pitchFamily="18" charset="0"/>
              </a:rPr>
              <a:t>yes</a:t>
            </a:r>
            <a:r>
              <a:rPr kumimoji="0" lang="en-US" altLang="en-US" sz="2190" b="1" i="0" u="none" strike="noStrike" cap="none" normalizeH="0" baseline="0" dirty="0">
                <a:ln>
                  <a:noFill/>
                </a:ln>
                <a:effectLst/>
                <a:latin typeface="Times New Roman" panose="02020603050405020304" pitchFamily="18" charset="0"/>
                <a:cs typeface="Times New Roman" panose="02020603050405020304" pitchFamily="18" charset="0"/>
              </a:rPr>
              <a:t> (79.39%) have similar accuracy rates. Therefore, we determine that SVM has superior accuracy amongst the two</a:t>
            </a:r>
          </a:p>
          <a:p>
            <a:pPr marR="0" lvl="0" algn="just" defTabSz="914400" rtl="0" eaLnBrk="0" fontAlgn="base" latinLnBrk="0" hangingPunct="0">
              <a:lnSpc>
                <a:spcPct val="100000"/>
              </a:lnSpc>
              <a:spcBef>
                <a:spcPct val="0"/>
              </a:spcBef>
              <a:spcAft>
                <a:spcPct val="0"/>
              </a:spcAft>
              <a:buClrTx/>
              <a:buSzTx/>
              <a:tabLst/>
            </a:pPr>
            <a:r>
              <a:rPr kumimoji="0" lang="en-US" altLang="en-US" sz="2190" b="1" i="0" u="none" strike="noStrike" cap="none" normalizeH="0" baseline="0" dirty="0">
                <a:ln>
                  <a:noFill/>
                </a:ln>
                <a:effectLst/>
                <a:latin typeface="Times New Roman" panose="02020603050405020304" pitchFamily="18" charset="0"/>
                <a:cs typeface="Times New Roman" panose="02020603050405020304" pitchFamily="18" charset="0"/>
              </a:rPr>
              <a:t>      method.</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190" b="1" i="0" u="none" strike="noStrike" cap="none" normalizeH="0" baseline="0" dirty="0">
                <a:ln>
                  <a:noFill/>
                </a:ln>
                <a:effectLst/>
                <a:latin typeface="Times New Roman" panose="02020603050405020304" pitchFamily="18" charset="0"/>
                <a:cs typeface="Times New Roman" panose="02020603050405020304" pitchFamily="18" charset="0"/>
              </a:rPr>
              <a:t>Aspects of color, texture, and shape that depict variations in pigmentation, texture patterns, and lesion geometry contribute in the diagnosis of melanoma. With SVM and </a:t>
            </a:r>
          </a:p>
          <a:p>
            <a:pPr marR="0" lvl="0" algn="just" defTabSz="914400" rtl="0" eaLnBrk="0" fontAlgn="base" latinLnBrk="0" hangingPunct="0">
              <a:lnSpc>
                <a:spcPct val="100000"/>
              </a:lnSpc>
              <a:spcBef>
                <a:spcPct val="0"/>
              </a:spcBef>
              <a:spcAft>
                <a:spcPct val="0"/>
              </a:spcAft>
              <a:buClrTx/>
              <a:buSzTx/>
              <a:tabLst/>
            </a:pPr>
            <a:r>
              <a:rPr lang="en-US" altLang="en-US" sz="2190" b="1" dirty="0">
                <a:latin typeface="Times New Roman" panose="02020603050405020304" pitchFamily="18" charset="0"/>
                <a:cs typeface="Times New Roman" panose="02020603050405020304" pitchFamily="18" charset="0"/>
              </a:rPr>
              <a:t>     Naïve Bayes </a:t>
            </a:r>
            <a:r>
              <a:rPr kumimoji="0" lang="en-US" altLang="en-US" sz="2190" b="1" i="0" u="none" strike="noStrike" cap="none" normalizeH="0" baseline="0" dirty="0">
                <a:ln>
                  <a:noFill/>
                </a:ln>
                <a:effectLst/>
                <a:latin typeface="Times New Roman" panose="02020603050405020304" pitchFamily="18" charset="0"/>
                <a:cs typeface="Times New Roman" panose="02020603050405020304" pitchFamily="18" charset="0"/>
              </a:rPr>
              <a:t>, accurate classification requires preprocessing, dimensionality reduction, optimum kernel functions, and distance metrics; still classification is enhanced by</a:t>
            </a:r>
          </a:p>
          <a:p>
            <a:pPr marR="0" lvl="0" algn="just" defTabSz="914400" rtl="0" eaLnBrk="0" fontAlgn="base" latinLnBrk="0" hangingPunct="0">
              <a:lnSpc>
                <a:spcPct val="100000"/>
              </a:lnSpc>
              <a:spcBef>
                <a:spcPct val="0"/>
              </a:spcBef>
              <a:spcAft>
                <a:spcPct val="0"/>
              </a:spcAft>
              <a:buClrTx/>
              <a:buSzTx/>
              <a:tabLst/>
            </a:pPr>
            <a:r>
              <a:rPr kumimoji="0" lang="en-US" altLang="en-US" sz="2190" b="1" i="0" u="none" strike="noStrike" cap="none" normalizeH="0" baseline="0" dirty="0">
                <a:ln>
                  <a:noFill/>
                </a:ln>
                <a:effectLst/>
                <a:latin typeface="Times New Roman" panose="02020603050405020304" pitchFamily="18" charset="0"/>
                <a:cs typeface="Times New Roman" panose="02020603050405020304" pitchFamily="18" charset="0"/>
              </a:rPr>
              <a:t>    </a:t>
            </a:r>
            <a:r>
              <a:rPr lang="en-US" altLang="en-US" sz="2190" b="1" dirty="0">
                <a:latin typeface="Times New Roman" panose="02020603050405020304" pitchFamily="18" charset="0"/>
                <a:cs typeface="Times New Roman" panose="02020603050405020304" pitchFamily="18" charset="0"/>
              </a:rPr>
              <a:t> </a:t>
            </a:r>
            <a:r>
              <a:rPr kumimoji="0" lang="en-US" altLang="en-US" sz="2190" b="1" i="0" u="none" strike="noStrike" cap="none" normalizeH="0" baseline="0" dirty="0">
                <a:ln>
                  <a:noFill/>
                </a:ln>
                <a:effectLst/>
                <a:latin typeface="Times New Roman" panose="02020603050405020304" pitchFamily="18" charset="0"/>
                <a:cs typeface="Times New Roman" panose="02020603050405020304" pitchFamily="18" charset="0"/>
              </a:rPr>
              <a:t>the combination of entropy, clinical data, and feature fusion.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190" b="1" i="0" u="none" strike="noStrike" cap="none" normalizeH="0" baseline="0" dirty="0">
                <a:ln>
                  <a:noFill/>
                </a:ln>
                <a:effectLst/>
                <a:latin typeface="Times New Roman" panose="02020603050405020304" pitchFamily="18" charset="0"/>
                <a:cs typeface="Times New Roman" panose="02020603050405020304" pitchFamily="18" charset="0"/>
              </a:rPr>
              <a:t>This includes potential biases resulting from data imbalances, challenges selecting characteristics that impact a model's performance, and computational complexity, particularly when working with large datasets. Additionally, complex entropy-based features could make results harder to comprehend, and results outside of the study dataset need to be externally validated in order to make them more broadly applicable.</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190" b="1" i="0" u="none" strike="noStrike" cap="none" normalizeH="0" baseline="0" dirty="0">
                <a:ln>
                  <a:noFill/>
                </a:ln>
                <a:effectLst/>
                <a:latin typeface="Times New Roman" panose="02020603050405020304" pitchFamily="18" charset="0"/>
                <a:cs typeface="Times New Roman" panose="02020603050405020304" pitchFamily="18" charset="0"/>
              </a:rPr>
              <a:t>Based on a p-value of 0.955, our study highlights a substantial discrepancy in accuracy between SVM and Naïve Bayes for dermatological signs of melanoma, with SVM obtaining 83.29% accuracy vs 79.39% for Naïve Bayes. These results highlight SVM's potential as an even better tool for melanoma manifestation prediction, supporting the use of cutting-edge machine learning methods in dermatological treatment to increase precision and efficiency.</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190" b="1" i="0" u="none" strike="noStrike" cap="none" normalizeH="0" baseline="0" dirty="0">
              <a:ln>
                <a:noFill/>
              </a:ln>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endParaRPr lang="en-US" altLang="en-US" sz="2190" b="1" dirty="0">
              <a:latin typeface="Times New Roman" panose="02020603050405020304" pitchFamily="18" charset="0"/>
              <a:cs typeface="Times New Roman" panose="02020603050405020304" pitchFamily="18" charset="0"/>
            </a:endParaRPr>
          </a:p>
        </p:txBody>
      </p:sp>
      <p:sp>
        <p:nvSpPr>
          <p:cNvPr id="109" name="Rectangle 30">
            <a:extLst>
              <a:ext uri="{FF2B5EF4-FFF2-40B4-BE49-F238E27FC236}">
                <a16:creationId xmlns:a16="http://schemas.microsoft.com/office/drawing/2014/main" id="{7D30FBFC-87B0-827E-E981-0C67ED106801}"/>
              </a:ext>
            </a:extLst>
          </p:cNvPr>
          <p:cNvSpPr>
            <a:spLocks noChangeArrowheads="1"/>
          </p:cNvSpPr>
          <p:nvPr/>
        </p:nvSpPr>
        <p:spPr bwMode="auto">
          <a:xfrm>
            <a:off x="2286000" y="2101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3" name="Rectangle 34">
            <a:extLst>
              <a:ext uri="{FF2B5EF4-FFF2-40B4-BE49-F238E27FC236}">
                <a16:creationId xmlns:a16="http://schemas.microsoft.com/office/drawing/2014/main" id="{2B49E543-A8C1-E13F-69E8-80A3CBFC4891}"/>
              </a:ext>
            </a:extLst>
          </p:cNvPr>
          <p:cNvSpPr>
            <a:spLocks noChangeArrowheads="1"/>
          </p:cNvSpPr>
          <p:nvPr/>
        </p:nvSpPr>
        <p:spPr bwMode="auto">
          <a:xfrm>
            <a:off x="2895600" y="2710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3" name="Rectangle 44">
            <a:extLst>
              <a:ext uri="{FF2B5EF4-FFF2-40B4-BE49-F238E27FC236}">
                <a16:creationId xmlns:a16="http://schemas.microsoft.com/office/drawing/2014/main" id="{AA80A53A-2590-435F-FE2B-25785693398A}"/>
              </a:ext>
            </a:extLst>
          </p:cNvPr>
          <p:cNvSpPr>
            <a:spLocks noChangeArrowheads="1"/>
          </p:cNvSpPr>
          <p:nvPr/>
        </p:nvSpPr>
        <p:spPr bwMode="auto">
          <a:xfrm>
            <a:off x="4419600" y="4234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5" name="Rectangle 46">
            <a:extLst>
              <a:ext uri="{FF2B5EF4-FFF2-40B4-BE49-F238E27FC236}">
                <a16:creationId xmlns:a16="http://schemas.microsoft.com/office/drawing/2014/main" id="{F18E92A7-F180-D277-1D4E-321336ED97DC}"/>
              </a:ext>
            </a:extLst>
          </p:cNvPr>
          <p:cNvSpPr>
            <a:spLocks noChangeArrowheads="1"/>
          </p:cNvSpPr>
          <p:nvPr/>
        </p:nvSpPr>
        <p:spPr bwMode="auto">
          <a:xfrm>
            <a:off x="4724400" y="4539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5" name="Rectangle 56">
            <a:extLst>
              <a:ext uri="{FF2B5EF4-FFF2-40B4-BE49-F238E27FC236}">
                <a16:creationId xmlns:a16="http://schemas.microsoft.com/office/drawing/2014/main" id="{F04E66AC-375C-6F45-E876-D9E313A652C7}"/>
              </a:ext>
            </a:extLst>
          </p:cNvPr>
          <p:cNvSpPr>
            <a:spLocks noChangeArrowheads="1"/>
          </p:cNvSpPr>
          <p:nvPr/>
        </p:nvSpPr>
        <p:spPr bwMode="auto">
          <a:xfrm>
            <a:off x="6248400" y="6063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6" name="Rectangle 57">
            <a:extLst>
              <a:ext uri="{FF2B5EF4-FFF2-40B4-BE49-F238E27FC236}">
                <a16:creationId xmlns:a16="http://schemas.microsoft.com/office/drawing/2014/main" id="{CE916F1F-4152-1B67-F285-2BC8E6A8F67C}"/>
              </a:ext>
            </a:extLst>
          </p:cNvPr>
          <p:cNvSpPr>
            <a:spLocks noChangeArrowheads="1"/>
          </p:cNvSpPr>
          <p:nvPr/>
        </p:nvSpPr>
        <p:spPr bwMode="auto">
          <a:xfrm>
            <a:off x="6400800" y="6216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4" name="Rectangle 65">
            <a:extLst>
              <a:ext uri="{FF2B5EF4-FFF2-40B4-BE49-F238E27FC236}">
                <a16:creationId xmlns:a16="http://schemas.microsoft.com/office/drawing/2014/main" id="{E332C2C7-387B-9DE6-9BD9-19BD8787873B}"/>
              </a:ext>
            </a:extLst>
          </p:cNvPr>
          <p:cNvSpPr>
            <a:spLocks noChangeArrowheads="1"/>
          </p:cNvSpPr>
          <p:nvPr/>
        </p:nvSpPr>
        <p:spPr bwMode="auto">
          <a:xfrm>
            <a:off x="7620000" y="7435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9" name="Rectangle 100">
            <a:extLst>
              <a:ext uri="{FF2B5EF4-FFF2-40B4-BE49-F238E27FC236}">
                <a16:creationId xmlns:a16="http://schemas.microsoft.com/office/drawing/2014/main" id="{8E65E419-6104-C679-7BE5-BCF4FC405ED1}"/>
              </a:ext>
            </a:extLst>
          </p:cNvPr>
          <p:cNvSpPr>
            <a:spLocks noChangeArrowheads="1"/>
          </p:cNvSpPr>
          <p:nvPr/>
        </p:nvSpPr>
        <p:spPr bwMode="auto">
          <a:xfrm>
            <a:off x="12954000" y="12769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1" name="Rectangle 102">
            <a:extLst>
              <a:ext uri="{FF2B5EF4-FFF2-40B4-BE49-F238E27FC236}">
                <a16:creationId xmlns:a16="http://schemas.microsoft.com/office/drawing/2014/main" id="{E60102F9-2A69-9E16-F4FC-9423AEF658EB}"/>
              </a:ext>
            </a:extLst>
          </p:cNvPr>
          <p:cNvSpPr>
            <a:spLocks noChangeArrowheads="1"/>
          </p:cNvSpPr>
          <p:nvPr/>
        </p:nvSpPr>
        <p:spPr bwMode="auto">
          <a:xfrm>
            <a:off x="13258800" y="13074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2" name="Rectangle 103">
            <a:extLst>
              <a:ext uri="{FF2B5EF4-FFF2-40B4-BE49-F238E27FC236}">
                <a16:creationId xmlns:a16="http://schemas.microsoft.com/office/drawing/2014/main" id="{86F1B89F-B20C-9FF8-8740-1973CF12360F}"/>
              </a:ext>
            </a:extLst>
          </p:cNvPr>
          <p:cNvSpPr>
            <a:spLocks noChangeArrowheads="1"/>
          </p:cNvSpPr>
          <p:nvPr/>
        </p:nvSpPr>
        <p:spPr bwMode="auto">
          <a:xfrm>
            <a:off x="13411200" y="13226534"/>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208" name="Rectangle 128">
            <a:extLst>
              <a:ext uri="{FF2B5EF4-FFF2-40B4-BE49-F238E27FC236}">
                <a16:creationId xmlns:a16="http://schemas.microsoft.com/office/drawing/2014/main" id="{1122E176-E6E2-46FF-D50D-301DADED5792}"/>
              </a:ext>
            </a:extLst>
          </p:cNvPr>
          <p:cNvSpPr>
            <a:spLocks noChangeArrowheads="1"/>
          </p:cNvSpPr>
          <p:nvPr/>
        </p:nvSpPr>
        <p:spPr bwMode="auto">
          <a:xfrm>
            <a:off x="462360" y="4764451"/>
            <a:ext cx="14770602" cy="5886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19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study aims to monitor the accuracy of the melanoma diagnosis </a:t>
            </a:r>
            <a:r>
              <a:rPr lang="en-US" sz="2400" b="1" i="0" u="none" strike="noStrike" dirty="0">
                <a:effectLst/>
                <a:latin typeface="Times New Roman" panose="02020603050405020304" pitchFamily="18" charset="0"/>
                <a:cs typeface="Times New Roman" panose="02020603050405020304" pitchFamily="18" charset="0"/>
              </a:rPr>
              <a:t>using Novel Support Vector Machine  in comparison with Naïve Bayes classifier</a:t>
            </a:r>
            <a:r>
              <a:rPr kumimoji="0" lang="en-US" altLang="en-US" sz="219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19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Melanoma is a kind of skin cancer that is caused by the uncontrolled growth of melanocytes, the cells that give skin its tan or brown color. Melanoma is far less common than certain other types of skin cancer. But melanoma poses a greater risk as it can spread to other parts of the body more easily if treatment is not received.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19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is being used to dermatological symptoms of melanoma in order to enhance early identification, predict metastasis risk and disease-free survival, and identify decreased blood GM-CSF levels as a potential poor prognostic indication in early-stage melanoma patients.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19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SVM is an excellent choice for datasets with many various characteristics but few samples since it can handle high-dimensional and non-linear data, discover the best hyperplanes for class separation, and support a variety of kernel functions. On the other hand, Naïve Bayes, because of its simplicity and dependence on the Bayes theorem, is effective for small datasets and noise-resistant, but it may not be able to handle highly correlated features or complex interactions between variables.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19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 have used the dataset from Kaggle ,which has 10,000 rows and 10 columns.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19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19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9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A0B5F3BA-8304-D718-6185-86F5F5D6D863}"/>
              </a:ext>
            </a:extLst>
          </p:cNvPr>
          <p:cNvSpPr/>
          <p:nvPr/>
        </p:nvSpPr>
        <p:spPr>
          <a:xfrm>
            <a:off x="15417466" y="4673746"/>
            <a:ext cx="5997555" cy="4843998"/>
          </a:xfrm>
          <a:prstGeom prst="roundRect">
            <a:avLst/>
          </a:prstGeom>
          <a:blipFill>
            <a:blip r:embed="rId4"/>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EEABF629-142D-CDE2-90F1-EF7A69A5CD81}"/>
              </a:ext>
            </a:extLst>
          </p:cNvPr>
          <p:cNvSpPr/>
          <p:nvPr/>
        </p:nvSpPr>
        <p:spPr>
          <a:xfrm>
            <a:off x="703385" y="16976719"/>
            <a:ext cx="5882146" cy="4105489"/>
          </a:xfrm>
          <a:prstGeom prst="roundRect">
            <a:avLst/>
          </a:prstGeom>
          <a:blipFill>
            <a:blip r:embed="rId5"/>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9" name="Table 8">
            <a:extLst>
              <a:ext uri="{FF2B5EF4-FFF2-40B4-BE49-F238E27FC236}">
                <a16:creationId xmlns:a16="http://schemas.microsoft.com/office/drawing/2014/main" id="{1D43748A-8FE8-EFFB-C363-382DD45142B4}"/>
              </a:ext>
            </a:extLst>
          </p:cNvPr>
          <p:cNvGraphicFramePr>
            <a:graphicFrameLocks noGrp="1"/>
          </p:cNvGraphicFramePr>
          <p:nvPr>
            <p:extLst>
              <p:ext uri="{D42A27DB-BD31-4B8C-83A1-F6EECF244321}">
                <p14:modId xmlns:p14="http://schemas.microsoft.com/office/powerpoint/2010/main" val="459043698"/>
              </p:ext>
            </p:extLst>
          </p:nvPr>
        </p:nvGraphicFramePr>
        <p:xfrm>
          <a:off x="7804731" y="19573634"/>
          <a:ext cx="12694034" cy="2213066"/>
        </p:xfrm>
        <a:graphic>
          <a:graphicData uri="http://schemas.openxmlformats.org/drawingml/2006/table">
            <a:tbl>
              <a:tblPr/>
              <a:tblGrid>
                <a:gridCol w="2324839">
                  <a:extLst>
                    <a:ext uri="{9D8B030D-6E8A-4147-A177-3AD203B41FA5}">
                      <a16:colId xmlns:a16="http://schemas.microsoft.com/office/drawing/2014/main" val="1017314774"/>
                    </a:ext>
                  </a:extLst>
                </a:gridCol>
                <a:gridCol w="2263119">
                  <a:extLst>
                    <a:ext uri="{9D8B030D-6E8A-4147-A177-3AD203B41FA5}">
                      <a16:colId xmlns:a16="http://schemas.microsoft.com/office/drawing/2014/main" val="535457266"/>
                    </a:ext>
                  </a:extLst>
                </a:gridCol>
                <a:gridCol w="1872214">
                  <a:extLst>
                    <a:ext uri="{9D8B030D-6E8A-4147-A177-3AD203B41FA5}">
                      <a16:colId xmlns:a16="http://schemas.microsoft.com/office/drawing/2014/main" val="2823555593"/>
                    </a:ext>
                  </a:extLst>
                </a:gridCol>
                <a:gridCol w="1933937">
                  <a:extLst>
                    <a:ext uri="{9D8B030D-6E8A-4147-A177-3AD203B41FA5}">
                      <a16:colId xmlns:a16="http://schemas.microsoft.com/office/drawing/2014/main" val="1009493403"/>
                    </a:ext>
                  </a:extLst>
                </a:gridCol>
                <a:gridCol w="2263119">
                  <a:extLst>
                    <a:ext uri="{9D8B030D-6E8A-4147-A177-3AD203B41FA5}">
                      <a16:colId xmlns:a16="http://schemas.microsoft.com/office/drawing/2014/main" val="459196550"/>
                    </a:ext>
                  </a:extLst>
                </a:gridCol>
                <a:gridCol w="2036806">
                  <a:extLst>
                    <a:ext uri="{9D8B030D-6E8A-4147-A177-3AD203B41FA5}">
                      <a16:colId xmlns:a16="http://schemas.microsoft.com/office/drawing/2014/main" val="2263353747"/>
                    </a:ext>
                  </a:extLst>
                </a:gridCol>
              </a:tblGrid>
              <a:tr h="709277">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 </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ALGORITHMS</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    N</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MEAN</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STD.DEVIATION</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STD.ERROR MEAN</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97310419"/>
                  </a:ext>
                </a:extLst>
              </a:tr>
              <a:tr h="709277">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ACCURACY</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SVM</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11</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83.29</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.75735</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.23950</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91275319"/>
                  </a:ext>
                </a:extLst>
              </a:tr>
              <a:tr h="709277">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 </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BAYES</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11</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79.39</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.80732</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.25530</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03375242"/>
                  </a:ext>
                </a:extLst>
              </a:tr>
            </a:tbl>
          </a:graphicData>
        </a:graphic>
      </p:graphicFrame>
      <p:sp>
        <p:nvSpPr>
          <p:cNvPr id="11" name="Rectangle 1">
            <a:extLst>
              <a:ext uri="{FF2B5EF4-FFF2-40B4-BE49-F238E27FC236}">
                <a16:creationId xmlns:a16="http://schemas.microsoft.com/office/drawing/2014/main" id="{52518336-C095-7B14-0E6B-6EDDACE214F2}"/>
              </a:ext>
            </a:extLst>
          </p:cNvPr>
          <p:cNvSpPr>
            <a:spLocks noChangeArrowheads="1"/>
          </p:cNvSpPr>
          <p:nvPr/>
        </p:nvSpPr>
        <p:spPr bwMode="auto">
          <a:xfrm>
            <a:off x="13342430" y="18999893"/>
            <a:ext cx="2120837" cy="429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9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Group Statistics</a:t>
            </a:r>
            <a:endParaRPr kumimoji="0" lang="en-US" altLang="en-US" sz="2190" b="0" i="0" u="none" strike="noStrike" cap="none" normalizeH="0" baseline="0" dirty="0">
              <a:ln>
                <a:noFill/>
              </a:ln>
              <a:solidFill>
                <a:schemeClr val="tx1"/>
              </a:solidFill>
              <a:effectLst/>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413</TotalTime>
  <Words>910</Words>
  <Application>Microsoft Office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Afroz Shaik</cp:lastModifiedBy>
  <cp:revision>69</cp:revision>
  <dcterms:created xsi:type="dcterms:W3CDTF">2023-04-19T08:35:00Z</dcterms:created>
  <dcterms:modified xsi:type="dcterms:W3CDTF">2024-04-16T17:10:43Z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