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18" userDrawn="1">
          <p15:clr>
            <a:srgbClr val="A4A3A4"/>
          </p15:clr>
        </p15:guide>
        <p15:guide id="2" pos="6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D7F5CD"/>
    <a:srgbClr val="FCDCBF"/>
    <a:srgbClr val="BFE7FF"/>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D03F61-BE17-4035-A8AE-EF21E38435A9}" v="19" dt="2024-04-16T17:22:04.2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3" d="100"/>
          <a:sy n="33" d="100"/>
        </p:scale>
        <p:origin x="1310" y="29"/>
      </p:cViewPr>
      <p:guideLst>
        <p:guide orient="horz" pos="10318"/>
        <p:guide pos="67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froz Shaik" userId="8923b725c3bfedeb" providerId="LiveId" clId="{4DD03F61-BE17-4035-A8AE-EF21E38435A9}"/>
    <pc:docChg chg="undo custSel modSld">
      <pc:chgData name="Afroz Shaik" userId="8923b725c3bfedeb" providerId="LiveId" clId="{4DD03F61-BE17-4035-A8AE-EF21E38435A9}" dt="2024-04-16T17:23:26.660" v="247" actId="115"/>
      <pc:docMkLst>
        <pc:docMk/>
      </pc:docMkLst>
      <pc:sldChg chg="addSp modSp mod">
        <pc:chgData name="Afroz Shaik" userId="8923b725c3bfedeb" providerId="LiveId" clId="{4DD03F61-BE17-4035-A8AE-EF21E38435A9}" dt="2024-04-16T17:23:26.660" v="247" actId="115"/>
        <pc:sldMkLst>
          <pc:docMk/>
          <pc:sldMk cId="0" sldId="256"/>
        </pc:sldMkLst>
        <pc:spChg chg="add">
          <ac:chgData name="Afroz Shaik" userId="8923b725c3bfedeb" providerId="LiveId" clId="{4DD03F61-BE17-4035-A8AE-EF21E38435A9}" dt="2024-03-27T04:47:42.172" v="62"/>
          <ac:spMkLst>
            <pc:docMk/>
            <pc:sldMk cId="0" sldId="256"/>
            <ac:spMk id="2" creationId="{B276E891-68CA-B08C-996B-BD63C401E243}"/>
          </ac:spMkLst>
        </pc:spChg>
        <pc:spChg chg="add">
          <ac:chgData name="Afroz Shaik" userId="8923b725c3bfedeb" providerId="LiveId" clId="{4DD03F61-BE17-4035-A8AE-EF21E38435A9}" dt="2024-03-27T04:51:20.608" v="65"/>
          <ac:spMkLst>
            <pc:docMk/>
            <pc:sldMk cId="0" sldId="256"/>
            <ac:spMk id="3" creationId="{96ED8A76-54D5-A634-6974-C545455B22EF}"/>
          </ac:spMkLst>
        </pc:spChg>
        <pc:spChg chg="add mod">
          <ac:chgData name="Afroz Shaik" userId="8923b725c3bfedeb" providerId="LiveId" clId="{4DD03F61-BE17-4035-A8AE-EF21E38435A9}" dt="2024-04-16T17:18:37.661" v="202" actId="1076"/>
          <ac:spMkLst>
            <pc:docMk/>
            <pc:sldMk cId="0" sldId="256"/>
            <ac:spMk id="3" creationId="{C1A4FE3A-A4C2-5B93-7CA5-C43B96D95B68}"/>
          </ac:spMkLst>
        </pc:spChg>
        <pc:spChg chg="add mod">
          <ac:chgData name="Afroz Shaik" userId="8923b725c3bfedeb" providerId="LiveId" clId="{4DD03F61-BE17-4035-A8AE-EF21E38435A9}" dt="2024-04-16T17:20:50.527" v="236" actId="113"/>
          <ac:spMkLst>
            <pc:docMk/>
            <pc:sldMk cId="0" sldId="256"/>
            <ac:spMk id="9" creationId="{421268AB-BACA-5143-A03F-74555919C998}"/>
          </ac:spMkLst>
        </pc:spChg>
        <pc:spChg chg="mod">
          <ac:chgData name="Afroz Shaik" userId="8923b725c3bfedeb" providerId="LiveId" clId="{4DD03F61-BE17-4035-A8AE-EF21E38435A9}" dt="2024-03-27T04:35:53.462" v="51" actId="1076"/>
          <ac:spMkLst>
            <pc:docMk/>
            <pc:sldMk cId="0" sldId="256"/>
            <ac:spMk id="15" creationId="{00000000-0000-0000-0000-000000000000}"/>
          </ac:spMkLst>
        </pc:spChg>
        <pc:spChg chg="mod">
          <ac:chgData name="Afroz Shaik" userId="8923b725c3bfedeb" providerId="LiveId" clId="{4DD03F61-BE17-4035-A8AE-EF21E38435A9}" dt="2024-04-04T10:02:01.433" v="84" actId="207"/>
          <ac:spMkLst>
            <pc:docMk/>
            <pc:sldMk cId="0" sldId="256"/>
            <ac:spMk id="18" creationId="{E6ED3D2C-EE7B-D76D-2055-B4E0A4BDCC7B}"/>
          </ac:spMkLst>
        </pc:spChg>
        <pc:spChg chg="mod">
          <ac:chgData name="Afroz Shaik" userId="8923b725c3bfedeb" providerId="LiveId" clId="{4DD03F61-BE17-4035-A8AE-EF21E38435A9}" dt="2024-04-16T17:23:26.660" v="247" actId="115"/>
          <ac:spMkLst>
            <pc:docMk/>
            <pc:sldMk cId="0" sldId="256"/>
            <ac:spMk id="39" creationId="{00000000-0000-0000-0000-000000000000}"/>
          </ac:spMkLst>
        </pc:spChg>
        <pc:spChg chg="mod">
          <ac:chgData name="Afroz Shaik" userId="8923b725c3bfedeb" providerId="LiveId" clId="{4DD03F61-BE17-4035-A8AE-EF21E38435A9}" dt="2024-04-04T10:02:21.323" v="85" actId="207"/>
          <ac:spMkLst>
            <pc:docMk/>
            <pc:sldMk cId="0" sldId="256"/>
            <ac:spMk id="51" creationId="{B6933338-35E7-ECA1-A0E4-120C969D0307}"/>
          </ac:spMkLst>
        </pc:spChg>
        <pc:spChg chg="mod">
          <ac:chgData name="Afroz Shaik" userId="8923b725c3bfedeb" providerId="LiveId" clId="{4DD03F61-BE17-4035-A8AE-EF21E38435A9}" dt="2024-04-04T10:02:31.531" v="86" actId="207"/>
          <ac:spMkLst>
            <pc:docMk/>
            <pc:sldMk cId="0" sldId="256"/>
            <ac:spMk id="52" creationId="{AF5F30C5-B169-AF66-AEB5-E2E9733A5ACC}"/>
          </ac:spMkLst>
        </pc:spChg>
        <pc:spChg chg="mod">
          <ac:chgData name="Afroz Shaik" userId="8923b725c3bfedeb" providerId="LiveId" clId="{4DD03F61-BE17-4035-A8AE-EF21E38435A9}" dt="2024-04-04T10:02:38.494" v="87" actId="207"/>
          <ac:spMkLst>
            <pc:docMk/>
            <pc:sldMk cId="0" sldId="256"/>
            <ac:spMk id="53" creationId="{32BC6864-76AE-B886-DD54-4D8C2544F5E4}"/>
          </ac:spMkLst>
        </pc:spChg>
        <pc:spChg chg="mod">
          <ac:chgData name="Afroz Shaik" userId="8923b725c3bfedeb" providerId="LiveId" clId="{4DD03F61-BE17-4035-A8AE-EF21E38435A9}" dt="2024-04-04T10:03:19.337" v="90" actId="207"/>
          <ac:spMkLst>
            <pc:docMk/>
            <pc:sldMk cId="0" sldId="256"/>
            <ac:spMk id="54" creationId="{C8F2CA8F-F1D6-3A74-BE65-555E81E62924}"/>
          </ac:spMkLst>
        </pc:spChg>
        <pc:spChg chg="mod">
          <ac:chgData name="Afroz Shaik" userId="8923b725c3bfedeb" providerId="LiveId" clId="{4DD03F61-BE17-4035-A8AE-EF21E38435A9}" dt="2024-04-04T10:03:27.383" v="91" actId="207"/>
          <ac:spMkLst>
            <pc:docMk/>
            <pc:sldMk cId="0" sldId="256"/>
            <ac:spMk id="56" creationId="{42BAAEB3-C66A-A548-E482-4346A4896997}"/>
          </ac:spMkLst>
        </pc:spChg>
        <pc:spChg chg="mod">
          <ac:chgData name="Afroz Shaik" userId="8923b725c3bfedeb" providerId="LiveId" clId="{4DD03F61-BE17-4035-A8AE-EF21E38435A9}" dt="2024-04-16T17:17:57.091" v="200" actId="1076"/>
          <ac:spMkLst>
            <pc:docMk/>
            <pc:sldMk cId="0" sldId="256"/>
            <ac:spMk id="77" creationId="{FC434EAF-CFAD-7E85-6697-F118ACE719EE}"/>
          </ac:spMkLst>
        </pc:spChg>
        <pc:spChg chg="mod">
          <ac:chgData name="Afroz Shaik" userId="8923b725c3bfedeb" providerId="LiveId" clId="{4DD03F61-BE17-4035-A8AE-EF21E38435A9}" dt="2024-03-27T04:52:06.660" v="70" actId="20577"/>
          <ac:spMkLst>
            <pc:docMk/>
            <pc:sldMk cId="0" sldId="256"/>
            <ac:spMk id="90" creationId="{7D0D3097-4895-AE5F-145B-30D8B8252CA0}"/>
          </ac:spMkLst>
        </pc:spChg>
        <pc:spChg chg="mod">
          <ac:chgData name="Afroz Shaik" userId="8923b725c3bfedeb" providerId="LiveId" clId="{4DD03F61-BE17-4035-A8AE-EF21E38435A9}" dt="2024-04-04T10:01:32.780" v="83" actId="20577"/>
          <ac:spMkLst>
            <pc:docMk/>
            <pc:sldMk cId="0" sldId="256"/>
            <ac:spMk id="208" creationId="{1122E176-E6E2-46FF-D50D-301DADED5792}"/>
          </ac:spMkLst>
        </pc:spChg>
        <pc:graphicFrameChg chg="add mod modGraphic">
          <ac:chgData name="Afroz Shaik" userId="8923b725c3bfedeb" providerId="LiveId" clId="{4DD03F61-BE17-4035-A8AE-EF21E38435A9}" dt="2024-04-16T17:19:52.879" v="214" actId="14100"/>
          <ac:graphicFrameMkLst>
            <pc:docMk/>
            <pc:sldMk cId="0" sldId="256"/>
            <ac:graphicFrameMk id="2" creationId="{20CB4C0E-B370-6AF4-1F37-29FB7914C2A4}"/>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2489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5089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48932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25457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10346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90110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16-04-2024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07571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16-04-2024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65312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16-04-2024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99798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7479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8274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t>16-04-2024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2005597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paperpile.com/b/TlgMaY/vT7w" TargetMode="Externa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002" y="3978186"/>
            <a:ext cx="21571523" cy="6074795"/>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marL="285750" indent="-285750" algn="ctr">
              <a:buFont typeface="Wingdings" panose="05000000000000000000" pitchFamily="2" charset="2"/>
              <a:buChar char="Ø"/>
            </a:pPr>
            <a:endParaRPr lang="en-IN" sz="1791" dirty="0"/>
          </a:p>
        </p:txBody>
      </p:sp>
      <p:sp>
        <p:nvSpPr>
          <p:cNvPr id="5" name="Rectangle 4"/>
          <p:cNvSpPr/>
          <p:nvPr/>
        </p:nvSpPr>
        <p:spPr>
          <a:xfrm>
            <a:off x="0" y="9966289"/>
            <a:ext cx="21599525" cy="5796133"/>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6" name="Rectangle 5"/>
          <p:cNvSpPr/>
          <p:nvPr/>
        </p:nvSpPr>
        <p:spPr>
          <a:xfrm>
            <a:off x="-12911" y="15728297"/>
            <a:ext cx="21709812" cy="6283988"/>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1990" dirty="0">
              <a:latin typeface="Times New Roman" panose="02020603050405020304" pitchFamily="18" charset="0"/>
              <a:cs typeface="Times New Roman" panose="02020603050405020304" pitchFamily="18" charset="0"/>
            </a:endParaRPr>
          </a:p>
        </p:txBody>
      </p:sp>
      <p:sp>
        <p:nvSpPr>
          <p:cNvPr id="7" name="Rectangle 6"/>
          <p:cNvSpPr/>
          <p:nvPr/>
        </p:nvSpPr>
        <p:spPr>
          <a:xfrm>
            <a:off x="-42228" y="21968050"/>
            <a:ext cx="21684935" cy="5352512"/>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dirty="0"/>
          </a:p>
        </p:txBody>
      </p:sp>
      <p:sp>
        <p:nvSpPr>
          <p:cNvPr id="8" name="Rectangle 7"/>
          <p:cNvSpPr/>
          <p:nvPr/>
        </p:nvSpPr>
        <p:spPr>
          <a:xfrm>
            <a:off x="-8251" y="27346472"/>
            <a:ext cx="21670008" cy="5578746"/>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19" name="Rectangle 18"/>
          <p:cNvSpPr/>
          <p:nvPr/>
        </p:nvSpPr>
        <p:spPr>
          <a:xfrm>
            <a:off x="2297388" y="4377928"/>
            <a:ext cx="4258423"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INTRODUCTION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0970" y="2522585"/>
            <a:ext cx="21568555"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22" name="Rectangle 21"/>
          <p:cNvSpPr/>
          <p:nvPr/>
        </p:nvSpPr>
        <p:spPr>
          <a:xfrm>
            <a:off x="2508558" y="16173007"/>
            <a:ext cx="2454868"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RESULTS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1892530" y="22278870"/>
            <a:ext cx="7716271"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DISCUSSION AND CONCLUSION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2333799" y="27777231"/>
            <a:ext cx="3947465"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BIBLIOGRAPHY</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350345" y="2555882"/>
            <a:ext cx="20898834" cy="2357568"/>
          </a:xfrm>
          <a:prstGeom prst="rect">
            <a:avLst/>
          </a:prstGeom>
          <a:noFill/>
        </p:spPr>
        <p:txBody>
          <a:bodyPr wrap="square" rtlCol="0">
            <a:spAutoFit/>
          </a:bodyPr>
          <a:lstStyle/>
          <a:p>
            <a:pPr algn="just" rtl="0">
              <a:spcBef>
                <a:spcPts val="0"/>
              </a:spcBef>
              <a:spcAft>
                <a:spcPts val="0"/>
              </a:spcAft>
            </a:pPr>
            <a:r>
              <a:rPr lang="en-US" sz="3680" b="1" i="0" u="none" strike="noStrike" dirty="0">
                <a:solidFill>
                  <a:srgbClr val="000000"/>
                </a:solidFill>
                <a:effectLst/>
                <a:latin typeface="Times New Roman" panose="02020603050405020304" pitchFamily="18" charset="0"/>
                <a:cs typeface="Times New Roman" panose="02020603050405020304" pitchFamily="18" charset="0"/>
              </a:rPr>
              <a:t>The effectiveness of Dermatological Manifestations of Melanoma disease using Novel Support Vector    				Machine in comparison with Partial Least Squares Regression  for better accuracy.</a:t>
            </a:r>
            <a:endParaRPr lang="en-US" sz="3680" b="1" dirty="0">
              <a:effectLst/>
              <a:latin typeface="Times New Roman" panose="02020603050405020304" pitchFamily="18" charset="0"/>
              <a:cs typeface="Times New Roman" panose="02020603050405020304" pitchFamily="18" charset="0"/>
            </a:endParaRPr>
          </a:p>
          <a:p>
            <a:br>
              <a:rPr lang="en-US" sz="3680" dirty="0"/>
            </a:br>
            <a:endParaRPr lang="en-US" sz="3680" b="1" dirty="0">
              <a:latin typeface="Times New Roman" panose="02020603050405020304" pitchFamily="18" charset="0"/>
              <a:cs typeface="Times New Roman" panose="02020603050405020304" pitchFamily="18" charset="0"/>
            </a:endParaRPr>
          </a:p>
        </p:txBody>
      </p:sp>
      <p:sp>
        <p:nvSpPr>
          <p:cNvPr id="20" name="Rectangle 19"/>
          <p:cNvSpPr/>
          <p:nvPr/>
        </p:nvSpPr>
        <p:spPr>
          <a:xfrm>
            <a:off x="2003212" y="10219766"/>
            <a:ext cx="6770960"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MATERIALS AND METHODS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5083" y="1463838"/>
            <a:ext cx="8384766" cy="856276"/>
          </a:xfrm>
          <a:prstGeom prst="rect">
            <a:avLst/>
          </a:prstGeom>
          <a:noFill/>
        </p:spPr>
        <p:txBody>
          <a:bodyPr wrap="square" rtlCol="0">
            <a:spAutoFit/>
          </a:bodyPr>
          <a:lstStyle/>
          <a:p>
            <a:pPr algn="r"/>
            <a:r>
              <a:rPr lang="en-US" sz="2488" b="1">
                <a:solidFill>
                  <a:schemeClr val="bg1"/>
                </a:solidFill>
                <a:latin typeface="Times New Roman" panose="02020603050405020304" pitchFamily="18" charset="0"/>
                <a:cs typeface="Times New Roman" panose="02020603050405020304" pitchFamily="18" charset="0"/>
              </a:rPr>
              <a:t> Ms. Poorani.S            </a:t>
            </a:r>
            <a:endParaRPr lang="en-US" sz="2488" b="1" dirty="0">
              <a:solidFill>
                <a:schemeClr val="bg1"/>
              </a:solidFill>
              <a:latin typeface="Times New Roman" panose="02020603050405020304" pitchFamily="18" charset="0"/>
              <a:cs typeface="Times New Roman" panose="02020603050405020304" pitchFamily="18" charset="0"/>
            </a:endParaRPr>
          </a:p>
          <a:p>
            <a:pPr algn="r"/>
            <a:r>
              <a:rPr lang="en-US" sz="2488" b="1" dirty="0">
                <a:solidFill>
                  <a:schemeClr val="bg1"/>
                </a:solidFill>
                <a:latin typeface="Times New Roman" panose="02020603050405020304" pitchFamily="18" charset="0"/>
                <a:cs typeface="Times New Roman" panose="02020603050405020304" pitchFamily="18" charset="0"/>
              </a:rPr>
              <a:t> Guided by Dr. Mary Valantina. G</a:t>
            </a:r>
            <a:endParaRPr lang="en-IN" sz="2488" b="1" dirty="0">
              <a:solidFill>
                <a:schemeClr val="bg1"/>
              </a:solidFill>
              <a:latin typeface="Times New Roman" panose="02020603050405020304" pitchFamily="18" charset="0"/>
              <a:cs typeface="Times New Roman" panose="02020603050405020304" pitchFamily="18" charset="0"/>
            </a:endParaRPr>
          </a:p>
        </p:txBody>
      </p:sp>
      <p:sp>
        <p:nvSpPr>
          <p:cNvPr id="36" name="TextBox 35"/>
          <p:cNvSpPr txBox="1"/>
          <p:nvPr/>
        </p:nvSpPr>
        <p:spPr>
          <a:xfrm>
            <a:off x="1384372" y="10973564"/>
            <a:ext cx="12078470" cy="396857"/>
          </a:xfrm>
          <a:prstGeom prst="rect">
            <a:avLst/>
          </a:prstGeom>
          <a:noFill/>
        </p:spPr>
        <p:txBody>
          <a:bodyPr wrap="square" rtlCol="0">
            <a:spAutoFit/>
          </a:bodyPr>
          <a:lstStyle/>
          <a:p>
            <a:endParaRPr lang="en-IN" sz="1990" b="1"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323722" y="28384746"/>
            <a:ext cx="21139308" cy="4290405"/>
          </a:xfrm>
          <a:prstGeom prst="rect">
            <a:avLst/>
          </a:prstGeom>
          <a:noFill/>
        </p:spPr>
        <p:txBody>
          <a:bodyPr wrap="square" rtlCol="0">
            <a:spAutoFit/>
          </a:bodyPr>
          <a:lstStyle/>
          <a:p>
            <a:pPr indent="-304800" rtl="0">
              <a:spcBef>
                <a:spcPts val="1200"/>
              </a:spcBef>
              <a:spcAft>
                <a:spcPts val="0"/>
              </a:spcAft>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  Anastasopoulou, Amalia, Panagiotis T. Diamantopoulos, Panagiotis Kouzis, Maria Saridaki, Konstantinos Sideris, Michael Samarkos, and Helen Gogas. 2023. “COVID-19    	In Patients with Melanoma: A Single-Institution Study.” </a:t>
            </a:r>
            <a:r>
              <a:rPr lang="en-IN" sz="2190" b="1" i="1" dirty="0">
                <a:latin typeface="Times New Roman" panose="02020603050405020304" pitchFamily="18" charset="0"/>
                <a:cs typeface="Times New Roman" panose="02020603050405020304" pitchFamily="18" charset="0"/>
              </a:rPr>
              <a:t>Cancers</a:t>
            </a:r>
            <a:r>
              <a:rPr lang="en-IN" sz="2190" b="1" dirty="0">
                <a:latin typeface="Times New Roman" panose="02020603050405020304" pitchFamily="18" charset="0"/>
                <a:cs typeface="Times New Roman" panose="02020603050405020304" pitchFamily="18" charset="0"/>
              </a:rPr>
              <a:t> 16 (1). </a:t>
            </a:r>
          </a:p>
          <a:p>
            <a:pPr indent="-304800" rtl="0">
              <a:spcBef>
                <a:spcPts val="1200"/>
              </a:spcBef>
              <a:spcAft>
                <a:spcPts val="0"/>
              </a:spcAft>
              <a:buFont typeface="Wingdings" panose="05000000000000000000" pitchFamily="2" charset="2"/>
              <a:buChar char="Ø"/>
            </a:pPr>
            <a:endParaRPr lang="en-IN" sz="2190" b="1" dirty="0">
              <a:effectLst/>
              <a:latin typeface="Times New Roman" panose="02020603050405020304" pitchFamily="18" charset="0"/>
              <a:cs typeface="Times New Roman" panose="02020603050405020304" pitchFamily="18" charset="0"/>
            </a:endParaRPr>
          </a:p>
          <a:p>
            <a:pPr marL="38100" indent="-342900">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  Azeem, Muhammad, Kaveh Kiani, Taha Mansouri, and Nathan Topping. 2023. “SkinLesNet: Classification of Skin Lesions and Detection of Melanoma Cancer Using a 	Novel 	Multi-Layer Deep Convolutional Neural Network.” </a:t>
            </a:r>
            <a:r>
              <a:rPr lang="en-IN" sz="2190" b="1" i="1" dirty="0">
                <a:latin typeface="Times New Roman" panose="02020603050405020304" pitchFamily="18" charset="0"/>
                <a:cs typeface="Times New Roman" panose="02020603050405020304" pitchFamily="18" charset="0"/>
              </a:rPr>
              <a:t>Cancers</a:t>
            </a:r>
            <a:r>
              <a:rPr lang="en-IN" sz="2190" b="1" dirty="0">
                <a:latin typeface="Times New Roman" panose="02020603050405020304" pitchFamily="18" charset="0"/>
                <a:cs typeface="Times New Roman" panose="02020603050405020304" pitchFamily="18" charset="0"/>
              </a:rPr>
              <a:t> 16 (1). </a:t>
            </a:r>
          </a:p>
          <a:p>
            <a:pPr marL="38100" indent="-342900">
              <a:buFont typeface="Wingdings" panose="05000000000000000000" pitchFamily="2" charset="2"/>
              <a:buChar char="Ø"/>
            </a:pPr>
            <a:endParaRPr lang="en-IN" sz="2190" b="1" dirty="0">
              <a:latin typeface="Times New Roman" panose="02020603050405020304" pitchFamily="18" charset="0"/>
              <a:cs typeface="Times New Roman" panose="02020603050405020304" pitchFamily="18" charset="0"/>
            </a:endParaRPr>
          </a:p>
          <a:p>
            <a:pPr marL="38100" indent="-342900">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IN" sz="2190" b="1" u="sng"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Boudreault, Julien, Ni Wang, Mostafa Ghozlan, and Jean-Jacques Lebrun</a:t>
            </a:r>
            <a:r>
              <a:rPr lang="en-IN" sz="2190" b="1" dirty="0">
                <a:latin typeface="Times New Roman" panose="02020603050405020304" pitchFamily="18" charset="0"/>
                <a:cs typeface="Times New Roman" panose="02020603050405020304" pitchFamily="18" charset="0"/>
              </a:rPr>
              <a:t>.2024. “Transforming Growth Factor-</a:t>
            </a:r>
            <a:r>
              <a:rPr lang="el-GR" sz="2190" b="1" dirty="0">
                <a:latin typeface="Times New Roman" panose="02020603050405020304" pitchFamily="18" charset="0"/>
                <a:cs typeface="Times New Roman" panose="02020603050405020304" pitchFamily="18" charset="0"/>
              </a:rPr>
              <a:t>β/</a:t>
            </a:r>
            <a:r>
              <a:rPr lang="en-IN" sz="2190" b="1" dirty="0">
                <a:latin typeface="Times New Roman" panose="02020603050405020304" pitchFamily="18" charset="0"/>
                <a:cs typeface="Times New Roman" panose="02020603050405020304" pitchFamily="18" charset="0"/>
              </a:rPr>
              <a:t>Smad Signaling Inhibits Melanoma Cancer Stem Cell Self-	Renewal, Tumor Formation and Metastasis.” </a:t>
            </a:r>
            <a:r>
              <a:rPr lang="en-IN" sz="2190" b="1" i="1" dirty="0">
                <a:latin typeface="Times New Roman" panose="02020603050405020304" pitchFamily="18" charset="0"/>
                <a:cs typeface="Times New Roman" panose="02020603050405020304" pitchFamily="18" charset="0"/>
              </a:rPr>
              <a:t>Cancers</a:t>
            </a:r>
            <a:r>
              <a:rPr lang="en-IN" sz="2190" b="1" dirty="0">
                <a:latin typeface="Times New Roman" panose="02020603050405020304" pitchFamily="18" charset="0"/>
                <a:cs typeface="Times New Roman" panose="02020603050405020304" pitchFamily="18" charset="0"/>
              </a:rPr>
              <a:t> 16 (1). </a:t>
            </a:r>
          </a:p>
          <a:p>
            <a:pPr marL="38100" indent="-342900">
              <a:buFont typeface="Wingdings" panose="05000000000000000000" pitchFamily="2" charset="2"/>
              <a:buChar char="Ø"/>
            </a:pPr>
            <a:endParaRPr lang="en-IN" sz="2190" b="1" dirty="0">
              <a:effectLst/>
              <a:latin typeface="Times New Roman" panose="02020603050405020304" pitchFamily="18" charset="0"/>
              <a:cs typeface="Times New Roman" panose="02020603050405020304" pitchFamily="18" charset="0"/>
            </a:endParaRPr>
          </a:p>
          <a:p>
            <a:pPr marL="38100" indent="-342900" rtl="0">
              <a:spcBef>
                <a:spcPts val="0"/>
              </a:spcBef>
              <a:spcAft>
                <a:spcPts val="0"/>
              </a:spcAft>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  Clavero-Rovira, Laia, Álvaro Gómez-Tomás, Patricia Bassas-Freixas, Domingo Bodet, Berta Ferrer, Javier Hernández-</a:t>
            </a:r>
            <a:r>
              <a:rPr lang="en-IN" sz="2190" b="1" dirty="0" err="1">
                <a:latin typeface="Times New Roman" panose="02020603050405020304" pitchFamily="18" charset="0"/>
                <a:cs typeface="Times New Roman" panose="02020603050405020304" pitchFamily="18" charset="0"/>
              </a:rPr>
              <a:t>Busa</a:t>
            </a:r>
            <a:r>
              <a:rPr lang="en-IN" sz="2190" b="1" dirty="0">
                <a:latin typeface="Times New Roman" panose="02020603050405020304" pitchFamily="18" charset="0"/>
                <a:cs typeface="Times New Roman" panose="02020603050405020304" pitchFamily="18" charset="0"/>
              </a:rPr>
              <a:t>, Eva Muñoz-</a:t>
            </a:r>
            <a:r>
              <a:rPr lang="en-IN" sz="2190" b="1" dirty="0" err="1">
                <a:latin typeface="Times New Roman" panose="02020603050405020304" pitchFamily="18" charset="0"/>
                <a:cs typeface="Times New Roman" panose="02020603050405020304" pitchFamily="18" charset="0"/>
              </a:rPr>
              <a:t>Courseo</a:t>
            </a:r>
            <a:r>
              <a:rPr lang="en-IN" sz="2190" b="1" dirty="0">
                <a:latin typeface="Times New Roman" panose="02020603050405020304" pitchFamily="18" charset="0"/>
                <a:cs typeface="Times New Roman" panose="02020603050405020304" pitchFamily="18" charset="0"/>
              </a:rPr>
              <a:t>, Assumpció Pérez-	Benavente, Vicente García-</a:t>
            </a:r>
            <a:r>
              <a:rPr lang="en-IN" sz="2190" b="1" dirty="0" err="1">
                <a:latin typeface="Times New Roman" panose="02020603050405020304" pitchFamily="18" charset="0"/>
                <a:cs typeface="Times New Roman" panose="02020603050405020304" pitchFamily="18" charset="0"/>
              </a:rPr>
              <a:t>Patas</a:t>
            </a:r>
            <a:r>
              <a:rPr lang="en-IN" sz="2190" b="1" dirty="0">
                <a:latin typeface="Times New Roman" panose="02020603050405020304" pitchFamily="18" charset="0"/>
                <a:cs typeface="Times New Roman" panose="02020603050405020304" pitchFamily="18" charset="0"/>
              </a:rPr>
              <a:t>, and Carla Ferrándiz-Pulido. 2024. “Mucosal Melanoma Clinical Management and Prognostic Implications: A Retrospective Cohort 	Study.” </a:t>
            </a:r>
            <a:r>
              <a:rPr lang="en-IN" sz="2190" b="1" i="1" dirty="0">
                <a:latin typeface="Times New Roman" panose="02020603050405020304" pitchFamily="18" charset="0"/>
                <a:cs typeface="Times New Roman" panose="02020603050405020304" pitchFamily="18" charset="0"/>
              </a:rPr>
              <a:t>Cancers</a:t>
            </a:r>
            <a:r>
              <a:rPr lang="en-IN" sz="2190" b="1" dirty="0">
                <a:latin typeface="Times New Roman" panose="02020603050405020304" pitchFamily="18" charset="0"/>
                <a:cs typeface="Times New Roman" panose="02020603050405020304" pitchFamily="18" charset="0"/>
              </a:rPr>
              <a:t> 16 (1). </a:t>
            </a:r>
            <a:endParaRPr lang="en-IN" sz="2190" b="1" i="0" strike="noStrike" dirty="0">
              <a:effectLst/>
              <a:latin typeface="Times New Roman" panose="02020603050405020304" pitchFamily="18" charset="0"/>
              <a:cs typeface="Times New Roman" panose="02020603050405020304" pitchFamily="18" charset="0"/>
            </a:endParaRPr>
          </a:p>
        </p:txBody>
      </p:sp>
      <p:sp>
        <p:nvSpPr>
          <p:cNvPr id="30" name="Text Box 29"/>
          <p:cNvSpPr txBox="1"/>
          <p:nvPr/>
        </p:nvSpPr>
        <p:spPr>
          <a:xfrm>
            <a:off x="-42229" y="24312853"/>
            <a:ext cx="19522380" cy="445091"/>
          </a:xfrm>
          <a:prstGeom prst="rect">
            <a:avLst/>
          </a:prstGeom>
          <a:noFill/>
        </p:spPr>
        <p:txBody>
          <a:bodyPr wrap="square" rtlCol="0">
            <a:spAutoFit/>
          </a:bodyPr>
          <a:lstStyle/>
          <a:p>
            <a:endParaRPr lang="en-US" sz="1791" dirty="0"/>
          </a:p>
        </p:txBody>
      </p:sp>
      <p:sp>
        <p:nvSpPr>
          <p:cNvPr id="49" name="Rectangle 48"/>
          <p:cNvSpPr/>
          <p:nvPr/>
        </p:nvSpPr>
        <p:spPr>
          <a:xfrm>
            <a:off x="16106" y="-50532"/>
            <a:ext cx="21571523"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713" y="-8622"/>
            <a:ext cx="20939802" cy="2432309"/>
          </a:xfrm>
          <a:prstGeom prst="rect">
            <a:avLst/>
          </a:prstGeom>
        </p:spPr>
      </p:pic>
      <p:sp>
        <p:nvSpPr>
          <p:cNvPr id="50" name="Text Box 41"/>
          <p:cNvSpPr txBox="1"/>
          <p:nvPr/>
        </p:nvSpPr>
        <p:spPr>
          <a:xfrm>
            <a:off x="15639940" y="1419256"/>
            <a:ext cx="5569043" cy="1102994"/>
          </a:xfrm>
          <a:prstGeom prst="rect">
            <a:avLst/>
          </a:prstGeom>
          <a:noFill/>
        </p:spPr>
        <p:txBody>
          <a:bodyPr wrap="square" rtlCol="0">
            <a:spAutoFit/>
          </a:bodyPr>
          <a:lstStyle/>
          <a:p>
            <a:pPr algn="r"/>
            <a:r>
              <a:rPr lang="en-US" sz="2189" b="1" dirty="0">
                <a:solidFill>
                  <a:schemeClr val="bg1"/>
                </a:solidFill>
                <a:latin typeface="Times New Roman" panose="02020603050405020304" pitchFamily="18" charset="0"/>
                <a:cs typeface="Times New Roman" panose="02020603050405020304" pitchFamily="18" charset="0"/>
              </a:rPr>
              <a:t>Name: Mr. SHAIK AFROZ</a:t>
            </a:r>
            <a:br>
              <a:rPr lang="en-US" sz="2189" b="1" dirty="0">
                <a:solidFill>
                  <a:schemeClr val="bg1"/>
                </a:solidFill>
                <a:latin typeface="Times New Roman" panose="02020603050405020304" pitchFamily="18" charset="0"/>
                <a:cs typeface="Times New Roman" panose="02020603050405020304" pitchFamily="18" charset="0"/>
              </a:rPr>
            </a:br>
            <a:r>
              <a:rPr lang="en-US" sz="2189" b="1" dirty="0">
                <a:solidFill>
                  <a:schemeClr val="bg1"/>
                </a:solidFill>
                <a:latin typeface="Times New Roman" panose="02020603050405020304" pitchFamily="18" charset="0"/>
                <a:cs typeface="Times New Roman" panose="02020603050405020304" pitchFamily="18" charset="0"/>
              </a:rPr>
              <a:t>Register Number: 192111374</a:t>
            </a:r>
          </a:p>
          <a:p>
            <a:pPr algn="r"/>
            <a:r>
              <a:rPr lang="en-US" sz="2189" b="1" dirty="0">
                <a:solidFill>
                  <a:schemeClr val="bg1"/>
                </a:solidFill>
                <a:latin typeface="Times New Roman" panose="02020603050405020304" pitchFamily="18" charset="0"/>
                <a:cs typeface="Times New Roman" panose="02020603050405020304" pitchFamily="18" charset="0"/>
              </a:rPr>
              <a:t>Guided by Dr. C . Rohith Bhat </a:t>
            </a:r>
          </a:p>
        </p:txBody>
      </p:sp>
      <p:sp>
        <p:nvSpPr>
          <p:cNvPr id="18" name="Oval 17">
            <a:extLst>
              <a:ext uri="{FF2B5EF4-FFF2-40B4-BE49-F238E27FC236}">
                <a16:creationId xmlns:a16="http://schemas.microsoft.com/office/drawing/2014/main" id="{E6ED3D2C-EE7B-D76D-2055-B4E0A4BDCC7B}"/>
              </a:ext>
            </a:extLst>
          </p:cNvPr>
          <p:cNvSpPr/>
          <p:nvPr/>
        </p:nvSpPr>
        <p:spPr>
          <a:xfrm>
            <a:off x="1286996" y="11346008"/>
            <a:ext cx="2581619" cy="1647666"/>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Input Data</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51" name="Rectangle: Rounded Corners 50">
            <a:extLst>
              <a:ext uri="{FF2B5EF4-FFF2-40B4-BE49-F238E27FC236}">
                <a16:creationId xmlns:a16="http://schemas.microsoft.com/office/drawing/2014/main" id="{B6933338-35E7-ECA1-A0E4-120C969D0307}"/>
              </a:ext>
            </a:extLst>
          </p:cNvPr>
          <p:cNvSpPr/>
          <p:nvPr/>
        </p:nvSpPr>
        <p:spPr>
          <a:xfrm>
            <a:off x="5305440" y="11438599"/>
            <a:ext cx="2336400" cy="1501200"/>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Pre-processing</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52" name="Oval 51">
            <a:extLst>
              <a:ext uri="{FF2B5EF4-FFF2-40B4-BE49-F238E27FC236}">
                <a16:creationId xmlns:a16="http://schemas.microsoft.com/office/drawing/2014/main" id="{AF5F30C5-B169-AF66-AEB5-E2E9733A5ACC}"/>
              </a:ext>
            </a:extLst>
          </p:cNvPr>
          <p:cNvSpPr/>
          <p:nvPr/>
        </p:nvSpPr>
        <p:spPr>
          <a:xfrm>
            <a:off x="9078666" y="11407278"/>
            <a:ext cx="2581619" cy="1647666"/>
          </a:xfrm>
          <a:prstGeom prst="ellipse">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Feature Extraction</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53" name="Rectangle: Rounded Corners 52">
            <a:extLst>
              <a:ext uri="{FF2B5EF4-FFF2-40B4-BE49-F238E27FC236}">
                <a16:creationId xmlns:a16="http://schemas.microsoft.com/office/drawing/2014/main" id="{32BC6864-76AE-B886-DD54-4D8C2544F5E4}"/>
              </a:ext>
            </a:extLst>
          </p:cNvPr>
          <p:cNvSpPr/>
          <p:nvPr/>
        </p:nvSpPr>
        <p:spPr>
          <a:xfrm>
            <a:off x="13228276" y="11407278"/>
            <a:ext cx="2336400" cy="1501200"/>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Classification Model</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54" name="Oval 53">
            <a:extLst>
              <a:ext uri="{FF2B5EF4-FFF2-40B4-BE49-F238E27FC236}">
                <a16:creationId xmlns:a16="http://schemas.microsoft.com/office/drawing/2014/main" id="{C8F2CA8F-F1D6-3A74-BE65-555E81E62924}"/>
              </a:ext>
            </a:extLst>
          </p:cNvPr>
          <p:cNvSpPr/>
          <p:nvPr/>
        </p:nvSpPr>
        <p:spPr>
          <a:xfrm>
            <a:off x="17555304" y="11365366"/>
            <a:ext cx="2581619" cy="1647666"/>
          </a:xfrm>
          <a:prstGeom prst="ellipse">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Split, Train and test</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56" name="Rectangle: Rounded Corners 55">
            <a:extLst>
              <a:ext uri="{FF2B5EF4-FFF2-40B4-BE49-F238E27FC236}">
                <a16:creationId xmlns:a16="http://schemas.microsoft.com/office/drawing/2014/main" id="{42BAAEB3-C66A-A548-E482-4346A4896997}"/>
              </a:ext>
            </a:extLst>
          </p:cNvPr>
          <p:cNvSpPr/>
          <p:nvPr/>
        </p:nvSpPr>
        <p:spPr>
          <a:xfrm>
            <a:off x="16573210" y="13668954"/>
            <a:ext cx="2336400" cy="1501200"/>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Output</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57" name="Right Arrow 44">
            <a:extLst>
              <a:ext uri="{FF2B5EF4-FFF2-40B4-BE49-F238E27FC236}">
                <a16:creationId xmlns:a16="http://schemas.microsoft.com/office/drawing/2014/main" id="{0A4DE533-CF77-B3FA-2EA2-F75241B723D8}"/>
              </a:ext>
            </a:extLst>
          </p:cNvPr>
          <p:cNvSpPr/>
          <p:nvPr/>
        </p:nvSpPr>
        <p:spPr>
          <a:xfrm flipV="1">
            <a:off x="3919509" y="11928564"/>
            <a:ext cx="1328815" cy="5705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58" name="Right Arrow 44">
            <a:extLst>
              <a:ext uri="{FF2B5EF4-FFF2-40B4-BE49-F238E27FC236}">
                <a16:creationId xmlns:a16="http://schemas.microsoft.com/office/drawing/2014/main" id="{20BBC666-7300-C479-65FC-8360DF88D7E2}"/>
              </a:ext>
            </a:extLst>
          </p:cNvPr>
          <p:cNvSpPr/>
          <p:nvPr/>
        </p:nvSpPr>
        <p:spPr>
          <a:xfrm flipV="1">
            <a:off x="7701215" y="11940867"/>
            <a:ext cx="1328815" cy="5705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59" name="Right Arrow 44">
            <a:extLst>
              <a:ext uri="{FF2B5EF4-FFF2-40B4-BE49-F238E27FC236}">
                <a16:creationId xmlns:a16="http://schemas.microsoft.com/office/drawing/2014/main" id="{786D2B4C-98E0-7344-A0C6-43B3ED865FB7}"/>
              </a:ext>
            </a:extLst>
          </p:cNvPr>
          <p:cNvSpPr/>
          <p:nvPr/>
        </p:nvSpPr>
        <p:spPr>
          <a:xfrm flipV="1">
            <a:off x="11715648" y="11940867"/>
            <a:ext cx="1512628" cy="5705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60" name="Right Arrow 44">
            <a:extLst>
              <a:ext uri="{FF2B5EF4-FFF2-40B4-BE49-F238E27FC236}">
                <a16:creationId xmlns:a16="http://schemas.microsoft.com/office/drawing/2014/main" id="{5BCC6326-7568-5A8F-2ADD-A02964284BF2}"/>
              </a:ext>
            </a:extLst>
          </p:cNvPr>
          <p:cNvSpPr/>
          <p:nvPr/>
        </p:nvSpPr>
        <p:spPr>
          <a:xfrm flipV="1">
            <a:off x="15718490" y="11921667"/>
            <a:ext cx="1709439" cy="558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61" name="Right Arrow 49">
            <a:extLst>
              <a:ext uri="{FF2B5EF4-FFF2-40B4-BE49-F238E27FC236}">
                <a16:creationId xmlns:a16="http://schemas.microsoft.com/office/drawing/2014/main" id="{56E2785C-AD9B-5090-C821-BE3A570C99F9}"/>
              </a:ext>
            </a:extLst>
          </p:cNvPr>
          <p:cNvSpPr/>
          <p:nvPr/>
        </p:nvSpPr>
        <p:spPr>
          <a:xfrm rot="5400000">
            <a:off x="18251301" y="12997543"/>
            <a:ext cx="706334" cy="7270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ectangle: Rounded Corners 61">
            <a:extLst>
              <a:ext uri="{FF2B5EF4-FFF2-40B4-BE49-F238E27FC236}">
                <a16:creationId xmlns:a16="http://schemas.microsoft.com/office/drawing/2014/main" id="{16500F5D-87D2-9C1E-C061-99D8684F1400}"/>
              </a:ext>
            </a:extLst>
          </p:cNvPr>
          <p:cNvSpPr/>
          <p:nvPr/>
        </p:nvSpPr>
        <p:spPr>
          <a:xfrm>
            <a:off x="554481" y="16780522"/>
            <a:ext cx="6363021" cy="4303640"/>
          </a:xfrm>
          <a:prstGeom prst="roundRect">
            <a:avLst/>
          </a:prstGeom>
          <a:blipFill>
            <a:blip r:embed="rId4"/>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1" name="TextBox 70">
            <a:extLst>
              <a:ext uri="{FF2B5EF4-FFF2-40B4-BE49-F238E27FC236}">
                <a16:creationId xmlns:a16="http://schemas.microsoft.com/office/drawing/2014/main" id="{B898996C-71E8-C205-AE37-2AE2E641E347}"/>
              </a:ext>
            </a:extLst>
          </p:cNvPr>
          <p:cNvSpPr txBox="1"/>
          <p:nvPr/>
        </p:nvSpPr>
        <p:spPr>
          <a:xfrm>
            <a:off x="7401681" y="15270751"/>
            <a:ext cx="12078470" cy="677108"/>
          </a:xfrm>
          <a:prstGeom prst="rect">
            <a:avLst/>
          </a:prstGeom>
          <a:noFill/>
        </p:spPr>
        <p:txBody>
          <a:bodyPr wrap="square" rtlCol="0">
            <a:spAutoFit/>
          </a:bodyPr>
          <a:lstStyle/>
          <a:p>
            <a:r>
              <a:rPr lang="en-US" sz="2000" b="1" dirty="0">
                <a:solidFill>
                  <a:schemeClr val="tx1"/>
                </a:solidFill>
                <a:latin typeface="Times New Roman" panose="02020603050405020304" pitchFamily="18" charset="0"/>
                <a:cs typeface="Times New Roman" panose="02020603050405020304" pitchFamily="18" charset="0"/>
              </a:rPr>
              <a:t>WORKFLOW OF MELANOMA DISEASE PREDICTION USING MACHINE LEARNING METHOD</a:t>
            </a:r>
            <a:endParaRPr lang="en-IN" sz="2000" b="1" dirty="0">
              <a:solidFill>
                <a:schemeClr val="tx1"/>
              </a:solidFill>
              <a:latin typeface="Times New Roman" panose="02020603050405020304" pitchFamily="18" charset="0"/>
              <a:cs typeface="Times New Roman" panose="02020603050405020304" pitchFamily="18" charset="0"/>
            </a:endParaRPr>
          </a:p>
          <a:p>
            <a:endParaRPr lang="en-IN" dirty="0"/>
          </a:p>
        </p:txBody>
      </p:sp>
      <p:sp>
        <p:nvSpPr>
          <p:cNvPr id="73" name="TextBox 72">
            <a:extLst>
              <a:ext uri="{FF2B5EF4-FFF2-40B4-BE49-F238E27FC236}">
                <a16:creationId xmlns:a16="http://schemas.microsoft.com/office/drawing/2014/main" id="{E4F7F32C-C5D0-658F-ACCB-4C46FDB6200F}"/>
              </a:ext>
            </a:extLst>
          </p:cNvPr>
          <p:cNvSpPr txBox="1"/>
          <p:nvPr/>
        </p:nvSpPr>
        <p:spPr>
          <a:xfrm flipH="1">
            <a:off x="962161" y="21247941"/>
            <a:ext cx="5511479" cy="677108"/>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SPSS Analysis of SVM with PLSR</a:t>
            </a:r>
            <a:endParaRPr lang="en-IN" sz="2000" b="1" dirty="0">
              <a:latin typeface="Times New Roman" panose="02020603050405020304" pitchFamily="18" charset="0"/>
              <a:cs typeface="Times New Roman" panose="02020603050405020304" pitchFamily="18" charset="0"/>
            </a:endParaRPr>
          </a:p>
          <a:p>
            <a:endParaRPr lang="en-IN" dirty="0"/>
          </a:p>
        </p:txBody>
      </p:sp>
      <p:sp>
        <p:nvSpPr>
          <p:cNvPr id="77" name="Rectangle 6">
            <a:extLst>
              <a:ext uri="{FF2B5EF4-FFF2-40B4-BE49-F238E27FC236}">
                <a16:creationId xmlns:a16="http://schemas.microsoft.com/office/drawing/2014/main" id="{FC434EAF-CFAD-7E85-6697-F118ACE719EE}"/>
              </a:ext>
            </a:extLst>
          </p:cNvPr>
          <p:cNvSpPr>
            <a:spLocks noChangeArrowheads="1"/>
          </p:cNvSpPr>
          <p:nvPr/>
        </p:nvSpPr>
        <p:spPr bwMode="auto">
          <a:xfrm>
            <a:off x="7152492" y="15856454"/>
            <a:ext cx="14017577" cy="4353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19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Proper split within the dataset, shuffles to prevent bias, and preprocesses to normalize the data, providing consistency for improved model training are all part of data preparation. </a:t>
            </a:r>
            <a:endParaRPr lang="en-US" altLang="en-US" sz="2190" b="1" dirty="0">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190" b="1" dirty="0">
                <a:latin typeface="Times New Roman" panose="02020603050405020304" pitchFamily="18" charset="0"/>
                <a:cs typeface="Times New Roman" panose="02020603050405020304" pitchFamily="18" charset="0"/>
              </a:rPr>
              <a:t>A lesion discrimination is made easier by feature extraction, which extracts important from dermatological illustrations. Performance comparison is made  possible by training SVM with entropy and PLSR.</a:t>
            </a:r>
            <a:endParaRPr kumimoji="0" lang="en-US" altLang="en-US" sz="219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19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SVM and PLSR are the two best classifier is determined by evaluation, analysis, and model optimization on testing datasets, including hyperparameter tuning and statistical tests. </a:t>
            </a:r>
            <a:endParaRPr lang="en-US" altLang="en-US" sz="2190" b="1" dirty="0">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19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algorithm achieves an important improvement in accuracy of  0.002 (p&lt;0.05) according to an independent sample test, Support Vector Machine(SVM) performs better than other machine learning algorithm for predicting the dermatological manifestation of Melanoma.</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19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19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9" name="TextBox 88"/>
          <p:cNvSpPr txBox="1"/>
          <p:nvPr/>
        </p:nvSpPr>
        <p:spPr>
          <a:xfrm flipV="1">
            <a:off x="1546810" y="37489744"/>
            <a:ext cx="19544682" cy="1102994"/>
          </a:xfrm>
          <a:prstGeom prst="rect">
            <a:avLst/>
          </a:prstGeom>
          <a:noFill/>
        </p:spPr>
        <p:txBody>
          <a:bodyPr wrap="square" rtlCol="0">
            <a:spAutoFit/>
          </a:bodyPr>
          <a:lstStyle/>
          <a:p>
            <a:pPr marL="341254" indent="-341254" algn="just">
              <a:buFont typeface="Wingdings" panose="05000000000000000000" pitchFamily="2" charset="2"/>
              <a:buChar char="Ø"/>
            </a:pPr>
            <a:endParaRPr lang="en-US" altLang="en-IN" sz="2189"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US" altLang="en-IN" sz="2189"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US" altLang="en-IN" sz="2189" b="1" dirty="0">
              <a:latin typeface="Times New Roman" panose="02020603050405020304" pitchFamily="18" charset="0"/>
              <a:cs typeface="Times New Roman" panose="02020603050405020304" pitchFamily="18" charset="0"/>
            </a:endParaRPr>
          </a:p>
        </p:txBody>
      </p:sp>
      <p:sp>
        <p:nvSpPr>
          <p:cNvPr id="90" name="Rectangle 12">
            <a:extLst>
              <a:ext uri="{FF2B5EF4-FFF2-40B4-BE49-F238E27FC236}">
                <a16:creationId xmlns:a16="http://schemas.microsoft.com/office/drawing/2014/main" id="{7D0D3097-4895-AE5F-145B-30D8B8252CA0}"/>
              </a:ext>
            </a:extLst>
          </p:cNvPr>
          <p:cNvSpPr>
            <a:spLocks noChangeArrowheads="1"/>
          </p:cNvSpPr>
          <p:nvPr/>
        </p:nvSpPr>
        <p:spPr bwMode="auto">
          <a:xfrm>
            <a:off x="323723" y="22970722"/>
            <a:ext cx="21139308" cy="383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190" b="1" i="0" u="none" strike="noStrike" cap="none" normalizeH="0" baseline="0" dirty="0">
                <a:ln>
                  <a:noFill/>
                </a:ln>
                <a:effectLst/>
                <a:latin typeface="Times New Roman" panose="02020603050405020304" pitchFamily="18" charset="0"/>
                <a:cs typeface="Times New Roman" panose="02020603050405020304" pitchFamily="18" charset="0"/>
              </a:rPr>
              <a:t>Support vector machines (83.83%) and </a:t>
            </a:r>
            <a:r>
              <a:rPr lang="en-US" sz="2400" b="1" i="0" u="none" strike="noStrike" dirty="0">
                <a:solidFill>
                  <a:srgbClr val="000000"/>
                </a:solidFill>
                <a:effectLst/>
                <a:latin typeface="Times New Roman" panose="02020603050405020304" pitchFamily="18" charset="0"/>
              </a:rPr>
              <a:t>Partial Least Square Regression</a:t>
            </a:r>
            <a:r>
              <a:rPr kumimoji="0" lang="en-US" altLang="en-US" sz="2190" b="1" i="0" u="none" strike="noStrike" cap="none" normalizeH="0" baseline="0" dirty="0">
                <a:ln>
                  <a:noFill/>
                </a:ln>
                <a:effectLst/>
                <a:latin typeface="Times New Roman" panose="02020603050405020304" pitchFamily="18" charset="0"/>
                <a:cs typeface="Times New Roman" panose="02020603050405020304" pitchFamily="18" charset="0"/>
              </a:rPr>
              <a:t> (</a:t>
            </a:r>
            <a:r>
              <a:rPr lang="en-US" altLang="en-US" sz="2190" b="1" dirty="0">
                <a:latin typeface="Times New Roman" panose="02020603050405020304" pitchFamily="18" charset="0"/>
                <a:cs typeface="Times New Roman" panose="02020603050405020304" pitchFamily="18" charset="0"/>
              </a:rPr>
              <a:t>42.32</a:t>
            </a:r>
            <a:r>
              <a:rPr kumimoji="0" lang="en-US" altLang="en-US" sz="2190" b="1" i="0" u="none" strike="noStrike" cap="none" normalizeH="0" baseline="0" dirty="0">
                <a:ln>
                  <a:noFill/>
                </a:ln>
                <a:effectLst/>
                <a:latin typeface="Times New Roman" panose="02020603050405020304" pitchFamily="18" charset="0"/>
                <a:cs typeface="Times New Roman" panose="02020603050405020304" pitchFamily="18" charset="0"/>
              </a:rPr>
              <a:t>%) have similar accuracy rates. Therefore, we determine that SVM has superior accuracy amongst the two methods.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190" b="1" i="0" u="none" strike="noStrike" cap="none" normalizeH="0" baseline="0" dirty="0">
              <a:ln>
                <a:noFill/>
              </a:ln>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190" b="1" dirty="0">
                <a:latin typeface="Times New Roman" panose="02020603050405020304" pitchFamily="18" charset="0"/>
                <a:cs typeface="Times New Roman" panose="02020603050405020304" pitchFamily="18" charset="0"/>
              </a:rPr>
              <a:t>This study compares SVM with data augmentation and PLSR for identifying signs of melanoma in an effort to improve clinical accuracy. Its objective is to use dataset diversification to ascertain which is more accurate in terms of diagnosis between SVM and PLSR.</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2190" b="1" dirty="0">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190" b="1" dirty="0">
                <a:latin typeface="Times New Roman" panose="02020603050405020304" pitchFamily="18" charset="0"/>
                <a:cs typeface="Times New Roman" panose="02020603050405020304" pitchFamily="18" charset="0"/>
              </a:rPr>
              <a:t>The potential use of high-quality datasets for SVM with data enrichment, as well as the computing needs and interpretability issues for both SVM and Partial Least Square Regression, are discussed in this paper. The results' validity and applicability may be impacted by worries about generalizability and the possibility of overfitting.</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2190" b="1" dirty="0">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190" b="1" dirty="0">
                <a:latin typeface="Times New Roman" panose="02020603050405020304" pitchFamily="18" charset="0"/>
                <a:cs typeface="Times New Roman" panose="02020603050405020304" pitchFamily="18" charset="0"/>
              </a:rPr>
              <a:t>Despite SVM obtaining 83.83% accuracy, confirmed by a calculated p-value of 0.002, our study shows a significant difference in accuracy between SVM and PLSR for dermatological indicators of melanoma. This highlights the potential of SVM as a more accurate tool for predicting melanoma manifestations.</a:t>
            </a:r>
          </a:p>
        </p:txBody>
      </p:sp>
      <p:sp>
        <p:nvSpPr>
          <p:cNvPr id="92" name="Rectangle: Rounded Corners 91">
            <a:extLst>
              <a:ext uri="{FF2B5EF4-FFF2-40B4-BE49-F238E27FC236}">
                <a16:creationId xmlns:a16="http://schemas.microsoft.com/office/drawing/2014/main" id="{53CB108E-A014-CB70-3CA8-EDB9743077D9}"/>
              </a:ext>
            </a:extLst>
          </p:cNvPr>
          <p:cNvSpPr/>
          <p:nvPr/>
        </p:nvSpPr>
        <p:spPr>
          <a:xfrm>
            <a:off x="15449569" y="4615467"/>
            <a:ext cx="6013461" cy="4982671"/>
          </a:xfrm>
          <a:prstGeom prst="roundRect">
            <a:avLst/>
          </a:prstGeom>
          <a:blipFill>
            <a:blip r:embed="rId5"/>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9" name="Rectangle 30">
            <a:extLst>
              <a:ext uri="{FF2B5EF4-FFF2-40B4-BE49-F238E27FC236}">
                <a16:creationId xmlns:a16="http://schemas.microsoft.com/office/drawing/2014/main" id="{7D30FBFC-87B0-827E-E981-0C67ED106801}"/>
              </a:ext>
            </a:extLst>
          </p:cNvPr>
          <p:cNvSpPr>
            <a:spLocks noChangeArrowheads="1"/>
          </p:cNvSpPr>
          <p:nvPr/>
        </p:nvSpPr>
        <p:spPr bwMode="auto">
          <a:xfrm>
            <a:off x="2286000" y="2101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3" name="Rectangle 34">
            <a:extLst>
              <a:ext uri="{FF2B5EF4-FFF2-40B4-BE49-F238E27FC236}">
                <a16:creationId xmlns:a16="http://schemas.microsoft.com/office/drawing/2014/main" id="{2B49E543-A8C1-E13F-69E8-80A3CBFC4891}"/>
              </a:ext>
            </a:extLst>
          </p:cNvPr>
          <p:cNvSpPr>
            <a:spLocks noChangeArrowheads="1"/>
          </p:cNvSpPr>
          <p:nvPr/>
        </p:nvSpPr>
        <p:spPr bwMode="auto">
          <a:xfrm>
            <a:off x="2895600" y="2710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3" name="Rectangle 44">
            <a:extLst>
              <a:ext uri="{FF2B5EF4-FFF2-40B4-BE49-F238E27FC236}">
                <a16:creationId xmlns:a16="http://schemas.microsoft.com/office/drawing/2014/main" id="{AA80A53A-2590-435F-FE2B-25785693398A}"/>
              </a:ext>
            </a:extLst>
          </p:cNvPr>
          <p:cNvSpPr>
            <a:spLocks noChangeArrowheads="1"/>
          </p:cNvSpPr>
          <p:nvPr/>
        </p:nvSpPr>
        <p:spPr bwMode="auto">
          <a:xfrm>
            <a:off x="4419600" y="4234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5" name="Rectangle 46">
            <a:extLst>
              <a:ext uri="{FF2B5EF4-FFF2-40B4-BE49-F238E27FC236}">
                <a16:creationId xmlns:a16="http://schemas.microsoft.com/office/drawing/2014/main" id="{F18E92A7-F180-D277-1D4E-321336ED97DC}"/>
              </a:ext>
            </a:extLst>
          </p:cNvPr>
          <p:cNvSpPr>
            <a:spLocks noChangeArrowheads="1"/>
          </p:cNvSpPr>
          <p:nvPr/>
        </p:nvSpPr>
        <p:spPr bwMode="auto">
          <a:xfrm>
            <a:off x="4724400" y="4539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5" name="Rectangle 56">
            <a:extLst>
              <a:ext uri="{FF2B5EF4-FFF2-40B4-BE49-F238E27FC236}">
                <a16:creationId xmlns:a16="http://schemas.microsoft.com/office/drawing/2014/main" id="{F04E66AC-375C-6F45-E876-D9E313A652C7}"/>
              </a:ext>
            </a:extLst>
          </p:cNvPr>
          <p:cNvSpPr>
            <a:spLocks noChangeArrowheads="1"/>
          </p:cNvSpPr>
          <p:nvPr/>
        </p:nvSpPr>
        <p:spPr bwMode="auto">
          <a:xfrm>
            <a:off x="6248400" y="6063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6" name="Rectangle 57">
            <a:extLst>
              <a:ext uri="{FF2B5EF4-FFF2-40B4-BE49-F238E27FC236}">
                <a16:creationId xmlns:a16="http://schemas.microsoft.com/office/drawing/2014/main" id="{CE916F1F-4152-1B67-F285-2BC8E6A8F67C}"/>
              </a:ext>
            </a:extLst>
          </p:cNvPr>
          <p:cNvSpPr>
            <a:spLocks noChangeArrowheads="1"/>
          </p:cNvSpPr>
          <p:nvPr/>
        </p:nvSpPr>
        <p:spPr bwMode="auto">
          <a:xfrm>
            <a:off x="6400800" y="6216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4" name="Rectangle 65">
            <a:extLst>
              <a:ext uri="{FF2B5EF4-FFF2-40B4-BE49-F238E27FC236}">
                <a16:creationId xmlns:a16="http://schemas.microsoft.com/office/drawing/2014/main" id="{E332C2C7-387B-9DE6-9BD9-19BD8787873B}"/>
              </a:ext>
            </a:extLst>
          </p:cNvPr>
          <p:cNvSpPr>
            <a:spLocks noChangeArrowheads="1"/>
          </p:cNvSpPr>
          <p:nvPr/>
        </p:nvSpPr>
        <p:spPr bwMode="auto">
          <a:xfrm>
            <a:off x="7620000" y="7435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9" name="Rectangle 100">
            <a:extLst>
              <a:ext uri="{FF2B5EF4-FFF2-40B4-BE49-F238E27FC236}">
                <a16:creationId xmlns:a16="http://schemas.microsoft.com/office/drawing/2014/main" id="{8E65E419-6104-C679-7BE5-BCF4FC405ED1}"/>
              </a:ext>
            </a:extLst>
          </p:cNvPr>
          <p:cNvSpPr>
            <a:spLocks noChangeArrowheads="1"/>
          </p:cNvSpPr>
          <p:nvPr/>
        </p:nvSpPr>
        <p:spPr bwMode="auto">
          <a:xfrm>
            <a:off x="12954000" y="12769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1" name="Rectangle 102">
            <a:extLst>
              <a:ext uri="{FF2B5EF4-FFF2-40B4-BE49-F238E27FC236}">
                <a16:creationId xmlns:a16="http://schemas.microsoft.com/office/drawing/2014/main" id="{E60102F9-2A69-9E16-F4FC-9423AEF658EB}"/>
              </a:ext>
            </a:extLst>
          </p:cNvPr>
          <p:cNvSpPr>
            <a:spLocks noChangeArrowheads="1"/>
          </p:cNvSpPr>
          <p:nvPr/>
        </p:nvSpPr>
        <p:spPr bwMode="auto">
          <a:xfrm>
            <a:off x="13258800" y="13074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2" name="Rectangle 103">
            <a:extLst>
              <a:ext uri="{FF2B5EF4-FFF2-40B4-BE49-F238E27FC236}">
                <a16:creationId xmlns:a16="http://schemas.microsoft.com/office/drawing/2014/main" id="{86F1B89F-B20C-9FF8-8740-1973CF12360F}"/>
              </a:ext>
            </a:extLst>
          </p:cNvPr>
          <p:cNvSpPr>
            <a:spLocks noChangeArrowheads="1"/>
          </p:cNvSpPr>
          <p:nvPr/>
        </p:nvSpPr>
        <p:spPr bwMode="auto">
          <a:xfrm>
            <a:off x="13411200" y="13226534"/>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208" name="Rectangle 128">
            <a:extLst>
              <a:ext uri="{FF2B5EF4-FFF2-40B4-BE49-F238E27FC236}">
                <a16:creationId xmlns:a16="http://schemas.microsoft.com/office/drawing/2014/main" id="{1122E176-E6E2-46FF-D50D-301DADED5792}"/>
              </a:ext>
            </a:extLst>
          </p:cNvPr>
          <p:cNvSpPr>
            <a:spLocks noChangeArrowheads="1"/>
          </p:cNvSpPr>
          <p:nvPr/>
        </p:nvSpPr>
        <p:spPr bwMode="auto">
          <a:xfrm>
            <a:off x="462984" y="3919967"/>
            <a:ext cx="14850090" cy="6560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19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2190" b="1"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19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defTabSz="914400" eaLnBrk="0" fontAlgn="base" hangingPunct="0">
              <a:spcBef>
                <a:spcPct val="0"/>
              </a:spcBef>
              <a:spcAft>
                <a:spcPct val="0"/>
              </a:spcAft>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The purpose of this research is to observer the accuracy of Melanoma disease </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using Novel Support Vector  Machine in comparison with Partial Least Squares Regression</a:t>
            </a:r>
            <a:r>
              <a:rPr lang="en-IN" sz="2190" b="1" dirty="0">
                <a:latin typeface="Times New Roman" panose="02020603050405020304" pitchFamily="18" charset="0"/>
                <a:cs typeface="Times New Roman" panose="02020603050405020304" pitchFamily="18" charset="0"/>
              </a:rPr>
              <a:t> .</a:t>
            </a:r>
            <a:endParaRPr lang="en-US" altLang="en-US" sz="2190" b="1"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19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Melanocytes, the cells which give skin its tan or brown color, can grow out of control and cause melanoma, a kind of skin cancer. Comparing  melanoma to some other forms of skin cancer, it is far less prevalent. However, melanoma is more hazardous because, if left untreated, it has a higher likelihood of spreading to other body areas.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19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order to improve early detection, predict metastasis risk and disease-free survival, and uncover lower serum GM-CSF levels as a possible poor prognostic sign in early-stage melanoma patients, machine learning is being applied to dermatological symptoms of melanoma.</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190" b="1" i="0" dirty="0">
                <a:effectLst/>
                <a:latin typeface="Times New Roman" panose="02020603050405020304" pitchFamily="18" charset="0"/>
                <a:cs typeface="Times New Roman" panose="02020603050405020304" pitchFamily="18" charset="0"/>
              </a:rPr>
              <a:t>SVM efficiently separates classes in high-dimensional spaces using various kernel functions, making it suitable for both linear and non-linear tasks, while also being robust against overfitting. PLSR, combining PCA and multiple linear regression, extracts latent variables to handle multicollinearity and high-dimensional data, offering interpretable results and resilience to outliers.</a:t>
            </a:r>
            <a:endParaRPr kumimoji="0" lang="en-US" altLang="en-US" sz="2190" b="1" i="0" u="none" strike="noStrike" cap="none" normalizeH="0" baseline="0" dirty="0">
              <a:ln>
                <a:noFill/>
              </a:ln>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19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 have used the dataset from Kaggle ,which has 10,000 rows and 10 columns.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19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19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9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20CB4C0E-B370-6AF4-1F37-29FB7914C2A4}"/>
              </a:ext>
            </a:extLst>
          </p:cNvPr>
          <p:cNvGraphicFramePr>
            <a:graphicFrameLocks noGrp="1"/>
          </p:cNvGraphicFramePr>
          <p:nvPr>
            <p:extLst>
              <p:ext uri="{D42A27DB-BD31-4B8C-83A1-F6EECF244321}">
                <p14:modId xmlns:p14="http://schemas.microsoft.com/office/powerpoint/2010/main" val="4218221264"/>
              </p:ext>
            </p:extLst>
          </p:nvPr>
        </p:nvGraphicFramePr>
        <p:xfrm>
          <a:off x="8730094" y="19528030"/>
          <a:ext cx="11907270" cy="2275192"/>
        </p:xfrm>
        <a:graphic>
          <a:graphicData uri="http://schemas.openxmlformats.org/drawingml/2006/table">
            <a:tbl>
              <a:tblPr/>
              <a:tblGrid>
                <a:gridCol w="2170195">
                  <a:extLst>
                    <a:ext uri="{9D8B030D-6E8A-4147-A177-3AD203B41FA5}">
                      <a16:colId xmlns:a16="http://schemas.microsoft.com/office/drawing/2014/main" val="3040195064"/>
                    </a:ext>
                  </a:extLst>
                </a:gridCol>
                <a:gridCol w="2112580">
                  <a:extLst>
                    <a:ext uri="{9D8B030D-6E8A-4147-A177-3AD203B41FA5}">
                      <a16:colId xmlns:a16="http://schemas.microsoft.com/office/drawing/2014/main" val="574214801"/>
                    </a:ext>
                  </a:extLst>
                </a:gridCol>
                <a:gridCol w="1728475">
                  <a:extLst>
                    <a:ext uri="{9D8B030D-6E8A-4147-A177-3AD203B41FA5}">
                      <a16:colId xmlns:a16="http://schemas.microsoft.com/office/drawing/2014/main" val="2642794337"/>
                    </a:ext>
                  </a:extLst>
                </a:gridCol>
                <a:gridCol w="1644598">
                  <a:extLst>
                    <a:ext uri="{9D8B030D-6E8A-4147-A177-3AD203B41FA5}">
                      <a16:colId xmlns:a16="http://schemas.microsoft.com/office/drawing/2014/main" val="2558001626"/>
                    </a:ext>
                  </a:extLst>
                </a:gridCol>
                <a:gridCol w="2350099">
                  <a:extLst>
                    <a:ext uri="{9D8B030D-6E8A-4147-A177-3AD203B41FA5}">
                      <a16:colId xmlns:a16="http://schemas.microsoft.com/office/drawing/2014/main" val="1477334677"/>
                    </a:ext>
                  </a:extLst>
                </a:gridCol>
                <a:gridCol w="1901323">
                  <a:extLst>
                    <a:ext uri="{9D8B030D-6E8A-4147-A177-3AD203B41FA5}">
                      <a16:colId xmlns:a16="http://schemas.microsoft.com/office/drawing/2014/main" val="4240040985"/>
                    </a:ext>
                  </a:extLst>
                </a:gridCol>
              </a:tblGrid>
              <a:tr h="751540">
                <a:tc>
                  <a:txBody>
                    <a:bodyPr/>
                    <a:lstStyle/>
                    <a:p>
                      <a:pPr algn="just" rtl="0" fontAlgn="t">
                        <a:spcBef>
                          <a:spcPts val="1200"/>
                        </a:spcBef>
                        <a:spcAft>
                          <a:spcPts val="1200"/>
                        </a:spcAft>
                      </a:pPr>
                      <a:r>
                        <a:rPr lang="en-IN" sz="2190" b="1" i="0" u="none" strike="noStrike">
                          <a:solidFill>
                            <a:srgbClr val="000000"/>
                          </a:solidFill>
                          <a:effectLst/>
                          <a:latin typeface="Times New Roman" panose="02020603050405020304" pitchFamily="18" charset="0"/>
                        </a:rPr>
                        <a:t> </a:t>
                      </a:r>
                      <a:endParaRPr lang="en-IN" sz="2190" b="1">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a:solidFill>
                            <a:srgbClr val="000000"/>
                          </a:solidFill>
                          <a:effectLst/>
                          <a:latin typeface="Times New Roman" panose="02020603050405020304" pitchFamily="18" charset="0"/>
                        </a:rPr>
                        <a:t>ALGORITHMS</a:t>
                      </a:r>
                      <a:endParaRPr lang="en-IN" sz="2190" b="1">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a:solidFill>
                            <a:srgbClr val="000000"/>
                          </a:solidFill>
                          <a:effectLst/>
                          <a:latin typeface="Times New Roman" panose="02020603050405020304" pitchFamily="18" charset="0"/>
                        </a:rPr>
                        <a:t>    N</a:t>
                      </a:r>
                      <a:endParaRPr lang="en-IN" sz="2190" b="1">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a:solidFill>
                            <a:srgbClr val="000000"/>
                          </a:solidFill>
                          <a:effectLst/>
                          <a:latin typeface="Times New Roman" panose="02020603050405020304" pitchFamily="18" charset="0"/>
                        </a:rPr>
                        <a:t>MEAN</a:t>
                      </a:r>
                      <a:endParaRPr lang="en-IN" sz="2190" b="1">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a:solidFill>
                            <a:srgbClr val="000000"/>
                          </a:solidFill>
                          <a:effectLst/>
                          <a:latin typeface="Times New Roman" panose="02020603050405020304" pitchFamily="18" charset="0"/>
                        </a:rPr>
                        <a:t>STD.DEVIATION</a:t>
                      </a:r>
                      <a:endParaRPr lang="en-IN" sz="2190" b="1">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a:solidFill>
                            <a:srgbClr val="000000"/>
                          </a:solidFill>
                          <a:effectLst/>
                          <a:latin typeface="Times New Roman" panose="02020603050405020304" pitchFamily="18" charset="0"/>
                        </a:rPr>
                        <a:t>STD.ERROR MEAN</a:t>
                      </a:r>
                      <a:endParaRPr lang="en-IN" sz="2190" b="1">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6010301"/>
                  </a:ext>
                </a:extLst>
              </a:tr>
              <a:tr h="740340">
                <a:tc>
                  <a:txBody>
                    <a:bodyPr/>
                    <a:lstStyle/>
                    <a:p>
                      <a:pPr algn="just" rtl="0" fontAlgn="t">
                        <a:spcBef>
                          <a:spcPts val="1200"/>
                        </a:spcBef>
                        <a:spcAft>
                          <a:spcPts val="1200"/>
                        </a:spcAft>
                      </a:pPr>
                      <a:r>
                        <a:rPr lang="en-IN" sz="2190" b="1" i="0" u="none" strike="noStrike">
                          <a:solidFill>
                            <a:srgbClr val="000000"/>
                          </a:solidFill>
                          <a:effectLst/>
                          <a:latin typeface="Times New Roman" panose="02020603050405020304" pitchFamily="18" charset="0"/>
                        </a:rPr>
                        <a:t>ACCURACY</a:t>
                      </a:r>
                      <a:endParaRPr lang="en-IN" sz="2190" b="1">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a:solidFill>
                            <a:srgbClr val="000000"/>
                          </a:solidFill>
                          <a:effectLst/>
                          <a:latin typeface="Times New Roman" panose="02020603050405020304" pitchFamily="18" charset="0"/>
                        </a:rPr>
                        <a:t>SVM</a:t>
                      </a:r>
                      <a:endParaRPr lang="en-IN" sz="2190" b="1">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a:solidFill>
                            <a:srgbClr val="000000"/>
                          </a:solidFill>
                          <a:effectLst/>
                          <a:latin typeface="Times New Roman" panose="02020603050405020304" pitchFamily="18" charset="0"/>
                        </a:rPr>
                        <a:t>10</a:t>
                      </a:r>
                      <a:endParaRPr lang="en-IN" sz="2190" b="1">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a:solidFill>
                            <a:srgbClr val="000000"/>
                          </a:solidFill>
                          <a:effectLst/>
                          <a:latin typeface="Times New Roman" panose="02020603050405020304" pitchFamily="18" charset="0"/>
                        </a:rPr>
                        <a:t>83.8310</a:t>
                      </a:r>
                      <a:endParaRPr lang="en-IN" sz="2190" b="1">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.59218</a:t>
                      </a:r>
                      <a:endParaRPr lang="en-IN" sz="2190" b="1" dirty="0">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.18726</a:t>
                      </a:r>
                      <a:endParaRPr lang="en-IN" sz="2190" b="1" dirty="0">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44181549"/>
                  </a:ext>
                </a:extLst>
              </a:tr>
              <a:tr h="740340">
                <a:tc>
                  <a:txBody>
                    <a:bodyPr/>
                    <a:lstStyle/>
                    <a:p>
                      <a:pPr algn="just" rtl="0" fontAlgn="t">
                        <a:spcBef>
                          <a:spcPts val="1200"/>
                        </a:spcBef>
                        <a:spcAft>
                          <a:spcPts val="1200"/>
                        </a:spcAft>
                      </a:pPr>
                      <a:r>
                        <a:rPr lang="en-IN" sz="2190" b="1" i="0" u="none" strike="noStrike">
                          <a:solidFill>
                            <a:srgbClr val="000000"/>
                          </a:solidFill>
                          <a:effectLst/>
                          <a:latin typeface="Times New Roman" panose="02020603050405020304" pitchFamily="18" charset="0"/>
                        </a:rPr>
                        <a:t> </a:t>
                      </a:r>
                      <a:endParaRPr lang="en-IN" sz="2190" b="1">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a:solidFill>
                            <a:srgbClr val="000000"/>
                          </a:solidFill>
                          <a:effectLst/>
                          <a:latin typeface="Times New Roman" panose="02020603050405020304" pitchFamily="18" charset="0"/>
                        </a:rPr>
                        <a:t>PLSR</a:t>
                      </a:r>
                      <a:endParaRPr lang="en-IN" sz="2190" b="1">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a:solidFill>
                            <a:srgbClr val="000000"/>
                          </a:solidFill>
                          <a:effectLst/>
                          <a:latin typeface="Times New Roman" panose="02020603050405020304" pitchFamily="18" charset="0"/>
                        </a:rPr>
                        <a:t>10</a:t>
                      </a:r>
                      <a:endParaRPr lang="en-IN" sz="2190" b="1">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a:solidFill>
                            <a:srgbClr val="000000"/>
                          </a:solidFill>
                          <a:effectLst/>
                          <a:latin typeface="Times New Roman" panose="02020603050405020304" pitchFamily="18" charset="0"/>
                        </a:rPr>
                        <a:t>42.32</a:t>
                      </a:r>
                      <a:endParaRPr lang="en-IN" sz="2190" b="1">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a:solidFill>
                            <a:srgbClr val="000000"/>
                          </a:solidFill>
                          <a:effectLst/>
                          <a:latin typeface="Times New Roman" panose="02020603050405020304" pitchFamily="18" charset="0"/>
                        </a:rPr>
                        <a:t>2.49623</a:t>
                      </a:r>
                      <a:endParaRPr lang="en-IN" sz="2190" b="1">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.78938</a:t>
                      </a:r>
                      <a:endParaRPr lang="en-IN" sz="2190" b="1" dirty="0">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0500968"/>
                  </a:ext>
                </a:extLst>
              </a:tr>
            </a:tbl>
          </a:graphicData>
        </a:graphic>
      </p:graphicFrame>
      <p:sp>
        <p:nvSpPr>
          <p:cNvPr id="3" name="Rectangle 1">
            <a:extLst>
              <a:ext uri="{FF2B5EF4-FFF2-40B4-BE49-F238E27FC236}">
                <a16:creationId xmlns:a16="http://schemas.microsoft.com/office/drawing/2014/main" id="{C1A4FE3A-A4C2-5B93-7CA5-C43B96D95B68}"/>
              </a:ext>
            </a:extLst>
          </p:cNvPr>
          <p:cNvSpPr>
            <a:spLocks noChangeArrowheads="1"/>
          </p:cNvSpPr>
          <p:nvPr/>
        </p:nvSpPr>
        <p:spPr bwMode="auto">
          <a:xfrm>
            <a:off x="9106568" y="19848189"/>
            <a:ext cx="21599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TextBox 8">
            <a:extLst>
              <a:ext uri="{FF2B5EF4-FFF2-40B4-BE49-F238E27FC236}">
                <a16:creationId xmlns:a16="http://schemas.microsoft.com/office/drawing/2014/main" id="{421268AB-BACA-5143-A03F-74555919C998}"/>
              </a:ext>
            </a:extLst>
          </p:cNvPr>
          <p:cNvSpPr txBox="1"/>
          <p:nvPr/>
        </p:nvSpPr>
        <p:spPr>
          <a:xfrm>
            <a:off x="14815836" y="18986004"/>
            <a:ext cx="2120837" cy="429348"/>
          </a:xfrm>
          <a:prstGeom prst="rect">
            <a:avLst/>
          </a:prstGeom>
          <a:noFill/>
        </p:spPr>
        <p:txBody>
          <a:bodyPr wrap="none" rtlCol="0">
            <a:spAutoFit/>
          </a:bodyPr>
          <a:lstStyle/>
          <a:p>
            <a:r>
              <a:rPr lang="en-IN" sz="2190" b="1" dirty="0">
                <a:latin typeface="Times New Roman" panose="02020603050405020304" pitchFamily="18" charset="0"/>
                <a:cs typeface="Times New Roman" panose="02020603050405020304" pitchFamily="18" charset="0"/>
              </a:rPr>
              <a:t>Group Statistics</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343</TotalTime>
  <Words>845</Words>
  <Application>Microsoft Office PowerPoint</Application>
  <PresentationFormat>Custom</PresentationFormat>
  <Paragraphs>69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Afroz Shaik</cp:lastModifiedBy>
  <cp:revision>69</cp:revision>
  <dcterms:created xsi:type="dcterms:W3CDTF">2023-04-19T08:35:00Z</dcterms:created>
  <dcterms:modified xsi:type="dcterms:W3CDTF">2024-04-16T17:23:33Z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1033-11.2.0.11536</vt:lpwstr>
  </property>
</Properties>
</file>