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Average"/>
      <p:regular r:id="rId13"/>
    </p:embeddedFont>
    <p:embeddedFont>
      <p:font typeface="Oswald"/>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Average-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swald-bold.fntdata"/><Relationship Id="rId14" Type="http://schemas.openxmlformats.org/officeDocument/2006/relationships/font" Target="fonts/Oswal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0.png"/><Relationship Id="rId4"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2.png"/><Relationship Id="rId4"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tIns="91425">
            <a:noAutofit/>
          </a:bodyPr>
          <a:lstStyle/>
          <a:p>
            <a:pPr lvl="0">
              <a:lnSpc>
                <a:spcPct val="115000"/>
              </a:lnSpc>
              <a:spcBef>
                <a:spcPts val="0"/>
              </a:spcBef>
              <a:spcAft>
                <a:spcPts val="300"/>
              </a:spcAft>
              <a:buNone/>
            </a:pPr>
            <a:r>
              <a:rPr lang="en-GB" sz="3600"/>
              <a:t>Indian Railway Inquiry System based on AVL Trees</a:t>
            </a:r>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rPr lang="en-GB"/>
              <a:t>By Alimulla Shaik</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Agenda</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GB"/>
              <a:t>Introduction</a:t>
            </a:r>
          </a:p>
          <a:p>
            <a:pPr indent="-228600" lvl="0" marL="457200" rtl="0">
              <a:spcBef>
                <a:spcPts val="0"/>
              </a:spcBef>
              <a:buAutoNum type="arabicPeriod"/>
            </a:pPr>
            <a:r>
              <a:rPr lang="en-GB"/>
              <a:t>AVL Tree Operations</a:t>
            </a:r>
          </a:p>
          <a:p>
            <a:pPr indent="-228600" lvl="1" marL="914400" rtl="0">
              <a:spcBef>
                <a:spcPts val="0"/>
              </a:spcBef>
              <a:buAutoNum type="alphaLcPeriod"/>
            </a:pPr>
            <a:r>
              <a:rPr lang="en-GB"/>
              <a:t>Insertion</a:t>
            </a:r>
          </a:p>
          <a:p>
            <a:pPr indent="-228600" lvl="1" marL="914400" rtl="0">
              <a:spcBef>
                <a:spcPts val="0"/>
              </a:spcBef>
              <a:buAutoNum type="alphaLcPeriod"/>
            </a:pPr>
            <a:r>
              <a:rPr lang="en-GB"/>
              <a:t>Deletion</a:t>
            </a:r>
          </a:p>
          <a:p>
            <a:pPr indent="-228600" lvl="0" marL="457200" rtl="0">
              <a:spcBef>
                <a:spcPts val="0"/>
              </a:spcBef>
              <a:buAutoNum type="arabicPeriod"/>
            </a:pPr>
            <a:r>
              <a:rPr lang="en-GB"/>
              <a:t>Run Time Analysis</a:t>
            </a:r>
          </a:p>
          <a:p>
            <a:pPr indent="-228600" lvl="0" marL="457200">
              <a:spcBef>
                <a:spcPts val="0"/>
              </a:spcBef>
              <a:buAutoNum type="arabicPeriod"/>
            </a:pPr>
            <a:r>
              <a:rPr lang="en-GB"/>
              <a:t>Results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Introduction	</a:t>
            </a:r>
          </a:p>
        </p:txBody>
      </p:sp>
      <p:sp>
        <p:nvSpPr>
          <p:cNvPr id="72" name="Shape 7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buChar char="●"/>
            </a:pPr>
            <a:r>
              <a:rPr lang="en-GB"/>
              <a:t>AVL tree is self balancing binary search tree</a:t>
            </a:r>
          </a:p>
          <a:p>
            <a:pPr indent="-228600" lvl="0" marL="457200" rtl="0">
              <a:spcBef>
                <a:spcPts val="0"/>
              </a:spcBef>
              <a:buChar char="●"/>
            </a:pPr>
            <a:r>
              <a:rPr lang="en-GB"/>
              <a:t>Heights of the two child subtrees of any node differ by at most one</a:t>
            </a:r>
          </a:p>
          <a:p>
            <a:pPr indent="-228600" lvl="0" marL="457200" rtl="0">
              <a:spcBef>
                <a:spcPts val="0"/>
              </a:spcBef>
              <a:buChar char="●"/>
            </a:pPr>
            <a:r>
              <a:rPr lang="en-GB"/>
              <a:t>AVL trees will be helpful and efficient in application where search operation performed more frequently than insertion.</a:t>
            </a:r>
          </a:p>
          <a:p>
            <a:pPr indent="-228600" lvl="0" marL="457200">
              <a:spcBef>
                <a:spcPts val="0"/>
              </a:spcBef>
              <a:buChar char="●"/>
            </a:pPr>
            <a:r>
              <a:rPr lang="en-GB"/>
              <a:t>I have developed an application “Indian Railway Inquiry System” which efficiently uses all the operations of AVL trees.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Operations	</a:t>
            </a:r>
          </a:p>
        </p:txBody>
      </p:sp>
      <p:sp>
        <p:nvSpPr>
          <p:cNvPr id="78" name="Shape 7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Insertion:</a:t>
            </a:r>
          </a:p>
          <a:p>
            <a:pPr lvl="0">
              <a:spcBef>
                <a:spcPts val="0"/>
              </a:spcBef>
              <a:buNone/>
            </a:pPr>
            <a:r>
              <a:t/>
            </a:r>
            <a:endParaRPr/>
          </a:p>
        </p:txBody>
      </p:sp>
      <p:pic>
        <p:nvPicPr>
          <p:cNvPr id="79" name="Shape 79"/>
          <p:cNvPicPr preferRelativeResize="0"/>
          <p:nvPr/>
        </p:nvPicPr>
        <p:blipFill>
          <a:blip r:embed="rId3">
            <a:alphaModFix/>
          </a:blip>
          <a:stretch>
            <a:fillRect/>
          </a:stretch>
        </p:blipFill>
        <p:spPr>
          <a:xfrm>
            <a:off x="183375" y="1532200"/>
            <a:ext cx="3430999" cy="3173249"/>
          </a:xfrm>
          <a:prstGeom prst="rect">
            <a:avLst/>
          </a:prstGeom>
          <a:noFill/>
          <a:ln>
            <a:noFill/>
          </a:ln>
        </p:spPr>
      </p:pic>
      <p:pic>
        <p:nvPicPr>
          <p:cNvPr id="80" name="Shape 80"/>
          <p:cNvPicPr preferRelativeResize="0"/>
          <p:nvPr/>
        </p:nvPicPr>
        <p:blipFill>
          <a:blip r:embed="rId4">
            <a:alphaModFix/>
          </a:blip>
          <a:stretch>
            <a:fillRect/>
          </a:stretch>
        </p:blipFill>
        <p:spPr>
          <a:xfrm>
            <a:off x="3528825" y="1532200"/>
            <a:ext cx="5560525" cy="317325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Insertion Conti...</a:t>
            </a:r>
          </a:p>
        </p:txBody>
      </p:sp>
      <p:sp>
        <p:nvSpPr>
          <p:cNvPr id="86" name="Shape 8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87" name="Shape 87"/>
          <p:cNvPicPr preferRelativeResize="0"/>
          <p:nvPr/>
        </p:nvPicPr>
        <p:blipFill>
          <a:blip r:embed="rId3">
            <a:alphaModFix/>
          </a:blip>
          <a:stretch>
            <a:fillRect/>
          </a:stretch>
        </p:blipFill>
        <p:spPr>
          <a:xfrm>
            <a:off x="311699" y="1152475"/>
            <a:ext cx="5323699" cy="3562349"/>
          </a:xfrm>
          <a:prstGeom prst="rect">
            <a:avLst/>
          </a:prstGeom>
          <a:noFill/>
          <a:ln>
            <a:noFill/>
          </a:ln>
        </p:spPr>
      </p:pic>
      <p:pic>
        <p:nvPicPr>
          <p:cNvPr id="88" name="Shape 88"/>
          <p:cNvPicPr preferRelativeResize="0"/>
          <p:nvPr/>
        </p:nvPicPr>
        <p:blipFill>
          <a:blip r:embed="rId4">
            <a:alphaModFix/>
          </a:blip>
          <a:stretch>
            <a:fillRect/>
          </a:stretch>
        </p:blipFill>
        <p:spPr>
          <a:xfrm>
            <a:off x="5635399" y="1139075"/>
            <a:ext cx="3288975" cy="356235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Deletion</a:t>
            </a:r>
          </a:p>
        </p:txBody>
      </p:sp>
      <p:sp>
        <p:nvSpPr>
          <p:cNvPr id="94" name="Shape 9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buChar char="●"/>
            </a:pPr>
            <a:r>
              <a:rPr lang="en-GB"/>
              <a:t>Deleting any node may imbalance the node’s parent </a:t>
            </a:r>
          </a:p>
          <a:p>
            <a:pPr indent="-228600" lvl="0" marL="457200">
              <a:spcBef>
                <a:spcPts val="0"/>
              </a:spcBef>
              <a:buChar char="●"/>
            </a:pPr>
            <a:r>
              <a:rPr lang="en-GB"/>
              <a:t>May need to make necessary rotation at the parent node and need to traverse all the way up the ancestry line, checking for balance and perhaps make some more rotations if required to fix the avl tree. </a:t>
            </a:r>
          </a:p>
          <a:p>
            <a:pPr indent="-228600" lvl="0" marL="457200">
              <a:spcBef>
                <a:spcPts val="0"/>
              </a:spcBef>
              <a:buChar char="●"/>
            </a:pPr>
            <a:r>
              <a:rPr lang="en-GB"/>
              <a:t>System will make rotations similar to the insertion cases described above. </a:t>
            </a:r>
            <a:br>
              <a:rPr lang="en-GB"/>
            </a:b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Run Time Analysis</a:t>
            </a:r>
            <a:br>
              <a:rPr lang="en-GB"/>
            </a:br>
          </a:p>
        </p:txBody>
      </p:sp>
      <p:sp>
        <p:nvSpPr>
          <p:cNvPr id="100" name="Shape 10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As our application based on the avl tree operations so it also have the same complexity or running time as avl tree which is O(logn).</a:t>
            </a:r>
          </a:p>
          <a:p>
            <a:pPr lvl="0">
              <a:spcBef>
                <a:spcPts val="0"/>
              </a:spcBef>
              <a:buNone/>
            </a:pPr>
            <a:r>
              <a:rPr lang="en-GB"/>
              <a:t>Our application need to store all the nodes of the tree and for n nodes O(n) space required to perform necessary operations.</a:t>
            </a:r>
          </a:p>
          <a:p>
            <a:pPr lvl="0">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Results</a:t>
            </a:r>
          </a:p>
        </p:txBody>
      </p:sp>
      <p:sp>
        <p:nvSpPr>
          <p:cNvPr id="106" name="Shape 10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07" name="Shape 107"/>
          <p:cNvPicPr preferRelativeResize="0"/>
          <p:nvPr/>
        </p:nvPicPr>
        <p:blipFill>
          <a:blip r:embed="rId3">
            <a:alphaModFix/>
          </a:blip>
          <a:stretch>
            <a:fillRect/>
          </a:stretch>
        </p:blipFill>
        <p:spPr>
          <a:xfrm>
            <a:off x="311700" y="1152475"/>
            <a:ext cx="8563776" cy="399102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