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Old Standard TT"/>
      <p:regular r:id="rId45"/>
      <p:bold r:id="rId46"/>
      <p: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OldStandardTT-bold.fntdata"/><Relationship Id="rId23" Type="http://schemas.openxmlformats.org/officeDocument/2006/relationships/slide" Target="slides/slide19.xml"/><Relationship Id="rId45"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OldStandardTT-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599" cy="787499"/>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599" cy="2106299"/>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599"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199"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03.png"/><Relationship Id="rId4"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07.png"/><Relationship Id="rId4"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grouplens.org/datasets/moviele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599" cy="1522800"/>
          </a:xfrm>
          <a:prstGeom prst="rect">
            <a:avLst/>
          </a:prstGeom>
        </p:spPr>
        <p:txBody>
          <a:bodyPr anchorCtr="0" anchor="b" bIns="91425" lIns="91425" rIns="91425" tIns="91425">
            <a:noAutofit/>
          </a:bodyPr>
          <a:lstStyle/>
          <a:p>
            <a:pPr lvl="0" rtl="0">
              <a:spcBef>
                <a:spcPts val="0"/>
              </a:spcBef>
              <a:buClr>
                <a:schemeClr val="dk1"/>
              </a:buClr>
              <a:buSzPct val="25000"/>
              <a:buFont typeface="Arial"/>
              <a:buNone/>
            </a:pPr>
            <a:r>
              <a:rPr lang="en" sz="4800"/>
              <a:t>Movie Recommender System</a:t>
            </a:r>
          </a:p>
        </p:txBody>
      </p:sp>
      <p:sp>
        <p:nvSpPr>
          <p:cNvPr id="60" name="Shape 60"/>
          <p:cNvSpPr txBox="1"/>
          <p:nvPr>
            <p:ph idx="1" type="subTitle"/>
          </p:nvPr>
        </p:nvSpPr>
        <p:spPr>
          <a:xfrm>
            <a:off x="512700" y="3840639"/>
            <a:ext cx="8118599" cy="787499"/>
          </a:xfrm>
          <a:prstGeom prst="rect">
            <a:avLst/>
          </a:prstGeom>
        </p:spPr>
        <p:txBody>
          <a:bodyPr anchorCtr="0" anchor="t" bIns="91425" lIns="91425" rIns="91425" tIns="91425">
            <a:noAutofit/>
          </a:bodyPr>
          <a:lstStyle/>
          <a:p>
            <a:pPr lvl="0">
              <a:spcBef>
                <a:spcPts val="0"/>
              </a:spcBef>
              <a:buNone/>
            </a:pPr>
            <a:r>
              <a:rPr lang="en"/>
              <a:t>Aayush Grover, Alimulla Shaik , Camilla Lambrocco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1846855" y="0"/>
            <a:ext cx="5450289" cy="51435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311700" y="1171675"/>
            <a:ext cx="8574600" cy="3735300"/>
          </a:xfrm>
          <a:prstGeom prst="rect">
            <a:avLst/>
          </a:prstGeom>
        </p:spPr>
        <p:txBody>
          <a:bodyPr anchorCtr="0" anchor="t" bIns="91425" lIns="91425" rIns="91425" tIns="91425">
            <a:noAutofit/>
          </a:bodyPr>
          <a:lstStyle/>
          <a:p>
            <a:pPr lvl="0" rtl="0">
              <a:spcBef>
                <a:spcPts val="0"/>
              </a:spcBef>
              <a:buNone/>
            </a:pPr>
            <a:r>
              <a:t/>
            </a:r>
            <a:endParaRPr sz="1600"/>
          </a:p>
          <a:p>
            <a:pPr lvl="0" rtl="0">
              <a:spcBef>
                <a:spcPts val="0"/>
              </a:spcBef>
              <a:buNone/>
            </a:pPr>
            <a:r>
              <a:t/>
            </a:r>
            <a:endParaRPr/>
          </a:p>
          <a:p>
            <a:pPr lvl="0" rtl="0">
              <a:spcBef>
                <a:spcPts val="0"/>
              </a:spcBef>
              <a:buNone/>
            </a:pPr>
            <a:r>
              <a:t/>
            </a:r>
            <a:endParaRPr/>
          </a:p>
        </p:txBody>
      </p:sp>
      <p:pic>
        <p:nvPicPr>
          <p:cNvPr id="123" name="Shape 123"/>
          <p:cNvPicPr preferRelativeResize="0"/>
          <p:nvPr/>
        </p:nvPicPr>
        <p:blipFill>
          <a:blip r:embed="rId3">
            <a:alphaModFix/>
          </a:blip>
          <a:stretch>
            <a:fillRect/>
          </a:stretch>
        </p:blipFill>
        <p:spPr>
          <a:xfrm>
            <a:off x="311687" y="1576387"/>
            <a:ext cx="2066925" cy="1990725"/>
          </a:xfrm>
          <a:prstGeom prst="rect">
            <a:avLst/>
          </a:prstGeom>
          <a:noFill/>
          <a:ln>
            <a:noFill/>
          </a:ln>
        </p:spPr>
      </p:pic>
      <p:sp>
        <p:nvSpPr>
          <p:cNvPr id="124" name="Shape 124"/>
          <p:cNvSpPr txBox="1"/>
          <p:nvPr/>
        </p:nvSpPr>
        <p:spPr>
          <a:xfrm>
            <a:off x="3899550" y="1509500"/>
            <a:ext cx="4932600" cy="2809500"/>
          </a:xfrm>
          <a:prstGeom prst="rect">
            <a:avLst/>
          </a:prstGeom>
          <a:noFill/>
          <a:ln>
            <a:noFill/>
          </a:ln>
        </p:spPr>
        <p:txBody>
          <a:bodyPr anchorCtr="0" anchor="t" bIns="91425" lIns="91425" rIns="91425" tIns="91425">
            <a:noAutofit/>
          </a:bodyPr>
          <a:lstStyle/>
          <a:p>
            <a:pPr lvl="0" rtl="0">
              <a:spcBef>
                <a:spcPts val="0"/>
              </a:spcBef>
              <a:buNone/>
            </a:pPr>
            <a:r>
              <a:rPr lang="en" sz="1800">
                <a:latin typeface="Old Standard TT"/>
                <a:ea typeface="Old Standard TT"/>
                <a:cs typeface="Old Standard TT"/>
                <a:sym typeface="Old Standard TT"/>
              </a:rPr>
              <a:t>Organizing data into clusters such that there is:</a:t>
            </a:r>
          </a:p>
          <a:p>
            <a:pPr lvl="0" rtl="0">
              <a:spcBef>
                <a:spcPts val="0"/>
              </a:spcBef>
              <a:buNone/>
            </a:pPr>
            <a:r>
              <a:t/>
            </a:r>
            <a:endParaRPr>
              <a:latin typeface="Old Standard TT"/>
              <a:ea typeface="Old Standard TT"/>
              <a:cs typeface="Old Standard TT"/>
              <a:sym typeface="Old Standard TT"/>
            </a:endParaRPr>
          </a:p>
          <a:p>
            <a:pPr indent="-228600" lvl="0" marL="457200" rtl="0">
              <a:lnSpc>
                <a:spcPct val="150000"/>
              </a:lnSpc>
              <a:spcBef>
                <a:spcPts val="0"/>
              </a:spcBef>
              <a:buFont typeface="Old Standard TT"/>
              <a:buChar char="❏"/>
            </a:pPr>
            <a:r>
              <a:rPr lang="en">
                <a:latin typeface="Old Standard TT"/>
                <a:ea typeface="Old Standard TT"/>
                <a:cs typeface="Old Standard TT"/>
                <a:sym typeface="Old Standard TT"/>
              </a:rPr>
              <a:t>High intra cluster similarity</a:t>
            </a:r>
          </a:p>
          <a:p>
            <a:pPr indent="-228600" lvl="0" marL="457200" rtl="0">
              <a:lnSpc>
                <a:spcPct val="150000"/>
              </a:lnSpc>
              <a:spcBef>
                <a:spcPts val="0"/>
              </a:spcBef>
              <a:buFont typeface="Old Standard TT"/>
              <a:buChar char="❏"/>
            </a:pPr>
            <a:r>
              <a:rPr lang="en">
                <a:latin typeface="Old Standard TT"/>
                <a:ea typeface="Old Standard TT"/>
                <a:cs typeface="Old Standard TT"/>
                <a:sym typeface="Old Standard TT"/>
              </a:rPr>
              <a:t>Low inter cluster similarity</a:t>
            </a:r>
          </a:p>
          <a:p>
            <a:pPr indent="-228600" lvl="0" marL="457200">
              <a:lnSpc>
                <a:spcPct val="150000"/>
              </a:lnSpc>
              <a:spcBef>
                <a:spcPts val="0"/>
              </a:spcBef>
              <a:buFont typeface="Old Standard TT"/>
              <a:buChar char="❏"/>
            </a:pPr>
            <a:r>
              <a:rPr lang="en">
                <a:latin typeface="Old Standard TT"/>
                <a:ea typeface="Old Standard TT"/>
                <a:cs typeface="Old Standard TT"/>
                <a:sym typeface="Old Standard TT"/>
              </a:rPr>
              <a:t>Informally finding natural groups among objects.</a:t>
            </a:r>
          </a:p>
        </p:txBody>
      </p:sp>
      <p:pic>
        <p:nvPicPr>
          <p:cNvPr id="125" name="Shape 125"/>
          <p:cNvPicPr preferRelativeResize="0"/>
          <p:nvPr/>
        </p:nvPicPr>
        <p:blipFill>
          <a:blip r:embed="rId4">
            <a:alphaModFix/>
          </a:blip>
          <a:stretch>
            <a:fillRect/>
          </a:stretch>
        </p:blipFill>
        <p:spPr>
          <a:xfrm>
            <a:off x="2905125" y="3567125"/>
            <a:ext cx="3333750" cy="1390650"/>
          </a:xfrm>
          <a:prstGeom prst="rect">
            <a:avLst/>
          </a:prstGeom>
          <a:noFill/>
          <a:ln>
            <a:noFill/>
          </a:ln>
        </p:spPr>
      </p:pic>
      <p:sp>
        <p:nvSpPr>
          <p:cNvPr id="126" name="Shape 126"/>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latin typeface="Old Standard TT"/>
                <a:ea typeface="Old Standard TT"/>
                <a:cs typeface="Old Standard TT"/>
                <a:sym typeface="Old Standard TT"/>
              </a:rPr>
              <a:t>Progress</a:t>
            </a:r>
          </a:p>
        </p:txBody>
      </p:sp>
      <p:sp>
        <p:nvSpPr>
          <p:cNvPr id="127" name="Shape 127"/>
          <p:cNvSpPr txBox="1"/>
          <p:nvPr>
            <p:ph type="title"/>
          </p:nvPr>
        </p:nvSpPr>
        <p:spPr>
          <a:xfrm>
            <a:off x="311700" y="445025"/>
            <a:ext cx="8520600" cy="726600"/>
          </a:xfrm>
          <a:prstGeom prst="rect">
            <a:avLst/>
          </a:prstGeom>
        </p:spPr>
        <p:txBody>
          <a:bodyPr anchorCtr="0" anchor="t" bIns="91425" lIns="91425" rIns="91425" tIns="91425">
            <a:noAutofit/>
          </a:bodyPr>
          <a:lstStyle/>
          <a:p>
            <a:pPr lvl="0" rtl="0" algn="ctr">
              <a:spcBef>
                <a:spcPts val="0"/>
              </a:spcBef>
              <a:buNone/>
            </a:pPr>
            <a:r>
              <a:rPr lang="en"/>
              <a:t>Clustering</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311700" y="1171675"/>
            <a:ext cx="8574600" cy="37353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sp>
        <p:nvSpPr>
          <p:cNvPr id="133" name="Shape 133"/>
          <p:cNvSpPr txBox="1"/>
          <p:nvPr/>
        </p:nvSpPr>
        <p:spPr>
          <a:xfrm>
            <a:off x="415350" y="1171675"/>
            <a:ext cx="8313300" cy="3655500"/>
          </a:xfrm>
          <a:prstGeom prst="rect">
            <a:avLst/>
          </a:prstGeom>
          <a:noFill/>
          <a:ln>
            <a:noFill/>
          </a:ln>
        </p:spPr>
        <p:txBody>
          <a:bodyPr anchorCtr="0" anchor="t" bIns="91425" lIns="91425" rIns="91425" tIns="91425">
            <a:noAutofit/>
          </a:bodyPr>
          <a:lstStyle/>
          <a:p>
            <a:pPr lvl="0" rtl="0">
              <a:spcBef>
                <a:spcPts val="0"/>
              </a:spcBef>
              <a:buNone/>
            </a:pPr>
            <a:r>
              <a:rPr b="1" lang="en" sz="1800">
                <a:latin typeface="Old Standard TT"/>
                <a:ea typeface="Old Standard TT"/>
                <a:cs typeface="Old Standard TT"/>
                <a:sym typeface="Old Standard TT"/>
              </a:rPr>
              <a:t>Clustering?</a:t>
            </a:r>
          </a:p>
          <a:p>
            <a:pPr lvl="0" rtl="0">
              <a:spcBef>
                <a:spcPts val="0"/>
              </a:spcBef>
              <a:buNone/>
            </a:pPr>
            <a:r>
              <a:t/>
            </a:r>
            <a:endParaRPr sz="1600">
              <a:latin typeface="Old Standard TT"/>
              <a:ea typeface="Old Standard TT"/>
              <a:cs typeface="Old Standard TT"/>
              <a:sym typeface="Old Standard TT"/>
            </a:endParaRPr>
          </a:p>
          <a:p>
            <a:pPr lvl="0" rtl="0">
              <a:spcBef>
                <a:spcPts val="0"/>
              </a:spcBef>
              <a:buNone/>
            </a:pPr>
            <a:r>
              <a:rPr lang="en" sz="1600">
                <a:latin typeface="Old Standard TT"/>
                <a:ea typeface="Old Standard TT"/>
                <a:cs typeface="Old Standard TT"/>
                <a:sym typeface="Old Standard TT"/>
              </a:rPr>
              <a:t>Organizing objects such that:</a:t>
            </a:r>
          </a:p>
          <a:p>
            <a:pPr lvl="0" rtl="0">
              <a:spcBef>
                <a:spcPts val="0"/>
              </a:spcBef>
              <a:buNone/>
            </a:pPr>
            <a:r>
              <a:t/>
            </a:r>
            <a:endParaRPr sz="1800">
              <a:latin typeface="Old Standard TT"/>
              <a:ea typeface="Old Standard TT"/>
              <a:cs typeface="Old Standard TT"/>
              <a:sym typeface="Old Standard TT"/>
            </a:endParaRPr>
          </a:p>
          <a:p>
            <a:pPr indent="-330200" lvl="0" marL="1371600" rtl="0">
              <a:lnSpc>
                <a:spcPct val="150000"/>
              </a:lnSpc>
              <a:spcBef>
                <a:spcPts val="0"/>
              </a:spcBef>
              <a:buSzPct val="100000"/>
              <a:buFont typeface="Old Standard TT"/>
              <a:buChar char="❏"/>
            </a:pPr>
            <a:r>
              <a:rPr lang="en" sz="1600">
                <a:latin typeface="Old Standard TT"/>
                <a:ea typeface="Old Standard TT"/>
                <a:cs typeface="Old Standard TT"/>
                <a:sym typeface="Old Standard TT"/>
              </a:rPr>
              <a:t>High intra-cluster similarity</a:t>
            </a:r>
          </a:p>
          <a:p>
            <a:pPr lvl="0" rtl="0">
              <a:lnSpc>
                <a:spcPct val="150000"/>
              </a:lnSpc>
              <a:spcBef>
                <a:spcPts val="0"/>
              </a:spcBef>
              <a:buNone/>
            </a:pPr>
            <a:r>
              <a:t/>
            </a:r>
            <a:endParaRPr sz="1600">
              <a:latin typeface="Old Standard TT"/>
              <a:ea typeface="Old Standard TT"/>
              <a:cs typeface="Old Standard TT"/>
              <a:sym typeface="Old Standard TT"/>
            </a:endParaRPr>
          </a:p>
          <a:p>
            <a:pPr indent="-330200" lvl="0" marL="1371600" rtl="0">
              <a:lnSpc>
                <a:spcPct val="150000"/>
              </a:lnSpc>
              <a:spcBef>
                <a:spcPts val="0"/>
              </a:spcBef>
              <a:buSzPct val="100000"/>
              <a:buFont typeface="Old Standard TT"/>
              <a:buChar char="❏"/>
            </a:pPr>
            <a:r>
              <a:rPr lang="en" sz="1600">
                <a:latin typeface="Old Standard TT"/>
                <a:ea typeface="Old Standard TT"/>
                <a:cs typeface="Old Standard TT"/>
                <a:sym typeface="Old Standard TT"/>
              </a:rPr>
              <a:t>Low inter-cluster similarity</a:t>
            </a:r>
          </a:p>
        </p:txBody>
      </p:sp>
      <p:sp>
        <p:nvSpPr>
          <p:cNvPr id="134" name="Shape 134"/>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35" name="Shape 135"/>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latin typeface="Old Standard TT"/>
                <a:ea typeface="Old Standard TT"/>
                <a:cs typeface="Old Standard TT"/>
                <a:sym typeface="Old Standard TT"/>
              </a:rPr>
              <a:t>Progress</a:t>
            </a:r>
          </a:p>
        </p:txBody>
      </p:sp>
      <p:sp>
        <p:nvSpPr>
          <p:cNvPr id="136" name="Shape 136"/>
          <p:cNvSpPr txBox="1"/>
          <p:nvPr>
            <p:ph type="title"/>
          </p:nvPr>
        </p:nvSpPr>
        <p:spPr>
          <a:xfrm>
            <a:off x="311700" y="445025"/>
            <a:ext cx="8520600" cy="726600"/>
          </a:xfrm>
          <a:prstGeom prst="rect">
            <a:avLst/>
          </a:prstGeom>
        </p:spPr>
        <p:txBody>
          <a:bodyPr anchorCtr="0" anchor="t" bIns="91425" lIns="91425" rIns="91425" tIns="91425">
            <a:noAutofit/>
          </a:bodyPr>
          <a:lstStyle/>
          <a:p>
            <a:pPr lvl="0" rtl="0" algn="ctr">
              <a:spcBef>
                <a:spcPts val="0"/>
              </a:spcBef>
              <a:buNone/>
            </a:pPr>
            <a:r>
              <a:rPr lang="en"/>
              <a:t>Clustering</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latin typeface="Old Standard TT"/>
                <a:ea typeface="Old Standard TT"/>
                <a:cs typeface="Old Standard TT"/>
                <a:sym typeface="Old Standard TT"/>
              </a:rPr>
              <a:t>Progress</a:t>
            </a:r>
          </a:p>
        </p:txBody>
      </p:sp>
      <p:pic>
        <p:nvPicPr>
          <p:cNvPr id="142" name="Shape 142"/>
          <p:cNvPicPr preferRelativeResize="0"/>
          <p:nvPr/>
        </p:nvPicPr>
        <p:blipFill>
          <a:blip r:embed="rId3">
            <a:alphaModFix/>
          </a:blip>
          <a:stretch>
            <a:fillRect/>
          </a:stretch>
        </p:blipFill>
        <p:spPr>
          <a:xfrm>
            <a:off x="103075" y="1171625"/>
            <a:ext cx="4958600" cy="3971874"/>
          </a:xfrm>
          <a:prstGeom prst="rect">
            <a:avLst/>
          </a:prstGeom>
          <a:noFill/>
          <a:ln>
            <a:noFill/>
          </a:ln>
        </p:spPr>
      </p:pic>
      <p:sp>
        <p:nvSpPr>
          <p:cNvPr id="143" name="Shape 143"/>
          <p:cNvSpPr txBox="1"/>
          <p:nvPr/>
        </p:nvSpPr>
        <p:spPr>
          <a:xfrm>
            <a:off x="5236925" y="1150350"/>
            <a:ext cx="3819900" cy="3972000"/>
          </a:xfrm>
          <a:prstGeom prst="rect">
            <a:avLst/>
          </a:prstGeom>
          <a:noFill/>
          <a:ln>
            <a:noFill/>
          </a:ln>
        </p:spPr>
        <p:txBody>
          <a:bodyPr anchorCtr="0" anchor="t" bIns="91425" lIns="91425" rIns="91425" tIns="91425">
            <a:noAutofit/>
          </a:bodyPr>
          <a:lstStyle/>
          <a:p>
            <a:pPr lvl="0" rtl="0">
              <a:spcBef>
                <a:spcPts val="0"/>
              </a:spcBef>
              <a:buNone/>
            </a:pPr>
            <a:r>
              <a:rPr lang="en" sz="1800">
                <a:latin typeface="Old Standard TT"/>
                <a:ea typeface="Old Standard TT"/>
                <a:cs typeface="Old Standard TT"/>
                <a:sym typeface="Old Standard TT"/>
              </a:rPr>
              <a:t>Iterate until stable</a:t>
            </a:r>
          </a:p>
          <a:p>
            <a:pPr lvl="0" rtl="0">
              <a:spcBef>
                <a:spcPts val="0"/>
              </a:spcBef>
              <a:buNone/>
            </a:pPr>
            <a:r>
              <a:rPr lang="en" sz="1800">
                <a:latin typeface="Old Standard TT"/>
                <a:ea typeface="Old Standard TT"/>
                <a:cs typeface="Old Standard TT"/>
                <a:sym typeface="Old Standard TT"/>
              </a:rPr>
              <a:t>(cluster centers converge):</a:t>
            </a:r>
          </a:p>
          <a:p>
            <a:pPr lvl="0" rtl="0">
              <a:spcBef>
                <a:spcPts val="0"/>
              </a:spcBef>
              <a:buNone/>
            </a:pPr>
            <a:r>
              <a:t/>
            </a:r>
            <a:endParaRPr sz="1800">
              <a:latin typeface="Old Standard TT"/>
              <a:ea typeface="Old Standard TT"/>
              <a:cs typeface="Old Standard TT"/>
              <a:sym typeface="Old Standard TT"/>
            </a:endParaRPr>
          </a:p>
          <a:p>
            <a:pPr lvl="0" rtl="0">
              <a:spcBef>
                <a:spcPts val="0"/>
              </a:spcBef>
              <a:buNone/>
            </a:pPr>
            <a:r>
              <a:t/>
            </a:r>
            <a:endParaRPr sz="1800">
              <a:latin typeface="Old Standard TT"/>
              <a:ea typeface="Old Standard TT"/>
              <a:cs typeface="Old Standard TT"/>
              <a:sym typeface="Old Standard TT"/>
            </a:endParaRPr>
          </a:p>
          <a:p>
            <a:pPr indent="-330200" lvl="0" marL="457200" rtl="0">
              <a:lnSpc>
                <a:spcPct val="150000"/>
              </a:lnSpc>
              <a:spcBef>
                <a:spcPts val="0"/>
              </a:spcBef>
              <a:buSzPct val="100000"/>
              <a:buFont typeface="Old Standard TT"/>
              <a:buChar char="❏"/>
            </a:pPr>
            <a:r>
              <a:rPr lang="en" sz="1600">
                <a:latin typeface="Old Standard TT"/>
                <a:ea typeface="Old Standard TT"/>
                <a:cs typeface="Old Standard TT"/>
                <a:sym typeface="Old Standard TT"/>
              </a:rPr>
              <a:t>Determine the centroid co-ordinate</a:t>
            </a:r>
          </a:p>
          <a:p>
            <a:pPr indent="-330200" lvl="0" marL="457200" rtl="0">
              <a:lnSpc>
                <a:spcPct val="150000"/>
              </a:lnSpc>
              <a:spcBef>
                <a:spcPts val="0"/>
              </a:spcBef>
              <a:buSzPct val="100000"/>
              <a:buFont typeface="Old Standard TT"/>
              <a:buChar char="❏"/>
            </a:pPr>
            <a:r>
              <a:rPr lang="en" sz="1600">
                <a:latin typeface="Old Standard TT"/>
                <a:ea typeface="Old Standard TT"/>
                <a:cs typeface="Old Standard TT"/>
                <a:sym typeface="Old Standard TT"/>
              </a:rPr>
              <a:t>Determine the distance of each object to the centroids</a:t>
            </a:r>
          </a:p>
          <a:p>
            <a:pPr indent="-330200" lvl="0" marL="457200" rtl="0">
              <a:lnSpc>
                <a:spcPct val="150000"/>
              </a:lnSpc>
              <a:spcBef>
                <a:spcPts val="0"/>
              </a:spcBef>
              <a:buSzPct val="100000"/>
              <a:buFont typeface="Old Standard TT"/>
              <a:buChar char="❏"/>
            </a:pPr>
            <a:r>
              <a:rPr lang="en" sz="1600">
                <a:latin typeface="Old Standard TT"/>
                <a:ea typeface="Old Standard TT"/>
                <a:cs typeface="Old Standard TT"/>
                <a:sym typeface="Old Standard TT"/>
              </a:rPr>
              <a:t>Group the object based on minimum distance(find the closest centroid)  </a:t>
            </a: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144" name="Shape 144"/>
          <p:cNvSpPr txBox="1"/>
          <p:nvPr>
            <p:ph type="title"/>
          </p:nvPr>
        </p:nvSpPr>
        <p:spPr>
          <a:xfrm>
            <a:off x="311700" y="445025"/>
            <a:ext cx="8520600" cy="726600"/>
          </a:xfrm>
          <a:prstGeom prst="rect">
            <a:avLst/>
          </a:prstGeom>
        </p:spPr>
        <p:txBody>
          <a:bodyPr anchorCtr="0" anchor="t" bIns="91425" lIns="91425" rIns="91425" tIns="91425">
            <a:noAutofit/>
          </a:bodyPr>
          <a:lstStyle/>
          <a:p>
            <a:pPr lvl="0" rtl="0" algn="ctr">
              <a:spcBef>
                <a:spcPts val="0"/>
              </a:spcBef>
              <a:buNone/>
            </a:pPr>
            <a:r>
              <a:rPr lang="en"/>
              <a:t>K-Means Clustering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726600"/>
          </a:xfrm>
          <a:prstGeom prst="rect">
            <a:avLst/>
          </a:prstGeom>
        </p:spPr>
        <p:txBody>
          <a:bodyPr anchorCtr="0" anchor="t" bIns="91425" lIns="91425" rIns="91425" tIns="91425">
            <a:noAutofit/>
          </a:bodyPr>
          <a:lstStyle/>
          <a:p>
            <a:pPr lvl="0" rtl="0" algn="ctr">
              <a:spcBef>
                <a:spcPts val="0"/>
              </a:spcBef>
              <a:buNone/>
            </a:pPr>
            <a:r>
              <a:rPr lang="en"/>
              <a:t>K-Means Clustering</a:t>
            </a:r>
          </a:p>
        </p:txBody>
      </p:sp>
      <p:sp>
        <p:nvSpPr>
          <p:cNvPr id="150" name="Shape 150"/>
          <p:cNvSpPr txBox="1"/>
          <p:nvPr>
            <p:ph idx="1" type="body"/>
          </p:nvPr>
        </p:nvSpPr>
        <p:spPr>
          <a:xfrm>
            <a:off x="311700" y="1171675"/>
            <a:ext cx="8574600" cy="3735300"/>
          </a:xfrm>
          <a:prstGeom prst="rect">
            <a:avLst/>
          </a:prstGeom>
        </p:spPr>
        <p:txBody>
          <a:bodyPr anchorCtr="0" anchor="t" bIns="91425" lIns="91425" rIns="91425" tIns="91425">
            <a:noAutofit/>
          </a:bodyPr>
          <a:lstStyle/>
          <a:p>
            <a:pPr lvl="0" rtl="0">
              <a:spcBef>
                <a:spcPts val="0"/>
              </a:spcBef>
              <a:buNone/>
            </a:pPr>
            <a:r>
              <a:t/>
            </a:r>
            <a:endParaRPr sz="1600"/>
          </a:p>
          <a:p>
            <a:pPr lvl="0" rtl="0">
              <a:spcBef>
                <a:spcPts val="0"/>
              </a:spcBef>
              <a:buNone/>
            </a:pPr>
            <a:r>
              <a:rPr lang="en" sz="1600"/>
              <a:t>K-Means Clustering</a:t>
            </a:r>
          </a:p>
          <a:p>
            <a:pPr lvl="0" rtl="0">
              <a:spcBef>
                <a:spcPts val="0"/>
              </a:spcBef>
              <a:buNone/>
            </a:pPr>
            <a:r>
              <a:rPr lang="en"/>
              <a:t>                       </a:t>
            </a:r>
          </a:p>
          <a:p>
            <a:pPr lvl="0" rtl="0">
              <a:spcBef>
                <a:spcPts val="0"/>
              </a:spcBef>
              <a:buNone/>
            </a:pPr>
            <a:r>
              <a:t/>
            </a:r>
            <a:endParaRPr/>
          </a:p>
        </p:txBody>
      </p:sp>
      <p:pic>
        <p:nvPicPr>
          <p:cNvPr id="151" name="Shape 151"/>
          <p:cNvPicPr preferRelativeResize="0"/>
          <p:nvPr/>
        </p:nvPicPr>
        <p:blipFill>
          <a:blip r:embed="rId3">
            <a:alphaModFix/>
          </a:blip>
          <a:stretch>
            <a:fillRect/>
          </a:stretch>
        </p:blipFill>
        <p:spPr>
          <a:xfrm>
            <a:off x="2864975" y="2913274"/>
            <a:ext cx="1727873" cy="1993699"/>
          </a:xfrm>
          <a:prstGeom prst="rect">
            <a:avLst/>
          </a:prstGeom>
          <a:noFill/>
          <a:ln>
            <a:noFill/>
          </a:ln>
        </p:spPr>
      </p:pic>
      <p:pic>
        <p:nvPicPr>
          <p:cNvPr id="152" name="Shape 152"/>
          <p:cNvPicPr preferRelativeResize="0"/>
          <p:nvPr/>
        </p:nvPicPr>
        <p:blipFill>
          <a:blip r:embed="rId4">
            <a:alphaModFix/>
          </a:blip>
          <a:stretch>
            <a:fillRect/>
          </a:stretch>
        </p:blipFill>
        <p:spPr>
          <a:xfrm>
            <a:off x="3300837" y="1484525"/>
            <a:ext cx="2867025" cy="1428750"/>
          </a:xfrm>
          <a:prstGeom prst="rect">
            <a:avLst/>
          </a:prstGeom>
          <a:noFill/>
          <a:ln>
            <a:noFill/>
          </a:ln>
        </p:spPr>
      </p:pic>
      <p:sp>
        <p:nvSpPr>
          <p:cNvPr id="153" name="Shape 153"/>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latin typeface="Old Standard TT"/>
                <a:ea typeface="Old Standard TT"/>
                <a:cs typeface="Old Standard TT"/>
                <a:sym typeface="Old Standard TT"/>
              </a:rPr>
              <a:t>Progress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000"/>
                                        <p:tgtEl>
                                          <p:spTgt spid="1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pic>
        <p:nvPicPr>
          <p:cNvPr id="158" name="Shape 158"/>
          <p:cNvPicPr preferRelativeResize="0"/>
          <p:nvPr/>
        </p:nvPicPr>
        <p:blipFill>
          <a:blip r:embed="rId3">
            <a:alphaModFix/>
          </a:blip>
          <a:stretch>
            <a:fillRect/>
          </a:stretch>
        </p:blipFill>
        <p:spPr>
          <a:xfrm>
            <a:off x="0" y="521175"/>
            <a:ext cx="7645375" cy="4622324"/>
          </a:xfrm>
          <a:prstGeom prst="rect">
            <a:avLst/>
          </a:prstGeom>
          <a:noFill/>
          <a:ln>
            <a:noFill/>
          </a:ln>
        </p:spPr>
      </p:pic>
      <p:sp>
        <p:nvSpPr>
          <p:cNvPr id="159" name="Shape 159"/>
          <p:cNvSpPr txBox="1"/>
          <p:nvPr/>
        </p:nvSpPr>
        <p:spPr>
          <a:xfrm>
            <a:off x="125800" y="41925"/>
            <a:ext cx="8749500" cy="479400"/>
          </a:xfrm>
          <a:prstGeom prst="rect">
            <a:avLst/>
          </a:prstGeom>
          <a:noFill/>
          <a:ln>
            <a:noFill/>
          </a:ln>
        </p:spPr>
        <p:txBody>
          <a:bodyPr anchorCtr="0" anchor="t" bIns="91425" lIns="91425" rIns="91425" tIns="91425">
            <a:noAutofit/>
          </a:bodyPr>
          <a:lstStyle/>
          <a:p>
            <a:pPr lvl="0">
              <a:spcBef>
                <a:spcPts val="0"/>
              </a:spcBef>
              <a:buNone/>
            </a:pPr>
            <a:r>
              <a:rPr lang="en"/>
              <a:t>ELBOW CURVE TO DETERMINE THE NO. OF CLUSTERS (ex. SCI-FI genre)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pic>
        <p:nvPicPr>
          <p:cNvPr id="164" name="Shape 164"/>
          <p:cNvPicPr preferRelativeResize="0"/>
          <p:nvPr/>
        </p:nvPicPr>
        <p:blipFill>
          <a:blip r:embed="rId3">
            <a:alphaModFix/>
          </a:blip>
          <a:stretch>
            <a:fillRect/>
          </a:stretch>
        </p:blipFill>
        <p:spPr>
          <a:xfrm>
            <a:off x="69650" y="578087"/>
            <a:ext cx="7421973" cy="4565424"/>
          </a:xfrm>
          <a:prstGeom prst="rect">
            <a:avLst/>
          </a:prstGeom>
          <a:noFill/>
          <a:ln>
            <a:noFill/>
          </a:ln>
        </p:spPr>
      </p:pic>
      <p:sp>
        <p:nvSpPr>
          <p:cNvPr id="165" name="Shape 165"/>
          <p:cNvSpPr txBox="1"/>
          <p:nvPr/>
        </p:nvSpPr>
        <p:spPr>
          <a:xfrm>
            <a:off x="97850" y="13975"/>
            <a:ext cx="6653100" cy="461100"/>
          </a:xfrm>
          <a:prstGeom prst="rect">
            <a:avLst/>
          </a:prstGeom>
          <a:noFill/>
          <a:ln>
            <a:noFill/>
          </a:ln>
        </p:spPr>
        <p:txBody>
          <a:bodyPr anchorCtr="0" anchor="t" bIns="91425" lIns="91425" rIns="91425" tIns="91425">
            <a:noAutofit/>
          </a:bodyPr>
          <a:lstStyle/>
          <a:p>
            <a:pPr lvl="0">
              <a:spcBef>
                <a:spcPts val="0"/>
              </a:spcBef>
              <a:buNone/>
            </a:pPr>
            <a:r>
              <a:rPr lang="en"/>
              <a:t>SCI-FI GENRE</a:t>
            </a:r>
          </a:p>
        </p:txBody>
      </p:sp>
      <p:sp>
        <p:nvSpPr>
          <p:cNvPr id="166" name="Shape 166"/>
          <p:cNvSpPr txBox="1"/>
          <p:nvPr/>
        </p:nvSpPr>
        <p:spPr>
          <a:xfrm>
            <a:off x="1425650" y="69875"/>
            <a:ext cx="6359400" cy="405300"/>
          </a:xfrm>
          <a:prstGeom prst="rect">
            <a:avLst/>
          </a:prstGeom>
          <a:noFill/>
          <a:ln>
            <a:noFill/>
          </a:ln>
        </p:spPr>
        <p:txBody>
          <a:bodyPr anchorCtr="0" anchor="t" bIns="91425" lIns="91425" rIns="91425" tIns="91425">
            <a:noAutofit/>
          </a:bodyPr>
          <a:lstStyle/>
          <a:p>
            <a:pPr lvl="0">
              <a:spcBef>
                <a:spcPts val="0"/>
              </a:spcBef>
              <a:buNone/>
            </a:pPr>
            <a:r>
              <a:rPr lang="en"/>
              <a:t> Similarly, performed clustering for all 13 genres.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solidFill>
                  <a:srgbClr val="741B47"/>
                </a:solidFill>
              </a:rPr>
              <a:t>EVALUATION</a:t>
            </a:r>
            <a:r>
              <a:rPr lang="en"/>
              <a:t>:</a:t>
            </a:r>
          </a:p>
        </p:txBody>
      </p:sp>
      <p:pic>
        <p:nvPicPr>
          <p:cNvPr id="172" name="Shape 172"/>
          <p:cNvPicPr preferRelativeResize="0"/>
          <p:nvPr/>
        </p:nvPicPr>
        <p:blipFill>
          <a:blip r:embed="rId3">
            <a:alphaModFix/>
          </a:blip>
          <a:stretch>
            <a:fillRect/>
          </a:stretch>
        </p:blipFill>
        <p:spPr>
          <a:xfrm>
            <a:off x="311700" y="4362450"/>
            <a:ext cx="6438900" cy="781050"/>
          </a:xfrm>
          <a:prstGeom prst="rect">
            <a:avLst/>
          </a:prstGeom>
          <a:noFill/>
          <a:ln>
            <a:noFill/>
          </a:ln>
        </p:spPr>
      </p:pic>
      <p:sp>
        <p:nvSpPr>
          <p:cNvPr id="173" name="Shape 173"/>
          <p:cNvSpPr txBox="1"/>
          <p:nvPr/>
        </p:nvSpPr>
        <p:spPr>
          <a:xfrm>
            <a:off x="433275" y="1062250"/>
            <a:ext cx="8106600" cy="3300300"/>
          </a:xfrm>
          <a:prstGeom prst="rect">
            <a:avLst/>
          </a:prstGeom>
          <a:noFill/>
          <a:ln>
            <a:noFill/>
          </a:ln>
        </p:spPr>
        <p:txBody>
          <a:bodyPr anchorCtr="0" anchor="t" bIns="91425" lIns="91425" rIns="91425" tIns="91425">
            <a:noAutofit/>
          </a:bodyPr>
          <a:lstStyle/>
          <a:p>
            <a:pPr indent="-228600" lvl="0" marL="457200">
              <a:spcBef>
                <a:spcPts val="0"/>
              </a:spcBef>
              <a:buChar char="❏"/>
            </a:pPr>
            <a:r>
              <a:rPr lang="en"/>
              <a:t>Calculated Cluster Strength for each of the clusters.</a:t>
            </a:r>
          </a:p>
          <a:p>
            <a:pPr lvl="0">
              <a:spcBef>
                <a:spcPts val="0"/>
              </a:spcBef>
              <a:buNone/>
            </a:pPr>
            <a:r>
              <a:t/>
            </a:r>
            <a:endParaRPr/>
          </a:p>
          <a:p>
            <a:pPr indent="-228600" lvl="0" marL="457200">
              <a:spcBef>
                <a:spcPts val="0"/>
              </a:spcBef>
              <a:buChar char="❏"/>
            </a:pPr>
            <a:r>
              <a:rPr lang="en"/>
              <a:t>A good cluster has cluster strength &gt; 90%</a:t>
            </a:r>
          </a:p>
          <a:p>
            <a:pPr lvl="0">
              <a:spcBef>
                <a:spcPts val="0"/>
              </a:spcBef>
              <a:buNone/>
            </a:pPr>
            <a:r>
              <a:t/>
            </a:r>
            <a:endParaRPr/>
          </a:p>
          <a:p>
            <a:pPr indent="-228600" lvl="0" marL="457200">
              <a:spcBef>
                <a:spcPts val="0"/>
              </a:spcBef>
              <a:buChar char="❏"/>
            </a:pPr>
            <a:r>
              <a:rPr lang="en"/>
              <a:t>All of the cluster strengths came out to be 92-97%</a:t>
            </a:r>
          </a:p>
          <a:p>
            <a:pPr lvl="0">
              <a:spcBef>
                <a:spcPts val="0"/>
              </a:spcBef>
              <a:buNone/>
            </a:pPr>
            <a:r>
              <a:t/>
            </a:r>
            <a:endParaRPr/>
          </a:p>
          <a:p>
            <a:pPr indent="-228600" lvl="0" marL="457200">
              <a:spcBef>
                <a:spcPts val="0"/>
              </a:spcBef>
              <a:buChar char="❏"/>
            </a:pPr>
            <a:r>
              <a:rPr lang="en"/>
              <a:t>between_ss -&gt; between sum of squares; gives us the distance across the clusters.</a:t>
            </a:r>
          </a:p>
          <a:p>
            <a:pPr lvl="0">
              <a:spcBef>
                <a:spcPts val="0"/>
              </a:spcBef>
              <a:buNone/>
            </a:pPr>
            <a:r>
              <a:t/>
            </a:r>
            <a:endParaRPr/>
          </a:p>
          <a:p>
            <a:pPr indent="-228600" lvl="0" marL="457200">
              <a:spcBef>
                <a:spcPts val="0"/>
              </a:spcBef>
              <a:buChar char="❏"/>
            </a:pPr>
            <a:r>
              <a:rPr lang="en"/>
              <a:t>withn_ss -&gt; within sum of squares; and is the total distance between all the points within a cluster with the cluster center. It captures the intra cluster similarity.</a:t>
            </a:r>
          </a:p>
          <a:p>
            <a:pPr lvl="0">
              <a:spcBef>
                <a:spcPts val="0"/>
              </a:spcBef>
              <a:buNone/>
            </a:pPr>
            <a:r>
              <a:t/>
            </a:r>
            <a:endParaRPr/>
          </a:p>
          <a:p>
            <a:pPr indent="-228600" lvl="0" marL="457200">
              <a:spcBef>
                <a:spcPts val="0"/>
              </a:spcBef>
              <a:buChar char="❏"/>
            </a:pPr>
            <a:r>
              <a:rPr lang="en"/>
              <a:t>tot.withinss -&gt;”Total within sum of squares” = sum(withinss)</a:t>
            </a:r>
          </a:p>
          <a:p>
            <a:pPr lvl="0">
              <a:spcBef>
                <a:spcPts val="0"/>
              </a:spcBef>
              <a:buNone/>
            </a:pPr>
            <a:r>
              <a:t/>
            </a:r>
            <a:endParaRPr/>
          </a:p>
          <a:p>
            <a:pPr indent="-228600" lvl="0" marL="457200">
              <a:spcBef>
                <a:spcPts val="0"/>
              </a:spcBef>
              <a:buChar char="❏"/>
            </a:pPr>
            <a:r>
              <a:rPr lang="en"/>
              <a:t>total_ss -&gt; tot.withinss + between_ss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65475"/>
            <a:ext cx="8520600" cy="1623600"/>
          </a:xfrm>
          <a:prstGeom prst="rect">
            <a:avLst/>
          </a:prstGeom>
        </p:spPr>
        <p:txBody>
          <a:bodyPr anchorCtr="0" anchor="t" bIns="91425" lIns="91425" rIns="91425" tIns="91425">
            <a:noAutofit/>
          </a:bodyPr>
          <a:lstStyle/>
          <a:p>
            <a:pPr lvl="0">
              <a:spcBef>
                <a:spcPts val="0"/>
              </a:spcBef>
              <a:buNone/>
            </a:pPr>
            <a:r>
              <a:rPr lang="en">
                <a:solidFill>
                  <a:srgbClr val="741B47"/>
                </a:solidFill>
              </a:rPr>
              <a:t>MOVIE RECOMMENDATION ENGINE USING ALTERNATING LEAST SQUARE ALGORITHM</a:t>
            </a:r>
            <a:r>
              <a:rPr lang="en"/>
              <a:t>:</a:t>
            </a:r>
          </a:p>
        </p:txBody>
      </p:sp>
      <p:pic>
        <p:nvPicPr>
          <p:cNvPr id="179" name="Shape 179"/>
          <p:cNvPicPr preferRelativeResize="0"/>
          <p:nvPr/>
        </p:nvPicPr>
        <p:blipFill>
          <a:blip r:embed="rId3">
            <a:alphaModFix/>
          </a:blip>
          <a:stretch>
            <a:fillRect/>
          </a:stretch>
        </p:blipFill>
        <p:spPr>
          <a:xfrm>
            <a:off x="311700" y="1889062"/>
            <a:ext cx="8115300" cy="2371725"/>
          </a:xfrm>
          <a:prstGeom prst="rect">
            <a:avLst/>
          </a:prstGeom>
          <a:noFill/>
          <a:ln>
            <a:noFill/>
          </a:ln>
        </p:spPr>
      </p:pic>
      <p:sp>
        <p:nvSpPr>
          <p:cNvPr id="180" name="Shape 180"/>
          <p:cNvSpPr txBox="1"/>
          <p:nvPr/>
        </p:nvSpPr>
        <p:spPr>
          <a:xfrm>
            <a:off x="293525" y="4388750"/>
            <a:ext cx="8050800" cy="6429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4391100"/>
          </a:xfrm>
          <a:prstGeom prst="rect">
            <a:avLst/>
          </a:prstGeom>
        </p:spPr>
        <p:txBody>
          <a:bodyPr anchorCtr="0" anchor="t" bIns="91425" lIns="91425" rIns="91425" tIns="91425">
            <a:noAutofit/>
          </a:bodyPr>
          <a:lstStyle/>
          <a:p>
            <a:pPr indent="-342900" lvl="0" marL="457200">
              <a:spcBef>
                <a:spcPts val="0"/>
              </a:spcBef>
              <a:buSzPct val="100000"/>
              <a:buChar char="❏"/>
            </a:pPr>
            <a:r>
              <a:rPr lang="en" sz="1800"/>
              <a:t>Used the integration of Hadoop &amp; Spark to implement the recommendation engine.</a:t>
            </a:r>
          </a:p>
          <a:p>
            <a:pPr lvl="0">
              <a:spcBef>
                <a:spcPts val="0"/>
              </a:spcBef>
              <a:buNone/>
            </a:pPr>
            <a:r>
              <a:t/>
            </a:r>
            <a:endParaRPr/>
          </a:p>
          <a:p>
            <a:pPr indent="-342900" lvl="0" marL="457200">
              <a:spcBef>
                <a:spcPts val="0"/>
              </a:spcBef>
              <a:buSzPct val="100000"/>
              <a:buChar char="❏"/>
            </a:pPr>
            <a:r>
              <a:rPr lang="en" sz="1800"/>
              <a:t>Input stored in HDFS(Hadoop Distributed File System).</a:t>
            </a:r>
          </a:p>
          <a:p>
            <a:pPr lvl="0">
              <a:spcBef>
                <a:spcPts val="0"/>
              </a:spcBef>
              <a:buNone/>
            </a:pPr>
            <a:r>
              <a:t/>
            </a:r>
            <a:endParaRPr/>
          </a:p>
          <a:p>
            <a:pPr indent="-342900" lvl="0" marL="457200">
              <a:spcBef>
                <a:spcPts val="0"/>
              </a:spcBef>
              <a:buSzPct val="100000"/>
              <a:buChar char="❏"/>
            </a:pPr>
            <a:r>
              <a:rPr lang="en" sz="1800"/>
              <a:t>Leveraged the Machine Learning library(MlLib) of Spark to implement the recommendation engine based upon Alternating least square algorithm.</a:t>
            </a:r>
          </a:p>
          <a:p>
            <a:pPr lvl="0">
              <a:spcBef>
                <a:spcPts val="0"/>
              </a:spcBef>
              <a:buNone/>
            </a:pPr>
            <a:r>
              <a:t/>
            </a:r>
            <a:endParaRPr/>
          </a:p>
          <a:p>
            <a:pPr indent="-342900" lvl="0" marL="457200">
              <a:spcBef>
                <a:spcPts val="0"/>
              </a:spcBef>
              <a:buSzPct val="100000"/>
              <a:buChar char="❏"/>
            </a:pPr>
            <a:r>
              <a:rPr lang="en" sz="1800"/>
              <a:t>Spark job developed in Scala.</a:t>
            </a:r>
          </a:p>
          <a:p>
            <a:pPr lvl="0">
              <a:spcBef>
                <a:spcPts val="0"/>
              </a:spcBef>
              <a:buNone/>
            </a:pPr>
            <a:r>
              <a:t/>
            </a:r>
            <a:endParaRPr/>
          </a:p>
          <a:p>
            <a:pPr indent="-342900" lvl="0" marL="457200">
              <a:spcBef>
                <a:spcPts val="0"/>
              </a:spcBef>
              <a:buSzPct val="100000"/>
              <a:buChar char="❏"/>
            </a:pPr>
            <a:r>
              <a:rPr lang="en" sz="1800"/>
              <a:t>Model based upon supervised learning. Trained the model with 70% of the data and tested the model with the remaining 30% of the data.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311700" y="292625"/>
            <a:ext cx="8520599" cy="613200"/>
          </a:xfrm>
          <a:prstGeom prst="rect">
            <a:avLst/>
          </a:prstGeom>
          <a:ln>
            <a:noFill/>
          </a:ln>
        </p:spPr>
        <p:txBody>
          <a:bodyPr anchorCtr="0" anchor="t" bIns="91425" lIns="91425" rIns="91425" tIns="91425">
            <a:noAutofit/>
          </a:bodyPr>
          <a:lstStyle/>
          <a:p>
            <a:pPr lvl="0">
              <a:spcBef>
                <a:spcPts val="0"/>
              </a:spcBef>
              <a:buNone/>
            </a:pPr>
            <a:r>
              <a:rPr lang="en" sz="3600" u="sng">
                <a:solidFill>
                  <a:schemeClr val="accent1"/>
                </a:solidFill>
              </a:rPr>
              <a:t>Objective</a:t>
            </a:r>
          </a:p>
        </p:txBody>
      </p:sp>
      <p:sp>
        <p:nvSpPr>
          <p:cNvPr id="66" name="Shape 66"/>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457200" lvl="0" rtl="0">
              <a:spcBef>
                <a:spcPts val="0"/>
              </a:spcBef>
              <a:spcAft>
                <a:spcPts val="0"/>
              </a:spcAft>
              <a:buNone/>
            </a:pPr>
            <a:r>
              <a:rPr lang="en" sz="2400">
                <a:solidFill>
                  <a:schemeClr val="accent1"/>
                </a:solidFill>
              </a:rPr>
              <a:t>The movie industry is a market of great economic interest. We aim to develop a system able to provide statistics on ratings and trends such that the public can rely on a valuable movie ranking chart. </a:t>
            </a:r>
          </a:p>
          <a:p>
            <a:pPr indent="457200" lvl="0" rtl="0">
              <a:spcBef>
                <a:spcPts val="0"/>
              </a:spcBef>
              <a:spcAft>
                <a:spcPts val="0"/>
              </a:spcAft>
              <a:buNone/>
            </a:pPr>
            <a:r>
              <a:t/>
            </a:r>
            <a:endParaRPr sz="2400">
              <a:solidFill>
                <a:schemeClr val="accent1"/>
              </a:solidFill>
            </a:endParaRPr>
          </a:p>
          <a:p>
            <a:pPr indent="387350" lvl="0">
              <a:spcBef>
                <a:spcPts val="0"/>
              </a:spcBef>
              <a:spcAft>
                <a:spcPts val="0"/>
              </a:spcAft>
              <a:buClr>
                <a:schemeClr val="dk1"/>
              </a:buClr>
              <a:buSzPct val="45833"/>
              <a:buFont typeface="Arial"/>
              <a:buNone/>
            </a:pPr>
            <a:r>
              <a:rPr lang="en" sz="2400">
                <a:solidFill>
                  <a:schemeClr val="accent1"/>
                </a:solidFill>
              </a:rPr>
              <a:t>We will analyze the data depending on genre, year and ratings of the numerous people that throughout the years expressed their opinion on the selected movies.</a:t>
            </a:r>
            <a:r>
              <a:rPr lang="en" sz="1200">
                <a:latin typeface="Times New Roman"/>
                <a:ea typeface="Times New Roman"/>
                <a:cs typeface="Times New Roman"/>
                <a:sym typeface="Times New Roman"/>
              </a:rPr>
              <a:t>to movies to be analysed.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p:nvPr/>
        </p:nvSpPr>
        <p:spPr>
          <a:xfrm>
            <a:off x="83875" y="139775"/>
            <a:ext cx="3354479" cy="852606"/>
          </a:xfrm>
          <a:prstGeom prst="flowChartTermina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Extracted the rating info from DataSet.</a:t>
            </a:r>
          </a:p>
        </p:txBody>
      </p:sp>
      <p:sp>
        <p:nvSpPr>
          <p:cNvPr id="191" name="Shape 191"/>
          <p:cNvSpPr/>
          <p:nvPr/>
        </p:nvSpPr>
        <p:spPr>
          <a:xfrm>
            <a:off x="1299825" y="1313824"/>
            <a:ext cx="3354479" cy="852606"/>
          </a:xfrm>
          <a:prstGeom prst="flowChartTermina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Created a rating object out of it using the case rating array.</a:t>
            </a:r>
          </a:p>
        </p:txBody>
      </p:sp>
      <p:sp>
        <p:nvSpPr>
          <p:cNvPr id="192" name="Shape 192"/>
          <p:cNvSpPr/>
          <p:nvPr/>
        </p:nvSpPr>
        <p:spPr>
          <a:xfrm>
            <a:off x="2697550" y="2487875"/>
            <a:ext cx="4095252" cy="950454"/>
          </a:xfrm>
          <a:prstGeom prst="flowChartTermina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Using train method, trained the model leveraging ALS library by passing 4 parameters to train method: rating object, no. of iterations, depth, and precision.</a:t>
            </a:r>
          </a:p>
        </p:txBody>
      </p:sp>
      <p:sp>
        <p:nvSpPr>
          <p:cNvPr id="193" name="Shape 193"/>
          <p:cNvSpPr/>
          <p:nvPr/>
        </p:nvSpPr>
        <p:spPr>
          <a:xfrm>
            <a:off x="4738150" y="3759800"/>
            <a:ext cx="3703860" cy="1048247"/>
          </a:xfrm>
          <a:prstGeom prst="flowChartTermina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Call the recommendProducts method by pssing the parameters userId and K.</a:t>
            </a:r>
          </a:p>
        </p:txBody>
      </p:sp>
      <p:cxnSp>
        <p:nvCxnSpPr>
          <p:cNvPr id="194" name="Shape 194"/>
          <p:cNvCxnSpPr>
            <a:stCxn id="190" idx="2"/>
            <a:endCxn id="191" idx="0"/>
          </p:cNvCxnSpPr>
          <p:nvPr/>
        </p:nvCxnSpPr>
        <p:spPr>
          <a:xfrm flipH="1" rot="-5400000">
            <a:off x="2208415" y="545081"/>
            <a:ext cx="321300" cy="1215900"/>
          </a:xfrm>
          <a:prstGeom prst="curvedConnector3">
            <a:avLst>
              <a:gd fmla="val 50022" name="adj1"/>
            </a:avLst>
          </a:prstGeom>
          <a:noFill/>
          <a:ln cap="flat" cmpd="sng" w="9525">
            <a:solidFill>
              <a:schemeClr val="dk2"/>
            </a:solidFill>
            <a:prstDash val="solid"/>
            <a:round/>
            <a:headEnd len="lg" w="lg" type="none"/>
            <a:tailEnd len="lg" w="lg" type="none"/>
          </a:ln>
        </p:spPr>
      </p:cxnSp>
      <p:cxnSp>
        <p:nvCxnSpPr>
          <p:cNvPr id="195" name="Shape 195"/>
          <p:cNvCxnSpPr>
            <a:endCxn id="192" idx="0"/>
          </p:cNvCxnSpPr>
          <p:nvPr/>
        </p:nvCxnSpPr>
        <p:spPr>
          <a:xfrm>
            <a:off x="2976975" y="2166275"/>
            <a:ext cx="1768199" cy="321600"/>
          </a:xfrm>
          <a:prstGeom prst="curvedConnector2">
            <a:avLst/>
          </a:prstGeom>
          <a:noFill/>
          <a:ln cap="flat" cmpd="sng" w="9525">
            <a:solidFill>
              <a:schemeClr val="dk2"/>
            </a:solidFill>
            <a:prstDash val="solid"/>
            <a:round/>
            <a:headEnd len="lg" w="lg" type="none"/>
            <a:tailEnd len="lg" w="lg" type="none"/>
          </a:ln>
        </p:spPr>
      </p:cxnSp>
      <p:cxnSp>
        <p:nvCxnSpPr>
          <p:cNvPr id="196" name="Shape 196"/>
          <p:cNvCxnSpPr>
            <a:stCxn id="192" idx="2"/>
            <a:endCxn id="193" idx="0"/>
          </p:cNvCxnSpPr>
          <p:nvPr/>
        </p:nvCxnSpPr>
        <p:spPr>
          <a:xfrm flipH="1" rot="-5400000">
            <a:off x="5506876" y="2676628"/>
            <a:ext cx="321600" cy="1845000"/>
          </a:xfrm>
          <a:prstGeom prst="curvedConnector3">
            <a:avLst>
              <a:gd fmla="val 49980" name="adj1"/>
            </a:avLst>
          </a:prstGeom>
          <a:noFill/>
          <a:ln cap="flat" cmpd="sng" w="9525">
            <a:solidFill>
              <a:schemeClr val="dk2"/>
            </a:solidFill>
            <a:prstDash val="solid"/>
            <a:round/>
            <a:headEnd len="lg" w="lg" type="none"/>
            <a:tailEnd len="lg" w="lg" type="none"/>
          </a:ln>
        </p:spPr>
      </p:cxnSp>
      <p:sp>
        <p:nvSpPr>
          <p:cNvPr id="197" name="Shape 197"/>
          <p:cNvSpPr/>
          <p:nvPr/>
        </p:nvSpPr>
        <p:spPr>
          <a:xfrm>
            <a:off x="447250" y="3885575"/>
            <a:ext cx="3829679" cy="922482"/>
          </a:xfrm>
          <a:prstGeom prst="flowChartTermina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Call the predict method by passing the parameters UserId, MovieId to predict what rating this user would give to this movie.</a:t>
            </a:r>
          </a:p>
        </p:txBody>
      </p:sp>
      <p:cxnSp>
        <p:nvCxnSpPr>
          <p:cNvPr id="198" name="Shape 198"/>
          <p:cNvCxnSpPr>
            <a:endCxn id="197" idx="0"/>
          </p:cNvCxnSpPr>
          <p:nvPr/>
        </p:nvCxnSpPr>
        <p:spPr>
          <a:xfrm flipH="1">
            <a:off x="2362090" y="3424475"/>
            <a:ext cx="2376000" cy="461100"/>
          </a:xfrm>
          <a:prstGeom prst="curvedConnector2">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pic>
        <p:nvPicPr>
          <p:cNvPr id="203" name="Shape 203"/>
          <p:cNvPicPr preferRelativeResize="0"/>
          <p:nvPr/>
        </p:nvPicPr>
        <p:blipFill>
          <a:blip r:embed="rId3">
            <a:alphaModFix/>
          </a:blip>
          <a:stretch>
            <a:fillRect/>
          </a:stretch>
        </p:blipFill>
        <p:spPr>
          <a:xfrm>
            <a:off x="88426" y="600425"/>
            <a:ext cx="7920349" cy="4543074"/>
          </a:xfrm>
          <a:prstGeom prst="rect">
            <a:avLst/>
          </a:prstGeom>
          <a:noFill/>
          <a:ln>
            <a:noFill/>
          </a:ln>
        </p:spPr>
      </p:pic>
      <p:sp>
        <p:nvSpPr>
          <p:cNvPr id="204" name="Shape 204"/>
          <p:cNvSpPr txBox="1"/>
          <p:nvPr/>
        </p:nvSpPr>
        <p:spPr>
          <a:xfrm>
            <a:off x="125800" y="55900"/>
            <a:ext cx="9018300" cy="447300"/>
          </a:xfrm>
          <a:prstGeom prst="rect">
            <a:avLst/>
          </a:prstGeom>
          <a:noFill/>
          <a:ln>
            <a:noFill/>
          </a:ln>
        </p:spPr>
        <p:txBody>
          <a:bodyPr anchorCtr="0" anchor="t" bIns="91425" lIns="91425" rIns="91425" tIns="91425">
            <a:noAutofit/>
          </a:bodyPr>
          <a:lstStyle/>
          <a:p>
            <a:pPr lvl="0">
              <a:spcBef>
                <a:spcPts val="0"/>
              </a:spcBef>
              <a:buNone/>
            </a:pPr>
            <a:r>
              <a:rPr lang="en"/>
              <a:t>Entered the userId 487 and value = 10. For this the recommender recommended the top 10 movies for the user.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idx="1" type="body"/>
          </p:nvPr>
        </p:nvSpPr>
        <p:spPr>
          <a:xfrm>
            <a:off x="377550" y="1391675"/>
            <a:ext cx="8388900" cy="2744400"/>
          </a:xfrm>
          <a:prstGeom prst="rect">
            <a:avLst/>
          </a:prstGeom>
        </p:spPr>
        <p:txBody>
          <a:bodyPr anchorCtr="0" anchor="t" bIns="91425" lIns="91425" rIns="91425" tIns="91425">
            <a:noAutofit/>
          </a:bodyPr>
          <a:lstStyle/>
          <a:p>
            <a:pPr indent="457200" lvl="0" marL="0" rtl="0">
              <a:lnSpc>
                <a:spcPct val="150000"/>
              </a:lnSpc>
              <a:spcBef>
                <a:spcPts val="0"/>
              </a:spcBef>
              <a:buNone/>
            </a:pPr>
            <a:r>
              <a:rPr lang="en" sz="1600"/>
              <a:t>A decision tree is a tree-like structure in which internal node represents test on an attribute, each branch represents outcomes of test and leaf node represents class label.</a:t>
            </a:r>
          </a:p>
          <a:p>
            <a:pPr lvl="0" rtl="0">
              <a:spcBef>
                <a:spcPts val="0"/>
              </a:spcBef>
              <a:buNone/>
            </a:pPr>
            <a:r>
              <a:t/>
            </a:r>
            <a:endParaRPr/>
          </a:p>
          <a:p>
            <a:pPr lvl="0" rtl="0">
              <a:spcBef>
                <a:spcPts val="0"/>
              </a:spcBef>
              <a:buNone/>
            </a:pPr>
            <a:r>
              <a:t/>
            </a:r>
            <a:endParaRPr/>
          </a:p>
          <a:p>
            <a:pPr lvl="0">
              <a:spcBef>
                <a:spcPts val="0"/>
              </a:spcBef>
              <a:buNone/>
            </a:pPr>
            <a:r>
              <a:t/>
            </a:r>
            <a:endParaRPr/>
          </a:p>
        </p:txBody>
      </p:sp>
      <p:pic>
        <p:nvPicPr>
          <p:cNvPr id="210" name="Shape 210"/>
          <p:cNvPicPr preferRelativeResize="0"/>
          <p:nvPr/>
        </p:nvPicPr>
        <p:blipFill rotWithShape="1">
          <a:blip r:embed="rId3">
            <a:alphaModFix/>
          </a:blip>
          <a:srcRect b="0" l="0" r="29153" t="8867"/>
          <a:stretch/>
        </p:blipFill>
        <p:spPr>
          <a:xfrm>
            <a:off x="1995800" y="2474124"/>
            <a:ext cx="5152399" cy="2360749"/>
          </a:xfrm>
          <a:prstGeom prst="rect">
            <a:avLst/>
          </a:prstGeom>
          <a:noFill/>
          <a:ln>
            <a:noFill/>
          </a:ln>
        </p:spPr>
      </p:pic>
      <p:sp>
        <p:nvSpPr>
          <p:cNvPr id="211" name="Shape 211"/>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latin typeface="Old Standard TT"/>
                <a:ea typeface="Old Standard TT"/>
                <a:cs typeface="Old Standard TT"/>
                <a:sym typeface="Old Standard TT"/>
              </a:rPr>
              <a:t>Progress</a:t>
            </a:r>
          </a:p>
        </p:txBody>
      </p:sp>
      <p:sp>
        <p:nvSpPr>
          <p:cNvPr id="212" name="Shape 212"/>
          <p:cNvSpPr txBox="1"/>
          <p:nvPr>
            <p:ph type="title"/>
          </p:nvPr>
        </p:nvSpPr>
        <p:spPr>
          <a:xfrm>
            <a:off x="311700" y="475950"/>
            <a:ext cx="8520600" cy="596100"/>
          </a:xfrm>
          <a:prstGeom prst="rect">
            <a:avLst/>
          </a:prstGeom>
        </p:spPr>
        <p:txBody>
          <a:bodyPr anchorCtr="0" anchor="t" bIns="91425" lIns="91425" rIns="91425" tIns="91425">
            <a:noAutofit/>
          </a:bodyPr>
          <a:lstStyle/>
          <a:p>
            <a:pPr indent="0" lvl="0" marL="0" rtl="0" algn="ctr">
              <a:spcBef>
                <a:spcPts val="0"/>
              </a:spcBef>
              <a:buNone/>
            </a:pPr>
            <a:r>
              <a:rPr lang="en"/>
              <a:t>Decision Tree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idx="1" type="body"/>
          </p:nvPr>
        </p:nvSpPr>
        <p:spPr>
          <a:xfrm>
            <a:off x="239525" y="1470625"/>
            <a:ext cx="4502700" cy="3474000"/>
          </a:xfrm>
          <a:prstGeom prst="rect">
            <a:avLst/>
          </a:prstGeom>
        </p:spPr>
        <p:txBody>
          <a:bodyPr anchorCtr="0" anchor="t" bIns="91425" lIns="91425" rIns="91425" tIns="91425">
            <a:noAutofit/>
          </a:bodyPr>
          <a:lstStyle/>
          <a:p>
            <a:pPr lvl="0" rtl="0" algn="ctr">
              <a:lnSpc>
                <a:spcPct val="100000"/>
              </a:lnSpc>
              <a:spcBef>
                <a:spcPts val="0"/>
              </a:spcBef>
              <a:buNone/>
            </a:pPr>
            <a:r>
              <a:rPr b="1" lang="en" sz="1800"/>
              <a:t>Basic algorithm - greedy algorithm</a:t>
            </a:r>
          </a:p>
          <a:p>
            <a:pPr indent="-228600" lvl="0" marL="457200" rtl="0">
              <a:lnSpc>
                <a:spcPct val="150000"/>
              </a:lnSpc>
              <a:spcBef>
                <a:spcPts val="0"/>
              </a:spcBef>
              <a:buChar char="❏"/>
            </a:pPr>
            <a:r>
              <a:rPr lang="en"/>
              <a:t>Tree construction: top-down recursive divide-and-conquer</a:t>
            </a:r>
          </a:p>
          <a:p>
            <a:pPr indent="-228600" lvl="0" marL="457200" rtl="0">
              <a:lnSpc>
                <a:spcPct val="150000"/>
              </a:lnSpc>
              <a:spcBef>
                <a:spcPts val="0"/>
              </a:spcBef>
              <a:buChar char="❏"/>
            </a:pPr>
            <a:r>
              <a:rPr lang="en"/>
              <a:t>Training example position: root</a:t>
            </a:r>
          </a:p>
          <a:p>
            <a:pPr indent="-228600" lvl="0" marL="457200" rtl="0">
              <a:lnSpc>
                <a:spcPct val="150000"/>
              </a:lnSpc>
              <a:spcBef>
                <a:spcPts val="0"/>
              </a:spcBef>
              <a:buChar char="❏"/>
            </a:pPr>
            <a:r>
              <a:rPr lang="en"/>
              <a:t>Attributes: categorical</a:t>
            </a:r>
          </a:p>
          <a:p>
            <a:pPr indent="-228600" lvl="0" marL="457200" rtl="0">
              <a:lnSpc>
                <a:spcPct val="150000"/>
              </a:lnSpc>
              <a:spcBef>
                <a:spcPts val="0"/>
              </a:spcBef>
              <a:buChar char="❏"/>
            </a:pPr>
            <a:r>
              <a:rPr lang="en"/>
              <a:t>Input data: partitioned recursively (based on attribute)</a:t>
            </a:r>
          </a:p>
          <a:p>
            <a:pPr indent="-228600" lvl="0" marL="457200" rtl="0">
              <a:lnSpc>
                <a:spcPct val="150000"/>
              </a:lnSpc>
              <a:spcBef>
                <a:spcPts val="0"/>
              </a:spcBef>
              <a:buChar char="❏"/>
            </a:pPr>
            <a:r>
              <a:rPr lang="en"/>
              <a:t>Selection: heuristic and/or statistical measure (i.e information gain)</a:t>
            </a:r>
          </a:p>
          <a:p>
            <a:pPr lvl="0" rtl="0">
              <a:lnSpc>
                <a:spcPct val="100000"/>
              </a:lnSpc>
              <a:spcBef>
                <a:spcPts val="0"/>
              </a:spcBef>
              <a:buNone/>
            </a:pPr>
            <a:r>
              <a:t/>
            </a:r>
            <a:endParaRPr/>
          </a:p>
        </p:txBody>
      </p:sp>
      <p:sp>
        <p:nvSpPr>
          <p:cNvPr id="218" name="Shape 218"/>
          <p:cNvSpPr txBox="1"/>
          <p:nvPr>
            <p:ph idx="2" type="body"/>
          </p:nvPr>
        </p:nvSpPr>
        <p:spPr>
          <a:xfrm>
            <a:off x="4832400" y="1470625"/>
            <a:ext cx="3999900" cy="3397200"/>
          </a:xfrm>
          <a:prstGeom prst="rect">
            <a:avLst/>
          </a:prstGeom>
        </p:spPr>
        <p:txBody>
          <a:bodyPr anchorCtr="0" anchor="t" bIns="91425" lIns="91425" rIns="91425" tIns="91425">
            <a:noAutofit/>
          </a:bodyPr>
          <a:lstStyle/>
          <a:p>
            <a:pPr lvl="0" rtl="0">
              <a:spcBef>
                <a:spcPts val="0"/>
              </a:spcBef>
              <a:buNone/>
            </a:pPr>
            <a:r>
              <a:rPr b="1" lang="en" sz="1800"/>
              <a:t>Condition for stopping partitioning</a:t>
            </a:r>
          </a:p>
          <a:p>
            <a:pPr indent="-228600" lvl="0" marL="457200" rtl="0">
              <a:lnSpc>
                <a:spcPct val="150000"/>
              </a:lnSpc>
              <a:spcBef>
                <a:spcPts val="0"/>
              </a:spcBef>
              <a:buChar char="❏"/>
            </a:pPr>
            <a:r>
              <a:rPr lang="en"/>
              <a:t>Samples at node belong to same class</a:t>
            </a:r>
          </a:p>
          <a:p>
            <a:pPr indent="-228600" lvl="0" marL="457200" rtl="0">
              <a:lnSpc>
                <a:spcPct val="150000"/>
              </a:lnSpc>
              <a:spcBef>
                <a:spcPts val="0"/>
              </a:spcBef>
              <a:buChar char="❏"/>
            </a:pPr>
            <a:r>
              <a:rPr lang="en"/>
              <a:t>No remaining attributes for further partitioning (major voting is employed for leaf classification)</a:t>
            </a:r>
          </a:p>
          <a:p>
            <a:pPr indent="-228600" lvl="0" marL="457200">
              <a:lnSpc>
                <a:spcPct val="150000"/>
              </a:lnSpc>
              <a:spcBef>
                <a:spcPts val="0"/>
              </a:spcBef>
              <a:buChar char="❏"/>
            </a:pPr>
            <a:r>
              <a:rPr lang="en"/>
              <a:t>No samples left</a:t>
            </a:r>
          </a:p>
        </p:txBody>
      </p:sp>
      <p:sp>
        <p:nvSpPr>
          <p:cNvPr id="219" name="Shape 219"/>
          <p:cNvSpPr txBox="1"/>
          <p:nvPr>
            <p:ph type="title"/>
          </p:nvPr>
        </p:nvSpPr>
        <p:spPr>
          <a:xfrm>
            <a:off x="311700" y="475950"/>
            <a:ext cx="8520600" cy="596100"/>
          </a:xfrm>
          <a:prstGeom prst="rect">
            <a:avLst/>
          </a:prstGeom>
        </p:spPr>
        <p:txBody>
          <a:bodyPr anchorCtr="0" anchor="t" bIns="91425" lIns="91425" rIns="91425" tIns="91425">
            <a:noAutofit/>
          </a:bodyPr>
          <a:lstStyle/>
          <a:p>
            <a:pPr indent="0" lvl="0" marL="0" rtl="0" algn="ctr">
              <a:spcBef>
                <a:spcPts val="0"/>
              </a:spcBef>
              <a:buNone/>
            </a:pPr>
            <a:r>
              <a:rPr lang="en"/>
              <a:t>Decision Tree</a:t>
            </a:r>
          </a:p>
        </p:txBody>
      </p:sp>
      <p:sp>
        <p:nvSpPr>
          <p:cNvPr id="220" name="Shape 220"/>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latin typeface="Old Standard TT"/>
                <a:ea typeface="Old Standard TT"/>
                <a:cs typeface="Old Standard TT"/>
                <a:sym typeface="Old Standard TT"/>
              </a:rPr>
              <a:t>Progress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1" type="body"/>
          </p:nvPr>
        </p:nvSpPr>
        <p:spPr>
          <a:xfrm>
            <a:off x="392325" y="1522100"/>
            <a:ext cx="4502700" cy="1835100"/>
          </a:xfrm>
          <a:prstGeom prst="rect">
            <a:avLst/>
          </a:prstGeom>
        </p:spPr>
        <p:txBody>
          <a:bodyPr anchorCtr="0" anchor="t" bIns="91425" lIns="91425" rIns="91425" tIns="91425">
            <a:noAutofit/>
          </a:bodyPr>
          <a:lstStyle/>
          <a:p>
            <a:pPr lvl="0" rtl="0" algn="ctr">
              <a:lnSpc>
                <a:spcPct val="100000"/>
              </a:lnSpc>
              <a:spcBef>
                <a:spcPts val="0"/>
              </a:spcBef>
              <a:buNone/>
            </a:pPr>
            <a:r>
              <a:rPr b="1" lang="en" sz="1800"/>
              <a:t>How do we select the attribute ?</a:t>
            </a:r>
          </a:p>
          <a:p>
            <a:pPr indent="0" lvl="0" marL="0" rtl="0">
              <a:lnSpc>
                <a:spcPct val="150000"/>
              </a:lnSpc>
              <a:spcBef>
                <a:spcPts val="0"/>
              </a:spcBef>
              <a:buNone/>
            </a:pPr>
            <a:r>
              <a:rPr lang="en"/>
              <a:t>As previously stated the attributes to be selected are based on heuristic and/or statistical measure (i.e information gain).</a:t>
            </a:r>
          </a:p>
        </p:txBody>
      </p:sp>
      <p:sp>
        <p:nvSpPr>
          <p:cNvPr id="226" name="Shape 226"/>
          <p:cNvSpPr txBox="1"/>
          <p:nvPr>
            <p:ph type="title"/>
          </p:nvPr>
        </p:nvSpPr>
        <p:spPr>
          <a:xfrm>
            <a:off x="311700" y="475950"/>
            <a:ext cx="8520600" cy="596100"/>
          </a:xfrm>
          <a:prstGeom prst="rect">
            <a:avLst/>
          </a:prstGeom>
        </p:spPr>
        <p:txBody>
          <a:bodyPr anchorCtr="0" anchor="t" bIns="91425" lIns="91425" rIns="91425" tIns="91425">
            <a:noAutofit/>
          </a:bodyPr>
          <a:lstStyle/>
          <a:p>
            <a:pPr indent="0" lvl="0" marL="0" rtl="0" algn="ctr">
              <a:spcBef>
                <a:spcPts val="0"/>
              </a:spcBef>
              <a:buNone/>
            </a:pPr>
            <a:r>
              <a:rPr lang="en"/>
              <a:t>Decision Tree</a:t>
            </a:r>
          </a:p>
        </p:txBody>
      </p:sp>
      <p:sp>
        <p:nvSpPr>
          <p:cNvPr id="227" name="Shape 227"/>
          <p:cNvSpPr txBox="1"/>
          <p:nvPr/>
        </p:nvSpPr>
        <p:spPr>
          <a:xfrm>
            <a:off x="311700" y="3428775"/>
            <a:ext cx="4156800" cy="1563600"/>
          </a:xfrm>
          <a:prstGeom prst="rect">
            <a:avLst/>
          </a:prstGeom>
          <a:noFill/>
          <a:ln>
            <a:noFill/>
          </a:ln>
        </p:spPr>
        <p:txBody>
          <a:bodyPr anchorCtr="0" anchor="t" bIns="91425" lIns="91425" rIns="91425" tIns="91425">
            <a:noAutofit/>
          </a:bodyPr>
          <a:lstStyle/>
          <a:p>
            <a:pPr lvl="0" rtl="0" algn="ctr">
              <a:spcBef>
                <a:spcPts val="0"/>
              </a:spcBef>
              <a:spcAft>
                <a:spcPts val="1600"/>
              </a:spcAft>
              <a:buClr>
                <a:schemeClr val="dk1"/>
              </a:buClr>
              <a:buSzPct val="61111"/>
              <a:buFont typeface="Arial"/>
              <a:buNone/>
            </a:pPr>
            <a:r>
              <a:rPr b="1" lang="en" sz="1800">
                <a:solidFill>
                  <a:schemeClr val="dk1"/>
                </a:solidFill>
                <a:latin typeface="Old Standard TT"/>
                <a:ea typeface="Old Standard TT"/>
                <a:cs typeface="Old Standard TT"/>
                <a:sym typeface="Old Standard TT"/>
              </a:rPr>
              <a:t>Why?</a:t>
            </a:r>
          </a:p>
          <a:p>
            <a:pPr lvl="0" rtl="0">
              <a:lnSpc>
                <a:spcPct val="150000"/>
              </a:lnSpc>
              <a:spcBef>
                <a:spcPts val="0"/>
              </a:spcBef>
              <a:spcAft>
                <a:spcPts val="1600"/>
              </a:spcAft>
              <a:buClr>
                <a:schemeClr val="dk1"/>
              </a:buClr>
              <a:buFont typeface="Arial"/>
              <a:buNone/>
            </a:pPr>
            <a:r>
              <a:rPr lang="en">
                <a:solidFill>
                  <a:schemeClr val="dk1"/>
                </a:solidFill>
                <a:latin typeface="Old Standard TT"/>
                <a:ea typeface="Old Standard TT"/>
                <a:cs typeface="Old Standard TT"/>
                <a:sym typeface="Old Standard TT"/>
              </a:rPr>
              <a:t>We want to maximize the gain of information from the pre-processed data.</a:t>
            </a:r>
          </a:p>
        </p:txBody>
      </p:sp>
      <p:sp>
        <p:nvSpPr>
          <p:cNvPr id="228" name="Shape 228"/>
          <p:cNvSpPr txBox="1"/>
          <p:nvPr/>
        </p:nvSpPr>
        <p:spPr>
          <a:xfrm>
            <a:off x="5129175" y="2073225"/>
            <a:ext cx="3646800" cy="1885800"/>
          </a:xfrm>
          <a:prstGeom prst="rect">
            <a:avLst/>
          </a:prstGeom>
          <a:noFill/>
          <a:ln>
            <a:noFill/>
          </a:ln>
        </p:spPr>
        <p:txBody>
          <a:bodyPr anchorCtr="0" anchor="t" bIns="91425" lIns="91425" rIns="91425" tIns="91425">
            <a:noAutofit/>
          </a:bodyPr>
          <a:lstStyle/>
          <a:p>
            <a:pPr indent="0" lvl="0" marL="0" rtl="0" algn="ctr">
              <a:lnSpc>
                <a:spcPct val="100000"/>
              </a:lnSpc>
              <a:spcBef>
                <a:spcPts val="0"/>
              </a:spcBef>
              <a:spcAft>
                <a:spcPts val="1600"/>
              </a:spcAft>
              <a:buNone/>
            </a:pPr>
            <a:r>
              <a:rPr b="1" lang="en" sz="1800">
                <a:solidFill>
                  <a:schemeClr val="dk1"/>
                </a:solidFill>
                <a:latin typeface="Old Standard TT"/>
                <a:ea typeface="Old Standard TT"/>
                <a:cs typeface="Old Standard TT"/>
                <a:sym typeface="Old Standard TT"/>
              </a:rPr>
              <a:t>Procedure?</a:t>
            </a:r>
          </a:p>
          <a:p>
            <a:pPr indent="-228600" lvl="0" marL="457200" rtl="0">
              <a:lnSpc>
                <a:spcPct val="150000"/>
              </a:lnSpc>
              <a:spcBef>
                <a:spcPts val="0"/>
              </a:spcBef>
              <a:spcAft>
                <a:spcPts val="1600"/>
              </a:spcAft>
              <a:buClr>
                <a:schemeClr val="dk1"/>
              </a:buClr>
              <a:buFont typeface="Old Standard TT"/>
              <a:buChar char="❏"/>
            </a:pPr>
            <a:r>
              <a:rPr lang="en">
                <a:solidFill>
                  <a:schemeClr val="dk1"/>
                </a:solidFill>
                <a:latin typeface="Old Standard TT"/>
                <a:ea typeface="Old Standard TT"/>
                <a:cs typeface="Old Standard TT"/>
                <a:sym typeface="Old Standard TT"/>
              </a:rPr>
              <a:t>Calculate information gain</a:t>
            </a:r>
          </a:p>
          <a:p>
            <a:pPr indent="-228600" lvl="0" marL="457200" rtl="0">
              <a:lnSpc>
                <a:spcPct val="150000"/>
              </a:lnSpc>
              <a:spcBef>
                <a:spcPts val="0"/>
              </a:spcBef>
              <a:spcAft>
                <a:spcPts val="1600"/>
              </a:spcAft>
              <a:buClr>
                <a:schemeClr val="dk1"/>
              </a:buClr>
              <a:buFont typeface="Old Standard TT"/>
              <a:buChar char="❏"/>
            </a:pPr>
            <a:r>
              <a:rPr lang="en">
                <a:solidFill>
                  <a:schemeClr val="dk1"/>
                </a:solidFill>
                <a:latin typeface="Old Standard TT"/>
                <a:ea typeface="Old Standard TT"/>
                <a:cs typeface="Old Standard TT"/>
                <a:sym typeface="Old Standard TT"/>
              </a:rPr>
              <a:t>Maximum information gain attribute becomes the split parameter</a:t>
            </a:r>
          </a:p>
        </p:txBody>
      </p:sp>
      <p:sp>
        <p:nvSpPr>
          <p:cNvPr id="229" name="Shape 229"/>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latin typeface="Old Standard TT"/>
                <a:ea typeface="Old Standard TT"/>
                <a:cs typeface="Old Standard TT"/>
                <a:sym typeface="Old Standard TT"/>
              </a:rPr>
              <a:t>Progress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75950"/>
            <a:ext cx="8520600" cy="596100"/>
          </a:xfrm>
          <a:prstGeom prst="rect">
            <a:avLst/>
          </a:prstGeom>
        </p:spPr>
        <p:txBody>
          <a:bodyPr anchorCtr="0" anchor="t" bIns="91425" lIns="91425" rIns="91425" tIns="91425">
            <a:noAutofit/>
          </a:bodyPr>
          <a:lstStyle/>
          <a:p>
            <a:pPr indent="0" lvl="0" marL="0" rtl="0" algn="ctr">
              <a:spcBef>
                <a:spcPts val="0"/>
              </a:spcBef>
              <a:buNone/>
            </a:pPr>
            <a:r>
              <a:rPr lang="en"/>
              <a:t>Decision Tree</a:t>
            </a:r>
          </a:p>
        </p:txBody>
      </p:sp>
      <p:pic>
        <p:nvPicPr>
          <p:cNvPr id="235" name="Shape 235"/>
          <p:cNvPicPr preferRelativeResize="0"/>
          <p:nvPr/>
        </p:nvPicPr>
        <p:blipFill rotWithShape="1">
          <a:blip r:embed="rId3">
            <a:alphaModFix/>
          </a:blip>
          <a:srcRect b="18878" l="2868" r="3708" t="5876"/>
          <a:stretch/>
        </p:blipFill>
        <p:spPr>
          <a:xfrm>
            <a:off x="553474" y="1655600"/>
            <a:ext cx="7683526" cy="3297174"/>
          </a:xfrm>
          <a:prstGeom prst="rect">
            <a:avLst/>
          </a:prstGeom>
          <a:noFill/>
          <a:ln>
            <a:noFill/>
          </a:ln>
        </p:spPr>
      </p:pic>
      <p:sp>
        <p:nvSpPr>
          <p:cNvPr id="236" name="Shape 236"/>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latin typeface="Old Standard TT"/>
                <a:ea typeface="Old Standard TT"/>
                <a:cs typeface="Old Standard TT"/>
                <a:sym typeface="Old Standard TT"/>
              </a:rPr>
              <a:t>Progress</a:t>
            </a:r>
          </a:p>
        </p:txBody>
      </p:sp>
      <p:sp>
        <p:nvSpPr>
          <p:cNvPr id="237" name="Shape 237"/>
          <p:cNvSpPr txBox="1"/>
          <p:nvPr/>
        </p:nvSpPr>
        <p:spPr>
          <a:xfrm>
            <a:off x="1330050" y="1199850"/>
            <a:ext cx="5357400" cy="6249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38" name="Shape 238"/>
          <p:cNvSpPr txBox="1"/>
          <p:nvPr/>
        </p:nvSpPr>
        <p:spPr>
          <a:xfrm>
            <a:off x="553475" y="1118575"/>
            <a:ext cx="2938500" cy="4905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latin typeface="Old Standard TT"/>
                <a:ea typeface="Old Standard TT"/>
                <a:cs typeface="Old Standard TT"/>
                <a:sym typeface="Old Standard TT"/>
              </a:rPr>
              <a:t>Classification rules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pic>
        <p:nvPicPr>
          <p:cNvPr id="243" name="Shape 243"/>
          <p:cNvPicPr preferRelativeResize="0"/>
          <p:nvPr/>
        </p:nvPicPr>
        <p:blipFill rotWithShape="1">
          <a:blip r:embed="rId3">
            <a:alphaModFix/>
          </a:blip>
          <a:srcRect b="0" l="13248" r="6943" t="6507"/>
          <a:stretch/>
        </p:blipFill>
        <p:spPr>
          <a:xfrm>
            <a:off x="2538274" y="1571874"/>
            <a:ext cx="6605725" cy="3571624"/>
          </a:xfrm>
          <a:prstGeom prst="rect">
            <a:avLst/>
          </a:prstGeom>
          <a:noFill/>
          <a:ln>
            <a:noFill/>
          </a:ln>
        </p:spPr>
      </p:pic>
      <p:sp>
        <p:nvSpPr>
          <p:cNvPr id="244" name="Shape 244"/>
          <p:cNvSpPr txBox="1"/>
          <p:nvPr/>
        </p:nvSpPr>
        <p:spPr>
          <a:xfrm>
            <a:off x="372000" y="1813725"/>
            <a:ext cx="2166300" cy="13488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800">
                <a:latin typeface="Old Standard TT"/>
                <a:ea typeface="Old Standard TT"/>
                <a:cs typeface="Old Standard TT"/>
                <a:sym typeface="Old Standard TT"/>
              </a:rPr>
              <a:t>p = 1-mincriterion </a:t>
            </a:r>
          </a:p>
          <a:p>
            <a:pPr lvl="0">
              <a:lnSpc>
                <a:spcPct val="150000"/>
              </a:lnSpc>
              <a:spcBef>
                <a:spcPts val="0"/>
              </a:spcBef>
              <a:buNone/>
            </a:pPr>
            <a:r>
              <a:rPr lang="en" sz="1800">
                <a:latin typeface="Old Standard TT"/>
                <a:ea typeface="Old Standard TT"/>
                <a:cs typeface="Old Standard TT"/>
                <a:sym typeface="Old Standard TT"/>
              </a:rPr>
              <a:t>n = datapoints</a:t>
            </a:r>
          </a:p>
          <a:p>
            <a:pPr lvl="0" rtl="0">
              <a:lnSpc>
                <a:spcPct val="150000"/>
              </a:lnSpc>
              <a:spcBef>
                <a:spcPts val="0"/>
              </a:spcBef>
              <a:buNone/>
            </a:pPr>
            <a:r>
              <a:rPr lang="en" sz="1800">
                <a:latin typeface="Old Standard TT"/>
                <a:ea typeface="Old Standard TT"/>
                <a:cs typeface="Old Standard TT"/>
                <a:sym typeface="Old Standard TT"/>
              </a:rPr>
              <a:t>y = class value</a:t>
            </a:r>
          </a:p>
        </p:txBody>
      </p:sp>
      <p:cxnSp>
        <p:nvCxnSpPr>
          <p:cNvPr id="245" name="Shape 245"/>
          <p:cNvCxnSpPr>
            <a:stCxn id="244" idx="2"/>
          </p:cNvCxnSpPr>
          <p:nvPr/>
        </p:nvCxnSpPr>
        <p:spPr>
          <a:xfrm>
            <a:off x="1455150" y="3162525"/>
            <a:ext cx="4800" cy="390600"/>
          </a:xfrm>
          <a:prstGeom prst="straightConnector1">
            <a:avLst/>
          </a:prstGeom>
          <a:noFill/>
          <a:ln cap="flat" cmpd="sng" w="9525">
            <a:solidFill>
              <a:schemeClr val="dk2"/>
            </a:solidFill>
            <a:prstDash val="solid"/>
            <a:round/>
            <a:headEnd len="lg" w="lg" type="none"/>
            <a:tailEnd len="lg" w="lg" type="triangle"/>
          </a:ln>
        </p:spPr>
      </p:cxnSp>
      <p:sp>
        <p:nvSpPr>
          <p:cNvPr id="246" name="Shape 246"/>
          <p:cNvSpPr txBox="1"/>
          <p:nvPr/>
        </p:nvSpPr>
        <p:spPr>
          <a:xfrm>
            <a:off x="372000" y="3595925"/>
            <a:ext cx="1720800" cy="2733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rPr lang="en" sz="1800">
                <a:latin typeface="Old Standard TT"/>
                <a:ea typeface="Old Standard TT"/>
                <a:cs typeface="Old Standard TT"/>
                <a:sym typeface="Old Standard TT"/>
              </a:rPr>
              <a:t>rating</a:t>
            </a:r>
          </a:p>
        </p:txBody>
      </p:sp>
      <p:sp>
        <p:nvSpPr>
          <p:cNvPr id="247" name="Shape 247"/>
          <p:cNvSpPr txBox="1"/>
          <p:nvPr>
            <p:ph type="title"/>
          </p:nvPr>
        </p:nvSpPr>
        <p:spPr>
          <a:xfrm>
            <a:off x="311700" y="475950"/>
            <a:ext cx="8520600" cy="596100"/>
          </a:xfrm>
          <a:prstGeom prst="rect">
            <a:avLst/>
          </a:prstGeom>
        </p:spPr>
        <p:txBody>
          <a:bodyPr anchorCtr="0" anchor="t" bIns="91425" lIns="91425" rIns="91425" tIns="91425">
            <a:noAutofit/>
          </a:bodyPr>
          <a:lstStyle/>
          <a:p>
            <a:pPr indent="0" lvl="0" marL="0" rtl="0" algn="ctr">
              <a:spcBef>
                <a:spcPts val="0"/>
              </a:spcBef>
              <a:buNone/>
            </a:pPr>
            <a:r>
              <a:rPr lang="en"/>
              <a:t>Decision Tree - Interpreting results</a:t>
            </a:r>
          </a:p>
        </p:txBody>
      </p:sp>
      <p:sp>
        <p:nvSpPr>
          <p:cNvPr id="248" name="Shape 248"/>
          <p:cNvSpPr txBox="1"/>
          <p:nvPr/>
        </p:nvSpPr>
        <p:spPr>
          <a:xfrm>
            <a:off x="92675" y="1337712"/>
            <a:ext cx="2369400" cy="2733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rPr b="1" lang="en" sz="1800">
                <a:latin typeface="Old Standard TT"/>
                <a:ea typeface="Old Standard TT"/>
                <a:cs typeface="Old Standard TT"/>
                <a:sym typeface="Old Standard TT"/>
              </a:rPr>
              <a:t>Visualization: simple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pic>
        <p:nvPicPr>
          <p:cNvPr id="253" name="Shape 253"/>
          <p:cNvPicPr preferRelativeResize="0"/>
          <p:nvPr/>
        </p:nvPicPr>
        <p:blipFill>
          <a:blip r:embed="rId3">
            <a:alphaModFix/>
          </a:blip>
          <a:stretch>
            <a:fillRect/>
          </a:stretch>
        </p:blipFill>
        <p:spPr>
          <a:xfrm>
            <a:off x="2583671" y="1611024"/>
            <a:ext cx="6560329" cy="3532474"/>
          </a:xfrm>
          <a:prstGeom prst="rect">
            <a:avLst/>
          </a:prstGeom>
          <a:noFill/>
          <a:ln>
            <a:noFill/>
          </a:ln>
        </p:spPr>
      </p:pic>
      <p:sp>
        <p:nvSpPr>
          <p:cNvPr id="254" name="Shape 254"/>
          <p:cNvSpPr txBox="1"/>
          <p:nvPr>
            <p:ph type="title"/>
          </p:nvPr>
        </p:nvSpPr>
        <p:spPr>
          <a:xfrm>
            <a:off x="311700" y="475950"/>
            <a:ext cx="8520600" cy="596100"/>
          </a:xfrm>
          <a:prstGeom prst="rect">
            <a:avLst/>
          </a:prstGeom>
        </p:spPr>
        <p:txBody>
          <a:bodyPr anchorCtr="0" anchor="t" bIns="91425" lIns="91425" rIns="91425" tIns="91425">
            <a:noAutofit/>
          </a:bodyPr>
          <a:lstStyle/>
          <a:p>
            <a:pPr indent="0" lvl="0" marL="0" rtl="0" algn="ctr">
              <a:spcBef>
                <a:spcPts val="0"/>
              </a:spcBef>
              <a:buNone/>
            </a:pPr>
            <a:r>
              <a:rPr lang="en"/>
              <a:t>Decision Tree - Interpreting results</a:t>
            </a:r>
          </a:p>
        </p:txBody>
      </p:sp>
      <p:sp>
        <p:nvSpPr>
          <p:cNvPr id="255" name="Shape 255"/>
          <p:cNvSpPr txBox="1"/>
          <p:nvPr/>
        </p:nvSpPr>
        <p:spPr>
          <a:xfrm>
            <a:off x="92675" y="1337725"/>
            <a:ext cx="2520900" cy="2733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rPr b="1" lang="en" sz="1800">
                <a:latin typeface="Old Standard TT"/>
                <a:ea typeface="Old Standard TT"/>
                <a:cs typeface="Old Standard TT"/>
                <a:sym typeface="Old Standard TT"/>
              </a:rPr>
              <a:t>Visualization: complex</a:t>
            </a:r>
          </a:p>
        </p:txBody>
      </p:sp>
      <p:sp>
        <p:nvSpPr>
          <p:cNvPr id="256" name="Shape 256"/>
          <p:cNvSpPr txBox="1"/>
          <p:nvPr/>
        </p:nvSpPr>
        <p:spPr>
          <a:xfrm>
            <a:off x="372000" y="1813725"/>
            <a:ext cx="1720800" cy="1904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800">
                <a:latin typeface="Old Standard TT"/>
                <a:ea typeface="Old Standard TT"/>
                <a:cs typeface="Old Standard TT"/>
                <a:sym typeface="Old Standard TT"/>
              </a:rPr>
              <a:t>Attributes?</a:t>
            </a:r>
          </a:p>
          <a:p>
            <a:pPr lvl="0" rtl="0">
              <a:lnSpc>
                <a:spcPct val="150000"/>
              </a:lnSpc>
              <a:spcBef>
                <a:spcPts val="0"/>
              </a:spcBef>
              <a:buNone/>
            </a:pPr>
            <a:r>
              <a:rPr lang="en" sz="1800">
                <a:latin typeface="Old Standard TT"/>
                <a:ea typeface="Old Standard TT"/>
                <a:cs typeface="Old Standard TT"/>
                <a:sym typeface="Old Standard TT"/>
              </a:rPr>
              <a:t>SSE?</a:t>
            </a:r>
          </a:p>
          <a:p>
            <a:pPr lvl="0" rtl="0">
              <a:lnSpc>
                <a:spcPct val="150000"/>
              </a:lnSpc>
              <a:spcBef>
                <a:spcPts val="0"/>
              </a:spcBef>
              <a:buNone/>
            </a:pPr>
            <a:r>
              <a:rPr lang="en" sz="1800">
                <a:latin typeface="Old Standard TT"/>
                <a:ea typeface="Old Standard TT"/>
                <a:cs typeface="Old Standard TT"/>
                <a:sym typeface="Old Standard TT"/>
              </a:rPr>
              <a:t>Variance?</a:t>
            </a:r>
          </a:p>
          <a:p>
            <a:pPr lvl="0" rtl="0">
              <a:lnSpc>
                <a:spcPct val="150000"/>
              </a:lnSpc>
              <a:spcBef>
                <a:spcPts val="0"/>
              </a:spcBef>
              <a:buNone/>
            </a:pPr>
            <a:r>
              <a:rPr lang="en" sz="1800">
                <a:latin typeface="Old Standard TT"/>
                <a:ea typeface="Old Standard TT"/>
                <a:cs typeface="Old Standard TT"/>
                <a:sym typeface="Old Standard TT"/>
              </a:rPr>
              <a:t>Mean?</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75950"/>
            <a:ext cx="8520600" cy="596100"/>
          </a:xfrm>
          <a:prstGeom prst="rect">
            <a:avLst/>
          </a:prstGeom>
        </p:spPr>
        <p:txBody>
          <a:bodyPr anchorCtr="0" anchor="t" bIns="91425" lIns="91425" rIns="91425" tIns="91425">
            <a:noAutofit/>
          </a:bodyPr>
          <a:lstStyle/>
          <a:p>
            <a:pPr indent="0" lvl="0" marL="0" rtl="0" algn="ctr">
              <a:spcBef>
                <a:spcPts val="0"/>
              </a:spcBef>
              <a:buNone/>
            </a:pPr>
            <a:r>
              <a:rPr lang="en"/>
              <a:t>Decision Tree - Interpreting results</a:t>
            </a:r>
          </a:p>
        </p:txBody>
      </p:sp>
      <p:sp>
        <p:nvSpPr>
          <p:cNvPr id="262" name="Shape 262"/>
          <p:cNvSpPr txBox="1"/>
          <p:nvPr/>
        </p:nvSpPr>
        <p:spPr>
          <a:xfrm>
            <a:off x="92675" y="1337725"/>
            <a:ext cx="2520900" cy="2733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rPr b="1" lang="en" sz="1800">
                <a:latin typeface="Old Standard TT"/>
                <a:ea typeface="Old Standard TT"/>
                <a:cs typeface="Old Standard TT"/>
                <a:sym typeface="Old Standard TT"/>
              </a:rPr>
              <a:t>Visualization: complex</a:t>
            </a:r>
          </a:p>
        </p:txBody>
      </p:sp>
      <p:sp>
        <p:nvSpPr>
          <p:cNvPr id="263" name="Shape 263"/>
          <p:cNvSpPr txBox="1"/>
          <p:nvPr/>
        </p:nvSpPr>
        <p:spPr>
          <a:xfrm>
            <a:off x="372000" y="1813725"/>
            <a:ext cx="4383300" cy="2865900"/>
          </a:xfrm>
          <a:prstGeom prst="rect">
            <a:avLst/>
          </a:prstGeom>
          <a:noFill/>
          <a:ln>
            <a:noFill/>
          </a:ln>
        </p:spPr>
        <p:txBody>
          <a:bodyPr anchorCtr="0" anchor="t" bIns="91425" lIns="91425" rIns="91425" tIns="91425">
            <a:noAutofit/>
          </a:bodyPr>
          <a:lstStyle/>
          <a:p>
            <a:pPr indent="-342900" lvl="0" marL="457200" rtl="0">
              <a:lnSpc>
                <a:spcPct val="150000"/>
              </a:lnSpc>
              <a:spcBef>
                <a:spcPts val="0"/>
              </a:spcBef>
              <a:buSzPct val="100000"/>
              <a:buFont typeface="Old Standard TT"/>
              <a:buChar char="-"/>
            </a:pPr>
            <a:r>
              <a:rPr lang="en" sz="1800">
                <a:latin typeface="Old Standard TT"/>
                <a:ea typeface="Old Standard TT"/>
                <a:cs typeface="Old Standard TT"/>
                <a:sym typeface="Old Standard TT"/>
              </a:rPr>
              <a:t>Attributes: strong dependance</a:t>
            </a:r>
          </a:p>
          <a:p>
            <a:pPr indent="-342900" lvl="0" marL="457200" rtl="0">
              <a:lnSpc>
                <a:spcPct val="150000"/>
              </a:lnSpc>
              <a:spcBef>
                <a:spcPts val="0"/>
              </a:spcBef>
              <a:buSzPct val="100000"/>
              <a:buFont typeface="Old Standard TT"/>
              <a:buChar char="-"/>
            </a:pPr>
            <a:r>
              <a:rPr lang="en" sz="1800">
                <a:latin typeface="Old Standard TT"/>
                <a:ea typeface="Old Standard TT"/>
                <a:cs typeface="Old Standard TT"/>
                <a:sym typeface="Old Standard TT"/>
              </a:rPr>
              <a:t>SSE: </a:t>
            </a:r>
            <a:r>
              <a:rPr lang="en" sz="1800">
                <a:solidFill>
                  <a:srgbClr val="252525"/>
                </a:solidFill>
                <a:latin typeface="Old Standard TT"/>
                <a:ea typeface="Old Standard TT"/>
                <a:cs typeface="Old Standard TT"/>
                <a:sym typeface="Old Standard TT"/>
              </a:rPr>
              <a:t>discrepancy between the data and an estimation model</a:t>
            </a:r>
          </a:p>
          <a:p>
            <a:pPr indent="-342900" lvl="0" marL="457200" rtl="0">
              <a:lnSpc>
                <a:spcPct val="150000"/>
              </a:lnSpc>
              <a:spcBef>
                <a:spcPts val="0"/>
              </a:spcBef>
              <a:buSzPct val="100000"/>
              <a:buFont typeface="Old Standard TT"/>
              <a:buChar char="-"/>
            </a:pPr>
            <a:r>
              <a:rPr lang="en" sz="1800">
                <a:latin typeface="Old Standard TT"/>
                <a:ea typeface="Old Standard TT"/>
                <a:cs typeface="Old Standard TT"/>
                <a:sym typeface="Old Standard TT"/>
              </a:rPr>
              <a:t>Variance: distribution from the mean</a:t>
            </a:r>
          </a:p>
          <a:p>
            <a:pPr indent="-342900" lvl="0" marL="457200" rtl="0">
              <a:lnSpc>
                <a:spcPct val="150000"/>
              </a:lnSpc>
              <a:spcBef>
                <a:spcPts val="0"/>
              </a:spcBef>
              <a:buSzPct val="100000"/>
              <a:buFont typeface="Old Standard TT"/>
              <a:buChar char="-"/>
            </a:pPr>
            <a:r>
              <a:rPr lang="en" sz="1800">
                <a:latin typeface="Old Standard TT"/>
                <a:ea typeface="Old Standard TT"/>
                <a:cs typeface="Old Standard TT"/>
                <a:sym typeface="Old Standard TT"/>
              </a:rPr>
              <a:t>Average: mean</a:t>
            </a:r>
          </a:p>
        </p:txBody>
      </p:sp>
      <p:pic>
        <p:nvPicPr>
          <p:cNvPr id="264" name="Shape 264"/>
          <p:cNvPicPr preferRelativeResize="0"/>
          <p:nvPr/>
        </p:nvPicPr>
        <p:blipFill>
          <a:blip r:embed="rId3">
            <a:alphaModFix/>
          </a:blip>
          <a:stretch>
            <a:fillRect/>
          </a:stretch>
        </p:blipFill>
        <p:spPr>
          <a:xfrm>
            <a:off x="5703925" y="1134800"/>
            <a:ext cx="3257000" cy="395287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pic>
        <p:nvPicPr>
          <p:cNvPr id="269" name="Shape 269"/>
          <p:cNvPicPr preferRelativeResize="0"/>
          <p:nvPr/>
        </p:nvPicPr>
        <p:blipFill>
          <a:blip r:embed="rId3">
            <a:alphaModFix/>
          </a:blip>
          <a:stretch>
            <a:fillRect/>
          </a:stretch>
        </p:blipFill>
        <p:spPr>
          <a:xfrm>
            <a:off x="3724100" y="1078575"/>
            <a:ext cx="5419900" cy="4064925"/>
          </a:xfrm>
          <a:prstGeom prst="rect">
            <a:avLst/>
          </a:prstGeom>
          <a:noFill/>
          <a:ln>
            <a:noFill/>
          </a:ln>
        </p:spPr>
      </p:pic>
      <p:sp>
        <p:nvSpPr>
          <p:cNvPr id="270" name="Shape 270"/>
          <p:cNvSpPr txBox="1"/>
          <p:nvPr>
            <p:ph type="title"/>
          </p:nvPr>
        </p:nvSpPr>
        <p:spPr>
          <a:xfrm>
            <a:off x="311700" y="475950"/>
            <a:ext cx="8520600" cy="596100"/>
          </a:xfrm>
          <a:prstGeom prst="rect">
            <a:avLst/>
          </a:prstGeom>
        </p:spPr>
        <p:txBody>
          <a:bodyPr anchorCtr="0" anchor="t" bIns="91425" lIns="91425" rIns="91425" tIns="91425">
            <a:noAutofit/>
          </a:bodyPr>
          <a:lstStyle/>
          <a:p>
            <a:pPr indent="0" lvl="0" marL="0" rtl="0" algn="ctr">
              <a:spcBef>
                <a:spcPts val="0"/>
              </a:spcBef>
              <a:buNone/>
            </a:pPr>
            <a:r>
              <a:rPr lang="en"/>
              <a:t>Decision Tree - Interpreting results</a:t>
            </a:r>
          </a:p>
        </p:txBody>
      </p:sp>
      <p:sp>
        <p:nvSpPr>
          <p:cNvPr id="271" name="Shape 271"/>
          <p:cNvSpPr txBox="1"/>
          <p:nvPr/>
        </p:nvSpPr>
        <p:spPr>
          <a:xfrm>
            <a:off x="232875" y="1813725"/>
            <a:ext cx="3422100" cy="2385300"/>
          </a:xfrm>
          <a:prstGeom prst="rect">
            <a:avLst/>
          </a:prstGeom>
          <a:noFill/>
          <a:ln>
            <a:noFill/>
          </a:ln>
        </p:spPr>
        <p:txBody>
          <a:bodyPr anchorCtr="0" anchor="t" bIns="91425" lIns="91425" rIns="91425" tIns="91425">
            <a:noAutofit/>
          </a:bodyPr>
          <a:lstStyle/>
          <a:p>
            <a:pPr indent="-342900" lvl="0" marL="457200" rtl="0">
              <a:lnSpc>
                <a:spcPct val="150000"/>
              </a:lnSpc>
              <a:spcBef>
                <a:spcPts val="0"/>
              </a:spcBef>
              <a:buSzPct val="100000"/>
              <a:buFont typeface="Old Standard TT"/>
              <a:buChar char="-"/>
            </a:pPr>
            <a:r>
              <a:rPr lang="en" sz="1800">
                <a:latin typeface="Old Standard TT"/>
                <a:ea typeface="Old Standard TT"/>
                <a:cs typeface="Old Standard TT"/>
                <a:sym typeface="Old Standard TT"/>
              </a:rPr>
              <a:t>Poor rendering</a:t>
            </a:r>
          </a:p>
          <a:p>
            <a:pPr indent="-342900" lvl="0" marL="457200" rtl="0">
              <a:lnSpc>
                <a:spcPct val="150000"/>
              </a:lnSpc>
              <a:spcBef>
                <a:spcPts val="0"/>
              </a:spcBef>
              <a:buSzPct val="100000"/>
              <a:buFont typeface="Old Standard TT"/>
              <a:buChar char="-"/>
            </a:pPr>
            <a:r>
              <a:rPr lang="en" sz="1800">
                <a:latin typeface="Old Standard TT"/>
                <a:ea typeface="Old Standard TT"/>
                <a:cs typeface="Old Standard TT"/>
                <a:sym typeface="Old Standard TT"/>
              </a:rPr>
              <a:t>Dense tree: difficult to analyze</a:t>
            </a:r>
          </a:p>
          <a:p>
            <a:pPr indent="-342900" lvl="0" marL="457200" rtl="0">
              <a:lnSpc>
                <a:spcPct val="150000"/>
              </a:lnSpc>
              <a:spcBef>
                <a:spcPts val="0"/>
              </a:spcBef>
              <a:buSzPct val="100000"/>
              <a:buFont typeface="Old Standard TT"/>
              <a:buChar char="-"/>
            </a:pPr>
            <a:r>
              <a:rPr lang="en" sz="1800">
                <a:latin typeface="Old Standard TT"/>
                <a:ea typeface="Old Standard TT"/>
                <a:cs typeface="Old Standard TT"/>
                <a:sym typeface="Old Standard TT"/>
              </a:rPr>
              <a:t>Visualization requires custom features</a:t>
            </a:r>
          </a:p>
        </p:txBody>
      </p:sp>
      <p:sp>
        <p:nvSpPr>
          <p:cNvPr id="272" name="Shape 272"/>
          <p:cNvSpPr txBox="1"/>
          <p:nvPr/>
        </p:nvSpPr>
        <p:spPr>
          <a:xfrm>
            <a:off x="92675" y="1337725"/>
            <a:ext cx="2520900" cy="2733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rPr b="1" lang="en" sz="1800">
                <a:latin typeface="Old Standard TT"/>
                <a:ea typeface="Old Standard TT"/>
                <a:cs typeface="Old Standard TT"/>
                <a:sym typeface="Old Standard TT"/>
              </a:rPr>
              <a:t>Difficulties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201300" y="183300"/>
            <a:ext cx="8741400" cy="4776900"/>
          </a:xfrm>
          <a:prstGeom prst="rect">
            <a:avLst/>
          </a:prstGeom>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3600" u="sng">
                <a:solidFill>
                  <a:srgbClr val="000000"/>
                </a:solidFill>
              </a:rPr>
              <a:t>Data Set</a:t>
            </a:r>
          </a:p>
          <a:p>
            <a:pPr lvl="0" rtl="0">
              <a:spcBef>
                <a:spcPts val="0"/>
              </a:spcBef>
              <a:buNone/>
            </a:pPr>
            <a:r>
              <a:t/>
            </a:r>
            <a:endParaRPr sz="2000">
              <a:solidFill>
                <a:srgbClr val="000000"/>
              </a:solidFill>
            </a:endParaRPr>
          </a:p>
          <a:p>
            <a:pPr lvl="0" rtl="0">
              <a:spcBef>
                <a:spcPts val="0"/>
              </a:spcBef>
              <a:buNone/>
            </a:pPr>
            <a:r>
              <a:t/>
            </a:r>
            <a:endParaRPr sz="2800"/>
          </a:p>
          <a:p>
            <a:pPr indent="-406400" lvl="0" marL="457200" rtl="0">
              <a:spcBef>
                <a:spcPts val="0"/>
              </a:spcBef>
              <a:buSzPct val="100000"/>
              <a:buChar char="●"/>
            </a:pPr>
            <a:r>
              <a:rPr lang="en" sz="2800"/>
              <a:t>MovieLens</a:t>
            </a:r>
          </a:p>
          <a:p>
            <a:pPr indent="0" lvl="0" marL="914400" rtl="0">
              <a:spcBef>
                <a:spcPts val="0"/>
              </a:spcBef>
              <a:buNone/>
            </a:pPr>
            <a:r>
              <a:rPr lang="en" sz="2000"/>
              <a:t>1 M ratings,  7000 movies by 8000 users</a:t>
            </a:r>
          </a:p>
          <a:p>
            <a:pPr indent="0" lvl="0" marL="914400" rtl="0">
              <a:spcBef>
                <a:spcPts val="0"/>
              </a:spcBef>
              <a:buNone/>
            </a:pPr>
            <a:r>
              <a:t/>
            </a:r>
            <a:endParaRPr sz="2000"/>
          </a:p>
          <a:p>
            <a:pPr indent="457200" lvl="0" marL="457200" rtl="0">
              <a:spcBef>
                <a:spcPts val="0"/>
              </a:spcBef>
              <a:buNone/>
            </a:pPr>
            <a:r>
              <a:t/>
            </a:r>
            <a:endParaRPr sz="2000"/>
          </a:p>
          <a:p>
            <a:pPr lvl="0" rtl="0">
              <a:spcBef>
                <a:spcPts val="0"/>
              </a:spcBef>
              <a:buNone/>
            </a:pPr>
            <a:r>
              <a:t/>
            </a:r>
            <a:endParaRPr sz="3000"/>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2848000"/>
            <a:ext cx="8520600" cy="613200"/>
          </a:xfrm>
          <a:prstGeom prst="rect">
            <a:avLst/>
          </a:prstGeom>
        </p:spPr>
        <p:txBody>
          <a:bodyPr anchorCtr="0" anchor="t" bIns="91425" lIns="91425" rIns="91425" tIns="91425">
            <a:noAutofit/>
          </a:bodyPr>
          <a:lstStyle/>
          <a:p>
            <a:pPr lvl="0" rtl="0" algn="ctr">
              <a:spcBef>
                <a:spcPts val="0"/>
              </a:spcBef>
              <a:buNone/>
            </a:pPr>
            <a:r>
              <a:rPr lang="en"/>
              <a:t>Random Forest</a:t>
            </a:r>
          </a:p>
        </p:txBody>
      </p:sp>
      <p:sp>
        <p:nvSpPr>
          <p:cNvPr id="278" name="Shape 278"/>
          <p:cNvSpPr txBox="1"/>
          <p:nvPr>
            <p:ph idx="1" type="body"/>
          </p:nvPr>
        </p:nvSpPr>
        <p:spPr>
          <a:xfrm>
            <a:off x="311700" y="3574650"/>
            <a:ext cx="8430300" cy="1231200"/>
          </a:xfrm>
          <a:prstGeom prst="rect">
            <a:avLst/>
          </a:prstGeom>
        </p:spPr>
        <p:txBody>
          <a:bodyPr anchorCtr="0" anchor="t" bIns="91425" lIns="91425" rIns="91425" tIns="91425">
            <a:noAutofit/>
          </a:bodyPr>
          <a:lstStyle/>
          <a:p>
            <a:pPr lvl="0">
              <a:spcBef>
                <a:spcPts val="0"/>
              </a:spcBef>
              <a:buNone/>
            </a:pPr>
            <a:r>
              <a:rPr lang="en" sz="1800"/>
              <a:t>Error too high!</a:t>
            </a:r>
          </a:p>
          <a:p>
            <a:pPr lvl="0" rtl="0">
              <a:spcBef>
                <a:spcPts val="0"/>
              </a:spcBef>
              <a:buNone/>
            </a:pPr>
            <a:r>
              <a:rPr lang="en" sz="1800"/>
              <a:t>Tried filtering data and rearranging attribute but no luck!</a:t>
            </a:r>
          </a:p>
        </p:txBody>
      </p:sp>
      <p:sp>
        <p:nvSpPr>
          <p:cNvPr id="279" name="Shape 279"/>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latin typeface="Old Standard TT"/>
                <a:ea typeface="Old Standard TT"/>
                <a:cs typeface="Old Standard TT"/>
                <a:sym typeface="Old Standard TT"/>
              </a:rPr>
              <a:t>Progress</a:t>
            </a:r>
          </a:p>
        </p:txBody>
      </p:sp>
      <p:sp>
        <p:nvSpPr>
          <p:cNvPr id="280" name="Shape 280"/>
          <p:cNvSpPr txBox="1"/>
          <p:nvPr>
            <p:ph type="title"/>
          </p:nvPr>
        </p:nvSpPr>
        <p:spPr>
          <a:xfrm>
            <a:off x="311700" y="597400"/>
            <a:ext cx="8520600" cy="613200"/>
          </a:xfrm>
          <a:prstGeom prst="rect">
            <a:avLst/>
          </a:prstGeom>
        </p:spPr>
        <p:txBody>
          <a:bodyPr anchorCtr="0" anchor="t" bIns="91425" lIns="91425" rIns="91425" tIns="91425">
            <a:noAutofit/>
          </a:bodyPr>
          <a:lstStyle/>
          <a:p>
            <a:pPr lvl="0" rtl="0" algn="ctr">
              <a:spcBef>
                <a:spcPts val="0"/>
              </a:spcBef>
              <a:buClr>
                <a:schemeClr val="dk1"/>
              </a:buClr>
              <a:buSzPct val="36666"/>
              <a:buFont typeface="Arial"/>
              <a:buNone/>
            </a:pPr>
            <a:r>
              <a:rPr lang="en"/>
              <a:t>Decision Tree - Interpreting results</a:t>
            </a:r>
          </a:p>
        </p:txBody>
      </p:sp>
      <p:sp>
        <p:nvSpPr>
          <p:cNvPr id="281" name="Shape 281"/>
          <p:cNvSpPr txBox="1"/>
          <p:nvPr>
            <p:ph idx="1" type="body"/>
          </p:nvPr>
        </p:nvSpPr>
        <p:spPr>
          <a:xfrm>
            <a:off x="311700" y="1413700"/>
            <a:ext cx="8430300" cy="1231200"/>
          </a:xfrm>
          <a:prstGeom prst="rect">
            <a:avLst/>
          </a:prstGeom>
        </p:spPr>
        <p:txBody>
          <a:bodyPr anchorCtr="0" anchor="t" bIns="91425" lIns="91425" rIns="91425" tIns="91425">
            <a:noAutofit/>
          </a:bodyPr>
          <a:lstStyle/>
          <a:p>
            <a:pPr lvl="0" rtl="0">
              <a:spcBef>
                <a:spcPts val="0"/>
              </a:spcBef>
              <a:buNone/>
            </a:pPr>
            <a:r>
              <a:rPr lang="en" sz="1800"/>
              <a:t>Tried several attribute combination</a:t>
            </a:r>
          </a:p>
          <a:p>
            <a:pPr lvl="0" rtl="0">
              <a:spcBef>
                <a:spcPts val="0"/>
              </a:spcBef>
              <a:buNone/>
            </a:pPr>
            <a:r>
              <a:rPr lang="en" sz="1800"/>
              <a:t>Splitting criterion changes!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613200"/>
          </a:xfrm>
          <a:prstGeom prst="rect">
            <a:avLst/>
          </a:prstGeom>
        </p:spPr>
        <p:txBody>
          <a:bodyPr anchorCtr="0" anchor="t" bIns="91425" lIns="91425" rIns="91425" tIns="91425">
            <a:noAutofit/>
          </a:bodyPr>
          <a:lstStyle/>
          <a:p>
            <a:pPr lvl="0" algn="ctr">
              <a:spcBef>
                <a:spcPts val="0"/>
              </a:spcBef>
              <a:buNone/>
            </a:pPr>
            <a:r>
              <a:rPr lang="en"/>
              <a:t>Logistic Regression</a:t>
            </a:r>
          </a:p>
        </p:txBody>
      </p:sp>
      <p:sp>
        <p:nvSpPr>
          <p:cNvPr id="287" name="Shape 287"/>
          <p:cNvSpPr txBox="1"/>
          <p:nvPr>
            <p:ph idx="1" type="body"/>
          </p:nvPr>
        </p:nvSpPr>
        <p:spPr>
          <a:xfrm>
            <a:off x="311700" y="1171675"/>
            <a:ext cx="3999900" cy="3747300"/>
          </a:xfrm>
          <a:prstGeom prst="rect">
            <a:avLst/>
          </a:prstGeom>
        </p:spPr>
        <p:txBody>
          <a:bodyPr anchorCtr="0" anchor="t" bIns="91425" lIns="91425" rIns="91425" tIns="91425">
            <a:noAutofit/>
          </a:bodyPr>
          <a:lstStyle/>
          <a:p>
            <a:pPr lvl="0">
              <a:lnSpc>
                <a:spcPct val="115000"/>
              </a:lnSpc>
              <a:spcBef>
                <a:spcPts val="0"/>
              </a:spcBef>
              <a:spcAft>
                <a:spcPts val="0"/>
              </a:spcAft>
              <a:buClr>
                <a:schemeClr val="dk1"/>
              </a:buClr>
              <a:buSzPct val="78571"/>
              <a:buFont typeface="Arial"/>
              <a:buNone/>
            </a:pPr>
            <a:r>
              <a:rPr lang="en"/>
              <a:t>•Determine the relationship between the categorical dependent variable and multiple independent variables.</a:t>
            </a:r>
          </a:p>
          <a:p>
            <a:pPr lvl="0" rtl="0">
              <a:lnSpc>
                <a:spcPct val="115000"/>
              </a:lnSpc>
              <a:spcBef>
                <a:spcPts val="0"/>
              </a:spcBef>
              <a:spcAft>
                <a:spcPts val="0"/>
              </a:spcAft>
              <a:buNone/>
            </a:pPr>
            <a:r>
              <a:rPr lang="en"/>
              <a:t>•Parameters to interpret from the logistic analysis are listed below.</a:t>
            </a:r>
          </a:p>
          <a:p>
            <a:pPr lvl="0">
              <a:lnSpc>
                <a:spcPct val="115000"/>
              </a:lnSpc>
              <a:spcBef>
                <a:spcPts val="0"/>
              </a:spcBef>
              <a:spcAft>
                <a:spcPts val="0"/>
              </a:spcAft>
              <a:buClr>
                <a:schemeClr val="dk1"/>
              </a:buClr>
              <a:buSzPct val="78571"/>
              <a:buFont typeface="Arial"/>
              <a:buNone/>
            </a:pPr>
            <a:r>
              <a:rPr lang="en"/>
              <a:t>•estimate coefficient</a:t>
            </a:r>
          </a:p>
          <a:p>
            <a:pPr lvl="0">
              <a:lnSpc>
                <a:spcPct val="115000"/>
              </a:lnSpc>
              <a:spcBef>
                <a:spcPts val="0"/>
              </a:spcBef>
              <a:spcAft>
                <a:spcPts val="0"/>
              </a:spcAft>
              <a:buClr>
                <a:schemeClr val="dk1"/>
              </a:buClr>
              <a:buSzPct val="78571"/>
              <a:buFont typeface="Arial"/>
              <a:buNone/>
            </a:pPr>
            <a:r>
              <a:rPr lang="en"/>
              <a:t>•standard error – useful to determine confidence intervals</a:t>
            </a:r>
          </a:p>
          <a:p>
            <a:pPr lvl="0">
              <a:lnSpc>
                <a:spcPct val="115000"/>
              </a:lnSpc>
              <a:spcBef>
                <a:spcPts val="0"/>
              </a:spcBef>
              <a:spcAft>
                <a:spcPts val="0"/>
              </a:spcAft>
              <a:buClr>
                <a:schemeClr val="dk1"/>
              </a:buClr>
              <a:buSzPct val="78571"/>
              <a:buFont typeface="Arial"/>
              <a:buNone/>
            </a:pPr>
            <a:r>
              <a:rPr lang="en"/>
              <a:t>•Z-value - big in magnitude indicates variable matters</a:t>
            </a:r>
          </a:p>
          <a:p>
            <a:pPr lvl="0">
              <a:lnSpc>
                <a:spcPct val="115000"/>
              </a:lnSpc>
              <a:spcBef>
                <a:spcPts val="0"/>
              </a:spcBef>
              <a:spcAft>
                <a:spcPts val="0"/>
              </a:spcAft>
              <a:buClr>
                <a:schemeClr val="dk1"/>
              </a:buClr>
              <a:buSzPct val="78571"/>
              <a:buFont typeface="Arial"/>
              <a:buNone/>
            </a:pPr>
            <a:r>
              <a:rPr lang="en"/>
              <a:t>•P-Value – Indicates the variables that add meaningful value to our model</a:t>
            </a:r>
          </a:p>
          <a:p>
            <a:pPr lvl="0">
              <a:spcBef>
                <a:spcPts val="0"/>
              </a:spcBef>
              <a:buNone/>
            </a:pPr>
            <a:r>
              <a:t/>
            </a:r>
            <a:endParaRPr/>
          </a:p>
        </p:txBody>
      </p:sp>
      <p:sp>
        <p:nvSpPr>
          <p:cNvPr id="288" name="Shape 288"/>
          <p:cNvSpPr txBox="1"/>
          <p:nvPr>
            <p:ph idx="2" type="body"/>
          </p:nvPr>
        </p:nvSpPr>
        <p:spPr>
          <a:xfrm>
            <a:off x="4832400" y="1171675"/>
            <a:ext cx="3999900" cy="3397200"/>
          </a:xfrm>
          <a:prstGeom prst="rect">
            <a:avLst/>
          </a:prstGeom>
        </p:spPr>
        <p:txBody>
          <a:bodyPr anchorCtr="0" anchor="t" bIns="91425" lIns="91425" rIns="91425" tIns="91425">
            <a:noAutofit/>
          </a:bodyPr>
          <a:lstStyle/>
          <a:p>
            <a:pPr lvl="0">
              <a:lnSpc>
                <a:spcPct val="115000"/>
              </a:lnSpc>
              <a:spcBef>
                <a:spcPts val="0"/>
              </a:spcBef>
              <a:spcAft>
                <a:spcPts val="0"/>
              </a:spcAft>
              <a:buClr>
                <a:schemeClr val="dk1"/>
              </a:buClr>
              <a:buSzPct val="78571"/>
              <a:buFont typeface="Arial"/>
              <a:buNone/>
            </a:pPr>
            <a:r>
              <a:rPr lang="en">
                <a:latin typeface="Arial"/>
                <a:ea typeface="Arial"/>
                <a:cs typeface="Arial"/>
                <a:sym typeface="Arial"/>
              </a:rPr>
              <a:t>•</a:t>
            </a:r>
            <a:r>
              <a:rPr lang="en"/>
              <a:t>Deviance Table analysis</a:t>
            </a:r>
          </a:p>
          <a:p>
            <a:pPr lvl="0">
              <a:lnSpc>
                <a:spcPct val="115000"/>
              </a:lnSpc>
              <a:spcBef>
                <a:spcPts val="0"/>
              </a:spcBef>
              <a:spcAft>
                <a:spcPts val="0"/>
              </a:spcAft>
              <a:buClr>
                <a:schemeClr val="dk1"/>
              </a:buClr>
              <a:buSzPct val="78571"/>
              <a:buFont typeface="Arial"/>
              <a:buNone/>
            </a:pPr>
            <a:r>
              <a:rPr lang="en">
                <a:latin typeface="Arial"/>
                <a:ea typeface="Arial"/>
                <a:cs typeface="Arial"/>
                <a:sym typeface="Arial"/>
              </a:rPr>
              <a:t>•</a:t>
            </a:r>
            <a:r>
              <a:rPr lang="en"/>
              <a:t>Parameters to interpret from this analysis are listed below.</a:t>
            </a:r>
          </a:p>
          <a:p>
            <a:pPr lvl="0">
              <a:lnSpc>
                <a:spcPct val="115000"/>
              </a:lnSpc>
              <a:spcBef>
                <a:spcPts val="0"/>
              </a:spcBef>
              <a:spcAft>
                <a:spcPts val="0"/>
              </a:spcAft>
              <a:buClr>
                <a:schemeClr val="dk1"/>
              </a:buClr>
              <a:buSzPct val="78571"/>
              <a:buFont typeface="Arial"/>
              <a:buNone/>
            </a:pPr>
            <a:r>
              <a:rPr lang="en">
                <a:latin typeface="Arial"/>
                <a:ea typeface="Arial"/>
                <a:cs typeface="Arial"/>
                <a:sym typeface="Arial"/>
              </a:rPr>
              <a:t>•</a:t>
            </a:r>
            <a:r>
              <a:rPr lang="en"/>
              <a:t>Null deviance and the residual deviance - determines how a model is doing against the null model.</a:t>
            </a:r>
          </a:p>
          <a:p>
            <a:pPr lvl="0" rtl="0">
              <a:lnSpc>
                <a:spcPct val="115000"/>
              </a:lnSpc>
              <a:spcBef>
                <a:spcPts val="0"/>
              </a:spcBef>
              <a:spcAft>
                <a:spcPts val="0"/>
              </a:spcAft>
              <a:buNone/>
            </a:pPr>
            <a:r>
              <a:rPr lang="en">
                <a:latin typeface="Arial"/>
                <a:ea typeface="Arial"/>
                <a:cs typeface="Arial"/>
                <a:sym typeface="Arial"/>
              </a:rPr>
              <a:t>•</a:t>
            </a:r>
            <a:r>
              <a:rPr lang="en"/>
              <a:t>chi-square value – to test that our model resulted outcomes with high probability.</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445025"/>
            <a:ext cx="8520600" cy="613200"/>
          </a:xfrm>
          <a:prstGeom prst="rect">
            <a:avLst/>
          </a:prstGeom>
        </p:spPr>
        <p:txBody>
          <a:bodyPr anchorCtr="0" anchor="t" bIns="91425" lIns="91425" rIns="91425" tIns="91425">
            <a:noAutofit/>
          </a:bodyPr>
          <a:lstStyle/>
          <a:p>
            <a:pPr lvl="0" algn="ctr">
              <a:spcBef>
                <a:spcPts val="0"/>
              </a:spcBef>
              <a:buNone/>
            </a:pPr>
            <a:r>
              <a:rPr lang="en"/>
              <a:t>Logistic Regression Report</a:t>
            </a:r>
          </a:p>
        </p:txBody>
      </p:sp>
      <p:sp>
        <p:nvSpPr>
          <p:cNvPr id="294" name="Shape 294"/>
          <p:cNvSpPr txBox="1"/>
          <p:nvPr>
            <p:ph idx="1" type="body"/>
          </p:nvPr>
        </p:nvSpPr>
        <p:spPr>
          <a:xfrm>
            <a:off x="3117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sp>
        <p:nvSpPr>
          <p:cNvPr id="295" name="Shape 295"/>
          <p:cNvSpPr txBox="1"/>
          <p:nvPr>
            <p:ph idx="2" type="body"/>
          </p:nvPr>
        </p:nvSpPr>
        <p:spPr>
          <a:xfrm>
            <a:off x="48324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pic>
        <p:nvPicPr>
          <p:cNvPr id="296" name="Shape 296"/>
          <p:cNvPicPr preferRelativeResize="0"/>
          <p:nvPr/>
        </p:nvPicPr>
        <p:blipFill>
          <a:blip r:embed="rId3">
            <a:alphaModFix/>
          </a:blip>
          <a:stretch>
            <a:fillRect/>
          </a:stretch>
        </p:blipFill>
        <p:spPr>
          <a:xfrm>
            <a:off x="0" y="1058212"/>
            <a:ext cx="9144000" cy="4086225"/>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613200"/>
          </a:xfrm>
          <a:prstGeom prst="rect">
            <a:avLst/>
          </a:prstGeom>
        </p:spPr>
        <p:txBody>
          <a:bodyPr anchorCtr="0" anchor="t" bIns="91425" lIns="91425" rIns="91425" tIns="91425">
            <a:noAutofit/>
          </a:bodyPr>
          <a:lstStyle/>
          <a:p>
            <a:pPr lvl="0" algn="ctr">
              <a:spcBef>
                <a:spcPts val="0"/>
              </a:spcBef>
              <a:buNone/>
            </a:pPr>
            <a:r>
              <a:rPr lang="en"/>
              <a:t>Logistic Regression Report – Continued.</a:t>
            </a:r>
          </a:p>
        </p:txBody>
      </p:sp>
      <p:sp>
        <p:nvSpPr>
          <p:cNvPr id="302" name="Shape 302"/>
          <p:cNvSpPr txBox="1"/>
          <p:nvPr>
            <p:ph idx="1" type="body"/>
          </p:nvPr>
        </p:nvSpPr>
        <p:spPr>
          <a:xfrm>
            <a:off x="3117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sp>
        <p:nvSpPr>
          <p:cNvPr id="303" name="Shape 303"/>
          <p:cNvSpPr txBox="1"/>
          <p:nvPr>
            <p:ph idx="2" type="body"/>
          </p:nvPr>
        </p:nvSpPr>
        <p:spPr>
          <a:xfrm>
            <a:off x="48324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pic>
        <p:nvPicPr>
          <p:cNvPr id="304" name="Shape 304"/>
          <p:cNvPicPr preferRelativeResize="0"/>
          <p:nvPr/>
        </p:nvPicPr>
        <p:blipFill>
          <a:blip r:embed="rId3">
            <a:alphaModFix/>
          </a:blip>
          <a:stretch>
            <a:fillRect/>
          </a:stretch>
        </p:blipFill>
        <p:spPr>
          <a:xfrm>
            <a:off x="95250" y="1004762"/>
            <a:ext cx="8953500" cy="4086225"/>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445025"/>
            <a:ext cx="8520600" cy="613200"/>
          </a:xfrm>
          <a:prstGeom prst="rect">
            <a:avLst/>
          </a:prstGeom>
        </p:spPr>
        <p:txBody>
          <a:bodyPr anchorCtr="0" anchor="t" bIns="91425" lIns="91425" rIns="91425" tIns="91425">
            <a:noAutofit/>
          </a:bodyPr>
          <a:lstStyle/>
          <a:p>
            <a:pPr lvl="0" algn="ctr">
              <a:spcBef>
                <a:spcPts val="0"/>
              </a:spcBef>
              <a:buNone/>
            </a:pPr>
            <a:r>
              <a:rPr lang="en"/>
              <a:t>Logistic Regression - Graphs</a:t>
            </a:r>
          </a:p>
        </p:txBody>
      </p:sp>
      <p:sp>
        <p:nvSpPr>
          <p:cNvPr id="310" name="Shape 310"/>
          <p:cNvSpPr txBox="1"/>
          <p:nvPr>
            <p:ph idx="1" type="body"/>
          </p:nvPr>
        </p:nvSpPr>
        <p:spPr>
          <a:xfrm>
            <a:off x="3117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sp>
        <p:nvSpPr>
          <p:cNvPr id="311" name="Shape 311"/>
          <p:cNvSpPr txBox="1"/>
          <p:nvPr>
            <p:ph idx="2" type="body"/>
          </p:nvPr>
        </p:nvSpPr>
        <p:spPr>
          <a:xfrm>
            <a:off x="48324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pic>
        <p:nvPicPr>
          <p:cNvPr id="312" name="Shape 312"/>
          <p:cNvPicPr preferRelativeResize="0"/>
          <p:nvPr/>
        </p:nvPicPr>
        <p:blipFill>
          <a:blip r:embed="rId3">
            <a:alphaModFix/>
          </a:blip>
          <a:stretch>
            <a:fillRect/>
          </a:stretch>
        </p:blipFill>
        <p:spPr>
          <a:xfrm>
            <a:off x="157175" y="1171675"/>
            <a:ext cx="8829675" cy="3875574"/>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445025"/>
            <a:ext cx="8520600" cy="613200"/>
          </a:xfrm>
          <a:prstGeom prst="rect">
            <a:avLst/>
          </a:prstGeom>
        </p:spPr>
        <p:txBody>
          <a:bodyPr anchorCtr="0" anchor="t" bIns="91425" lIns="91425" rIns="91425" tIns="91425">
            <a:noAutofit/>
          </a:bodyPr>
          <a:lstStyle/>
          <a:p>
            <a:pPr lvl="0" algn="ctr">
              <a:spcBef>
                <a:spcPts val="0"/>
              </a:spcBef>
              <a:buClr>
                <a:schemeClr val="dk1"/>
              </a:buClr>
              <a:buSzPct val="36666"/>
              <a:buFont typeface="Arial"/>
              <a:buNone/>
            </a:pPr>
            <a:r>
              <a:rPr lang="en"/>
              <a:t>Logistic Regression - Graphs</a:t>
            </a:r>
          </a:p>
          <a:p>
            <a:pPr lvl="0">
              <a:spcBef>
                <a:spcPts val="0"/>
              </a:spcBef>
              <a:buNone/>
            </a:pPr>
            <a:r>
              <a:t/>
            </a:r>
            <a:endParaRPr/>
          </a:p>
        </p:txBody>
      </p:sp>
      <p:sp>
        <p:nvSpPr>
          <p:cNvPr id="318" name="Shape 318"/>
          <p:cNvSpPr txBox="1"/>
          <p:nvPr>
            <p:ph idx="1" type="body"/>
          </p:nvPr>
        </p:nvSpPr>
        <p:spPr>
          <a:xfrm>
            <a:off x="3117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sp>
        <p:nvSpPr>
          <p:cNvPr id="319" name="Shape 319"/>
          <p:cNvSpPr txBox="1"/>
          <p:nvPr>
            <p:ph idx="2" type="body"/>
          </p:nvPr>
        </p:nvSpPr>
        <p:spPr>
          <a:xfrm>
            <a:off x="48324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pic>
        <p:nvPicPr>
          <p:cNvPr id="320" name="Shape 320"/>
          <p:cNvPicPr preferRelativeResize="0"/>
          <p:nvPr/>
        </p:nvPicPr>
        <p:blipFill>
          <a:blip r:embed="rId3">
            <a:alphaModFix/>
          </a:blip>
          <a:stretch>
            <a:fillRect/>
          </a:stretch>
        </p:blipFill>
        <p:spPr>
          <a:xfrm>
            <a:off x="85725" y="1058225"/>
            <a:ext cx="8972550" cy="4085275"/>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613200"/>
          </a:xfrm>
          <a:prstGeom prst="rect">
            <a:avLst/>
          </a:prstGeom>
        </p:spPr>
        <p:txBody>
          <a:bodyPr anchorCtr="0" anchor="t" bIns="91425" lIns="91425" rIns="91425" tIns="91425">
            <a:noAutofit/>
          </a:bodyPr>
          <a:lstStyle/>
          <a:p>
            <a:pPr lvl="0" algn="ctr">
              <a:spcBef>
                <a:spcPts val="0"/>
              </a:spcBef>
              <a:buNone/>
            </a:pPr>
            <a:r>
              <a:rPr lang="en"/>
              <a:t>Association Rules</a:t>
            </a:r>
          </a:p>
        </p:txBody>
      </p:sp>
      <p:pic>
        <p:nvPicPr>
          <p:cNvPr id="326" name="Shape 326"/>
          <p:cNvPicPr preferRelativeResize="0"/>
          <p:nvPr/>
        </p:nvPicPr>
        <p:blipFill>
          <a:blip r:embed="rId3">
            <a:alphaModFix/>
          </a:blip>
          <a:stretch>
            <a:fillRect/>
          </a:stretch>
        </p:blipFill>
        <p:spPr>
          <a:xfrm>
            <a:off x="107400" y="1000475"/>
            <a:ext cx="8724900" cy="2283374"/>
          </a:xfrm>
          <a:prstGeom prst="rect">
            <a:avLst/>
          </a:prstGeom>
          <a:noFill/>
          <a:ln>
            <a:noFill/>
          </a:ln>
        </p:spPr>
      </p:pic>
      <p:sp>
        <p:nvSpPr>
          <p:cNvPr id="327" name="Shape 327"/>
          <p:cNvSpPr txBox="1"/>
          <p:nvPr>
            <p:ph idx="1" type="body"/>
          </p:nvPr>
        </p:nvSpPr>
        <p:spPr>
          <a:xfrm>
            <a:off x="268650" y="3213300"/>
            <a:ext cx="8606700" cy="1777200"/>
          </a:xfrm>
          <a:prstGeom prst="rect">
            <a:avLst/>
          </a:prstGeom>
        </p:spPr>
        <p:txBody>
          <a:bodyPr anchorCtr="0" anchor="t" bIns="91425" lIns="91425" rIns="91425" tIns="91425">
            <a:noAutofit/>
          </a:bodyPr>
          <a:lstStyle/>
          <a:p>
            <a:pPr lvl="0" rtl="0">
              <a:spcBef>
                <a:spcPts val="0"/>
              </a:spcBef>
              <a:buNone/>
            </a:pPr>
            <a:r>
              <a:rPr lang="en"/>
              <a:t>Goal:</a:t>
            </a:r>
          </a:p>
          <a:p>
            <a:pPr indent="-228600" lvl="0" marL="457200" rtl="0">
              <a:spcBef>
                <a:spcPts val="0"/>
              </a:spcBef>
              <a:buChar char="●"/>
            </a:pPr>
            <a:r>
              <a:rPr lang="en"/>
              <a:t>To find frequent or interesting patterns, associations, correlations or causal structures among sets of items or objects in databases or other information repositories.</a:t>
            </a:r>
          </a:p>
          <a:p>
            <a:pPr indent="-228600" lvl="0" marL="457200" rtl="0">
              <a:spcBef>
                <a:spcPts val="0"/>
              </a:spcBef>
              <a:buChar char="●"/>
            </a:pPr>
            <a:r>
              <a:rPr lang="en"/>
              <a:t>To describe relationships in terms of association rules X⇒Y</a:t>
            </a:r>
          </a:p>
          <a:p>
            <a:pPr lvl="0" rtl="0">
              <a:spcBef>
                <a:spcPts val="0"/>
              </a:spcBef>
              <a:buNone/>
            </a:pPr>
            <a:r>
              <a:rPr lang="en"/>
              <a:t>Many measures of interest available but the two most used are Support and Confidence.</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Apriori Algorithm	</a:t>
            </a:r>
          </a:p>
        </p:txBody>
      </p:sp>
      <p:sp>
        <p:nvSpPr>
          <p:cNvPr id="333" name="Shape 333"/>
          <p:cNvSpPr txBox="1"/>
          <p:nvPr>
            <p:ph idx="1" type="body"/>
          </p:nvPr>
        </p:nvSpPr>
        <p:spPr>
          <a:xfrm>
            <a:off x="0" y="1148125"/>
            <a:ext cx="5025900" cy="3397200"/>
          </a:xfrm>
          <a:prstGeom prst="rect">
            <a:avLst/>
          </a:prstGeom>
        </p:spPr>
        <p:txBody>
          <a:bodyPr anchorCtr="0" anchor="t" bIns="91425" lIns="91425" rIns="91425" tIns="91425">
            <a:noAutofit/>
          </a:bodyPr>
          <a:lstStyle/>
          <a:p>
            <a:pPr indent="-228600" lvl="0" marL="457200" rtl="0">
              <a:spcBef>
                <a:spcPts val="0"/>
              </a:spcBef>
              <a:buChar char="●"/>
            </a:pPr>
            <a:r>
              <a:rPr lang="en"/>
              <a:t>Is the most influential association rule miner algorithm.  </a:t>
            </a:r>
          </a:p>
          <a:p>
            <a:pPr indent="-228600" lvl="0" marL="457200" rtl="0">
              <a:spcBef>
                <a:spcPts val="0"/>
              </a:spcBef>
              <a:buChar char="●"/>
            </a:pPr>
            <a:r>
              <a:rPr lang="en"/>
              <a:t>Algorithm has below two steps, </a:t>
            </a:r>
          </a:p>
          <a:p>
            <a:pPr indent="-228600" lvl="1" marL="914400" rtl="0">
              <a:spcBef>
                <a:spcPts val="0"/>
              </a:spcBef>
              <a:buChar char="○"/>
            </a:pPr>
            <a:r>
              <a:rPr lang="en"/>
              <a:t>Generate all frequent itemsets whose support ≥ minSup </a:t>
            </a:r>
          </a:p>
          <a:p>
            <a:pPr indent="-228600" lvl="1" marL="914400" rtl="0">
              <a:spcBef>
                <a:spcPts val="0"/>
              </a:spcBef>
              <a:buChar char="○"/>
            </a:pPr>
            <a:r>
              <a:rPr lang="en"/>
              <a:t>Use only frequent itemsets to generate association rules.</a:t>
            </a:r>
          </a:p>
          <a:p>
            <a:pPr lvl="0" rtl="0">
              <a:spcBef>
                <a:spcPts val="0"/>
              </a:spcBef>
              <a:buNone/>
            </a:pPr>
            <a:r>
              <a:t/>
            </a:r>
            <a:endParaRPr/>
          </a:p>
          <a:p>
            <a:pPr lvl="0" rtl="0">
              <a:spcBef>
                <a:spcPts val="0"/>
              </a:spcBef>
              <a:buNone/>
            </a:pPr>
            <a:r>
              <a:rPr lang="en"/>
              <a:t>Procedure:</a:t>
            </a:r>
          </a:p>
          <a:p>
            <a:pPr indent="-228600" lvl="0" marL="457200" rtl="0">
              <a:spcBef>
                <a:spcPts val="0"/>
              </a:spcBef>
              <a:buChar char="●"/>
            </a:pPr>
            <a:r>
              <a:rPr lang="en"/>
              <a:t>Apply apriori algorithm to find interesting patterns. </a:t>
            </a:r>
          </a:p>
          <a:p>
            <a:pPr indent="-228600" lvl="0" marL="457200" rtl="0">
              <a:spcBef>
                <a:spcPts val="0"/>
              </a:spcBef>
              <a:buChar char="●"/>
            </a:pPr>
            <a:r>
              <a:rPr lang="en"/>
              <a:t>Can predict data based on interesting patterns found on overall data.</a:t>
            </a:r>
          </a:p>
          <a:p>
            <a:pPr lvl="0" rtl="0">
              <a:spcBef>
                <a:spcPts val="0"/>
              </a:spcBef>
              <a:buNone/>
            </a:pPr>
            <a:r>
              <a:t/>
            </a:r>
            <a:endParaRPr/>
          </a:p>
          <a:p>
            <a:pPr indent="0" lvl="0" marL="0" rtl="0">
              <a:spcBef>
                <a:spcPts val="0"/>
              </a:spcBef>
              <a:buNone/>
            </a:pPr>
            <a:r>
              <a:t/>
            </a:r>
            <a:endParaRPr/>
          </a:p>
          <a:p>
            <a:pPr indent="0" lvl="0" marL="0">
              <a:spcBef>
                <a:spcPts val="0"/>
              </a:spcBef>
              <a:buNone/>
            </a:pPr>
            <a:r>
              <a:t/>
            </a:r>
            <a:endParaRPr/>
          </a:p>
        </p:txBody>
      </p:sp>
      <p:pic>
        <p:nvPicPr>
          <p:cNvPr id="334" name="Shape 334"/>
          <p:cNvPicPr preferRelativeResize="0"/>
          <p:nvPr/>
        </p:nvPicPr>
        <p:blipFill>
          <a:blip r:embed="rId3">
            <a:alphaModFix/>
          </a:blip>
          <a:stretch>
            <a:fillRect/>
          </a:stretch>
        </p:blipFill>
        <p:spPr>
          <a:xfrm>
            <a:off x="4861025" y="103475"/>
            <a:ext cx="4282975" cy="4039574"/>
          </a:xfrm>
          <a:prstGeom prst="rect">
            <a:avLst/>
          </a:prstGeom>
          <a:noFill/>
          <a:ln>
            <a:noFill/>
          </a:ln>
        </p:spPr>
      </p:pic>
      <p:sp>
        <p:nvSpPr>
          <p:cNvPr id="335" name="Shape 335"/>
          <p:cNvSpPr txBox="1"/>
          <p:nvPr>
            <p:ph idx="1" type="body"/>
          </p:nvPr>
        </p:nvSpPr>
        <p:spPr>
          <a:xfrm>
            <a:off x="4943425" y="4143050"/>
            <a:ext cx="3999900" cy="965100"/>
          </a:xfrm>
          <a:prstGeom prst="rect">
            <a:avLst/>
          </a:prstGeom>
        </p:spPr>
        <p:txBody>
          <a:bodyPr anchorCtr="0" anchor="t" bIns="91425" lIns="91425" rIns="91425" tIns="91425">
            <a:noAutofit/>
          </a:bodyPr>
          <a:lstStyle/>
          <a:p>
            <a:pPr lvl="0" rtl="0">
              <a:spcBef>
                <a:spcPts val="0"/>
              </a:spcBef>
              <a:buNone/>
            </a:pPr>
            <a:r>
              <a:rPr lang="en"/>
              <a:t>For ‘d’ items, ‘(2^d - 1)’ itemsets are possible. </a:t>
            </a:r>
          </a:p>
          <a:p>
            <a:pPr lvl="0" rtl="0">
              <a:spcBef>
                <a:spcPts val="0"/>
              </a:spcBef>
              <a:buNone/>
            </a:pPr>
            <a:r>
              <a:rPr lang="en"/>
              <a:t>Do we need to generate them all?</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311700" y="445025"/>
            <a:ext cx="8520600" cy="613200"/>
          </a:xfrm>
          <a:prstGeom prst="rect">
            <a:avLst/>
          </a:prstGeom>
        </p:spPr>
        <p:txBody>
          <a:bodyPr anchorCtr="0" anchor="t" bIns="91425" lIns="91425" rIns="91425" tIns="91425">
            <a:noAutofit/>
          </a:bodyPr>
          <a:lstStyle/>
          <a:p>
            <a:pPr lvl="0" algn="ctr">
              <a:spcBef>
                <a:spcPts val="0"/>
              </a:spcBef>
              <a:buNone/>
            </a:pPr>
            <a:r>
              <a:rPr lang="en"/>
              <a:t>Association Rule Mining Results</a:t>
            </a:r>
          </a:p>
        </p:txBody>
      </p:sp>
      <p:sp>
        <p:nvSpPr>
          <p:cNvPr id="341" name="Shape 341"/>
          <p:cNvSpPr txBox="1"/>
          <p:nvPr>
            <p:ph idx="1" type="body"/>
          </p:nvPr>
        </p:nvSpPr>
        <p:spPr>
          <a:xfrm>
            <a:off x="311700" y="1171675"/>
            <a:ext cx="3999900" cy="3397200"/>
          </a:xfrm>
          <a:prstGeom prst="rect">
            <a:avLst/>
          </a:prstGeom>
        </p:spPr>
        <p:txBody>
          <a:bodyPr anchorCtr="0" anchor="t" bIns="91425" lIns="91425" rIns="91425" tIns="91425">
            <a:noAutofit/>
          </a:bodyPr>
          <a:lstStyle/>
          <a:p>
            <a:pPr lvl="0">
              <a:lnSpc>
                <a:spcPct val="115000"/>
              </a:lnSpc>
              <a:spcBef>
                <a:spcPts val="0"/>
              </a:spcBef>
              <a:buClr>
                <a:schemeClr val="dk1"/>
              </a:buClr>
              <a:buSzPct val="78571"/>
              <a:buFont typeface="Arial"/>
              <a:buNone/>
            </a:pPr>
            <a:r>
              <a:rPr lang="en"/>
              <a:t>I have applied association rule mining on our movie data set but we did not get any interesting patterns which can be useful for this project to suggest new movie recommendations to the user.</a:t>
            </a:r>
          </a:p>
          <a:p>
            <a:pPr lvl="0">
              <a:spcBef>
                <a:spcPts val="0"/>
              </a:spcBef>
              <a:buNone/>
            </a:pPr>
            <a:r>
              <a:t/>
            </a:r>
            <a:endParaRPr/>
          </a:p>
        </p:txBody>
      </p:sp>
      <p:sp>
        <p:nvSpPr>
          <p:cNvPr id="342" name="Shape 342"/>
          <p:cNvSpPr txBox="1"/>
          <p:nvPr>
            <p:ph idx="2" type="body"/>
          </p:nvPr>
        </p:nvSpPr>
        <p:spPr>
          <a:xfrm>
            <a:off x="48324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pic>
        <p:nvPicPr>
          <p:cNvPr id="343" name="Shape 343"/>
          <p:cNvPicPr preferRelativeResize="0"/>
          <p:nvPr/>
        </p:nvPicPr>
        <p:blipFill>
          <a:blip r:embed="rId3">
            <a:alphaModFix/>
          </a:blip>
          <a:stretch>
            <a:fillRect/>
          </a:stretch>
        </p:blipFill>
        <p:spPr>
          <a:xfrm>
            <a:off x="4499825" y="967037"/>
            <a:ext cx="4419600" cy="4086225"/>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311700" y="445025"/>
            <a:ext cx="8520600" cy="613200"/>
          </a:xfrm>
          <a:prstGeom prst="rect">
            <a:avLst/>
          </a:prstGeom>
        </p:spPr>
        <p:txBody>
          <a:bodyPr anchorCtr="0" anchor="t" bIns="91425" lIns="91425" rIns="91425" tIns="91425">
            <a:noAutofit/>
          </a:bodyPr>
          <a:lstStyle/>
          <a:p>
            <a:pPr lvl="0" algn="ctr">
              <a:spcBef>
                <a:spcPts val="0"/>
              </a:spcBef>
              <a:buClr>
                <a:schemeClr val="dk1"/>
              </a:buClr>
              <a:buSzPct val="36666"/>
              <a:buFont typeface="Arial"/>
              <a:buNone/>
            </a:pPr>
            <a:r>
              <a:rPr lang="en"/>
              <a:t>Association Rule Mining Results Continued.</a:t>
            </a:r>
          </a:p>
          <a:p>
            <a:pPr lvl="0">
              <a:spcBef>
                <a:spcPts val="0"/>
              </a:spcBef>
              <a:buNone/>
            </a:pPr>
            <a:r>
              <a:t/>
            </a:r>
            <a:endParaRPr/>
          </a:p>
        </p:txBody>
      </p:sp>
      <p:sp>
        <p:nvSpPr>
          <p:cNvPr id="349" name="Shape 349"/>
          <p:cNvSpPr txBox="1"/>
          <p:nvPr>
            <p:ph idx="1" type="body"/>
          </p:nvPr>
        </p:nvSpPr>
        <p:spPr>
          <a:xfrm>
            <a:off x="3117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sp>
        <p:nvSpPr>
          <p:cNvPr id="350" name="Shape 350"/>
          <p:cNvSpPr txBox="1"/>
          <p:nvPr>
            <p:ph idx="2" type="body"/>
          </p:nvPr>
        </p:nvSpPr>
        <p:spPr>
          <a:xfrm>
            <a:off x="4832400" y="1171675"/>
            <a:ext cx="3999900" cy="3397200"/>
          </a:xfrm>
          <a:prstGeom prst="rect">
            <a:avLst/>
          </a:prstGeom>
        </p:spPr>
        <p:txBody>
          <a:bodyPr anchorCtr="0" anchor="t" bIns="91425" lIns="91425" rIns="91425" tIns="91425">
            <a:noAutofit/>
          </a:bodyPr>
          <a:lstStyle/>
          <a:p>
            <a:pPr lvl="0">
              <a:spcBef>
                <a:spcPts val="0"/>
              </a:spcBef>
              <a:buNone/>
            </a:pPr>
            <a:r>
              <a:t/>
            </a:r>
            <a:endParaRPr/>
          </a:p>
        </p:txBody>
      </p:sp>
      <p:pic>
        <p:nvPicPr>
          <p:cNvPr id="351" name="Shape 351"/>
          <p:cNvPicPr preferRelativeResize="0"/>
          <p:nvPr/>
        </p:nvPicPr>
        <p:blipFill>
          <a:blip r:embed="rId3">
            <a:alphaModFix/>
          </a:blip>
          <a:stretch>
            <a:fillRect/>
          </a:stretch>
        </p:blipFill>
        <p:spPr>
          <a:xfrm>
            <a:off x="183375" y="1119200"/>
            <a:ext cx="8692100" cy="38104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236750" y="237375"/>
            <a:ext cx="4045199" cy="1333200"/>
          </a:xfrm>
          <a:prstGeom prst="rect">
            <a:avLst/>
          </a:prstGeom>
        </p:spPr>
        <p:txBody>
          <a:bodyPr anchorCtr="0" anchor="b" bIns="91425" lIns="91425" rIns="91425" tIns="91425">
            <a:noAutofit/>
          </a:bodyPr>
          <a:lstStyle/>
          <a:p>
            <a:pPr lvl="0">
              <a:spcBef>
                <a:spcPts val="0"/>
              </a:spcBef>
              <a:buClr>
                <a:srgbClr val="000000"/>
              </a:buClr>
              <a:buSzPct val="26190"/>
              <a:buFont typeface="Arial"/>
              <a:buNone/>
            </a:pPr>
            <a:r>
              <a:rPr lang="en"/>
              <a:t>Data Mining Techniques</a:t>
            </a:r>
          </a:p>
        </p:txBody>
      </p:sp>
      <p:sp>
        <p:nvSpPr>
          <p:cNvPr id="77" name="Shape 77"/>
          <p:cNvSpPr txBox="1"/>
          <p:nvPr>
            <p:ph idx="2" type="body"/>
          </p:nvPr>
        </p:nvSpPr>
        <p:spPr>
          <a:xfrm>
            <a:off x="236750" y="1448400"/>
            <a:ext cx="3837000" cy="3695099"/>
          </a:xfrm>
          <a:prstGeom prst="rect">
            <a:avLst/>
          </a:prstGeom>
        </p:spPr>
        <p:txBody>
          <a:bodyPr anchorCtr="0" anchor="ctr" bIns="91425" lIns="91425" rIns="91425" tIns="91425">
            <a:noAutofit/>
          </a:bodyPr>
          <a:lstStyle/>
          <a:p>
            <a:pPr lvl="0" rtl="0">
              <a:spcBef>
                <a:spcPts val="0"/>
              </a:spcBef>
              <a:spcAft>
                <a:spcPts val="1600"/>
              </a:spcAft>
              <a:buNone/>
            </a:pPr>
            <a:r>
              <a:t/>
            </a:r>
            <a:endParaRPr sz="2400">
              <a:solidFill>
                <a:srgbClr val="000000"/>
              </a:solidFill>
            </a:endParaRPr>
          </a:p>
          <a:p>
            <a:pPr indent="-381000" lvl="0" marL="457200" rtl="0">
              <a:spcBef>
                <a:spcPts val="0"/>
              </a:spcBef>
              <a:spcAft>
                <a:spcPts val="1600"/>
              </a:spcAft>
              <a:buClr>
                <a:srgbClr val="000000"/>
              </a:buClr>
              <a:buSzPct val="100000"/>
            </a:pPr>
            <a:r>
              <a:rPr lang="en" sz="2400">
                <a:solidFill>
                  <a:srgbClr val="000000"/>
                </a:solidFill>
              </a:rPr>
              <a:t>K means clustering</a:t>
            </a:r>
          </a:p>
          <a:p>
            <a:pPr indent="-381000" lvl="0" marL="457200" rtl="0">
              <a:spcBef>
                <a:spcPts val="0"/>
              </a:spcBef>
              <a:spcAft>
                <a:spcPts val="1600"/>
              </a:spcAft>
              <a:buClr>
                <a:srgbClr val="000000"/>
              </a:buClr>
              <a:buSzPct val="100000"/>
            </a:pPr>
            <a:r>
              <a:rPr lang="en" sz="2400">
                <a:solidFill>
                  <a:srgbClr val="000000"/>
                </a:solidFill>
              </a:rPr>
              <a:t>Alternative Least Square Algorithm</a:t>
            </a:r>
          </a:p>
          <a:p>
            <a:pPr indent="-381000" lvl="0" marL="457200" rtl="0">
              <a:spcBef>
                <a:spcPts val="0"/>
              </a:spcBef>
              <a:spcAft>
                <a:spcPts val="1600"/>
              </a:spcAft>
              <a:buClr>
                <a:srgbClr val="000000"/>
              </a:buClr>
              <a:buSzPct val="100000"/>
            </a:pPr>
            <a:r>
              <a:rPr lang="en" sz="2400">
                <a:solidFill>
                  <a:srgbClr val="000000"/>
                </a:solidFill>
              </a:rPr>
              <a:t>Decision Tree</a:t>
            </a:r>
          </a:p>
          <a:p>
            <a:pPr indent="-381000" lvl="0" marL="457200">
              <a:spcBef>
                <a:spcPts val="0"/>
              </a:spcBef>
              <a:spcAft>
                <a:spcPts val="1600"/>
              </a:spcAft>
              <a:buClr>
                <a:srgbClr val="000000"/>
              </a:buClr>
              <a:buSzPct val="100000"/>
            </a:pPr>
            <a:r>
              <a:rPr lang="en" sz="2400">
                <a:solidFill>
                  <a:srgbClr val="000000"/>
                </a:solidFill>
              </a:rPr>
              <a:t>Logistic Regression</a:t>
            </a:r>
          </a:p>
        </p:txBody>
      </p:sp>
      <p:sp>
        <p:nvSpPr>
          <p:cNvPr id="78" name="Shape 78"/>
          <p:cNvSpPr txBox="1"/>
          <p:nvPr/>
        </p:nvSpPr>
        <p:spPr>
          <a:xfrm>
            <a:off x="4796800" y="91600"/>
            <a:ext cx="4045199" cy="1681200"/>
          </a:xfrm>
          <a:prstGeom prst="rect">
            <a:avLst/>
          </a:prstGeom>
          <a:noFill/>
          <a:ln>
            <a:noFill/>
          </a:ln>
        </p:spPr>
        <p:txBody>
          <a:bodyPr anchorCtr="0" anchor="ctr" bIns="91425" lIns="91425" rIns="91425" tIns="91425">
            <a:noAutofit/>
          </a:bodyPr>
          <a:lstStyle/>
          <a:p>
            <a:pPr lvl="0" rtl="0" algn="l">
              <a:spcBef>
                <a:spcPts val="0"/>
              </a:spcBef>
              <a:buNone/>
            </a:pPr>
            <a:r>
              <a:rPr lang="en" sz="4200">
                <a:solidFill>
                  <a:schemeClr val="accent1"/>
                </a:solidFill>
                <a:latin typeface="Old Standard TT"/>
                <a:ea typeface="Old Standard TT"/>
                <a:cs typeface="Old Standard TT"/>
                <a:sym typeface="Old Standard TT"/>
              </a:rPr>
              <a:t>Languages and Tools used.</a:t>
            </a:r>
          </a:p>
          <a:p>
            <a:pPr lvl="0" rtl="0">
              <a:spcBef>
                <a:spcPts val="0"/>
              </a:spcBef>
              <a:buNone/>
            </a:pPr>
            <a:r>
              <a:t/>
            </a:r>
            <a:endParaRPr/>
          </a:p>
        </p:txBody>
      </p:sp>
      <p:sp>
        <p:nvSpPr>
          <p:cNvPr id="79" name="Shape 79"/>
          <p:cNvSpPr txBox="1"/>
          <p:nvPr>
            <p:ph idx="2" type="body"/>
          </p:nvPr>
        </p:nvSpPr>
        <p:spPr>
          <a:xfrm>
            <a:off x="4900900" y="1936650"/>
            <a:ext cx="3837000" cy="2760599"/>
          </a:xfrm>
          <a:prstGeom prst="rect">
            <a:avLst/>
          </a:prstGeom>
        </p:spPr>
        <p:txBody>
          <a:bodyPr anchorCtr="0" anchor="ctr" bIns="91425" lIns="91425" rIns="91425" tIns="91425">
            <a:noAutofit/>
          </a:bodyPr>
          <a:lstStyle/>
          <a:p>
            <a:pPr indent="-381000" lvl="0" marL="457200" rtl="0">
              <a:spcBef>
                <a:spcPts val="0"/>
              </a:spcBef>
              <a:spcAft>
                <a:spcPts val="1600"/>
              </a:spcAft>
              <a:buClr>
                <a:schemeClr val="lt1"/>
              </a:buClr>
              <a:buSzPct val="100000"/>
            </a:pPr>
            <a:r>
              <a:rPr lang="en" sz="2400">
                <a:solidFill>
                  <a:schemeClr val="lt1"/>
                </a:solidFill>
              </a:rPr>
              <a:t>Analysis</a:t>
            </a:r>
          </a:p>
          <a:p>
            <a:pPr indent="-381000" lvl="1" marL="914400" rtl="0">
              <a:spcBef>
                <a:spcPts val="0"/>
              </a:spcBef>
              <a:spcAft>
                <a:spcPts val="1600"/>
              </a:spcAft>
              <a:buClr>
                <a:schemeClr val="lt1"/>
              </a:buClr>
              <a:buSzPct val="100000"/>
            </a:pPr>
            <a:r>
              <a:rPr lang="en" sz="2400">
                <a:solidFill>
                  <a:schemeClr val="lt1"/>
                </a:solidFill>
              </a:rPr>
              <a:t>R</a:t>
            </a:r>
          </a:p>
          <a:p>
            <a:pPr indent="-381000" lvl="1" marL="914400" rtl="0">
              <a:spcBef>
                <a:spcPts val="0"/>
              </a:spcBef>
              <a:spcAft>
                <a:spcPts val="1600"/>
              </a:spcAft>
              <a:buClr>
                <a:schemeClr val="lt1"/>
              </a:buClr>
              <a:buSzPct val="100000"/>
            </a:pPr>
            <a:r>
              <a:rPr lang="en" sz="2400">
                <a:solidFill>
                  <a:schemeClr val="lt1"/>
                </a:solidFill>
              </a:rPr>
              <a:t>Scala</a:t>
            </a:r>
          </a:p>
          <a:p>
            <a:pPr indent="-381000" lvl="1" marL="914400" rtl="0">
              <a:spcBef>
                <a:spcPts val="0"/>
              </a:spcBef>
              <a:spcAft>
                <a:spcPts val="1600"/>
              </a:spcAft>
              <a:buClr>
                <a:schemeClr val="lt1"/>
              </a:buClr>
              <a:buSzPct val="100000"/>
            </a:pPr>
            <a:r>
              <a:rPr lang="en" sz="2400">
                <a:solidFill>
                  <a:schemeClr val="lt1"/>
                </a:solidFill>
              </a:rPr>
              <a:t>Hadoop + Spark</a:t>
            </a:r>
          </a:p>
          <a:p>
            <a:pPr lvl="0" rtl="0">
              <a:spcBef>
                <a:spcPts val="0"/>
              </a:spcBef>
              <a:spcAft>
                <a:spcPts val="1600"/>
              </a:spcAft>
              <a:buNone/>
            </a:pPr>
            <a:r>
              <a:t/>
            </a:r>
            <a:endParaRPr>
              <a:solidFill>
                <a:schemeClr val="lt1"/>
              </a:solidFill>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Reference to DataSets</a:t>
            </a:r>
          </a:p>
        </p:txBody>
      </p:sp>
      <p:sp>
        <p:nvSpPr>
          <p:cNvPr id="357" name="Shape 357"/>
          <p:cNvSpPr txBox="1"/>
          <p:nvPr>
            <p:ph idx="1" type="body"/>
          </p:nvPr>
        </p:nvSpPr>
        <p:spPr>
          <a:xfrm>
            <a:off x="311700" y="1444775"/>
            <a:ext cx="8520599" cy="28682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MovieLens	</a:t>
            </a:r>
            <a:r>
              <a:rPr lang="en" u="sng">
                <a:solidFill>
                  <a:schemeClr val="hlink"/>
                </a:solidFill>
                <a:hlinkClick r:id="rId3"/>
              </a:rPr>
              <a:t>http://grouplens.org/datasets/movielens/</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92625"/>
            <a:ext cx="8520599" cy="613200"/>
          </a:xfrm>
          <a:prstGeom prst="rect">
            <a:avLst/>
          </a:prstGeom>
        </p:spPr>
        <p:txBody>
          <a:bodyPr anchorCtr="0" anchor="t" bIns="91425" lIns="91425" rIns="91425" tIns="91425">
            <a:noAutofit/>
          </a:bodyPr>
          <a:lstStyle/>
          <a:p>
            <a:pPr lvl="0">
              <a:spcBef>
                <a:spcPts val="0"/>
              </a:spcBef>
              <a:buNone/>
            </a:pPr>
            <a:r>
              <a:rPr lang="en" sz="3600"/>
              <a:t>How?</a:t>
            </a:r>
          </a:p>
        </p:txBody>
      </p:sp>
      <p:sp>
        <p:nvSpPr>
          <p:cNvPr id="85" name="Shape 85"/>
          <p:cNvSpPr txBox="1"/>
          <p:nvPr>
            <p:ph idx="1" type="body"/>
          </p:nvPr>
        </p:nvSpPr>
        <p:spPr>
          <a:xfrm>
            <a:off x="311700" y="1171675"/>
            <a:ext cx="3999899" cy="3860400"/>
          </a:xfrm>
          <a:prstGeom prst="rect">
            <a:avLst/>
          </a:prstGeom>
        </p:spPr>
        <p:txBody>
          <a:bodyPr anchorCtr="0" anchor="t" bIns="91425" lIns="91425" rIns="91425" tIns="91425">
            <a:noAutofit/>
          </a:bodyPr>
          <a:lstStyle/>
          <a:p>
            <a:pPr indent="-330200" lvl="0" marL="457200" rtl="0">
              <a:lnSpc>
                <a:spcPct val="150000"/>
              </a:lnSpc>
              <a:spcBef>
                <a:spcPts val="0"/>
              </a:spcBef>
              <a:buSzPct val="100000"/>
            </a:pPr>
            <a:r>
              <a:rPr lang="en" sz="1600"/>
              <a:t>DataSet inspection</a:t>
            </a:r>
          </a:p>
          <a:p>
            <a:pPr indent="-330200" lvl="1" marL="914400" rtl="0">
              <a:lnSpc>
                <a:spcPct val="150000"/>
              </a:lnSpc>
              <a:spcBef>
                <a:spcPts val="0"/>
              </a:spcBef>
              <a:buSzPct val="100000"/>
            </a:pPr>
            <a:r>
              <a:rPr lang="en" sz="1600"/>
              <a:t>missing data?</a:t>
            </a:r>
          </a:p>
          <a:p>
            <a:pPr indent="-330200" lvl="1" marL="914400" rtl="0">
              <a:lnSpc>
                <a:spcPct val="150000"/>
              </a:lnSpc>
              <a:spcBef>
                <a:spcPts val="0"/>
              </a:spcBef>
              <a:buSzPct val="100000"/>
            </a:pPr>
            <a:r>
              <a:rPr lang="en" sz="1600"/>
              <a:t>outliers?</a:t>
            </a:r>
          </a:p>
          <a:p>
            <a:pPr indent="-330200" lvl="0" marL="457200" rtl="0">
              <a:lnSpc>
                <a:spcPct val="150000"/>
              </a:lnSpc>
              <a:spcBef>
                <a:spcPts val="0"/>
              </a:spcBef>
              <a:buSzPct val="100000"/>
            </a:pPr>
            <a:r>
              <a:rPr lang="en" sz="1600"/>
              <a:t>Inspection to see consistency</a:t>
            </a:r>
          </a:p>
          <a:p>
            <a:pPr indent="-330200" lvl="0" marL="457200" rtl="0">
              <a:lnSpc>
                <a:spcPct val="150000"/>
              </a:lnSpc>
              <a:spcBef>
                <a:spcPts val="0"/>
              </a:spcBef>
              <a:buSzPct val="100000"/>
            </a:pPr>
            <a:r>
              <a:rPr lang="en" sz="1600"/>
              <a:t>DataSet to DataFrame</a:t>
            </a:r>
          </a:p>
          <a:p>
            <a:pPr indent="-330200" lvl="0" marL="457200" rtl="0">
              <a:lnSpc>
                <a:spcPct val="150000"/>
              </a:lnSpc>
              <a:spcBef>
                <a:spcPts val="0"/>
              </a:spcBef>
              <a:buSzPct val="100000"/>
            </a:pPr>
            <a:r>
              <a:rPr lang="en" sz="1600"/>
              <a:t>Division of DataFrame in 70/30</a:t>
            </a:r>
          </a:p>
          <a:p>
            <a:pPr indent="-330200" lvl="0" marL="457200" rtl="0">
              <a:lnSpc>
                <a:spcPct val="150000"/>
              </a:lnSpc>
              <a:spcBef>
                <a:spcPts val="0"/>
              </a:spcBef>
              <a:buSzPct val="100000"/>
            </a:pPr>
            <a:r>
              <a:rPr lang="en" sz="1600"/>
              <a:t>Perform modeling of 70%</a:t>
            </a:r>
          </a:p>
          <a:p>
            <a:pPr indent="-330200" lvl="0" marL="457200" rtl="0">
              <a:lnSpc>
                <a:spcPct val="150000"/>
              </a:lnSpc>
              <a:spcBef>
                <a:spcPts val="0"/>
              </a:spcBef>
              <a:buSzPct val="100000"/>
            </a:pPr>
            <a:r>
              <a:rPr lang="en" sz="1600"/>
              <a:t>Visualization</a:t>
            </a:r>
          </a:p>
          <a:p>
            <a:pPr indent="-330200" lvl="0" marL="457200" rtl="0">
              <a:lnSpc>
                <a:spcPct val="150000"/>
              </a:lnSpc>
              <a:spcBef>
                <a:spcPts val="0"/>
              </a:spcBef>
              <a:buSzPct val="100000"/>
            </a:pPr>
            <a:r>
              <a:rPr lang="en" sz="1600"/>
              <a:t>Predictive analysis</a:t>
            </a:r>
          </a:p>
          <a:p>
            <a:pPr indent="-330200" lvl="0" marL="457200" rtl="0">
              <a:lnSpc>
                <a:spcPct val="150000"/>
              </a:lnSpc>
              <a:spcBef>
                <a:spcPts val="0"/>
              </a:spcBef>
              <a:buSzPct val="100000"/>
            </a:pPr>
            <a:r>
              <a:rPr lang="en" sz="1600"/>
              <a:t>Test prediction from model on 30%</a:t>
            </a:r>
          </a:p>
        </p:txBody>
      </p:sp>
      <p:pic>
        <p:nvPicPr>
          <p:cNvPr id="86" name="Shape 86"/>
          <p:cNvPicPr preferRelativeResize="0"/>
          <p:nvPr/>
        </p:nvPicPr>
        <p:blipFill>
          <a:blip r:embed="rId3">
            <a:alphaModFix/>
          </a:blip>
          <a:stretch>
            <a:fillRect/>
          </a:stretch>
        </p:blipFill>
        <p:spPr>
          <a:xfrm>
            <a:off x="4874725" y="2643650"/>
            <a:ext cx="4269274" cy="2499849"/>
          </a:xfrm>
          <a:prstGeom prst="rect">
            <a:avLst/>
          </a:prstGeom>
          <a:noFill/>
          <a:ln>
            <a:noFill/>
          </a:ln>
        </p:spPr>
      </p:pic>
      <p:pic>
        <p:nvPicPr>
          <p:cNvPr id="87" name="Shape 87"/>
          <p:cNvPicPr preferRelativeResize="0"/>
          <p:nvPr/>
        </p:nvPicPr>
        <p:blipFill>
          <a:blip r:embed="rId4">
            <a:alphaModFix/>
          </a:blip>
          <a:stretch>
            <a:fillRect/>
          </a:stretch>
        </p:blipFill>
        <p:spPr>
          <a:xfrm>
            <a:off x="4874725" y="0"/>
            <a:ext cx="4269274" cy="25889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311700" y="292625"/>
            <a:ext cx="8520599" cy="613200"/>
          </a:xfrm>
          <a:prstGeom prst="rect">
            <a:avLst/>
          </a:prstGeom>
        </p:spPr>
        <p:txBody>
          <a:bodyPr anchorCtr="0" anchor="t" bIns="91425" lIns="91425" rIns="91425" tIns="91425">
            <a:noAutofit/>
          </a:bodyPr>
          <a:lstStyle/>
          <a:p>
            <a:pPr lvl="0" rtl="0">
              <a:spcBef>
                <a:spcPts val="0"/>
              </a:spcBef>
              <a:buNone/>
            </a:pPr>
            <a:r>
              <a:rPr lang="en" sz="3600" u="sng">
                <a:solidFill>
                  <a:schemeClr val="accent1"/>
                </a:solidFill>
              </a:rPr>
              <a:t>Prospective ENGINE</a:t>
            </a:r>
          </a:p>
        </p:txBody>
      </p:sp>
      <p:sp>
        <p:nvSpPr>
          <p:cNvPr id="93" name="Shape 93"/>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457200" lvl="0" rtl="0">
              <a:spcBef>
                <a:spcPts val="0"/>
              </a:spcBef>
              <a:spcAft>
                <a:spcPts val="0"/>
              </a:spcAft>
              <a:buNone/>
            </a:pPr>
            <a:r>
              <a:rPr lang="en" sz="2400">
                <a:solidFill>
                  <a:schemeClr val="accent1"/>
                </a:solidFill>
              </a:rPr>
              <a:t>By collecting information about movie ratings we will be able to understand the trend, by year and genre, of the movie industry. Our research aims to provide the public with information about ratings that comes from multiple sources.</a:t>
            </a:r>
          </a:p>
          <a:p>
            <a:pPr lvl="0" rtl="0">
              <a:spcBef>
                <a:spcPts val="0"/>
              </a:spcBef>
              <a:spcAft>
                <a:spcPts val="0"/>
              </a:spcAft>
              <a:buNone/>
            </a:pPr>
            <a:r>
              <a:t/>
            </a:r>
            <a:endParaRPr sz="2400">
              <a:solidFill>
                <a:schemeClr val="accent1"/>
              </a:solidFill>
            </a:endParaRPr>
          </a:p>
          <a:p>
            <a:pPr indent="387350" lvl="0">
              <a:spcBef>
                <a:spcPts val="0"/>
              </a:spcBef>
              <a:spcAft>
                <a:spcPts val="0"/>
              </a:spcAft>
              <a:buClr>
                <a:schemeClr val="dk1"/>
              </a:buClr>
              <a:buSzPct val="45833"/>
              <a:buFont typeface="Arial"/>
              <a:buNone/>
            </a:pPr>
            <a:r>
              <a:rPr lang="en" sz="2400">
                <a:solidFill>
                  <a:schemeClr val="accent1"/>
                </a:solidFill>
              </a:rPr>
              <a:t>Finally, the project will allow us to acquire real word experience of data modeling of a large dataset market and understand the complexity of the process.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613200"/>
          </a:xfrm>
          <a:prstGeom prst="rect">
            <a:avLst/>
          </a:prstGeom>
        </p:spPr>
        <p:txBody>
          <a:bodyPr anchorCtr="0" anchor="t" bIns="91425" lIns="91425" rIns="91425" tIns="91425">
            <a:noAutofit/>
          </a:bodyPr>
          <a:lstStyle/>
          <a:p>
            <a:pPr lvl="0" rtl="0" algn="ctr">
              <a:spcBef>
                <a:spcPts val="0"/>
              </a:spcBef>
              <a:buClr>
                <a:schemeClr val="dk1"/>
              </a:buClr>
              <a:buSzPct val="36666"/>
              <a:buFont typeface="Arial"/>
              <a:buNone/>
            </a:pPr>
            <a:r>
              <a:rPr lang="en"/>
              <a:t>Data Pre-processing and EDA</a:t>
            </a:r>
          </a:p>
          <a:p>
            <a:pPr lvl="0" rtl="0" algn="ctr">
              <a:spcBef>
                <a:spcPts val="0"/>
              </a:spcBef>
              <a:buClr>
                <a:srgbClr val="000000"/>
              </a:buClr>
              <a:buSzPct val="55000"/>
              <a:buFont typeface="Arial"/>
              <a:buNone/>
            </a:pPr>
            <a:r>
              <a:t/>
            </a:r>
            <a:endParaRPr sz="2000" u="sng"/>
          </a:p>
        </p:txBody>
      </p:sp>
      <p:sp>
        <p:nvSpPr>
          <p:cNvPr id="99" name="Shape 99"/>
          <p:cNvSpPr txBox="1"/>
          <p:nvPr>
            <p:ph idx="1" type="body"/>
          </p:nvPr>
        </p:nvSpPr>
        <p:spPr>
          <a:xfrm>
            <a:off x="311700" y="1058225"/>
            <a:ext cx="3698400" cy="3432900"/>
          </a:xfrm>
          <a:prstGeom prst="rect">
            <a:avLst/>
          </a:prstGeom>
        </p:spPr>
        <p:txBody>
          <a:bodyPr anchorCtr="0" anchor="t" bIns="91425" lIns="91425" rIns="91425" tIns="91425">
            <a:noAutofit/>
          </a:bodyPr>
          <a:lstStyle/>
          <a:p>
            <a:pPr lvl="0" rtl="0" algn="ctr">
              <a:spcBef>
                <a:spcPts val="0"/>
              </a:spcBef>
              <a:buNone/>
            </a:pPr>
            <a:r>
              <a:t/>
            </a:r>
            <a:endParaRPr sz="1600"/>
          </a:p>
          <a:p>
            <a:pPr lvl="0" rtl="0" algn="ctr">
              <a:spcBef>
                <a:spcPts val="0"/>
              </a:spcBef>
              <a:buNone/>
            </a:pPr>
            <a:r>
              <a:rPr b="1" lang="en" sz="1800"/>
              <a:t>Data Pre-processing</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00" name="Shape 100"/>
          <p:cNvSpPr txBox="1"/>
          <p:nvPr>
            <p:ph idx="1" type="body"/>
          </p:nvPr>
        </p:nvSpPr>
        <p:spPr>
          <a:xfrm>
            <a:off x="4659825" y="1058225"/>
            <a:ext cx="3698400" cy="3432900"/>
          </a:xfrm>
          <a:prstGeom prst="rect">
            <a:avLst/>
          </a:prstGeom>
        </p:spPr>
        <p:txBody>
          <a:bodyPr anchorCtr="0" anchor="t" bIns="91425" lIns="91425" rIns="91425" tIns="91425">
            <a:noAutofit/>
          </a:bodyPr>
          <a:lstStyle/>
          <a:p>
            <a:pPr lvl="0" rtl="0" algn="ctr">
              <a:spcBef>
                <a:spcPts val="0"/>
              </a:spcBef>
              <a:buNone/>
            </a:pPr>
            <a:r>
              <a:t/>
            </a:r>
            <a:endParaRPr sz="1600"/>
          </a:p>
          <a:p>
            <a:pPr lvl="0" rtl="0" algn="ctr">
              <a:spcBef>
                <a:spcPts val="0"/>
              </a:spcBef>
              <a:buNone/>
            </a:pPr>
            <a:r>
              <a:rPr b="1" lang="en" sz="1800"/>
              <a:t>EDA</a:t>
            </a: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p:txBody>
      </p:sp>
      <p:sp>
        <p:nvSpPr>
          <p:cNvPr id="101" name="Shape 101"/>
          <p:cNvSpPr txBox="1"/>
          <p:nvPr>
            <p:ph idx="2" type="body"/>
          </p:nvPr>
        </p:nvSpPr>
        <p:spPr>
          <a:xfrm>
            <a:off x="2373600" y="2434475"/>
            <a:ext cx="4396800" cy="680400"/>
          </a:xfrm>
          <a:prstGeom prst="rect">
            <a:avLst/>
          </a:prstGeom>
        </p:spPr>
        <p:txBody>
          <a:bodyPr anchorCtr="0" anchor="t" bIns="91425" lIns="91425" rIns="91425" tIns="91425">
            <a:noAutofit/>
          </a:bodyPr>
          <a:lstStyle/>
          <a:p>
            <a:pPr lvl="0">
              <a:spcBef>
                <a:spcPts val="0"/>
              </a:spcBef>
              <a:buNone/>
            </a:pPr>
            <a:r>
              <a:rPr lang="en" sz="1600"/>
              <a:t>70% of time till now is consumed in Data PreProcessing and Exploration Data Analysis.</a:t>
            </a:r>
          </a:p>
          <a:p>
            <a:pPr lvl="0" rtl="0">
              <a:spcBef>
                <a:spcPts val="0"/>
              </a:spcBef>
              <a:buNone/>
            </a:pPr>
            <a:r>
              <a:rPr lang="en" sz="1600"/>
              <a:t>Found some pretty interesting patterns by doing EDA. Let’s look at the graphs.</a:t>
            </a:r>
          </a:p>
        </p:txBody>
      </p:sp>
      <p:sp>
        <p:nvSpPr>
          <p:cNvPr id="102" name="Shape 102"/>
          <p:cNvSpPr txBox="1"/>
          <p:nvPr/>
        </p:nvSpPr>
        <p:spPr>
          <a:xfrm>
            <a:off x="103075" y="104850"/>
            <a:ext cx="1278300" cy="37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latin typeface="Old Standard TT"/>
                <a:ea typeface="Old Standard TT"/>
                <a:cs typeface="Old Standard TT"/>
                <a:sym typeface="Old Standard TT"/>
              </a:rPr>
              <a:t>Progress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1810111" y="0"/>
            <a:ext cx="5523777" cy="51434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1460828" y="0"/>
            <a:ext cx="6222344" cy="51435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