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F5E0C7-2D04-42B9-9B19-3EAEE9A89EE4}"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EFC588-90C1-4CA5-B85F-D78961E1D1F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F5E0C7-2D04-42B9-9B19-3EAEE9A89EE4}"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EFC588-90C1-4CA5-B85F-D78961E1D1F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F5E0C7-2D04-42B9-9B19-3EAEE9A89EE4}"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EFC588-90C1-4CA5-B85F-D78961E1D1F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F5E0C7-2D04-42B9-9B19-3EAEE9A89EE4}"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EFC588-90C1-4CA5-B85F-D78961E1D1F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F5E0C7-2D04-42B9-9B19-3EAEE9A89EE4}"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EFC588-90C1-4CA5-B85F-D78961E1D1F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F5E0C7-2D04-42B9-9B19-3EAEE9A89EE4}" type="datetimeFigureOut">
              <a:rPr lang="en-US" smtClean="0"/>
              <a:t>7/10/2020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EFC588-90C1-4CA5-B85F-D78961E1D1F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F5E0C7-2D04-42B9-9B19-3EAEE9A89EE4}" type="datetimeFigureOut">
              <a:rPr lang="en-US" smtClean="0"/>
              <a:t>7/10/2020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EFC588-90C1-4CA5-B85F-D78961E1D1F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F5E0C7-2D04-42B9-9B19-3EAEE9A89EE4}" type="datetimeFigureOut">
              <a:rPr lang="en-US" smtClean="0"/>
              <a:t>7/10/2020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EFC588-90C1-4CA5-B85F-D78961E1D1F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5E0C7-2D04-42B9-9B19-3EAEE9A89EE4}" type="datetimeFigureOut">
              <a:rPr lang="en-US" smtClean="0"/>
              <a:t>7/10/2020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EFC588-90C1-4CA5-B85F-D78961E1D1F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F5E0C7-2D04-42B9-9B19-3EAEE9A89EE4}" type="datetimeFigureOut">
              <a:rPr lang="en-US" smtClean="0"/>
              <a:t>7/10/2020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EFC588-90C1-4CA5-B85F-D78961E1D1F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F5E0C7-2D04-42B9-9B19-3EAEE9A89EE4}" type="datetimeFigureOut">
              <a:rPr lang="en-US" smtClean="0"/>
              <a:t>7/10/2020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EFC588-90C1-4CA5-B85F-D78961E1D1F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duotone>
              <a:prstClr val="black"/>
              <a:schemeClr val="accent5">
                <a:tint val="45000"/>
                <a:satMod val="400000"/>
              </a:schemeClr>
            </a:duotone>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5E0C7-2D04-42B9-9B19-3EAEE9A89EE4}" type="datetimeFigureOut">
              <a:rPr lang="en-US" smtClean="0"/>
              <a:t>7/10/2020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EFC588-90C1-4CA5-B85F-D78961E1D1F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3048000"/>
            <a:ext cx="8229600" cy="1112838"/>
          </a:xfrm>
        </p:spPr>
        <p:txBody>
          <a:bodyPr>
            <a:noAutofit/>
          </a:bodyPr>
          <a:lstStyle/>
          <a:p>
            <a:r>
              <a:rPr lang="en-US" sz="6000" b="1" dirty="0"/>
              <a:t>Capstone Project – The Battle of Neighborhoods | Finding a Better Place in Scarborough, Toronto</a:t>
            </a:r>
            <a:r>
              <a:rPr lang="en-US" sz="6000" dirty="0"/>
              <a:t/>
            </a:r>
            <a:br>
              <a:rPr lang="en-US" sz="6000" dirty="0"/>
            </a:br>
            <a:endParaRPr lang="en-US" sz="6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School Ratings by Clusters in </a:t>
            </a:r>
            <a:r>
              <a:rPr lang="en-US" sz="3200" b="1" dirty="0" smtClean="0"/>
              <a:t>Central Toronto</a:t>
            </a:r>
            <a:endParaRPr lang="en-US" sz="3200" dirty="0"/>
          </a:p>
        </p:txBody>
      </p:sp>
      <p:pic>
        <p:nvPicPr>
          <p:cNvPr id="4098" name="Picture 2" descr="C:\Users\u s e r\Desktop\projects\Coursera_Capstone\plot1.png"/>
          <p:cNvPicPr>
            <a:picLocks noGrp="1" noChangeAspect="1" noChangeArrowheads="1"/>
          </p:cNvPicPr>
          <p:nvPr>
            <p:ph idx="1"/>
          </p:nvPr>
        </p:nvPicPr>
        <p:blipFill>
          <a:blip r:embed="rId2"/>
          <a:srcRect/>
          <a:stretch>
            <a:fillRect/>
          </a:stretch>
        </p:blipFill>
        <p:spPr bwMode="auto">
          <a:xfrm>
            <a:off x="979904" y="1600200"/>
            <a:ext cx="7184192" cy="4525963"/>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0"/>
            <a:ext cx="8229600" cy="1143000"/>
          </a:xfrm>
        </p:spPr>
        <p:txBody>
          <a:bodyPr/>
          <a:lstStyle/>
          <a:p>
            <a:r>
              <a:rPr lang="en-US" dirty="0" smtClean="0"/>
              <a:t> </a:t>
            </a:r>
            <a:endParaRPr lang="en-US" dirty="0"/>
          </a:p>
        </p:txBody>
      </p:sp>
      <p:sp>
        <p:nvSpPr>
          <p:cNvPr id="3" name="Content Placeholder 2"/>
          <p:cNvSpPr>
            <a:spLocks noGrp="1"/>
          </p:cNvSpPr>
          <p:nvPr>
            <p:ph idx="1"/>
          </p:nvPr>
        </p:nvSpPr>
        <p:spPr>
          <a:xfrm>
            <a:off x="457200" y="304800"/>
            <a:ext cx="8229600" cy="5867400"/>
          </a:xfrm>
        </p:spPr>
        <p:txBody>
          <a:bodyPr>
            <a:normAutofit fontScale="85000" lnSpcReduction="20000"/>
          </a:bodyPr>
          <a:lstStyle/>
          <a:p>
            <a:pPr>
              <a:buNone/>
            </a:pPr>
            <a:r>
              <a:rPr lang="en-US" b="1" dirty="0"/>
              <a:t>The Location:</a:t>
            </a:r>
          </a:p>
          <a:p>
            <a:r>
              <a:rPr lang="en-US" dirty="0"/>
              <a:t>Scarborough is a popular destination for new immigrants in Canada to reside. As a result, it is one of the most diverse and multicultural areas in the Greater Toronto Area, being home to various religious groups and places of worship. Although immigration has become a hot topic over the past few years with more governments seeking more restrictions on immigrants and refugees, the general trend of immigration into Canada has been one of on the rise.</a:t>
            </a:r>
          </a:p>
          <a:p>
            <a:pPr>
              <a:buNone/>
            </a:pPr>
            <a:r>
              <a:rPr lang="en-US" b="1" dirty="0"/>
              <a:t>Foursquare API:</a:t>
            </a:r>
          </a:p>
          <a:p>
            <a:r>
              <a:rPr lang="en-US" dirty="0"/>
              <a:t>This Capstone project have used Four-square API as its prime data gathering source as it has a database of millions of places, especially their places API which provides the ability to perform location search, location sharing and details about a business.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6. Conclusion Section</a:t>
            </a:r>
            <a:br>
              <a:rPr lang="en-US" b="1" dirty="0"/>
            </a:br>
            <a:endParaRPr lang="en-US" b="1" dirty="0"/>
          </a:p>
        </p:txBody>
      </p:sp>
      <p:sp>
        <p:nvSpPr>
          <p:cNvPr id="3" name="Content Placeholder 2"/>
          <p:cNvSpPr>
            <a:spLocks noGrp="1"/>
          </p:cNvSpPr>
          <p:nvPr>
            <p:ph idx="1"/>
          </p:nvPr>
        </p:nvSpPr>
        <p:spPr>
          <a:xfrm>
            <a:off x="457200" y="914400"/>
            <a:ext cx="8229600" cy="5486400"/>
          </a:xfrm>
        </p:spPr>
        <p:txBody>
          <a:bodyPr>
            <a:normAutofit fontScale="70000" lnSpcReduction="20000"/>
          </a:bodyPr>
          <a:lstStyle/>
          <a:p>
            <a:r>
              <a:rPr lang="en-US" dirty="0"/>
              <a:t>In this Capstone project, using k-means cluster algorithm I separated the neighborhood into 10(Ten) different clusters and for 103 different </a:t>
            </a:r>
            <a:r>
              <a:rPr lang="en-US" dirty="0" err="1"/>
              <a:t>lattitude</a:t>
            </a:r>
            <a:r>
              <a:rPr lang="en-US" dirty="0"/>
              <a:t> and </a:t>
            </a:r>
            <a:r>
              <a:rPr lang="en-US" dirty="0" err="1"/>
              <a:t>logitude</a:t>
            </a:r>
            <a:r>
              <a:rPr lang="en-US" dirty="0"/>
              <a:t> from dataset, which have very-similar neighborhoods around them. Using the charts above results presented to a particular neighborhood based on average house prices and school rating have been made.</a:t>
            </a:r>
          </a:p>
          <a:p>
            <a:r>
              <a:rPr lang="en-US" dirty="0"/>
              <a:t>I feel rewarded with the efforts and believe this course with all the topics covered is well worthy of appreciation.</a:t>
            </a:r>
            <a:br>
              <a:rPr lang="en-US" dirty="0"/>
            </a:br>
            <a:r>
              <a:rPr lang="en-US" dirty="0"/>
              <a:t>This project has shown me a practical application to resolve a real situation that has impacting personal and financial impact using Data Science tools.</a:t>
            </a:r>
            <a:br>
              <a:rPr lang="en-US" dirty="0"/>
            </a:br>
            <a:r>
              <a:rPr lang="en-US" dirty="0"/>
              <a:t>The mapping with Folium is a very powerful technique to consolidate information and make the analysis and decision better with confidence.</a:t>
            </a:r>
          </a:p>
          <a:p>
            <a:r>
              <a:rPr lang="en-US" b="1" dirty="0"/>
              <a:t>Future Works</a:t>
            </a:r>
            <a:r>
              <a:rPr lang="en-US" dirty="0"/>
              <a:t>:</a:t>
            </a:r>
          </a:p>
          <a:p>
            <a:r>
              <a:rPr lang="en-US" dirty="0"/>
              <a:t>This Capstone project can be continued for making it more precise in terms to find best house in Scarborough. Best means on the basis of all required things(daily needs or things we need to live a better life) around and also in terms of cost effective.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1</a:t>
            </a:r>
            <a:r>
              <a:rPr lang="en-US" b="1" dirty="0"/>
              <a:t>. Introduction:</a:t>
            </a:r>
            <a:br>
              <a:rPr lang="en-US" b="1" dirty="0"/>
            </a:br>
            <a:endParaRPr lang="en-US" b="1" dirty="0"/>
          </a:p>
        </p:txBody>
      </p:sp>
      <p:sp>
        <p:nvSpPr>
          <p:cNvPr id="5" name="Content Placeholder 4"/>
          <p:cNvSpPr>
            <a:spLocks noGrp="1"/>
          </p:cNvSpPr>
          <p:nvPr>
            <p:ph idx="1"/>
          </p:nvPr>
        </p:nvSpPr>
        <p:spPr/>
        <p:txBody>
          <a:bodyPr>
            <a:normAutofit fontScale="70000" lnSpcReduction="20000"/>
          </a:bodyPr>
          <a:lstStyle/>
          <a:p>
            <a:r>
              <a:rPr lang="en-US" dirty="0"/>
              <a:t>The purpose of this Capstone Project is to help people in exploring better facilities around their neighborhood. It will help people making smart and efficient decision on selecting great neighborhood out of numbers of other neighborhoods in Scarborough, </a:t>
            </a:r>
            <a:r>
              <a:rPr lang="en-US" dirty="0" err="1"/>
              <a:t>Toranto</a:t>
            </a:r>
            <a:r>
              <a:rPr lang="en-US" dirty="0"/>
              <a:t>.</a:t>
            </a:r>
          </a:p>
          <a:p>
            <a:r>
              <a:rPr lang="en-US" dirty="0"/>
              <a:t>Lots of people are migrating to various states of Canada and needed lots of research for good housing prices and </a:t>
            </a:r>
            <a:r>
              <a:rPr lang="en-US" dirty="0" err="1"/>
              <a:t>reputated</a:t>
            </a:r>
            <a:r>
              <a:rPr lang="en-US" dirty="0"/>
              <a:t> schools for their children. This project is for those people who are looking for better neighborhoods. For ease of accessing to Cafe, School, Super market, medical shops, grocery shops, mall, theatre, hospital, like minded people, etc.</a:t>
            </a:r>
          </a:p>
          <a:p>
            <a:r>
              <a:rPr lang="en-US" dirty="0" smtClean="0"/>
              <a:t>It </a:t>
            </a:r>
            <a:r>
              <a:rPr lang="en-US" dirty="0"/>
              <a:t>will help people to get awareness of the area and neighborhood before moving to a new city, state, country or place for their work or to start a new fresh life.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2. Data Section</a:t>
            </a:r>
            <a:r>
              <a:rPr lang="en-US" dirty="0"/>
              <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b="1" dirty="0"/>
              <a:t>Data Link: </a:t>
            </a:r>
            <a:r>
              <a:rPr lang="en-US" dirty="0"/>
              <a:t>https://en.wikipedia.org/wiki/List_of_postal_codes_of_Canada:_M</a:t>
            </a:r>
          </a:p>
          <a:p>
            <a:r>
              <a:rPr lang="en-US" dirty="0"/>
              <a:t>Will use Scarborough dataset which we scrapped from </a:t>
            </a:r>
            <a:r>
              <a:rPr lang="en-US" dirty="0" err="1"/>
              <a:t>wikipedia</a:t>
            </a:r>
            <a:r>
              <a:rPr lang="en-US" dirty="0"/>
              <a:t> on Week 3. Dataset consisting of latitude and longitude, zip codes.</a:t>
            </a:r>
          </a:p>
          <a:p>
            <a:r>
              <a:rPr lang="en-US" b="1" dirty="0"/>
              <a:t>Foursquare API Data:</a:t>
            </a:r>
          </a:p>
          <a:p>
            <a:r>
              <a:rPr lang="en-US" dirty="0"/>
              <a:t>We will need data about different venues in different neighborhoods of that specific borough.</a:t>
            </a:r>
            <a:br>
              <a:rPr lang="en-US" dirty="0"/>
            </a:br>
            <a:r>
              <a:rPr lang="en-US" dirty="0"/>
              <a:t>In order to gain that information we will use “Foursquare” </a:t>
            </a:r>
            <a:r>
              <a:rPr lang="en-US" dirty="0" err="1"/>
              <a:t>locational</a:t>
            </a:r>
            <a:r>
              <a:rPr lang="en-US" dirty="0"/>
              <a:t>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r>
              <a:rPr lang="en-US" dirty="0" smtClean="0"/>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1143000"/>
            <a:ext cx="8229600" cy="1143000"/>
          </a:xfrm>
        </p:spPr>
        <p:txBody>
          <a:bodyPr/>
          <a:lstStyle/>
          <a:p>
            <a:endParaRPr lang="en-US"/>
          </a:p>
        </p:txBody>
      </p:sp>
      <p:sp>
        <p:nvSpPr>
          <p:cNvPr id="7" name="Content Placeholder 6"/>
          <p:cNvSpPr>
            <a:spLocks noGrp="1"/>
          </p:cNvSpPr>
          <p:nvPr>
            <p:ph idx="1"/>
          </p:nvPr>
        </p:nvSpPr>
        <p:spPr>
          <a:xfrm>
            <a:off x="457200" y="427037"/>
            <a:ext cx="8229600" cy="6430963"/>
          </a:xfrm>
        </p:spPr>
        <p:txBody>
          <a:bodyPr>
            <a:normAutofit fontScale="77500" lnSpcReduction="20000"/>
          </a:bodyPr>
          <a:lstStyle/>
          <a:p>
            <a:r>
              <a:rPr lang="en-US" dirty="0" smtClean="0"/>
              <a:t>After finding the list of neighborhoods, we then connect to the Foursquare API to gather information about venues inside each and every neighborhood. For each neighborhood, we have chosen the radius to be 100 meter.</a:t>
            </a:r>
          </a:p>
          <a:p>
            <a:r>
              <a:rPr lang="en-US" dirty="0" smtClean="0"/>
              <a:t>The data retrieved from Foursquare contained information of venues within a specified distance of the longitude and latitude of the postcodes. The information obtained per venue as follows:</a:t>
            </a:r>
          </a:p>
          <a:p>
            <a:r>
              <a:rPr lang="en-US" dirty="0" smtClean="0"/>
              <a:t>1. Neighborhood </a:t>
            </a:r>
          </a:p>
          <a:p>
            <a:r>
              <a:rPr lang="en-US" dirty="0" smtClean="0"/>
              <a:t>2. Neighborhood Latitude</a:t>
            </a:r>
          </a:p>
          <a:p>
            <a:r>
              <a:rPr lang="en-US" dirty="0" smtClean="0"/>
              <a:t> 3. Neighborhood Longitude </a:t>
            </a:r>
          </a:p>
          <a:p>
            <a:r>
              <a:rPr lang="en-US" dirty="0" smtClean="0"/>
              <a:t>4. Venue </a:t>
            </a:r>
          </a:p>
          <a:p>
            <a:r>
              <a:rPr lang="en-US" dirty="0" smtClean="0"/>
              <a:t>5. Name of the venue e.g. the name of a store or restaurant</a:t>
            </a:r>
          </a:p>
          <a:p>
            <a:r>
              <a:rPr lang="en-US" dirty="0" smtClean="0"/>
              <a:t> 6. Venue Latitude</a:t>
            </a:r>
          </a:p>
          <a:p>
            <a:r>
              <a:rPr lang="en-US" dirty="0" smtClean="0"/>
              <a:t> 7. Venue Longitude </a:t>
            </a:r>
          </a:p>
          <a:p>
            <a:r>
              <a:rPr lang="en-US" dirty="0" smtClean="0"/>
              <a:t>8. Venue Category</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0" y="381000"/>
            <a:ext cx="8229600" cy="1143000"/>
          </a:xfrm>
        </p:spPr>
        <p:txBody>
          <a:bodyPr>
            <a:normAutofit/>
          </a:bodyPr>
          <a:lstStyle/>
          <a:p>
            <a:r>
              <a:rPr lang="en-US" sz="2800" b="1" dirty="0"/>
              <a:t>Map of Scarborough</a:t>
            </a:r>
            <a:endParaRPr lang="en-US" sz="2800" dirty="0"/>
          </a:p>
        </p:txBody>
      </p:sp>
      <p:pic>
        <p:nvPicPr>
          <p:cNvPr id="1026" name="Picture 2" descr="C:\Users\u s e r\Desktop\projects\Coursera_Capstone\CTmap.PNG"/>
          <p:cNvPicPr>
            <a:picLocks noGrp="1" noChangeAspect="1" noChangeArrowheads="1"/>
          </p:cNvPicPr>
          <p:nvPr>
            <p:ph idx="1"/>
          </p:nvPr>
        </p:nvPicPr>
        <p:blipFill>
          <a:blip r:embed="rId2"/>
          <a:srcRect/>
          <a:stretch>
            <a:fillRect/>
          </a:stretch>
        </p:blipFill>
        <p:spPr bwMode="auto">
          <a:xfrm>
            <a:off x="457200" y="2040803"/>
            <a:ext cx="8229600" cy="3644757"/>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3. Methodology Section</a:t>
            </a:r>
            <a:br>
              <a:rPr lang="en-US" b="1" dirty="0"/>
            </a:br>
            <a:endParaRPr lang="en-US" b="1" dirty="0"/>
          </a:p>
        </p:txBody>
      </p:sp>
      <p:sp>
        <p:nvSpPr>
          <p:cNvPr id="3" name="Content Placeholder 2"/>
          <p:cNvSpPr>
            <a:spLocks noGrp="1"/>
          </p:cNvSpPr>
          <p:nvPr>
            <p:ph idx="1"/>
          </p:nvPr>
        </p:nvSpPr>
        <p:spPr/>
        <p:txBody>
          <a:bodyPr>
            <a:normAutofit lnSpcReduction="10000"/>
          </a:bodyPr>
          <a:lstStyle/>
          <a:p>
            <a:pPr>
              <a:buNone/>
            </a:pPr>
            <a:r>
              <a:rPr lang="en-US" b="1" dirty="0"/>
              <a:t>Clustering Approach:</a:t>
            </a:r>
          </a:p>
          <a:p>
            <a:r>
              <a:rPr lang="en-US" dirty="0"/>
              <a:t>To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Using K-Means Clustering Approach</a:t>
            </a:r>
            <a:r>
              <a:rPr lang="en-US" dirty="0"/>
              <a:t> </a:t>
            </a:r>
          </a:p>
        </p:txBody>
      </p:sp>
      <p:pic>
        <p:nvPicPr>
          <p:cNvPr id="2050" name="Picture 2" descr="C:\Users\u s e r\Desktop\projects\Coursera_Capstone\cluster1.PNG"/>
          <p:cNvPicPr>
            <a:picLocks noGrp="1" noChangeAspect="1" noChangeArrowheads="1"/>
          </p:cNvPicPr>
          <p:nvPr>
            <p:ph idx="1"/>
          </p:nvPr>
        </p:nvPicPr>
        <p:blipFill>
          <a:blip r:embed="rId2"/>
          <a:srcRect/>
          <a:stretch>
            <a:fillRect/>
          </a:stretch>
        </p:blipFill>
        <p:spPr bwMode="auto">
          <a:xfrm>
            <a:off x="457200" y="2048054"/>
            <a:ext cx="8229600" cy="3630254"/>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b="1" dirty="0"/>
              <a:t>Work Flow:</a:t>
            </a:r>
            <a:br>
              <a:rPr lang="en-US" b="1" dirty="0"/>
            </a:br>
            <a:endParaRPr lang="en-US" b="1" dirty="0"/>
          </a:p>
        </p:txBody>
      </p:sp>
      <p:sp>
        <p:nvSpPr>
          <p:cNvPr id="3" name="Content Placeholder 2"/>
          <p:cNvSpPr>
            <a:spLocks noGrp="1"/>
          </p:cNvSpPr>
          <p:nvPr>
            <p:ph idx="1"/>
          </p:nvPr>
        </p:nvSpPr>
        <p:spPr>
          <a:xfrm>
            <a:off x="381000" y="1524000"/>
            <a:ext cx="8229600" cy="4525963"/>
          </a:xfrm>
        </p:spPr>
        <p:txBody>
          <a:bodyPr/>
          <a:lstStyle/>
          <a:p>
            <a:r>
              <a:rPr lang="en-US" dirty="0" smtClean="0"/>
              <a:t>Using credentials of Foursquare API features of near-by places of the neighborhoods would be mined. Due to http request limitations the number of places per neighborhood parameter would reasonably be set to 100 and the radius parameter would be set to 500.</a:t>
            </a:r>
            <a:br>
              <a:rPr lang="en-US" dirty="0" smtClean="0"/>
            </a:br>
            <a:r>
              <a:rPr lang="en-US" dirty="0" smtClean="0"/>
              <a:t>would be set to 500.</a:t>
            </a:r>
            <a:br>
              <a:rPr lang="en-US" dirty="0" smtClean="0"/>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rmAutofit fontScale="90000"/>
          </a:bodyPr>
          <a:lstStyle/>
          <a:p>
            <a:r>
              <a:rPr lang="en-US" b="1" dirty="0"/>
              <a:t>4. Results </a:t>
            </a:r>
            <a:r>
              <a:rPr lang="en-US" b="1" dirty="0" smtClean="0"/>
              <a:t>Section</a:t>
            </a:r>
            <a:br>
              <a:rPr lang="en-US" b="1" dirty="0" smtClean="0"/>
            </a:br>
            <a:r>
              <a:rPr lang="en-US" sz="3100" b="1" dirty="0"/>
              <a:t>Average Housing Price by Clusters in Scarborough</a:t>
            </a:r>
            <a:r>
              <a:rPr lang="en-US" b="1" dirty="0"/>
              <a:t/>
            </a:r>
            <a:br>
              <a:rPr lang="en-US" b="1" dirty="0"/>
            </a:br>
            <a:endParaRPr lang="en-US" b="1" dirty="0"/>
          </a:p>
        </p:txBody>
      </p:sp>
      <p:pic>
        <p:nvPicPr>
          <p:cNvPr id="3074" name="Picture 2" descr="C:\Users\u s e r\Desktop\projects\Coursera_Capstone\plot.png"/>
          <p:cNvPicPr>
            <a:picLocks noGrp="1" noChangeAspect="1" noChangeArrowheads="1"/>
          </p:cNvPicPr>
          <p:nvPr>
            <p:ph idx="1"/>
          </p:nvPr>
        </p:nvPicPr>
        <p:blipFill>
          <a:blip r:embed="rId2"/>
          <a:srcRect/>
          <a:stretch>
            <a:fillRect/>
          </a:stretch>
        </p:blipFill>
        <p:spPr bwMode="auto">
          <a:xfrm>
            <a:off x="990600" y="2438400"/>
            <a:ext cx="6209319" cy="3535363"/>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681</Words>
  <Application>Microsoft Office PowerPoint</Application>
  <PresentationFormat>On-screen Show (4:3)</PresentationFormat>
  <Paragraphs>39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Capstone Project – The Battle of Neighborhoods | Finding a Better Place in Scarborough, Toronto </vt:lpstr>
      <vt:lpstr>1. Introduction: </vt:lpstr>
      <vt:lpstr>2. Data Section </vt:lpstr>
      <vt:lpstr>Slide 4</vt:lpstr>
      <vt:lpstr>Map of Scarborough</vt:lpstr>
      <vt:lpstr>3. Methodology Section </vt:lpstr>
      <vt:lpstr>Using K-Means Clustering Approach </vt:lpstr>
      <vt:lpstr>Work Flow: </vt:lpstr>
      <vt:lpstr>4. Results Section Average Housing Price by Clusters in Scarborough </vt:lpstr>
      <vt:lpstr>School Ratings by Clusters in Central Toronto</vt:lpstr>
      <vt:lpstr> </vt:lpstr>
      <vt:lpstr>6. Conclusion Section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 Finding a Better Place in Scarborough, Toronto</dc:title>
  <dc:creator>u s e r</dc:creator>
  <cp:lastModifiedBy>u s e r</cp:lastModifiedBy>
  <cp:revision>4</cp:revision>
  <dcterms:created xsi:type="dcterms:W3CDTF">2020-07-09T21:39:52Z</dcterms:created>
  <dcterms:modified xsi:type="dcterms:W3CDTF">2020-07-09T22:01:59Z</dcterms:modified>
</cp:coreProperties>
</file>