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64" r:id="rId3"/>
    <p:sldId id="265" r:id="rId4"/>
    <p:sldId id="257" r:id="rId5"/>
    <p:sldId id="258" r:id="rId6"/>
    <p:sldId id="266" r:id="rId7"/>
    <p:sldId id="260" r:id="rId8"/>
    <p:sldId id="267" r:id="rId9"/>
    <p:sldId id="268" r:id="rId10"/>
    <p:sldId id="269" r:id="rId11"/>
    <p:sldId id="270" r:id="rId12"/>
    <p:sldId id="272" r:id="rId13"/>
    <p:sldId id="27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8E7CFFA-C5E0-4E19-B8D5-BBB60124E335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78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67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74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6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8E7CFFA-C5E0-4E19-B8D5-BBB60124E335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24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33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3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49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257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8E7CFFA-C5E0-4E19-B8D5-BBB60124E335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11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E7CFFA-C5E0-4E19-B8D5-BBB60124E335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78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ricks-prod-cloudfront.cloud.databricks.com/public/4027ec902e239c93eaaa8714f173bcfc/2522503004497678/3547709348556183/1428119314050485/latest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603315" y="1046375"/>
            <a:ext cx="9879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Daily, Weekly, and Monthly Reports using Databricks</a:t>
            </a:r>
            <a:endParaRPr lang="en-I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914400" y="3063711"/>
            <a:ext cx="54168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note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 of the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report generation for stakeholders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FF2AF-01C9-B2CB-AB2D-6F2256A3D604}"/>
              </a:ext>
            </a:extLst>
          </p:cNvPr>
          <p:cNvSpPr txBox="1"/>
          <p:nvPr/>
        </p:nvSpPr>
        <p:spPr>
          <a:xfrm>
            <a:off x="1121790" y="5580668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By Anjum Shaik</a:t>
            </a:r>
          </a:p>
        </p:txBody>
      </p:sp>
    </p:spTree>
    <p:extLst>
      <p:ext uri="{BB962C8B-B14F-4D97-AF65-F5344CB8AC3E}">
        <p14:creationId xmlns:p14="http://schemas.microsoft.com/office/powerpoint/2010/main" val="273961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603315" y="471338"/>
            <a:ext cx="2207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Logic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716434" y="1310326"/>
            <a:ext cx="5442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daily, weekly, and monthly sales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stakeholders with insights into sales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Automate the report generation process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472F5B-EC3A-BF76-7088-3F4417377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5" y="2233656"/>
            <a:ext cx="7432293" cy="43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2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C92F5D-477C-7F65-A00D-D8B08F86F8BC}"/>
              </a:ext>
            </a:extLst>
          </p:cNvPr>
          <p:cNvSpPr txBox="1"/>
          <p:nvPr/>
        </p:nvSpPr>
        <p:spPr>
          <a:xfrm>
            <a:off x="263951" y="273377"/>
            <a:ext cx="1102936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%python</a:t>
            </a:r>
          </a:p>
          <a:p>
            <a:r>
              <a:rPr lang="en-IN" sz="1400" b="0" dirty="0">
                <a:solidFill>
                  <a:srgbClr val="0000FF"/>
                </a:solidFill>
                <a:effectLst/>
                <a:highlight>
                  <a:srgbClr val="FAFAFA"/>
                </a:highlight>
                <a:latin typeface="Menlo"/>
              </a:rPr>
              <a:t>from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 datetime </a:t>
            </a:r>
            <a:r>
              <a:rPr lang="en-IN" sz="1400" b="0" dirty="0">
                <a:solidFill>
                  <a:srgbClr val="0000FF"/>
                </a:solidFill>
                <a:effectLst/>
                <a:highlight>
                  <a:srgbClr val="FAFAFA"/>
                </a:highlight>
                <a:latin typeface="Menlo"/>
              </a:rPr>
              <a:t>import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IN" sz="1400" b="0" dirty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date,timedelta,datetime</a:t>
            </a:r>
            <a:endParaRPr lang="en-IN" sz="1400" b="0" dirty="0">
              <a:solidFill>
                <a:srgbClr val="000000"/>
              </a:solidFill>
              <a:effectLst/>
              <a:highlight>
                <a:srgbClr val="FAFAFA"/>
              </a:highlight>
              <a:latin typeface="Menlo"/>
            </a:endParaRPr>
          </a:p>
          <a:p>
            <a:b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</a:br>
            <a:r>
              <a:rPr lang="en-IN" sz="1400" b="0" dirty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dbutils.widgets.dropdown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(</a:t>
            </a:r>
            <a:r>
              <a:rPr lang="en-IN" sz="1400" b="0" dirty="0">
                <a:solidFill>
                  <a:srgbClr val="C72E0F"/>
                </a:solidFill>
                <a:effectLst/>
                <a:highlight>
                  <a:srgbClr val="FAFAFA"/>
                </a:highlight>
                <a:latin typeface="Menlo"/>
              </a:rPr>
              <a:t>"</a:t>
            </a:r>
            <a:r>
              <a:rPr lang="en-IN" sz="1400" b="0" dirty="0" err="1">
                <a:solidFill>
                  <a:srgbClr val="C72E0F"/>
                </a:solidFill>
                <a:effectLst/>
                <a:highlight>
                  <a:srgbClr val="FAFAFA"/>
                </a:highlight>
                <a:latin typeface="Menlo"/>
              </a:rPr>
              <a:t>time_period"</a:t>
            </a:r>
            <a:r>
              <a:rPr lang="en-IN" sz="1400" b="0" dirty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IN" sz="1400" b="0" dirty="0" err="1">
                <a:solidFill>
                  <a:srgbClr val="C72E0F"/>
                </a:solidFill>
                <a:effectLst/>
                <a:highlight>
                  <a:srgbClr val="FAFAFA"/>
                </a:highlight>
                <a:latin typeface="Menlo"/>
              </a:rPr>
              <a:t>"weekly</a:t>
            </a:r>
            <a:r>
              <a:rPr lang="en-IN" sz="1400" b="0" dirty="0">
                <a:solidFill>
                  <a:srgbClr val="C72E0F"/>
                </a:solidFill>
                <a:effectLst/>
                <a:highlight>
                  <a:srgbClr val="FAFAFA"/>
                </a:highlight>
                <a:latin typeface="Menlo"/>
              </a:rPr>
              <a:t>"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,[</a:t>
            </a:r>
            <a:r>
              <a:rPr lang="en-IN" sz="1400" b="0" dirty="0">
                <a:solidFill>
                  <a:srgbClr val="C72E0F"/>
                </a:solidFill>
                <a:effectLst/>
                <a:highlight>
                  <a:srgbClr val="FAFAFA"/>
                </a:highlight>
                <a:latin typeface="Menlo"/>
              </a:rPr>
              <a:t>"</a:t>
            </a:r>
            <a:r>
              <a:rPr lang="en-IN" sz="1400" b="0" dirty="0" err="1">
                <a:solidFill>
                  <a:srgbClr val="C72E0F"/>
                </a:solidFill>
                <a:effectLst/>
                <a:highlight>
                  <a:srgbClr val="FAFAFA"/>
                </a:highlight>
                <a:latin typeface="Menlo"/>
              </a:rPr>
              <a:t>monthly"</a:t>
            </a:r>
            <a:r>
              <a:rPr lang="en-IN" sz="1400" b="0" dirty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IN" sz="1400" b="0" dirty="0" err="1">
                <a:solidFill>
                  <a:srgbClr val="C72E0F"/>
                </a:solidFill>
                <a:effectLst/>
                <a:highlight>
                  <a:srgbClr val="FAFAFA"/>
                </a:highlight>
                <a:latin typeface="Menlo"/>
              </a:rPr>
              <a:t>"weekly"</a:t>
            </a:r>
            <a:r>
              <a:rPr lang="en-IN" sz="1400" b="0" dirty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IN" sz="1400" b="0" dirty="0" err="1">
                <a:solidFill>
                  <a:srgbClr val="C72E0F"/>
                </a:solidFill>
                <a:effectLst/>
                <a:highlight>
                  <a:srgbClr val="FAFAFA"/>
                </a:highlight>
                <a:latin typeface="Menlo"/>
              </a:rPr>
              <a:t>"daily</a:t>
            </a:r>
            <a:r>
              <a:rPr lang="en-IN" sz="1400" b="0" dirty="0">
                <a:solidFill>
                  <a:srgbClr val="C72E0F"/>
                </a:solidFill>
                <a:effectLst/>
                <a:highlight>
                  <a:srgbClr val="FAFAFA"/>
                </a:highlight>
                <a:latin typeface="Menlo"/>
              </a:rPr>
              <a:t>"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])</a:t>
            </a:r>
          </a:p>
          <a:p>
            <a:r>
              <a:rPr lang="en-IN" sz="1400" b="0" dirty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time_period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 = </a:t>
            </a:r>
            <a:r>
              <a:rPr lang="en-IN" sz="1400" b="0" dirty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dbutils.widgets.get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(</a:t>
            </a:r>
            <a:r>
              <a:rPr lang="en-IN" sz="1400" b="0" dirty="0">
                <a:solidFill>
                  <a:srgbClr val="C72E0F"/>
                </a:solidFill>
                <a:effectLst/>
                <a:highlight>
                  <a:srgbClr val="FAFAFA"/>
                </a:highlight>
                <a:latin typeface="Menlo"/>
              </a:rPr>
              <a:t>"</a:t>
            </a:r>
            <a:r>
              <a:rPr lang="en-IN" sz="1400" b="0" dirty="0" err="1">
                <a:solidFill>
                  <a:srgbClr val="C72E0F"/>
                </a:solidFill>
                <a:effectLst/>
                <a:highlight>
                  <a:srgbClr val="FAFAFA"/>
                </a:highlight>
                <a:latin typeface="Menlo"/>
              </a:rPr>
              <a:t>time_period</a:t>
            </a:r>
            <a:r>
              <a:rPr lang="en-IN" sz="1400" b="0" dirty="0">
                <a:solidFill>
                  <a:srgbClr val="C72E0F"/>
                </a:solidFill>
                <a:effectLst/>
                <a:highlight>
                  <a:srgbClr val="FAFAFA"/>
                </a:highlight>
                <a:latin typeface="Menlo"/>
              </a:rPr>
              <a:t>"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)</a:t>
            </a:r>
          </a:p>
          <a:p>
            <a:b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</a:b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today = </a:t>
            </a:r>
            <a:r>
              <a:rPr lang="en-IN" sz="1400" b="0" dirty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date.today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()</a:t>
            </a:r>
          </a:p>
          <a:p>
            <a:b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</a:br>
            <a:r>
              <a:rPr lang="en-IN" sz="1400" b="0" dirty="0">
                <a:solidFill>
                  <a:srgbClr val="0000FF"/>
                </a:solidFill>
                <a:effectLst/>
                <a:highlight>
                  <a:srgbClr val="FAFAFA"/>
                </a:highlight>
                <a:latin typeface="Menlo"/>
              </a:rPr>
              <a:t>if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IN" sz="1400" b="0" dirty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time_period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 == </a:t>
            </a:r>
            <a:r>
              <a:rPr lang="en-IN" sz="1400" b="0" dirty="0">
                <a:solidFill>
                  <a:srgbClr val="C72E0F"/>
                </a:solidFill>
                <a:effectLst/>
                <a:highlight>
                  <a:srgbClr val="FAFAFA"/>
                </a:highlight>
                <a:latin typeface="Menlo"/>
              </a:rPr>
              <a:t>'weekly'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: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    </a:t>
            </a:r>
            <a:r>
              <a:rPr lang="en-IN" sz="1400" b="0" dirty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start_date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 = today-</a:t>
            </a:r>
            <a:r>
              <a:rPr lang="en-IN" sz="1400" b="0" dirty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timedelta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(days=</a:t>
            </a:r>
            <a:r>
              <a:rPr lang="en-IN" sz="1400" b="0" dirty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today.weekday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(),weeks=</a:t>
            </a:r>
            <a:r>
              <a:rPr lang="en-IN" sz="1400" b="0" dirty="0">
                <a:solidFill>
                  <a:srgbClr val="098658"/>
                </a:solidFill>
                <a:effectLst/>
                <a:highlight>
                  <a:srgbClr val="FAFAFA"/>
                </a:highlight>
                <a:latin typeface="Menlo"/>
              </a:rPr>
              <a:t>1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)-</a:t>
            </a:r>
            <a:r>
              <a:rPr lang="en-IN" sz="1400" b="0" dirty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timedelta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(days=</a:t>
            </a:r>
            <a:r>
              <a:rPr lang="en-IN" sz="1400" b="0" dirty="0">
                <a:solidFill>
                  <a:srgbClr val="098658"/>
                </a:solidFill>
                <a:effectLst/>
                <a:highlight>
                  <a:srgbClr val="FAFAFA"/>
                </a:highlight>
                <a:latin typeface="Menlo"/>
              </a:rPr>
              <a:t>1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)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    </a:t>
            </a:r>
            <a:r>
              <a:rPr lang="en-IN" sz="1400" b="0" dirty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end_date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 = </a:t>
            </a:r>
            <a:r>
              <a:rPr lang="en-IN" sz="1400" b="0" dirty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start_date+timedelta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(days=</a:t>
            </a:r>
            <a:r>
              <a:rPr lang="en-IN" sz="1400" b="0" dirty="0">
                <a:solidFill>
                  <a:srgbClr val="098658"/>
                </a:solidFill>
                <a:effectLst/>
                <a:highlight>
                  <a:srgbClr val="FAFAFA"/>
                </a:highlight>
                <a:latin typeface="Menlo"/>
              </a:rPr>
              <a:t>6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)</a:t>
            </a:r>
          </a:p>
          <a:p>
            <a:b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</a:br>
            <a:r>
              <a:rPr lang="en-IN" sz="1400" b="0" dirty="0" err="1">
                <a:solidFill>
                  <a:srgbClr val="0000FF"/>
                </a:solidFill>
                <a:effectLst/>
                <a:highlight>
                  <a:srgbClr val="FAFAFA"/>
                </a:highlight>
                <a:latin typeface="Menlo"/>
              </a:rPr>
              <a:t>elif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IN" sz="1400" b="0" dirty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time_period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 == </a:t>
            </a:r>
            <a:r>
              <a:rPr lang="en-IN" sz="1400" b="0" dirty="0">
                <a:solidFill>
                  <a:srgbClr val="C72E0F"/>
                </a:solidFill>
                <a:effectLst/>
                <a:highlight>
                  <a:srgbClr val="FAFAFA"/>
                </a:highlight>
                <a:latin typeface="Menlo"/>
              </a:rPr>
              <a:t>'monthly'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: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    first = </a:t>
            </a:r>
            <a:r>
              <a:rPr lang="en-IN" sz="1400" b="0" dirty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today.replace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(day=</a:t>
            </a:r>
            <a:r>
              <a:rPr lang="en-IN" sz="1400" b="0" dirty="0">
                <a:solidFill>
                  <a:srgbClr val="098658"/>
                </a:solidFill>
                <a:effectLst/>
                <a:highlight>
                  <a:srgbClr val="FAFAFA"/>
                </a:highlight>
                <a:latin typeface="Menlo"/>
              </a:rPr>
              <a:t>1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)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    </a:t>
            </a:r>
            <a:r>
              <a:rPr lang="en-IN" sz="1400" b="0" dirty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end_date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 = first-</a:t>
            </a:r>
            <a:r>
              <a:rPr lang="en-IN" sz="1400" b="0" dirty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timedelta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(days=</a:t>
            </a:r>
            <a:r>
              <a:rPr lang="en-IN" sz="1400" b="0" dirty="0">
                <a:solidFill>
                  <a:srgbClr val="098658"/>
                </a:solidFill>
                <a:effectLst/>
                <a:highlight>
                  <a:srgbClr val="FAFAFA"/>
                </a:highlight>
                <a:latin typeface="Menlo"/>
              </a:rPr>
              <a:t>1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)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    </a:t>
            </a:r>
            <a:r>
              <a:rPr lang="en-IN" sz="1400" b="0" dirty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start_date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 = first-</a:t>
            </a:r>
            <a:r>
              <a:rPr lang="en-IN" sz="1400" b="0" dirty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timedelta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(days=</a:t>
            </a:r>
            <a:r>
              <a:rPr lang="en-IN" sz="1400" b="0" dirty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end_date.day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)</a:t>
            </a:r>
          </a:p>
          <a:p>
            <a:b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</a:br>
            <a:r>
              <a:rPr lang="en-IN" sz="1400" b="0" dirty="0">
                <a:solidFill>
                  <a:srgbClr val="0000FF"/>
                </a:solidFill>
                <a:effectLst/>
                <a:highlight>
                  <a:srgbClr val="FAFAFA"/>
                </a:highlight>
                <a:latin typeface="Menlo"/>
              </a:rPr>
              <a:t>else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: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    </a:t>
            </a:r>
            <a:r>
              <a:rPr lang="en-IN" sz="1400" b="0" dirty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start_date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 = today-</a:t>
            </a:r>
            <a:r>
              <a:rPr lang="en-IN" sz="1400" b="0" dirty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timedelta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(days=</a:t>
            </a:r>
            <a:r>
              <a:rPr lang="en-IN" sz="1400" b="0" dirty="0">
                <a:solidFill>
                  <a:srgbClr val="098658"/>
                </a:solidFill>
                <a:effectLst/>
                <a:highlight>
                  <a:srgbClr val="FAFAFA"/>
                </a:highlight>
                <a:latin typeface="Menlo"/>
              </a:rPr>
              <a:t>1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)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    </a:t>
            </a:r>
            <a:r>
              <a:rPr lang="en-IN" sz="1400" b="0" dirty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end_date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 = </a:t>
            </a:r>
            <a:r>
              <a:rPr lang="en-IN" sz="1400" b="0" dirty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start_date</a:t>
            </a:r>
            <a:endParaRPr lang="en-IN" sz="1400" b="0" dirty="0">
              <a:solidFill>
                <a:srgbClr val="000000"/>
              </a:solidFill>
              <a:effectLst/>
              <a:highlight>
                <a:srgbClr val="FAFAFA"/>
              </a:highlight>
              <a:latin typeface="Menlo"/>
            </a:endParaRPr>
          </a:p>
          <a:p>
            <a:b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</a:br>
            <a:b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</a:b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display(</a:t>
            </a:r>
            <a:r>
              <a:rPr lang="en-IN" sz="1400" b="0" dirty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spark.</a:t>
            </a:r>
            <a:r>
              <a:rPr lang="en-IN" sz="1400" b="0" dirty="0" err="1">
                <a:solidFill>
                  <a:srgbClr val="0000FF"/>
                </a:solidFill>
                <a:effectLst/>
                <a:highlight>
                  <a:srgbClr val="FAFAFA"/>
                </a:highlight>
                <a:latin typeface="Menlo"/>
              </a:rPr>
              <a:t>sql</a:t>
            </a:r>
            <a:r>
              <a:rPr lang="en-IN" sz="1400" b="0" dirty="0">
                <a:solidFill>
                  <a:srgbClr val="0000FF"/>
                </a:solidFill>
                <a:effectLst/>
                <a:highlight>
                  <a:srgbClr val="FAFAFA"/>
                </a:highlight>
                <a:latin typeface="Menlo"/>
              </a:rPr>
              <a:t>(</a:t>
            </a:r>
            <a:r>
              <a:rPr lang="en-IN" sz="1400" b="0" dirty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f</a:t>
            </a:r>
            <a:r>
              <a:rPr lang="en-IN" sz="1400" b="0" dirty="0" err="1">
                <a:solidFill>
                  <a:srgbClr val="C72E0F"/>
                </a:solidFill>
                <a:effectLst/>
                <a:highlight>
                  <a:srgbClr val="FAFAFA"/>
                </a:highlight>
                <a:latin typeface="Menlo"/>
              </a:rPr>
              <a:t>"""</a:t>
            </a:r>
            <a:r>
              <a:rPr lang="en-IN" sz="1400" b="0" dirty="0" err="1">
                <a:solidFill>
                  <a:srgbClr val="0000FF"/>
                </a:solidFill>
                <a:effectLst/>
                <a:highlight>
                  <a:srgbClr val="FAFAFA"/>
                </a:highlight>
                <a:latin typeface="Menlo"/>
              </a:rPr>
              <a:t>select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IN" sz="1400" b="0" dirty="0">
                <a:solidFill>
                  <a:srgbClr val="BC8E1A"/>
                </a:solidFill>
                <a:effectLst/>
                <a:highlight>
                  <a:srgbClr val="FAFAFA"/>
                </a:highlight>
                <a:latin typeface="Menlo"/>
              </a:rPr>
              <a:t>sum(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sale),city </a:t>
            </a:r>
            <a:r>
              <a:rPr lang="en-IN" sz="1400" b="0" dirty="0">
                <a:solidFill>
                  <a:srgbClr val="0000FF"/>
                </a:solidFill>
                <a:effectLst/>
                <a:highlight>
                  <a:srgbClr val="FAFAFA"/>
                </a:highlight>
                <a:latin typeface="Menlo"/>
              </a:rPr>
              <a:t>from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IN" sz="1400" b="0" dirty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sales_data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IN" sz="1400" b="0" dirty="0">
                <a:solidFill>
                  <a:srgbClr val="0000FF"/>
                </a:solidFill>
                <a:effectLst/>
                <a:highlight>
                  <a:srgbClr val="FAFAFA"/>
                </a:highlight>
                <a:latin typeface="Menlo"/>
              </a:rPr>
              <a:t>where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IN" sz="1400" b="0" dirty="0">
                <a:solidFill>
                  <a:srgbClr val="008080"/>
                </a:solidFill>
                <a:effectLst/>
                <a:highlight>
                  <a:srgbClr val="FAFAFA"/>
                </a:highlight>
                <a:latin typeface="Menlo"/>
              </a:rPr>
              <a:t>date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IN" sz="1400" b="0" dirty="0">
                <a:solidFill>
                  <a:srgbClr val="0000FF"/>
                </a:solidFill>
                <a:effectLst/>
                <a:highlight>
                  <a:srgbClr val="FAFAFA"/>
                </a:highlight>
                <a:latin typeface="Menlo"/>
              </a:rPr>
              <a:t>between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IN" sz="1400" b="0" dirty="0">
                <a:solidFill>
                  <a:srgbClr val="C72E0F"/>
                </a:solidFill>
                <a:effectLst/>
                <a:highlight>
                  <a:srgbClr val="FAFAFA"/>
                </a:highlight>
                <a:latin typeface="Menlo"/>
              </a:rPr>
              <a:t>'{</a:t>
            </a:r>
            <a:r>
              <a:rPr lang="en-IN" sz="1400" b="0" dirty="0" err="1">
                <a:solidFill>
                  <a:srgbClr val="C72E0F"/>
                </a:solidFill>
                <a:effectLst/>
                <a:highlight>
                  <a:srgbClr val="FAFAFA"/>
                </a:highlight>
                <a:latin typeface="Menlo"/>
              </a:rPr>
              <a:t>start_date</a:t>
            </a:r>
            <a:r>
              <a:rPr lang="en-IN" sz="1400" b="0" dirty="0">
                <a:solidFill>
                  <a:srgbClr val="C72E0F"/>
                </a:solidFill>
                <a:effectLst/>
                <a:highlight>
                  <a:srgbClr val="FAFAFA"/>
                </a:highlight>
                <a:latin typeface="Menlo"/>
              </a:rPr>
              <a:t>}'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IN" sz="1400" b="0" dirty="0">
                <a:solidFill>
                  <a:srgbClr val="0000FF"/>
                </a:solidFill>
                <a:effectLst/>
                <a:highlight>
                  <a:srgbClr val="FAFAFA"/>
                </a:highlight>
                <a:latin typeface="Menlo"/>
              </a:rPr>
              <a:t>and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IN" sz="1400" b="0" dirty="0">
                <a:solidFill>
                  <a:srgbClr val="C72E0F"/>
                </a:solidFill>
                <a:effectLst/>
                <a:highlight>
                  <a:srgbClr val="FAFAFA"/>
                </a:highlight>
                <a:latin typeface="Menlo"/>
              </a:rPr>
              <a:t>'{</a:t>
            </a:r>
            <a:r>
              <a:rPr lang="en-IN" sz="1400" b="0" dirty="0" err="1">
                <a:solidFill>
                  <a:srgbClr val="C72E0F"/>
                </a:solidFill>
                <a:effectLst/>
                <a:highlight>
                  <a:srgbClr val="FAFAFA"/>
                </a:highlight>
                <a:latin typeface="Menlo"/>
              </a:rPr>
              <a:t>end_date</a:t>
            </a:r>
            <a:r>
              <a:rPr lang="en-IN" sz="1400" b="0" dirty="0">
                <a:solidFill>
                  <a:srgbClr val="C72E0F"/>
                </a:solidFill>
                <a:effectLst/>
                <a:highlight>
                  <a:srgbClr val="FAFAFA"/>
                </a:highlight>
                <a:latin typeface="Menlo"/>
              </a:rPr>
              <a:t>}'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IN" sz="1400" b="0" dirty="0">
                <a:solidFill>
                  <a:srgbClr val="0000FF"/>
                </a:solidFill>
                <a:effectLst/>
                <a:highlight>
                  <a:srgbClr val="FAFAFA"/>
                </a:highlight>
                <a:latin typeface="Menlo"/>
              </a:rPr>
              <a:t>group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IN" sz="1400" b="0" dirty="0">
                <a:solidFill>
                  <a:srgbClr val="0000FF"/>
                </a:solidFill>
                <a:effectLst/>
                <a:highlight>
                  <a:srgbClr val="FAFAFA"/>
                </a:highlight>
                <a:latin typeface="Menlo"/>
              </a:rPr>
              <a:t>by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 city</a:t>
            </a:r>
            <a:r>
              <a:rPr lang="en-IN" sz="1400" b="0" dirty="0">
                <a:solidFill>
                  <a:srgbClr val="C72E0F"/>
                </a:solidFill>
                <a:effectLst/>
                <a:highlight>
                  <a:srgbClr val="FAFAFA"/>
                </a:highlight>
                <a:latin typeface="Menlo"/>
              </a:rPr>
              <a:t>"""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))</a:t>
            </a:r>
          </a:p>
          <a:p>
            <a:r>
              <a:rPr lang="en-IN" sz="1400" b="0" dirty="0">
                <a:solidFill>
                  <a:srgbClr val="0000FF"/>
                </a:solidFill>
                <a:effectLst/>
                <a:highlight>
                  <a:srgbClr val="FAFAFA"/>
                </a:highlight>
                <a:latin typeface="Menlo"/>
              </a:rPr>
              <a:t>print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(</a:t>
            </a:r>
            <a:r>
              <a:rPr lang="en-IN" sz="1400" b="0" dirty="0" err="1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start_date,end_date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Menlo"/>
              </a:rPr>
              <a:t>)</a:t>
            </a:r>
          </a:p>
          <a:p>
            <a:endParaRPr lang="en-IN" sz="1400" b="0" dirty="0">
              <a:solidFill>
                <a:srgbClr val="000000"/>
              </a:solidFill>
              <a:effectLst/>
              <a:highlight>
                <a:srgbClr val="FAFAFA"/>
              </a:highlight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49894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603315" y="471338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Automating the Reports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688154" y="994558"/>
            <a:ext cx="6006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report generation based on dropdown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Ensuring reports are generated without manual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F5D4B-457D-43B2-EC00-6A1896FCD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54" y="2224726"/>
            <a:ext cx="5163162" cy="42822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3D73D5-C945-FCB3-ADEB-74EA7181244C}"/>
              </a:ext>
            </a:extLst>
          </p:cNvPr>
          <p:cNvSpPr txBox="1"/>
          <p:nvPr/>
        </p:nvSpPr>
        <p:spPr>
          <a:xfrm>
            <a:off x="688154" y="1733222"/>
            <a:ext cx="311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Weekly Report : Sum of Sales</a:t>
            </a:r>
          </a:p>
        </p:txBody>
      </p:sp>
    </p:spTree>
    <p:extLst>
      <p:ext uri="{BB962C8B-B14F-4D97-AF65-F5344CB8AC3E}">
        <p14:creationId xmlns:p14="http://schemas.microsoft.com/office/powerpoint/2010/main" val="999993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232AE3-8DAA-E952-A29C-93313A645EEA}"/>
              </a:ext>
            </a:extLst>
          </p:cNvPr>
          <p:cNvSpPr txBox="1"/>
          <p:nvPr/>
        </p:nvSpPr>
        <p:spPr>
          <a:xfrm>
            <a:off x="575033" y="658567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Report : Sum of Sales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552760-D78D-5D10-D692-1A2BC09A5863}"/>
              </a:ext>
            </a:extLst>
          </p:cNvPr>
          <p:cNvSpPr txBox="1"/>
          <p:nvPr/>
        </p:nvSpPr>
        <p:spPr>
          <a:xfrm>
            <a:off x="6685172" y="658567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Report : Sum of Sales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2B7096-B653-38B4-E4C9-3CA3CAC29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83" y="1421761"/>
            <a:ext cx="5520967" cy="4410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7F71EF-1008-E853-F4ED-4FDF22751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17" y="1421761"/>
            <a:ext cx="5342000" cy="469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9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622896-2D77-FE47-8AF0-1555A0C7F1DD}"/>
              </a:ext>
            </a:extLst>
          </p:cNvPr>
          <p:cNvSpPr txBox="1"/>
          <p:nvPr/>
        </p:nvSpPr>
        <p:spPr>
          <a:xfrm>
            <a:off x="603315" y="471338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B9A96-7BC5-2EEF-D518-8FAE2E012B17}"/>
              </a:ext>
            </a:extLst>
          </p:cNvPr>
          <p:cNvSpPr txBox="1"/>
          <p:nvPr/>
        </p:nvSpPr>
        <p:spPr>
          <a:xfrm>
            <a:off x="716434" y="1310326"/>
            <a:ext cx="102535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Project: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an automated system for generating daily, weekly, and monthly sales reports using Databricks.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dropdown functionality to allow stakeholders to easily select the desired report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reports are generated accurately based on the selected date ranges.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16BBA-ACA6-270D-C3CC-E2B55D02F380}"/>
              </a:ext>
            </a:extLst>
          </p:cNvPr>
          <p:cNvSpPr txBox="1"/>
          <p:nvPr/>
        </p:nvSpPr>
        <p:spPr>
          <a:xfrm>
            <a:off x="716434" y="3429000"/>
            <a:ext cx="108564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the report generation process, saving time and reducing manual effort.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stakeholders to access up-to-date sales data on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Insights: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valuable insights into sales trends, helping stakeholders make informed business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decisions.</a:t>
            </a:r>
          </a:p>
        </p:txBody>
      </p:sp>
    </p:spTree>
    <p:extLst>
      <p:ext uri="{BB962C8B-B14F-4D97-AF65-F5344CB8AC3E}">
        <p14:creationId xmlns:p14="http://schemas.microsoft.com/office/powerpoint/2010/main" val="275408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603315" y="1046375"/>
            <a:ext cx="2858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716434" y="1885363"/>
            <a:ext cx="5442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daily, weekly, and monthly sales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stakeholders with insights into sales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Automate the report generation process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EB418-51EB-EEE2-7CDD-7D1399601E9E}"/>
              </a:ext>
            </a:extLst>
          </p:cNvPr>
          <p:cNvSpPr txBox="1"/>
          <p:nvPr/>
        </p:nvSpPr>
        <p:spPr>
          <a:xfrm>
            <a:off x="755715" y="3564901"/>
            <a:ext cx="1842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IN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endParaRPr lang="en-I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78667-0A3A-5834-F848-F33E4C1E12DE}"/>
              </a:ext>
            </a:extLst>
          </p:cNvPr>
          <p:cNvSpPr txBox="1"/>
          <p:nvPr/>
        </p:nvSpPr>
        <p:spPr>
          <a:xfrm>
            <a:off x="755715" y="4270342"/>
            <a:ext cx="361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/>
              </a:rPr>
              <a:t>Databricks Dumps - Databricks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41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603315" y="1046375"/>
            <a:ext cx="2063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716434" y="1885363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data available in a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includes multiple ID, date, sales, city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568D60-1F62-BFA0-FCC4-6244B7E51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65" y="2602556"/>
            <a:ext cx="4115374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4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744C38-394A-D4E0-4D41-3BAF2DEA3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8" y="2971561"/>
            <a:ext cx="10627151" cy="3261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4BAFA8-DABD-6DDB-1C6C-B20E6828EA2E}"/>
              </a:ext>
            </a:extLst>
          </p:cNvPr>
          <p:cNvSpPr txBox="1"/>
          <p:nvPr/>
        </p:nvSpPr>
        <p:spPr>
          <a:xfrm>
            <a:off x="650448" y="1225485"/>
            <a:ext cx="11110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Databricks is cloud-based big data analytics service. It combines the power of Apache spark and</a:t>
            </a:r>
          </a:p>
          <a:p>
            <a:r>
              <a:rPr lang="en-US" dirty="0"/>
              <a:t>Azure cloud services to provide a unified analytics platform. </a:t>
            </a:r>
          </a:p>
          <a:p>
            <a:endParaRPr lang="en-US" dirty="0"/>
          </a:p>
          <a:p>
            <a:r>
              <a:rPr lang="en-US" dirty="0"/>
              <a:t>Azure Databricks simplifies the process of building big data and AI solutions.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F3DBC-08B6-55E0-0A12-DD0C32120FCD}"/>
              </a:ext>
            </a:extLst>
          </p:cNvPr>
          <p:cNvSpPr txBox="1"/>
          <p:nvPr/>
        </p:nvSpPr>
        <p:spPr>
          <a:xfrm>
            <a:off x="650448" y="537327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</a:p>
        </p:txBody>
      </p:sp>
    </p:spTree>
    <p:extLst>
      <p:ext uri="{BB962C8B-B14F-4D97-AF65-F5344CB8AC3E}">
        <p14:creationId xmlns:p14="http://schemas.microsoft.com/office/powerpoint/2010/main" val="238408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FA3E0F1-87F3-6D9A-FD27-F1B572CDF412}"/>
              </a:ext>
            </a:extLst>
          </p:cNvPr>
          <p:cNvSpPr txBox="1"/>
          <p:nvPr/>
        </p:nvSpPr>
        <p:spPr>
          <a:xfrm>
            <a:off x="516737" y="1170612"/>
            <a:ext cx="4435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Databricks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up a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the sales data into a Databricks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6690C7-5B89-49E4-BF2E-E4A52BB77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58" y="2743943"/>
            <a:ext cx="10162094" cy="18216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0E7117-F25B-9F00-3EF9-DDEC128AA5CC}"/>
              </a:ext>
            </a:extLst>
          </p:cNvPr>
          <p:cNvSpPr txBox="1"/>
          <p:nvPr/>
        </p:nvSpPr>
        <p:spPr>
          <a:xfrm>
            <a:off x="714700" y="5225723"/>
            <a:ext cx="101620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cluster is a collection of virtual machines that work together to perform large-scale data processing tasks. This cluster can scale up or down automatically based on the workload, enabling efficient handling of big data computations.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EB277C-9239-8177-ED5C-918D0AD57784}"/>
              </a:ext>
            </a:extLst>
          </p:cNvPr>
          <p:cNvSpPr txBox="1"/>
          <p:nvPr/>
        </p:nvSpPr>
        <p:spPr>
          <a:xfrm>
            <a:off x="516737" y="460891"/>
            <a:ext cx="359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Databricks</a:t>
            </a:r>
          </a:p>
        </p:txBody>
      </p:sp>
    </p:spTree>
    <p:extLst>
      <p:ext uri="{BB962C8B-B14F-4D97-AF65-F5344CB8AC3E}">
        <p14:creationId xmlns:p14="http://schemas.microsoft.com/office/powerpoint/2010/main" val="260570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1CB907-888D-839C-7DDF-6257870DC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5" y="377072"/>
            <a:ext cx="8389019" cy="4332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54FE2D-EBCE-D356-2737-A29D56AFF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5" y="4162141"/>
            <a:ext cx="9954705" cy="231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7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E1139B-053D-0BDF-4937-F858D4BE3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66" y="856153"/>
            <a:ext cx="6661776" cy="56325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B7C149-595A-DB84-5E5D-33D63EB793E1}"/>
              </a:ext>
            </a:extLst>
          </p:cNvPr>
          <p:cNvSpPr txBox="1"/>
          <p:nvPr/>
        </p:nvSpPr>
        <p:spPr>
          <a:xfrm>
            <a:off x="385666" y="332933"/>
            <a:ext cx="481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Databricks Table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28F8EE-07ED-D3BF-DC30-4A472695A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719" y="2630078"/>
            <a:ext cx="6833025" cy="32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8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584462" y="584462"/>
            <a:ext cx="2486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628704" y="1107682"/>
            <a:ext cx="571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to display data and minimum and maximum dates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CB521-B179-1FBC-752F-4EAD87C9C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04" y="1820833"/>
            <a:ext cx="6375883" cy="38018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7E9EA7-4A28-3C2C-D461-61B6A7C2C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672" y="2104355"/>
            <a:ext cx="5718232" cy="323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0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603315" y="1126533"/>
            <a:ext cx="7573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dropdown menu for report type selection (daily, weekly, monthly)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Python code to handle dropdown selections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597D13-96CF-4E98-D525-710623C51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32" y="1791719"/>
            <a:ext cx="6716174" cy="4521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17BED5-560C-677E-B7AF-C931B2771619}"/>
              </a:ext>
            </a:extLst>
          </p:cNvPr>
          <p:cNvSpPr txBox="1"/>
          <p:nvPr/>
        </p:nvSpPr>
        <p:spPr>
          <a:xfrm>
            <a:off x="603315" y="471338"/>
            <a:ext cx="3962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Dropdown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171484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512</TotalTime>
  <Words>587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Garamond</vt:lpstr>
      <vt:lpstr>Menlo</vt:lpstr>
      <vt:lpstr>Times New Roman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Anjum Shaik</dc:creator>
  <cp:lastModifiedBy>Anjum Shaik</cp:lastModifiedBy>
  <cp:revision>3</cp:revision>
  <dcterms:created xsi:type="dcterms:W3CDTF">2024-06-28T00:01:32Z</dcterms:created>
  <dcterms:modified xsi:type="dcterms:W3CDTF">2024-07-01T08:25:47Z</dcterms:modified>
</cp:coreProperties>
</file>