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4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99CA9C64-BC72-4841-8D33-26259CFB97E7}"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21C1FD09-9E90-4244-8200-00A9563976C5}"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A659D8B5-0F7B-475F-B31A-6B306DE992F7}"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9A997CA2-B5B6-4833-9F47-5042286647C9}"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272515C4-22E5-4ACC-BB42-04AD627B1DAD}"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07C7B167-EF3D-4CE8-B2E7-6F4CBCBAC792}"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D627BE2D-92F7-46DB-98A8-D16D4D39B8E5}"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5157803-15F5-4003-9F95-F5BEA6BFB5A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361A16E-205B-479C-A2D1-4ADE5185AA6D}"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FF219DF-25C5-4FF4-BEB1-E0C4BAA82F6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B8A5717-37AE-428E-A8F1-BAB7B7EDC8AB}"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8B38C89-B63A-46F9-98DC-9C4ED974C4C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124080" y="6356520"/>
            <a:ext cx="289404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6" name="PlaceHolder 2"/>
          <p:cNvSpPr>
            <a:spLocks noGrp="1"/>
          </p:cNvSpPr>
          <p:nvPr>
            <p:ph type="sldNum" idx="2"/>
          </p:nvPr>
        </p:nvSpPr>
        <p:spPr>
          <a:xfrm>
            <a:off x="6553080" y="6356520"/>
            <a:ext cx="213228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AA3B7B95-78DD-4449-AA5C-57519D25E5AF}" type="slidenum">
              <a:rPr lang="en-US"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
        <p:nvSpPr>
          <p:cNvPr id="2" name="PlaceHolder 3"/>
          <p:cNvSpPr>
            <a:spLocks noGrp="1"/>
          </p:cNvSpPr>
          <p:nvPr>
            <p:ph type="dt" idx="3"/>
          </p:nvPr>
        </p:nvSpPr>
        <p:spPr>
          <a:xfrm>
            <a:off x="457200" y="6356520"/>
            <a:ext cx="213228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2"/>
          <p:cNvSpPr/>
          <p:nvPr/>
        </p:nvSpPr>
        <p:spPr>
          <a:xfrm rot="16200000">
            <a:off x="4001760" y="-4111200"/>
            <a:ext cx="10285560" cy="18286560"/>
          </a:xfrm>
          <a:custGeom>
            <a:avLst/>
            <a:gdLst>
              <a:gd name="textAreaLeft" fmla="*/ 0 w 10285560"/>
              <a:gd name="textAreaRight" fmla="*/ 10287000 w 10285560"/>
              <a:gd name="textAreaTop" fmla="*/ 0 h 18286560"/>
              <a:gd name="textAreaBottom" fmla="*/ 18288000 h 18286560"/>
            </a:gdLst>
            <a:ahLst/>
            <a:cxnLst/>
            <a:rect l="textAreaLeft" t="textAreaTop" r="textAreaRight" b="textAreaBottom"/>
            <a:pathLst>
              <a:path w="10287000" h="18288000">
                <a:moveTo>
                  <a:pt x="10287000" y="0"/>
                </a:moveTo>
                <a:lnTo>
                  <a:pt x="10287000" y="18288000"/>
                </a:lnTo>
                <a:lnTo>
                  <a:pt x="0" y="18288000"/>
                </a:lnTo>
                <a:lnTo>
                  <a:pt x="0" y="0"/>
                </a:lnTo>
                <a:lnTo>
                  <a:pt x="1028700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42" name="Freeform 3"/>
          <p:cNvSpPr/>
          <p:nvPr/>
        </p:nvSpPr>
        <p:spPr>
          <a:xfrm>
            <a:off x="-2329560" y="8614800"/>
            <a:ext cx="4898520" cy="3342600"/>
          </a:xfrm>
          <a:custGeom>
            <a:avLst/>
            <a:gdLst>
              <a:gd name="textAreaLeft" fmla="*/ 0 w 4898520"/>
              <a:gd name="textAreaRight" fmla="*/ 4899960 w 4898520"/>
              <a:gd name="textAreaTop" fmla="*/ 0 h 3342600"/>
              <a:gd name="textAreaBottom" fmla="*/ 3344040 h 3342600"/>
            </a:gdLst>
            <a:ahLst/>
            <a:cxnLst/>
            <a:rect l="textAreaLeft" t="textAreaTop" r="textAreaRight" b="textAreaBottom"/>
            <a:pathLst>
              <a:path w="4899948" h="3344214">
                <a:moveTo>
                  <a:pt x="0" y="0"/>
                </a:moveTo>
                <a:lnTo>
                  <a:pt x="4899947" y="0"/>
                </a:lnTo>
                <a:lnTo>
                  <a:pt x="4899947" y="3344214"/>
                </a:lnTo>
                <a:lnTo>
                  <a:pt x="0" y="3344214"/>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43" name="Freeform 4"/>
          <p:cNvSpPr/>
          <p:nvPr/>
        </p:nvSpPr>
        <p:spPr>
          <a:xfrm>
            <a:off x="6030720" y="9258480"/>
            <a:ext cx="3058560" cy="749520"/>
          </a:xfrm>
          <a:custGeom>
            <a:avLst/>
            <a:gdLst>
              <a:gd name="textAreaLeft" fmla="*/ 0 w 3058560"/>
              <a:gd name="textAreaRight" fmla="*/ 3060000 w 3058560"/>
              <a:gd name="textAreaTop" fmla="*/ 0 h 749520"/>
              <a:gd name="textAreaBottom" fmla="*/ 750960 h 749520"/>
            </a:gdLst>
            <a:ahLst/>
            <a:cxnLst/>
            <a:rect l="textAreaLeft" t="textAreaTop" r="textAreaRight" b="textAreaBottom"/>
            <a:pathLst>
              <a:path w="3059829" h="751049">
                <a:moveTo>
                  <a:pt x="0" y="0"/>
                </a:moveTo>
                <a:lnTo>
                  <a:pt x="3059829" y="0"/>
                </a:lnTo>
                <a:lnTo>
                  <a:pt x="3059829" y="751049"/>
                </a:lnTo>
                <a:lnTo>
                  <a:pt x="0" y="751049"/>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44" name="Freeform 5"/>
          <p:cNvSpPr/>
          <p:nvPr/>
        </p:nvSpPr>
        <p:spPr>
          <a:xfrm>
            <a:off x="14236560" y="6409800"/>
            <a:ext cx="723600" cy="919080"/>
          </a:xfrm>
          <a:custGeom>
            <a:avLst/>
            <a:gdLst>
              <a:gd name="textAreaLeft" fmla="*/ 0 w 723600"/>
              <a:gd name="textAreaRight" fmla="*/ 725040 w 723600"/>
              <a:gd name="textAreaTop" fmla="*/ 0 h 919080"/>
              <a:gd name="textAreaBottom" fmla="*/ 920520 h 919080"/>
            </a:gdLst>
            <a:ahLst/>
            <a:cxnLst/>
            <a:rect l="textAreaLeft" t="textAreaTop" r="textAreaRight" b="textAreaBottom"/>
            <a:pathLst>
              <a:path w="724985" h="920616">
                <a:moveTo>
                  <a:pt x="0" y="0"/>
                </a:moveTo>
                <a:lnTo>
                  <a:pt x="724986" y="0"/>
                </a:lnTo>
                <a:lnTo>
                  <a:pt x="724986" y="920616"/>
                </a:lnTo>
                <a:lnTo>
                  <a:pt x="0" y="920616"/>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45" name="Freeform 6"/>
          <p:cNvSpPr/>
          <p:nvPr/>
        </p:nvSpPr>
        <p:spPr>
          <a:xfrm>
            <a:off x="14215320" y="8540280"/>
            <a:ext cx="4600800" cy="3617280"/>
          </a:xfrm>
          <a:custGeom>
            <a:avLst/>
            <a:gdLst>
              <a:gd name="textAreaLeft" fmla="*/ 0 w 4600800"/>
              <a:gd name="textAreaRight" fmla="*/ 4602240 w 4600800"/>
              <a:gd name="textAreaTop" fmla="*/ 0 h 3617280"/>
              <a:gd name="textAreaBottom" fmla="*/ 3618720 h 3617280"/>
            </a:gdLst>
            <a:ahLst/>
            <a:cxnLst/>
            <a:rect l="textAreaLeft" t="textAreaTop" r="textAreaRight" b="textAreaBottom"/>
            <a:pathLst>
              <a:path w="4602314" h="3618569">
                <a:moveTo>
                  <a:pt x="0" y="0"/>
                </a:moveTo>
                <a:lnTo>
                  <a:pt x="4602314" y="0"/>
                </a:lnTo>
                <a:lnTo>
                  <a:pt x="4602314" y="3618570"/>
                </a:lnTo>
                <a:lnTo>
                  <a:pt x="0" y="3618570"/>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46" name="Freeform 7"/>
          <p:cNvSpPr/>
          <p:nvPr/>
        </p:nvSpPr>
        <p:spPr>
          <a:xfrm>
            <a:off x="-674280" y="-1072800"/>
            <a:ext cx="4898520" cy="3067200"/>
          </a:xfrm>
          <a:custGeom>
            <a:avLst/>
            <a:gdLst>
              <a:gd name="textAreaLeft" fmla="*/ 0 w 4898520"/>
              <a:gd name="textAreaRight" fmla="*/ 4899960 w 4898520"/>
              <a:gd name="textAreaTop" fmla="*/ 0 h 3067200"/>
              <a:gd name="textAreaBottom" fmla="*/ 3068640 h 3067200"/>
            </a:gdLst>
            <a:ahLst/>
            <a:cxnLst/>
            <a:rect l="textAreaLeft" t="textAreaTop" r="textAreaRight" b="textAreaBottom"/>
            <a:pathLst>
              <a:path w="4899948" h="3068592">
                <a:moveTo>
                  <a:pt x="0" y="0"/>
                </a:moveTo>
                <a:lnTo>
                  <a:pt x="4899948" y="0"/>
                </a:lnTo>
                <a:lnTo>
                  <a:pt x="4899948" y="3068592"/>
                </a:lnTo>
                <a:lnTo>
                  <a:pt x="0" y="3068592"/>
                </a:lnTo>
                <a:lnTo>
                  <a:pt x="0"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47" name="Freeform 8"/>
          <p:cNvSpPr/>
          <p:nvPr/>
        </p:nvSpPr>
        <p:spPr>
          <a:xfrm>
            <a:off x="12686040" y="-2578320"/>
            <a:ext cx="4290840" cy="3869640"/>
          </a:xfrm>
          <a:custGeom>
            <a:avLst/>
            <a:gdLst>
              <a:gd name="textAreaLeft" fmla="*/ 0 w 4290840"/>
              <a:gd name="textAreaRight" fmla="*/ 4292280 w 4290840"/>
              <a:gd name="textAreaTop" fmla="*/ 0 h 3869640"/>
              <a:gd name="textAreaBottom" fmla="*/ 3871080 h 3869640"/>
            </a:gdLst>
            <a:ahLst/>
            <a:cxnLst/>
            <a:rect l="textAreaLeft" t="textAreaTop" r="textAreaRight" b="textAreaBottom"/>
            <a:pathLst>
              <a:path w="4292424" h="3870986">
                <a:moveTo>
                  <a:pt x="0" y="0"/>
                </a:moveTo>
                <a:lnTo>
                  <a:pt x="4292424" y="0"/>
                </a:lnTo>
                <a:lnTo>
                  <a:pt x="4292424" y="3870986"/>
                </a:lnTo>
                <a:lnTo>
                  <a:pt x="0" y="3870986"/>
                </a:lnTo>
                <a:lnTo>
                  <a:pt x="0" y="0"/>
                </a:lnTo>
                <a:close/>
              </a:path>
            </a:pathLst>
          </a:custGeom>
          <a:blipFill rotWithShape="0">
            <a:blip r:embed="rId8"/>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48" name="Freeform 9"/>
          <p:cNvSpPr/>
          <p:nvPr/>
        </p:nvSpPr>
        <p:spPr>
          <a:xfrm>
            <a:off x="10139040" y="9258480"/>
            <a:ext cx="4074840" cy="2862000"/>
          </a:xfrm>
          <a:custGeom>
            <a:avLst/>
            <a:gdLst>
              <a:gd name="textAreaLeft" fmla="*/ 0 w 4074840"/>
              <a:gd name="textAreaRight" fmla="*/ 4076280 w 4074840"/>
              <a:gd name="textAreaTop" fmla="*/ 0 h 2862000"/>
              <a:gd name="textAreaBottom" fmla="*/ 2863440 h 2862000"/>
            </a:gdLst>
            <a:ahLst/>
            <a:cxnLst/>
            <a:rect l="textAreaLeft" t="textAreaTop" r="textAreaRight" b="textAreaBottom"/>
            <a:pathLst>
              <a:path w="4076270" h="2863579">
                <a:moveTo>
                  <a:pt x="0" y="0"/>
                </a:moveTo>
                <a:lnTo>
                  <a:pt x="4076270" y="0"/>
                </a:lnTo>
                <a:lnTo>
                  <a:pt x="4076270" y="2863579"/>
                </a:lnTo>
                <a:lnTo>
                  <a:pt x="0" y="2863579"/>
                </a:lnTo>
                <a:lnTo>
                  <a:pt x="0" y="0"/>
                </a:lnTo>
                <a:close/>
              </a:path>
            </a:pathLst>
          </a:custGeom>
          <a:blipFill rotWithShape="0">
            <a:blip r:embed="rId9"/>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49" name="Freeform 10"/>
          <p:cNvSpPr/>
          <p:nvPr/>
        </p:nvSpPr>
        <p:spPr>
          <a:xfrm>
            <a:off x="7409160" y="-2700000"/>
            <a:ext cx="5491440" cy="4113360"/>
          </a:xfrm>
          <a:custGeom>
            <a:avLst/>
            <a:gdLst>
              <a:gd name="textAreaLeft" fmla="*/ 0 w 5491440"/>
              <a:gd name="textAreaRight" fmla="*/ 5492880 w 5491440"/>
              <a:gd name="textAreaTop" fmla="*/ 0 h 4113360"/>
              <a:gd name="textAreaBottom" fmla="*/ 4114800 h 4113360"/>
            </a:gdLst>
            <a:ahLst/>
            <a:cxnLst/>
            <a:rect l="textAreaLeft" t="textAreaTop" r="textAreaRight" b="textAreaBottom"/>
            <a:pathLst>
              <a:path w="5493058" h="4114800">
                <a:moveTo>
                  <a:pt x="0" y="0"/>
                </a:moveTo>
                <a:lnTo>
                  <a:pt x="5493058" y="0"/>
                </a:lnTo>
                <a:lnTo>
                  <a:pt x="5493058" y="4114800"/>
                </a:lnTo>
                <a:lnTo>
                  <a:pt x="0" y="4114800"/>
                </a:lnTo>
                <a:lnTo>
                  <a:pt x="0" y="0"/>
                </a:lnTo>
                <a:close/>
              </a:path>
            </a:pathLst>
          </a:custGeom>
          <a:blipFill rotWithShape="0">
            <a:blip r:embed="rId10"/>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0" name="Freeform 11"/>
          <p:cNvSpPr/>
          <p:nvPr/>
        </p:nvSpPr>
        <p:spPr>
          <a:xfrm rot="4747800">
            <a:off x="-2971080" y="3663720"/>
            <a:ext cx="4894560" cy="2734200"/>
          </a:xfrm>
          <a:custGeom>
            <a:avLst/>
            <a:gdLst>
              <a:gd name="textAreaLeft" fmla="*/ 0 w 4894560"/>
              <a:gd name="textAreaRight" fmla="*/ 4896000 w 4894560"/>
              <a:gd name="textAreaTop" fmla="*/ 0 h 2734200"/>
              <a:gd name="textAreaBottom" fmla="*/ 2735640 h 2734200"/>
            </a:gdLst>
            <a:ahLst/>
            <a:cxnLst/>
            <a:rect l="textAreaLeft" t="textAreaTop" r="textAreaRight" b="textAreaBottom"/>
            <a:pathLst>
              <a:path w="4896097" h="2735694">
                <a:moveTo>
                  <a:pt x="0" y="0"/>
                </a:moveTo>
                <a:lnTo>
                  <a:pt x="4896097" y="0"/>
                </a:lnTo>
                <a:lnTo>
                  <a:pt x="4896097" y="2735694"/>
                </a:lnTo>
                <a:lnTo>
                  <a:pt x="0" y="2735694"/>
                </a:lnTo>
                <a:lnTo>
                  <a:pt x="0" y="0"/>
                </a:lnTo>
                <a:close/>
              </a:path>
            </a:pathLst>
          </a:custGeom>
          <a:blipFill rotWithShape="0">
            <a:blip r:embed="rId11"/>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1" name="Freeform 12"/>
          <p:cNvSpPr/>
          <p:nvPr/>
        </p:nvSpPr>
        <p:spPr>
          <a:xfrm>
            <a:off x="4831560" y="-1626480"/>
            <a:ext cx="2891160" cy="2917800"/>
          </a:xfrm>
          <a:custGeom>
            <a:avLst/>
            <a:gdLst>
              <a:gd name="textAreaLeft" fmla="*/ 0 w 2891160"/>
              <a:gd name="textAreaRight" fmla="*/ 2892600 w 2891160"/>
              <a:gd name="textAreaTop" fmla="*/ 0 h 2917800"/>
              <a:gd name="textAreaBottom" fmla="*/ 2919240 h 2917800"/>
            </a:gdLst>
            <a:ahLst/>
            <a:cxnLst/>
            <a:rect l="textAreaLeft" t="textAreaTop" r="textAreaRight" b="textAreaBottom"/>
            <a:pathLst>
              <a:path w="2892762" h="2919301">
                <a:moveTo>
                  <a:pt x="0" y="0"/>
                </a:moveTo>
                <a:lnTo>
                  <a:pt x="2892761" y="0"/>
                </a:lnTo>
                <a:lnTo>
                  <a:pt x="2892761" y="2919300"/>
                </a:lnTo>
                <a:lnTo>
                  <a:pt x="0" y="2919300"/>
                </a:lnTo>
                <a:lnTo>
                  <a:pt x="0" y="0"/>
                </a:lnTo>
                <a:close/>
              </a:path>
            </a:pathLst>
          </a:custGeom>
          <a:blipFill rotWithShape="0">
            <a:blip r:embed="rId1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2" name="Freeform 13"/>
          <p:cNvSpPr/>
          <p:nvPr/>
        </p:nvSpPr>
        <p:spPr>
          <a:xfrm>
            <a:off x="17259480" y="2262240"/>
            <a:ext cx="3574080" cy="3574080"/>
          </a:xfrm>
          <a:custGeom>
            <a:avLst/>
            <a:gdLst>
              <a:gd name="textAreaLeft" fmla="*/ 0 w 3574080"/>
              <a:gd name="textAreaRight" fmla="*/ 3575520 w 3574080"/>
              <a:gd name="textAreaTop" fmla="*/ 0 h 3574080"/>
              <a:gd name="textAreaBottom" fmla="*/ 3575520 h 3574080"/>
            </a:gdLst>
            <a:ahLst/>
            <a:cxnLst/>
            <a:rect l="textAreaLeft" t="textAreaTop" r="textAreaRight" b="textAreaBottom"/>
            <a:pathLst>
              <a:path w="3575541" h="3575541">
                <a:moveTo>
                  <a:pt x="0" y="0"/>
                </a:moveTo>
                <a:lnTo>
                  <a:pt x="3575541" y="0"/>
                </a:lnTo>
                <a:lnTo>
                  <a:pt x="3575541" y="3575541"/>
                </a:lnTo>
                <a:lnTo>
                  <a:pt x="0" y="3575541"/>
                </a:lnTo>
                <a:lnTo>
                  <a:pt x="0" y="0"/>
                </a:lnTo>
                <a:close/>
              </a:path>
            </a:pathLst>
          </a:custGeom>
          <a:blipFill rotWithShape="0">
            <a:blip r:embed="rId1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3" name="Freeform 14"/>
          <p:cNvSpPr/>
          <p:nvPr/>
        </p:nvSpPr>
        <p:spPr>
          <a:xfrm>
            <a:off x="2570400" y="9093600"/>
            <a:ext cx="2585520" cy="2385000"/>
          </a:xfrm>
          <a:custGeom>
            <a:avLst/>
            <a:gdLst>
              <a:gd name="textAreaLeft" fmla="*/ 0 w 2585520"/>
              <a:gd name="textAreaRight" fmla="*/ 2586960 w 2585520"/>
              <a:gd name="textAreaTop" fmla="*/ 0 h 2385000"/>
              <a:gd name="textAreaBottom" fmla="*/ 2386440 h 2385000"/>
            </a:gdLst>
            <a:ahLst/>
            <a:cxnLst/>
            <a:rect l="textAreaLeft" t="textAreaTop" r="textAreaRight" b="textAreaBottom"/>
            <a:pathLst>
              <a:path w="2587020" h="2386526">
                <a:moveTo>
                  <a:pt x="0" y="0"/>
                </a:moveTo>
                <a:lnTo>
                  <a:pt x="2587020" y="0"/>
                </a:lnTo>
                <a:lnTo>
                  <a:pt x="2587020" y="2386526"/>
                </a:lnTo>
                <a:lnTo>
                  <a:pt x="0" y="2386526"/>
                </a:lnTo>
                <a:lnTo>
                  <a:pt x="0" y="0"/>
                </a:lnTo>
                <a:close/>
              </a:path>
            </a:pathLst>
          </a:custGeom>
          <a:blipFill rotWithShape="0">
            <a:blip r:embed="rId1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4" name="Freeform 15"/>
          <p:cNvSpPr/>
          <p:nvPr/>
        </p:nvSpPr>
        <p:spPr>
          <a:xfrm rot="16317600">
            <a:off x="16439040" y="6971040"/>
            <a:ext cx="3381480" cy="1153080"/>
          </a:xfrm>
          <a:custGeom>
            <a:avLst/>
            <a:gdLst>
              <a:gd name="textAreaLeft" fmla="*/ 0 w 3381480"/>
              <a:gd name="textAreaRight" fmla="*/ 3382920 w 3381480"/>
              <a:gd name="textAreaTop" fmla="*/ 0 h 1153080"/>
              <a:gd name="textAreaBottom" fmla="*/ 1154520 h 1153080"/>
            </a:gdLst>
            <a:ahLst/>
            <a:cxnLst/>
            <a:rect l="textAreaLeft" t="textAreaTop" r="textAreaRight" b="textAreaBottom"/>
            <a:pathLst>
              <a:path w="3382987" h="1154444">
                <a:moveTo>
                  <a:pt x="0" y="0"/>
                </a:moveTo>
                <a:lnTo>
                  <a:pt x="3382987" y="0"/>
                </a:lnTo>
                <a:lnTo>
                  <a:pt x="3382987" y="1154445"/>
                </a:lnTo>
                <a:lnTo>
                  <a:pt x="0" y="1154445"/>
                </a:lnTo>
                <a:lnTo>
                  <a:pt x="0" y="0"/>
                </a:lnTo>
                <a:close/>
              </a:path>
            </a:pathLst>
          </a:custGeom>
          <a:blipFill rotWithShape="0">
            <a:blip r:embed="rId1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5" name="Freeform 16"/>
          <p:cNvSpPr/>
          <p:nvPr/>
        </p:nvSpPr>
        <p:spPr>
          <a:xfrm>
            <a:off x="16978680" y="-642600"/>
            <a:ext cx="3103200" cy="3341160"/>
          </a:xfrm>
          <a:custGeom>
            <a:avLst/>
            <a:gdLst>
              <a:gd name="textAreaLeft" fmla="*/ 0 w 3103200"/>
              <a:gd name="textAreaRight" fmla="*/ 3104640 w 3103200"/>
              <a:gd name="textAreaTop" fmla="*/ 0 h 3341160"/>
              <a:gd name="textAreaBottom" fmla="*/ 3342600 h 3341160"/>
            </a:gdLst>
            <a:ahLst/>
            <a:cxnLst/>
            <a:rect l="textAreaLeft" t="textAreaTop" r="textAreaRight" b="textAreaBottom"/>
            <a:pathLst>
              <a:path w="3104522" h="3342688">
                <a:moveTo>
                  <a:pt x="0" y="0"/>
                </a:moveTo>
                <a:lnTo>
                  <a:pt x="3104522" y="0"/>
                </a:lnTo>
                <a:lnTo>
                  <a:pt x="3104522" y="3342688"/>
                </a:lnTo>
                <a:lnTo>
                  <a:pt x="0" y="3342688"/>
                </a:lnTo>
                <a:lnTo>
                  <a:pt x="0" y="0"/>
                </a:lnTo>
                <a:close/>
              </a:path>
            </a:pathLst>
          </a:custGeom>
          <a:blipFill rotWithShape="0">
            <a:blip r:embed="rId16"/>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6" name="TextBox 17"/>
          <p:cNvSpPr/>
          <p:nvPr/>
        </p:nvSpPr>
        <p:spPr>
          <a:xfrm>
            <a:off x="3688920" y="2978280"/>
            <a:ext cx="10909080" cy="6771084"/>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6579"/>
              </a:lnSpc>
            </a:pPr>
            <a:r>
              <a:rPr lang="en-US" sz="7000" b="0" strike="noStrike" spc="-1" dirty="0">
                <a:solidFill>
                  <a:srgbClr val="5E17EB"/>
                </a:solidFill>
                <a:latin typeface="DM Sans Bold"/>
              </a:rPr>
              <a:t>Digital Image Processing  Project</a:t>
            </a:r>
            <a:endParaRPr lang="en-US" sz="7000" b="0" strike="noStrike" spc="-1" dirty="0">
              <a:solidFill>
                <a:srgbClr val="000000"/>
              </a:solidFill>
              <a:latin typeface="Arial"/>
            </a:endParaRPr>
          </a:p>
          <a:p>
            <a:pPr algn="ctr" defTabSz="914400">
              <a:lnSpc>
                <a:spcPts val="6579"/>
              </a:lnSpc>
            </a:pPr>
            <a:r>
              <a:rPr lang="en-US" sz="7000" b="0" strike="noStrike" spc="-1" dirty="0">
                <a:solidFill>
                  <a:srgbClr val="5E17EB"/>
                </a:solidFill>
                <a:latin typeface="DM Sans Bold"/>
              </a:rPr>
              <a:t>Image Retrieval(3 Models)</a:t>
            </a:r>
          </a:p>
          <a:p>
            <a:pPr algn="ctr" defTabSz="914400">
              <a:lnSpc>
                <a:spcPts val="6579"/>
              </a:lnSpc>
            </a:pPr>
            <a:endParaRPr lang="en-US" sz="7000" spc="-1" dirty="0">
              <a:solidFill>
                <a:srgbClr val="5E17EB"/>
              </a:solidFill>
              <a:latin typeface="DM Sans Bold"/>
            </a:endParaRPr>
          </a:p>
          <a:p>
            <a:pPr algn="ctr" defTabSz="914400">
              <a:lnSpc>
                <a:spcPts val="6579"/>
              </a:lnSpc>
            </a:pPr>
            <a:r>
              <a:rPr lang="en-US" sz="7000" b="0" strike="noStrike" spc="-1" dirty="0">
                <a:solidFill>
                  <a:srgbClr val="5E17EB"/>
                </a:solidFill>
                <a:latin typeface="DM Sans Bold"/>
              </a:rPr>
              <a:t>SHAIK ASHFAAQ HAMJA 21BCE1690</a:t>
            </a:r>
          </a:p>
          <a:p>
            <a:pPr algn="ctr" defTabSz="914400">
              <a:lnSpc>
                <a:spcPts val="6579"/>
              </a:lnSpc>
            </a:pPr>
            <a:r>
              <a:rPr lang="en-US" sz="7000" b="0" strike="noStrike" spc="-1" dirty="0">
                <a:solidFill>
                  <a:srgbClr val="000000"/>
                </a:solidFill>
                <a:latin typeface="Arial"/>
              </a:rPr>
              <a:t>Bora Sai </a:t>
            </a:r>
            <a:r>
              <a:rPr lang="en-US" sz="7000" b="0" strike="noStrike" spc="-1" dirty="0" err="1">
                <a:solidFill>
                  <a:srgbClr val="000000"/>
                </a:solidFill>
                <a:latin typeface="Arial"/>
              </a:rPr>
              <a:t>Sathvik</a:t>
            </a:r>
            <a:br>
              <a:rPr lang="en-US" sz="7000" spc="-1">
                <a:solidFill>
                  <a:srgbClr val="5E17EB"/>
                </a:solidFill>
                <a:latin typeface="DM Sans Bold"/>
              </a:rPr>
            </a:br>
            <a:r>
              <a:rPr lang="en-US" sz="7000" spc="-1">
                <a:solidFill>
                  <a:srgbClr val="5E17EB"/>
                </a:solidFill>
                <a:latin typeface="DM Sans Bold"/>
              </a:rPr>
              <a:t>21BCE1794</a:t>
            </a:r>
            <a:endParaRPr lang="en-US" sz="7000" b="0" strike="noStrike" spc="-1">
              <a:solidFill>
                <a:srgbClr val="000000"/>
              </a:solidFill>
              <a:latin typeface="Arial"/>
            </a:endParaRPr>
          </a:p>
        </p:txBody>
      </p:sp>
      <p:sp>
        <p:nvSpPr>
          <p:cNvPr id="57" name="Freeform 19"/>
          <p:cNvSpPr/>
          <p:nvPr/>
        </p:nvSpPr>
        <p:spPr>
          <a:xfrm>
            <a:off x="4737960" y="2576160"/>
            <a:ext cx="723600" cy="919080"/>
          </a:xfrm>
          <a:custGeom>
            <a:avLst/>
            <a:gdLst>
              <a:gd name="textAreaLeft" fmla="*/ 0 w 723600"/>
              <a:gd name="textAreaRight" fmla="*/ 725040 w 723600"/>
              <a:gd name="textAreaTop" fmla="*/ 0 h 919080"/>
              <a:gd name="textAreaBottom" fmla="*/ 920520 h 919080"/>
            </a:gdLst>
            <a:ahLst/>
            <a:cxnLst/>
            <a:rect l="textAreaLeft" t="textAreaTop" r="textAreaRight" b="textAreaBottom"/>
            <a:pathLst>
              <a:path w="724985" h="920616">
                <a:moveTo>
                  <a:pt x="0" y="0"/>
                </a:moveTo>
                <a:lnTo>
                  <a:pt x="724985" y="0"/>
                </a:lnTo>
                <a:lnTo>
                  <a:pt x="724985" y="920616"/>
                </a:lnTo>
                <a:lnTo>
                  <a:pt x="0" y="920616"/>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Freeform 2"/>
          <p:cNvSpPr/>
          <p:nvPr/>
        </p:nvSpPr>
        <p:spPr>
          <a:xfrm rot="16200000">
            <a:off x="3999240" y="-3997800"/>
            <a:ext cx="10285560" cy="18286560"/>
          </a:xfrm>
          <a:custGeom>
            <a:avLst/>
            <a:gdLst>
              <a:gd name="textAreaLeft" fmla="*/ 0 w 10285560"/>
              <a:gd name="textAreaRight" fmla="*/ 10287000 w 10285560"/>
              <a:gd name="textAreaTop" fmla="*/ 0 h 18286560"/>
              <a:gd name="textAreaBottom" fmla="*/ 18288000 h 18286560"/>
            </a:gdLst>
            <a:ahLst/>
            <a:cxnLst/>
            <a:rect l="textAreaLeft" t="textAreaTop" r="textAreaRight" b="textAreaBottom"/>
            <a:pathLst>
              <a:path w="10287000" h="18288000">
                <a:moveTo>
                  <a:pt x="10287000" y="0"/>
                </a:moveTo>
                <a:lnTo>
                  <a:pt x="10287000" y="18288000"/>
                </a:lnTo>
                <a:lnTo>
                  <a:pt x="0" y="18288000"/>
                </a:lnTo>
                <a:lnTo>
                  <a:pt x="0" y="0"/>
                </a:lnTo>
                <a:lnTo>
                  <a:pt x="1028700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79" name="Freeform 3"/>
          <p:cNvSpPr/>
          <p:nvPr/>
        </p:nvSpPr>
        <p:spPr>
          <a:xfrm>
            <a:off x="-2329560" y="9018000"/>
            <a:ext cx="4898520" cy="3342600"/>
          </a:xfrm>
          <a:custGeom>
            <a:avLst/>
            <a:gdLst>
              <a:gd name="textAreaLeft" fmla="*/ 0 w 4898520"/>
              <a:gd name="textAreaRight" fmla="*/ 4899960 w 4898520"/>
              <a:gd name="textAreaTop" fmla="*/ 0 h 3342600"/>
              <a:gd name="textAreaBottom" fmla="*/ 3344040 h 3342600"/>
            </a:gdLst>
            <a:ahLst/>
            <a:cxnLst/>
            <a:rect l="textAreaLeft" t="textAreaTop" r="textAreaRight" b="textAreaBottom"/>
            <a:pathLst>
              <a:path w="4899948" h="3344214">
                <a:moveTo>
                  <a:pt x="0" y="0"/>
                </a:moveTo>
                <a:lnTo>
                  <a:pt x="4899947" y="0"/>
                </a:lnTo>
                <a:lnTo>
                  <a:pt x="4899947" y="3344214"/>
                </a:lnTo>
                <a:lnTo>
                  <a:pt x="0" y="3344214"/>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80" name="Freeform 4"/>
          <p:cNvSpPr/>
          <p:nvPr/>
        </p:nvSpPr>
        <p:spPr>
          <a:xfrm>
            <a:off x="5847120" y="9882360"/>
            <a:ext cx="3295440" cy="807840"/>
          </a:xfrm>
          <a:custGeom>
            <a:avLst/>
            <a:gdLst>
              <a:gd name="textAreaLeft" fmla="*/ 0 w 3295440"/>
              <a:gd name="textAreaRight" fmla="*/ 3296880 w 3295440"/>
              <a:gd name="textAreaTop" fmla="*/ 0 h 807840"/>
              <a:gd name="textAreaBottom" fmla="*/ 809280 h 807840"/>
            </a:gdLst>
            <a:ahLst/>
            <a:cxnLst/>
            <a:rect l="textAreaLeft" t="textAreaTop" r="textAreaRight" b="textAreaBottom"/>
            <a:pathLst>
              <a:path w="3296956" h="809253">
                <a:moveTo>
                  <a:pt x="0" y="0"/>
                </a:moveTo>
                <a:lnTo>
                  <a:pt x="3296956" y="0"/>
                </a:lnTo>
                <a:lnTo>
                  <a:pt x="3296956" y="809252"/>
                </a:lnTo>
                <a:lnTo>
                  <a:pt x="0" y="809252"/>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81" name="Freeform 5"/>
          <p:cNvSpPr/>
          <p:nvPr/>
        </p:nvSpPr>
        <p:spPr>
          <a:xfrm>
            <a:off x="14494680" y="9018000"/>
            <a:ext cx="4426560" cy="3480120"/>
          </a:xfrm>
          <a:custGeom>
            <a:avLst/>
            <a:gdLst>
              <a:gd name="textAreaLeft" fmla="*/ 0 w 4426560"/>
              <a:gd name="textAreaRight" fmla="*/ 4428000 w 4426560"/>
              <a:gd name="textAreaTop" fmla="*/ 0 h 3480120"/>
              <a:gd name="textAreaBottom" fmla="*/ 3481560 h 3480120"/>
            </a:gdLst>
            <a:ahLst/>
            <a:cxnLst/>
            <a:rect l="textAreaLeft" t="textAreaTop" r="textAreaRight" b="textAreaBottom"/>
            <a:pathLst>
              <a:path w="4427843" h="3481392">
                <a:moveTo>
                  <a:pt x="0" y="0"/>
                </a:moveTo>
                <a:lnTo>
                  <a:pt x="4427843" y="0"/>
                </a:lnTo>
                <a:lnTo>
                  <a:pt x="4427843" y="3481391"/>
                </a:lnTo>
                <a:lnTo>
                  <a:pt x="0" y="3481391"/>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82" name="Freeform 6"/>
          <p:cNvSpPr/>
          <p:nvPr/>
        </p:nvSpPr>
        <p:spPr>
          <a:xfrm>
            <a:off x="-763560" y="-1534320"/>
            <a:ext cx="4898520" cy="3067200"/>
          </a:xfrm>
          <a:custGeom>
            <a:avLst/>
            <a:gdLst>
              <a:gd name="textAreaLeft" fmla="*/ 0 w 4898520"/>
              <a:gd name="textAreaRight" fmla="*/ 4899960 w 4898520"/>
              <a:gd name="textAreaTop" fmla="*/ 0 h 3067200"/>
              <a:gd name="textAreaBottom" fmla="*/ 3068640 h 3067200"/>
            </a:gdLst>
            <a:ahLst/>
            <a:cxnLst/>
            <a:rect l="textAreaLeft" t="textAreaTop" r="textAreaRight" b="textAreaBottom"/>
            <a:pathLst>
              <a:path w="4899948" h="3068592">
                <a:moveTo>
                  <a:pt x="0" y="0"/>
                </a:moveTo>
                <a:lnTo>
                  <a:pt x="4899947" y="0"/>
                </a:lnTo>
                <a:lnTo>
                  <a:pt x="4899947" y="3068592"/>
                </a:lnTo>
                <a:lnTo>
                  <a:pt x="0" y="3068592"/>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83" name="Freeform 7"/>
          <p:cNvSpPr/>
          <p:nvPr/>
        </p:nvSpPr>
        <p:spPr>
          <a:xfrm>
            <a:off x="12801600" y="-3053880"/>
            <a:ext cx="4290840" cy="3869640"/>
          </a:xfrm>
          <a:custGeom>
            <a:avLst/>
            <a:gdLst>
              <a:gd name="textAreaLeft" fmla="*/ 0 w 4290840"/>
              <a:gd name="textAreaRight" fmla="*/ 4292280 w 4290840"/>
              <a:gd name="textAreaTop" fmla="*/ 0 h 3869640"/>
              <a:gd name="textAreaBottom" fmla="*/ 3871080 h 3869640"/>
            </a:gdLst>
            <a:ahLst/>
            <a:cxnLst/>
            <a:rect l="textAreaLeft" t="textAreaTop" r="textAreaRight" b="textAreaBottom"/>
            <a:pathLst>
              <a:path w="4292424" h="3870986">
                <a:moveTo>
                  <a:pt x="0" y="0"/>
                </a:moveTo>
                <a:lnTo>
                  <a:pt x="4292424" y="0"/>
                </a:lnTo>
                <a:lnTo>
                  <a:pt x="4292424" y="3870986"/>
                </a:lnTo>
                <a:lnTo>
                  <a:pt x="0" y="3870986"/>
                </a:lnTo>
                <a:lnTo>
                  <a:pt x="0"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84" name="Freeform 8"/>
          <p:cNvSpPr/>
          <p:nvPr/>
        </p:nvSpPr>
        <p:spPr>
          <a:xfrm>
            <a:off x="10139040" y="9258480"/>
            <a:ext cx="4074840" cy="2862000"/>
          </a:xfrm>
          <a:custGeom>
            <a:avLst/>
            <a:gdLst>
              <a:gd name="textAreaLeft" fmla="*/ 0 w 4074840"/>
              <a:gd name="textAreaRight" fmla="*/ 4076280 w 4074840"/>
              <a:gd name="textAreaTop" fmla="*/ 0 h 2862000"/>
              <a:gd name="textAreaBottom" fmla="*/ 2863440 h 2862000"/>
            </a:gdLst>
            <a:ahLst/>
            <a:cxnLst/>
            <a:rect l="textAreaLeft" t="textAreaTop" r="textAreaRight" b="textAreaBottom"/>
            <a:pathLst>
              <a:path w="4076270" h="2863579">
                <a:moveTo>
                  <a:pt x="0" y="0"/>
                </a:moveTo>
                <a:lnTo>
                  <a:pt x="4076270" y="0"/>
                </a:lnTo>
                <a:lnTo>
                  <a:pt x="4076270" y="2863579"/>
                </a:lnTo>
                <a:lnTo>
                  <a:pt x="0" y="2863579"/>
                </a:lnTo>
                <a:lnTo>
                  <a:pt x="0" y="0"/>
                </a:lnTo>
                <a:close/>
              </a:path>
            </a:pathLst>
          </a:custGeom>
          <a:blipFill rotWithShape="0">
            <a:blip r:embed="rId8"/>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85" name="Freeform 9"/>
          <p:cNvSpPr/>
          <p:nvPr/>
        </p:nvSpPr>
        <p:spPr>
          <a:xfrm>
            <a:off x="7495560" y="-3297960"/>
            <a:ext cx="5491440" cy="4113360"/>
          </a:xfrm>
          <a:custGeom>
            <a:avLst/>
            <a:gdLst>
              <a:gd name="textAreaLeft" fmla="*/ 0 w 5491440"/>
              <a:gd name="textAreaRight" fmla="*/ 5492880 w 5491440"/>
              <a:gd name="textAreaTop" fmla="*/ 0 h 4113360"/>
              <a:gd name="textAreaBottom" fmla="*/ 4114800 h 4113360"/>
            </a:gdLst>
            <a:ahLst/>
            <a:cxnLst/>
            <a:rect l="textAreaLeft" t="textAreaTop" r="textAreaRight" b="textAreaBottom"/>
            <a:pathLst>
              <a:path w="5493058" h="4114800">
                <a:moveTo>
                  <a:pt x="0" y="0"/>
                </a:moveTo>
                <a:lnTo>
                  <a:pt x="5493058" y="0"/>
                </a:lnTo>
                <a:lnTo>
                  <a:pt x="5493058" y="4114800"/>
                </a:lnTo>
                <a:lnTo>
                  <a:pt x="0" y="4114800"/>
                </a:lnTo>
                <a:lnTo>
                  <a:pt x="0" y="0"/>
                </a:lnTo>
                <a:close/>
              </a:path>
            </a:pathLst>
          </a:custGeom>
          <a:blipFill rotWithShape="0">
            <a:blip r:embed="rId9"/>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86" name="Freeform 10"/>
          <p:cNvSpPr/>
          <p:nvPr/>
        </p:nvSpPr>
        <p:spPr>
          <a:xfrm rot="4747800">
            <a:off x="-2971080" y="3663720"/>
            <a:ext cx="4894560" cy="2734200"/>
          </a:xfrm>
          <a:custGeom>
            <a:avLst/>
            <a:gdLst>
              <a:gd name="textAreaLeft" fmla="*/ 0 w 4894560"/>
              <a:gd name="textAreaRight" fmla="*/ 4896000 w 4894560"/>
              <a:gd name="textAreaTop" fmla="*/ 0 h 2734200"/>
              <a:gd name="textAreaBottom" fmla="*/ 2735640 h 2734200"/>
            </a:gdLst>
            <a:ahLst/>
            <a:cxnLst/>
            <a:rect l="textAreaLeft" t="textAreaTop" r="textAreaRight" b="textAreaBottom"/>
            <a:pathLst>
              <a:path w="4896097" h="2735694">
                <a:moveTo>
                  <a:pt x="0" y="0"/>
                </a:moveTo>
                <a:lnTo>
                  <a:pt x="4896097" y="0"/>
                </a:lnTo>
                <a:lnTo>
                  <a:pt x="4896097" y="2735694"/>
                </a:lnTo>
                <a:lnTo>
                  <a:pt x="0" y="2735694"/>
                </a:lnTo>
                <a:lnTo>
                  <a:pt x="0" y="0"/>
                </a:lnTo>
                <a:close/>
              </a:path>
            </a:pathLst>
          </a:custGeom>
          <a:blipFill rotWithShape="0">
            <a:blip r:embed="rId10"/>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87" name="Freeform 11"/>
          <p:cNvSpPr/>
          <p:nvPr/>
        </p:nvSpPr>
        <p:spPr>
          <a:xfrm>
            <a:off x="4861080" y="-2102400"/>
            <a:ext cx="2891160" cy="2917800"/>
          </a:xfrm>
          <a:custGeom>
            <a:avLst/>
            <a:gdLst>
              <a:gd name="textAreaLeft" fmla="*/ 0 w 2891160"/>
              <a:gd name="textAreaRight" fmla="*/ 2892600 w 2891160"/>
              <a:gd name="textAreaTop" fmla="*/ 0 h 2917800"/>
              <a:gd name="textAreaBottom" fmla="*/ 2919240 h 2917800"/>
            </a:gdLst>
            <a:ahLst/>
            <a:cxnLst/>
            <a:rect l="textAreaLeft" t="textAreaTop" r="textAreaRight" b="textAreaBottom"/>
            <a:pathLst>
              <a:path w="2892762" h="2919301">
                <a:moveTo>
                  <a:pt x="0" y="0"/>
                </a:moveTo>
                <a:lnTo>
                  <a:pt x="2892761" y="0"/>
                </a:lnTo>
                <a:lnTo>
                  <a:pt x="2892761" y="2919300"/>
                </a:lnTo>
                <a:lnTo>
                  <a:pt x="0" y="2919300"/>
                </a:lnTo>
                <a:lnTo>
                  <a:pt x="0" y="0"/>
                </a:lnTo>
                <a:close/>
              </a:path>
            </a:pathLst>
          </a:custGeom>
          <a:blipFill rotWithShape="0">
            <a:blip r:embed="rId11"/>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88" name="Freeform 12"/>
          <p:cNvSpPr/>
          <p:nvPr/>
        </p:nvSpPr>
        <p:spPr>
          <a:xfrm>
            <a:off x="17494920" y="2370960"/>
            <a:ext cx="3574080" cy="3574080"/>
          </a:xfrm>
          <a:custGeom>
            <a:avLst/>
            <a:gdLst>
              <a:gd name="textAreaLeft" fmla="*/ 0 w 3574080"/>
              <a:gd name="textAreaRight" fmla="*/ 3575520 w 3574080"/>
              <a:gd name="textAreaTop" fmla="*/ 0 h 3574080"/>
              <a:gd name="textAreaBottom" fmla="*/ 3575520 h 3574080"/>
            </a:gdLst>
            <a:ahLst/>
            <a:cxnLst/>
            <a:rect l="textAreaLeft" t="textAreaTop" r="textAreaRight" b="textAreaBottom"/>
            <a:pathLst>
              <a:path w="3575541" h="3575541">
                <a:moveTo>
                  <a:pt x="0" y="0"/>
                </a:moveTo>
                <a:lnTo>
                  <a:pt x="3575541" y="0"/>
                </a:lnTo>
                <a:lnTo>
                  <a:pt x="3575541" y="3575541"/>
                </a:lnTo>
                <a:lnTo>
                  <a:pt x="0" y="3575541"/>
                </a:lnTo>
                <a:lnTo>
                  <a:pt x="0" y="0"/>
                </a:lnTo>
                <a:close/>
              </a:path>
            </a:pathLst>
          </a:custGeom>
          <a:blipFill rotWithShape="0">
            <a:blip r:embed="rId1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89" name="Freeform 13"/>
          <p:cNvSpPr/>
          <p:nvPr/>
        </p:nvSpPr>
        <p:spPr>
          <a:xfrm>
            <a:off x="2570400" y="9496800"/>
            <a:ext cx="2585520" cy="2385000"/>
          </a:xfrm>
          <a:custGeom>
            <a:avLst/>
            <a:gdLst>
              <a:gd name="textAreaLeft" fmla="*/ 0 w 2585520"/>
              <a:gd name="textAreaRight" fmla="*/ 2586960 w 2585520"/>
              <a:gd name="textAreaTop" fmla="*/ 0 h 2385000"/>
              <a:gd name="textAreaBottom" fmla="*/ 2386440 h 2385000"/>
            </a:gdLst>
            <a:ahLst/>
            <a:cxnLst/>
            <a:rect l="textAreaLeft" t="textAreaTop" r="textAreaRight" b="textAreaBottom"/>
            <a:pathLst>
              <a:path w="2587020" h="2386526">
                <a:moveTo>
                  <a:pt x="0" y="0"/>
                </a:moveTo>
                <a:lnTo>
                  <a:pt x="2587020" y="0"/>
                </a:lnTo>
                <a:lnTo>
                  <a:pt x="2587020" y="2386526"/>
                </a:lnTo>
                <a:lnTo>
                  <a:pt x="0" y="2386526"/>
                </a:lnTo>
                <a:lnTo>
                  <a:pt x="0" y="0"/>
                </a:lnTo>
                <a:close/>
              </a:path>
            </a:pathLst>
          </a:custGeom>
          <a:blipFill rotWithShape="0">
            <a:blip r:embed="rId1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90" name="Freeform 14"/>
          <p:cNvSpPr/>
          <p:nvPr/>
        </p:nvSpPr>
        <p:spPr>
          <a:xfrm rot="16317600">
            <a:off x="16595280" y="6971040"/>
            <a:ext cx="3381480" cy="1153080"/>
          </a:xfrm>
          <a:custGeom>
            <a:avLst/>
            <a:gdLst>
              <a:gd name="textAreaLeft" fmla="*/ 0 w 3381480"/>
              <a:gd name="textAreaRight" fmla="*/ 3382920 w 3381480"/>
              <a:gd name="textAreaTop" fmla="*/ 0 h 1153080"/>
              <a:gd name="textAreaBottom" fmla="*/ 1154520 h 1153080"/>
            </a:gdLst>
            <a:ahLst/>
            <a:cxnLst/>
            <a:rect l="textAreaLeft" t="textAreaTop" r="textAreaRight" b="textAreaBottom"/>
            <a:pathLst>
              <a:path w="3382987" h="1154444">
                <a:moveTo>
                  <a:pt x="0" y="0"/>
                </a:moveTo>
                <a:lnTo>
                  <a:pt x="3382988" y="0"/>
                </a:lnTo>
                <a:lnTo>
                  <a:pt x="3382988" y="1154445"/>
                </a:lnTo>
                <a:lnTo>
                  <a:pt x="0" y="1154445"/>
                </a:lnTo>
                <a:lnTo>
                  <a:pt x="0" y="0"/>
                </a:lnTo>
                <a:close/>
              </a:path>
            </a:pathLst>
          </a:custGeom>
          <a:blipFill rotWithShape="0">
            <a:blip r:embed="rId1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91" name="Freeform 15"/>
          <p:cNvSpPr/>
          <p:nvPr/>
        </p:nvSpPr>
        <p:spPr>
          <a:xfrm>
            <a:off x="17259480" y="-971640"/>
            <a:ext cx="3103200" cy="3341160"/>
          </a:xfrm>
          <a:custGeom>
            <a:avLst/>
            <a:gdLst>
              <a:gd name="textAreaLeft" fmla="*/ 0 w 3103200"/>
              <a:gd name="textAreaRight" fmla="*/ 3104640 w 3103200"/>
              <a:gd name="textAreaTop" fmla="*/ 0 h 3341160"/>
              <a:gd name="textAreaBottom" fmla="*/ 3342600 h 3341160"/>
            </a:gdLst>
            <a:ahLst/>
            <a:cxnLst/>
            <a:rect l="textAreaLeft" t="textAreaTop" r="textAreaRight" b="textAreaBottom"/>
            <a:pathLst>
              <a:path w="3104522" h="3342688">
                <a:moveTo>
                  <a:pt x="0" y="0"/>
                </a:moveTo>
                <a:lnTo>
                  <a:pt x="3104522" y="0"/>
                </a:lnTo>
                <a:lnTo>
                  <a:pt x="3104522" y="3342689"/>
                </a:lnTo>
                <a:lnTo>
                  <a:pt x="0" y="3342689"/>
                </a:lnTo>
                <a:lnTo>
                  <a:pt x="0" y="0"/>
                </a:lnTo>
                <a:close/>
              </a:path>
            </a:pathLst>
          </a:custGeom>
          <a:blipFill rotWithShape="0">
            <a:blip r:embed="rId1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aphicFrame>
        <p:nvGraphicFramePr>
          <p:cNvPr id="192" name="Table 16"/>
          <p:cNvGraphicFramePr/>
          <p:nvPr/>
        </p:nvGraphicFramePr>
        <p:xfrm>
          <a:off x="3863880" y="696240"/>
          <a:ext cx="8664480" cy="8800560"/>
        </p:xfrm>
        <a:graphic>
          <a:graphicData uri="http://schemas.openxmlformats.org/drawingml/2006/table">
            <a:tbl>
              <a:tblPr/>
              <a:tblGrid>
                <a:gridCol w="2888280">
                  <a:extLst>
                    <a:ext uri="{9D8B030D-6E8A-4147-A177-3AD203B41FA5}">
                      <a16:colId xmlns:a16="http://schemas.microsoft.com/office/drawing/2014/main" val="20000"/>
                    </a:ext>
                  </a:extLst>
                </a:gridCol>
                <a:gridCol w="2888280">
                  <a:extLst>
                    <a:ext uri="{9D8B030D-6E8A-4147-A177-3AD203B41FA5}">
                      <a16:colId xmlns:a16="http://schemas.microsoft.com/office/drawing/2014/main" val="20001"/>
                    </a:ext>
                  </a:extLst>
                </a:gridCol>
                <a:gridCol w="2888280">
                  <a:extLst>
                    <a:ext uri="{9D8B030D-6E8A-4147-A177-3AD203B41FA5}">
                      <a16:colId xmlns:a16="http://schemas.microsoft.com/office/drawing/2014/main" val="20002"/>
                    </a:ext>
                  </a:extLst>
                </a:gridCol>
              </a:tblGrid>
              <a:tr h="874080">
                <a:tc>
                  <a:txBody>
                    <a:bodyPr/>
                    <a:lstStyle/>
                    <a:p>
                      <a:pPr defTabSz="914400">
                        <a:lnSpc>
                          <a:spcPts val="2098"/>
                        </a:lnSpc>
                      </a:pPr>
                      <a:r>
                        <a:rPr lang="en-US" sz="1500" b="0" strike="noStrike" spc="-1">
                          <a:solidFill>
                            <a:srgbClr val="000000"/>
                          </a:solidFill>
                          <a:latin typeface="DM Sans"/>
                        </a:rPr>
                        <a:t>Criteria</a:t>
                      </a:r>
                      <a:endParaRPr lang="en-US" sz="15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098"/>
                        </a:lnSpc>
                      </a:pPr>
                      <a:r>
                        <a:rPr lang="en-US" sz="1500" b="0" strike="noStrike" spc="-1">
                          <a:solidFill>
                            <a:srgbClr val="000000"/>
                          </a:solidFill>
                          <a:latin typeface="DM Sans"/>
                        </a:rPr>
                        <a:t>CBIR_CNN+SIFT</a:t>
                      </a:r>
                      <a:endParaRPr lang="en-US" sz="15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098"/>
                        </a:lnSpc>
                      </a:pPr>
                      <a:r>
                        <a:rPr lang="en-US" sz="1500" b="0" strike="noStrike" spc="-1">
                          <a:solidFill>
                            <a:srgbClr val="000000"/>
                          </a:solidFill>
                          <a:latin typeface="DM Sans"/>
                        </a:rPr>
                        <a:t>CBIR_Harris</a:t>
                      </a:r>
                      <a:endParaRPr lang="en-US" sz="15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0"/>
                  </a:ext>
                </a:extLst>
              </a:tr>
              <a:tr h="1520640">
                <a:tc>
                  <a:txBody>
                    <a:bodyPr/>
                    <a:lstStyle/>
                    <a:p>
                      <a:pPr defTabSz="914400">
                        <a:lnSpc>
                          <a:spcPts val="2098"/>
                        </a:lnSpc>
                      </a:pPr>
                      <a:r>
                        <a:rPr lang="en-US" sz="1500" b="0" strike="noStrike" spc="-1">
                          <a:solidFill>
                            <a:srgbClr val="000000"/>
                          </a:solidFill>
                          <a:latin typeface="DM Sans"/>
                        </a:rPr>
                        <a:t>Accuracy</a:t>
                      </a:r>
                      <a:endParaRPr lang="en-US" sz="15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098"/>
                        </a:lnSpc>
                      </a:pPr>
                      <a:r>
                        <a:rPr lang="en-US" sz="1500" b="0" strike="noStrike" spc="-1">
                          <a:solidFill>
                            <a:srgbClr val="000000"/>
                          </a:solidFill>
                          <a:latin typeface="DM Sans"/>
                        </a:rPr>
                        <a:t>Higher, due to deep features and keypoint matching</a:t>
                      </a:r>
                      <a:endParaRPr lang="en-US" sz="15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098"/>
                        </a:lnSpc>
                      </a:pPr>
                      <a:r>
                        <a:rPr lang="en-US" sz="1500" b="0" strike="noStrike" spc="-1">
                          <a:solidFill>
                            <a:srgbClr val="000000"/>
                          </a:solidFill>
                          <a:latin typeface="DM Sans"/>
                        </a:rPr>
                        <a:t>Lower, reliant on geometric features only</a:t>
                      </a:r>
                      <a:endParaRPr lang="en-US" sz="15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1"/>
                  </a:ext>
                </a:extLst>
              </a:tr>
              <a:tr h="1520640">
                <a:tc>
                  <a:txBody>
                    <a:bodyPr/>
                    <a:lstStyle/>
                    <a:p>
                      <a:pPr defTabSz="914400">
                        <a:lnSpc>
                          <a:spcPts val="2098"/>
                        </a:lnSpc>
                      </a:pPr>
                      <a:r>
                        <a:rPr lang="en-US" sz="1500" b="0" strike="noStrike" spc="-1">
                          <a:solidFill>
                            <a:srgbClr val="000000"/>
                          </a:solidFill>
                          <a:latin typeface="DM Sans"/>
                        </a:rPr>
                        <a:t>Computational Complexity</a:t>
                      </a:r>
                      <a:endParaRPr lang="en-US" sz="15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098"/>
                        </a:lnSpc>
                      </a:pPr>
                      <a:r>
                        <a:rPr lang="en-US" sz="1500" b="0" strike="noStrike" spc="-1">
                          <a:solidFill>
                            <a:srgbClr val="000000"/>
                          </a:solidFill>
                          <a:latin typeface="DM Sans"/>
                        </a:rPr>
                        <a:t>Higher; complex feature extraction and matching</a:t>
                      </a:r>
                      <a:endParaRPr lang="en-US" sz="15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098"/>
                        </a:lnSpc>
                      </a:pPr>
                      <a:r>
                        <a:rPr lang="en-US" sz="1500" b="0" strike="noStrike" spc="-1">
                          <a:solidFill>
                            <a:srgbClr val="000000"/>
                          </a:solidFill>
                          <a:latin typeface="DM Sans"/>
                        </a:rPr>
                        <a:t>Lower; simpler, faster detection</a:t>
                      </a:r>
                      <a:endParaRPr lang="en-US" sz="15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2"/>
                  </a:ext>
                </a:extLst>
              </a:tr>
              <a:tr h="1520640">
                <a:tc>
                  <a:txBody>
                    <a:bodyPr/>
                    <a:lstStyle/>
                    <a:p>
                      <a:pPr defTabSz="914400">
                        <a:lnSpc>
                          <a:spcPts val="2098"/>
                        </a:lnSpc>
                      </a:pPr>
                      <a:r>
                        <a:rPr lang="en-US" sz="1500" b="0" strike="noStrike" spc="-1">
                          <a:solidFill>
                            <a:srgbClr val="000000"/>
                          </a:solidFill>
                          <a:latin typeface="DM Sans"/>
                        </a:rPr>
                        <a:t>Scalability</a:t>
                      </a:r>
                      <a:endParaRPr lang="en-US" sz="15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098"/>
                        </a:lnSpc>
                      </a:pPr>
                      <a:r>
                        <a:rPr lang="en-US" sz="1500" b="0" strike="noStrike" spc="-1">
                          <a:solidFill>
                            <a:srgbClr val="000000"/>
                          </a:solidFill>
                          <a:latin typeface="DM Sans"/>
                        </a:rPr>
                        <a:t>Excellent for large datasets</a:t>
                      </a:r>
                      <a:endParaRPr lang="en-US" sz="15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098"/>
                        </a:lnSpc>
                      </a:pPr>
                      <a:r>
                        <a:rPr lang="en-US" sz="1500" b="0" strike="noStrike" spc="-1">
                          <a:solidFill>
                            <a:srgbClr val="000000"/>
                          </a:solidFill>
                          <a:latin typeface="DM Sans"/>
                        </a:rPr>
                        <a:t>Moderate, less effective for large, varied datasets</a:t>
                      </a:r>
                      <a:endParaRPr lang="en-US" sz="15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3"/>
                  </a:ext>
                </a:extLst>
              </a:tr>
              <a:tr h="1520640">
                <a:tc>
                  <a:txBody>
                    <a:bodyPr/>
                    <a:lstStyle/>
                    <a:p>
                      <a:pPr defTabSz="914400">
                        <a:lnSpc>
                          <a:spcPts val="2098"/>
                        </a:lnSpc>
                      </a:pPr>
                      <a:r>
                        <a:rPr lang="en-US" sz="1500" b="0" strike="noStrike" spc="-1">
                          <a:solidFill>
                            <a:srgbClr val="000000"/>
                          </a:solidFill>
                          <a:latin typeface="DM Sans"/>
                        </a:rPr>
                        <a:t>Robustness to Variations</a:t>
                      </a:r>
                      <a:endParaRPr lang="en-US" sz="15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098"/>
                        </a:lnSpc>
                      </a:pPr>
                      <a:r>
                        <a:rPr lang="en-US" sz="1500" b="0" strike="noStrike" spc="-1">
                          <a:solidFill>
                            <a:srgbClr val="000000"/>
                          </a:solidFill>
                          <a:latin typeface="DM Sans"/>
                        </a:rPr>
                        <a:t>High; handles variations in scale, orientation</a:t>
                      </a:r>
                      <a:endParaRPr lang="en-US" sz="15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098"/>
                        </a:lnSpc>
                      </a:pPr>
                      <a:r>
                        <a:rPr lang="en-US" sz="1500" b="0" strike="noStrike" spc="-1">
                          <a:solidFill>
                            <a:srgbClr val="000000"/>
                          </a:solidFill>
                          <a:latin typeface="DM Sans"/>
                        </a:rPr>
                        <a:t>Moderate; sensitive to image transformations</a:t>
                      </a:r>
                      <a:endParaRPr lang="en-US" sz="15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4"/>
                  </a:ext>
                </a:extLst>
              </a:tr>
              <a:tr h="1843920">
                <a:tc>
                  <a:txBody>
                    <a:bodyPr/>
                    <a:lstStyle/>
                    <a:p>
                      <a:pPr defTabSz="914400">
                        <a:lnSpc>
                          <a:spcPts val="2098"/>
                        </a:lnSpc>
                      </a:pPr>
                      <a:r>
                        <a:rPr lang="en-US" sz="1500" b="0" strike="noStrike" spc="-1">
                          <a:solidFill>
                            <a:srgbClr val="000000"/>
                          </a:solidFill>
                          <a:latin typeface="DM Sans"/>
                        </a:rPr>
                        <a:t>Use-case Suitability</a:t>
                      </a:r>
                      <a:endParaRPr lang="en-US" sz="15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098"/>
                        </a:lnSpc>
                      </a:pPr>
                      <a:r>
                        <a:rPr lang="en-US" sz="1500" b="0" strike="noStrike" spc="-1">
                          <a:solidFill>
                            <a:srgbClr val="000000"/>
                          </a:solidFill>
                          <a:latin typeface="DM Sans"/>
                        </a:rPr>
                        <a:t>Ideal for detailed and complex image analysis</a:t>
                      </a:r>
                      <a:endParaRPr lang="en-US" sz="15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098"/>
                        </a:lnSpc>
                      </a:pPr>
                      <a:r>
                        <a:rPr lang="en-US" sz="1500" b="0" strike="noStrike" spc="-1">
                          <a:solidFill>
                            <a:srgbClr val="000000"/>
                          </a:solidFill>
                          <a:latin typeface="DM Sans"/>
                        </a:rPr>
                        <a:t>Suitable for applications needing basic feature detection</a:t>
                      </a:r>
                      <a:endParaRPr lang="en-US" sz="15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Freeform 2"/>
          <p:cNvSpPr/>
          <p:nvPr/>
        </p:nvSpPr>
        <p:spPr>
          <a:xfrm rot="16200000">
            <a:off x="3999240" y="-3997800"/>
            <a:ext cx="10285560" cy="18286560"/>
          </a:xfrm>
          <a:custGeom>
            <a:avLst/>
            <a:gdLst>
              <a:gd name="textAreaLeft" fmla="*/ 0 w 10285560"/>
              <a:gd name="textAreaRight" fmla="*/ 10287000 w 10285560"/>
              <a:gd name="textAreaTop" fmla="*/ 0 h 18286560"/>
              <a:gd name="textAreaBottom" fmla="*/ 18288000 h 18286560"/>
            </a:gdLst>
            <a:ahLst/>
            <a:cxnLst/>
            <a:rect l="textAreaLeft" t="textAreaTop" r="textAreaRight" b="textAreaBottom"/>
            <a:pathLst>
              <a:path w="10287000" h="18288000">
                <a:moveTo>
                  <a:pt x="10287000" y="0"/>
                </a:moveTo>
                <a:lnTo>
                  <a:pt x="10287000" y="18288000"/>
                </a:lnTo>
                <a:lnTo>
                  <a:pt x="0" y="18288000"/>
                </a:lnTo>
                <a:lnTo>
                  <a:pt x="0" y="0"/>
                </a:lnTo>
                <a:lnTo>
                  <a:pt x="1028700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94" name="Freeform 3"/>
          <p:cNvSpPr/>
          <p:nvPr/>
        </p:nvSpPr>
        <p:spPr>
          <a:xfrm>
            <a:off x="-2329560" y="9018000"/>
            <a:ext cx="4898520" cy="3342600"/>
          </a:xfrm>
          <a:custGeom>
            <a:avLst/>
            <a:gdLst>
              <a:gd name="textAreaLeft" fmla="*/ 0 w 4898520"/>
              <a:gd name="textAreaRight" fmla="*/ 4899960 w 4898520"/>
              <a:gd name="textAreaTop" fmla="*/ 0 h 3342600"/>
              <a:gd name="textAreaBottom" fmla="*/ 3344040 h 3342600"/>
            </a:gdLst>
            <a:ahLst/>
            <a:cxnLst/>
            <a:rect l="textAreaLeft" t="textAreaTop" r="textAreaRight" b="textAreaBottom"/>
            <a:pathLst>
              <a:path w="4899948" h="3344214">
                <a:moveTo>
                  <a:pt x="0" y="0"/>
                </a:moveTo>
                <a:lnTo>
                  <a:pt x="4899947" y="0"/>
                </a:lnTo>
                <a:lnTo>
                  <a:pt x="4899947" y="3344214"/>
                </a:lnTo>
                <a:lnTo>
                  <a:pt x="0" y="3344214"/>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95" name="Freeform 4"/>
          <p:cNvSpPr/>
          <p:nvPr/>
        </p:nvSpPr>
        <p:spPr>
          <a:xfrm>
            <a:off x="5847120" y="9882360"/>
            <a:ext cx="3295440" cy="807840"/>
          </a:xfrm>
          <a:custGeom>
            <a:avLst/>
            <a:gdLst>
              <a:gd name="textAreaLeft" fmla="*/ 0 w 3295440"/>
              <a:gd name="textAreaRight" fmla="*/ 3296880 w 3295440"/>
              <a:gd name="textAreaTop" fmla="*/ 0 h 807840"/>
              <a:gd name="textAreaBottom" fmla="*/ 809280 h 807840"/>
            </a:gdLst>
            <a:ahLst/>
            <a:cxnLst/>
            <a:rect l="textAreaLeft" t="textAreaTop" r="textAreaRight" b="textAreaBottom"/>
            <a:pathLst>
              <a:path w="3296956" h="809253">
                <a:moveTo>
                  <a:pt x="0" y="0"/>
                </a:moveTo>
                <a:lnTo>
                  <a:pt x="3296956" y="0"/>
                </a:lnTo>
                <a:lnTo>
                  <a:pt x="3296956" y="809252"/>
                </a:lnTo>
                <a:lnTo>
                  <a:pt x="0" y="809252"/>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96" name="Freeform 5"/>
          <p:cNvSpPr/>
          <p:nvPr/>
        </p:nvSpPr>
        <p:spPr>
          <a:xfrm>
            <a:off x="14494680" y="9018000"/>
            <a:ext cx="4426560" cy="3480120"/>
          </a:xfrm>
          <a:custGeom>
            <a:avLst/>
            <a:gdLst>
              <a:gd name="textAreaLeft" fmla="*/ 0 w 4426560"/>
              <a:gd name="textAreaRight" fmla="*/ 4428000 w 4426560"/>
              <a:gd name="textAreaTop" fmla="*/ 0 h 3480120"/>
              <a:gd name="textAreaBottom" fmla="*/ 3481560 h 3480120"/>
            </a:gdLst>
            <a:ahLst/>
            <a:cxnLst/>
            <a:rect l="textAreaLeft" t="textAreaTop" r="textAreaRight" b="textAreaBottom"/>
            <a:pathLst>
              <a:path w="4427843" h="3481392">
                <a:moveTo>
                  <a:pt x="0" y="0"/>
                </a:moveTo>
                <a:lnTo>
                  <a:pt x="4427843" y="0"/>
                </a:lnTo>
                <a:lnTo>
                  <a:pt x="4427843" y="3481391"/>
                </a:lnTo>
                <a:lnTo>
                  <a:pt x="0" y="3481391"/>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97" name="Freeform 6"/>
          <p:cNvSpPr/>
          <p:nvPr/>
        </p:nvSpPr>
        <p:spPr>
          <a:xfrm>
            <a:off x="-763560" y="-1534320"/>
            <a:ext cx="4898520" cy="3067200"/>
          </a:xfrm>
          <a:custGeom>
            <a:avLst/>
            <a:gdLst>
              <a:gd name="textAreaLeft" fmla="*/ 0 w 4898520"/>
              <a:gd name="textAreaRight" fmla="*/ 4899960 w 4898520"/>
              <a:gd name="textAreaTop" fmla="*/ 0 h 3067200"/>
              <a:gd name="textAreaBottom" fmla="*/ 3068640 h 3067200"/>
            </a:gdLst>
            <a:ahLst/>
            <a:cxnLst/>
            <a:rect l="textAreaLeft" t="textAreaTop" r="textAreaRight" b="textAreaBottom"/>
            <a:pathLst>
              <a:path w="4899948" h="3068592">
                <a:moveTo>
                  <a:pt x="0" y="0"/>
                </a:moveTo>
                <a:lnTo>
                  <a:pt x="4899947" y="0"/>
                </a:lnTo>
                <a:lnTo>
                  <a:pt x="4899947" y="3068592"/>
                </a:lnTo>
                <a:lnTo>
                  <a:pt x="0" y="3068592"/>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98" name="Freeform 7"/>
          <p:cNvSpPr/>
          <p:nvPr/>
        </p:nvSpPr>
        <p:spPr>
          <a:xfrm>
            <a:off x="12801600" y="-3053880"/>
            <a:ext cx="4290840" cy="3869640"/>
          </a:xfrm>
          <a:custGeom>
            <a:avLst/>
            <a:gdLst>
              <a:gd name="textAreaLeft" fmla="*/ 0 w 4290840"/>
              <a:gd name="textAreaRight" fmla="*/ 4292280 w 4290840"/>
              <a:gd name="textAreaTop" fmla="*/ 0 h 3869640"/>
              <a:gd name="textAreaBottom" fmla="*/ 3871080 h 3869640"/>
            </a:gdLst>
            <a:ahLst/>
            <a:cxnLst/>
            <a:rect l="textAreaLeft" t="textAreaTop" r="textAreaRight" b="textAreaBottom"/>
            <a:pathLst>
              <a:path w="4292424" h="3870986">
                <a:moveTo>
                  <a:pt x="0" y="0"/>
                </a:moveTo>
                <a:lnTo>
                  <a:pt x="4292424" y="0"/>
                </a:lnTo>
                <a:lnTo>
                  <a:pt x="4292424" y="3870986"/>
                </a:lnTo>
                <a:lnTo>
                  <a:pt x="0" y="3870986"/>
                </a:lnTo>
                <a:lnTo>
                  <a:pt x="0"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99" name="Freeform 8"/>
          <p:cNvSpPr/>
          <p:nvPr/>
        </p:nvSpPr>
        <p:spPr>
          <a:xfrm>
            <a:off x="10139040" y="9258480"/>
            <a:ext cx="4074840" cy="2862000"/>
          </a:xfrm>
          <a:custGeom>
            <a:avLst/>
            <a:gdLst>
              <a:gd name="textAreaLeft" fmla="*/ 0 w 4074840"/>
              <a:gd name="textAreaRight" fmla="*/ 4076280 w 4074840"/>
              <a:gd name="textAreaTop" fmla="*/ 0 h 2862000"/>
              <a:gd name="textAreaBottom" fmla="*/ 2863440 h 2862000"/>
            </a:gdLst>
            <a:ahLst/>
            <a:cxnLst/>
            <a:rect l="textAreaLeft" t="textAreaTop" r="textAreaRight" b="textAreaBottom"/>
            <a:pathLst>
              <a:path w="4076270" h="2863579">
                <a:moveTo>
                  <a:pt x="0" y="0"/>
                </a:moveTo>
                <a:lnTo>
                  <a:pt x="4076270" y="0"/>
                </a:lnTo>
                <a:lnTo>
                  <a:pt x="4076270" y="2863579"/>
                </a:lnTo>
                <a:lnTo>
                  <a:pt x="0" y="2863579"/>
                </a:lnTo>
                <a:lnTo>
                  <a:pt x="0" y="0"/>
                </a:lnTo>
                <a:close/>
              </a:path>
            </a:pathLst>
          </a:custGeom>
          <a:blipFill rotWithShape="0">
            <a:blip r:embed="rId8"/>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00" name="Freeform 9"/>
          <p:cNvSpPr/>
          <p:nvPr/>
        </p:nvSpPr>
        <p:spPr>
          <a:xfrm>
            <a:off x="7495560" y="-3297960"/>
            <a:ext cx="5491440" cy="4113360"/>
          </a:xfrm>
          <a:custGeom>
            <a:avLst/>
            <a:gdLst>
              <a:gd name="textAreaLeft" fmla="*/ 0 w 5491440"/>
              <a:gd name="textAreaRight" fmla="*/ 5492880 w 5491440"/>
              <a:gd name="textAreaTop" fmla="*/ 0 h 4113360"/>
              <a:gd name="textAreaBottom" fmla="*/ 4114800 h 4113360"/>
            </a:gdLst>
            <a:ahLst/>
            <a:cxnLst/>
            <a:rect l="textAreaLeft" t="textAreaTop" r="textAreaRight" b="textAreaBottom"/>
            <a:pathLst>
              <a:path w="5493058" h="4114800">
                <a:moveTo>
                  <a:pt x="0" y="0"/>
                </a:moveTo>
                <a:lnTo>
                  <a:pt x="5493058" y="0"/>
                </a:lnTo>
                <a:lnTo>
                  <a:pt x="5493058" y="4114800"/>
                </a:lnTo>
                <a:lnTo>
                  <a:pt x="0" y="4114800"/>
                </a:lnTo>
                <a:lnTo>
                  <a:pt x="0" y="0"/>
                </a:lnTo>
                <a:close/>
              </a:path>
            </a:pathLst>
          </a:custGeom>
          <a:blipFill rotWithShape="0">
            <a:blip r:embed="rId9"/>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01" name="Freeform 10"/>
          <p:cNvSpPr/>
          <p:nvPr/>
        </p:nvSpPr>
        <p:spPr>
          <a:xfrm rot="4747800">
            <a:off x="-2971080" y="3663720"/>
            <a:ext cx="4894560" cy="2734200"/>
          </a:xfrm>
          <a:custGeom>
            <a:avLst/>
            <a:gdLst>
              <a:gd name="textAreaLeft" fmla="*/ 0 w 4894560"/>
              <a:gd name="textAreaRight" fmla="*/ 4896000 w 4894560"/>
              <a:gd name="textAreaTop" fmla="*/ 0 h 2734200"/>
              <a:gd name="textAreaBottom" fmla="*/ 2735640 h 2734200"/>
            </a:gdLst>
            <a:ahLst/>
            <a:cxnLst/>
            <a:rect l="textAreaLeft" t="textAreaTop" r="textAreaRight" b="textAreaBottom"/>
            <a:pathLst>
              <a:path w="4896097" h="2735694">
                <a:moveTo>
                  <a:pt x="0" y="0"/>
                </a:moveTo>
                <a:lnTo>
                  <a:pt x="4896097" y="0"/>
                </a:lnTo>
                <a:lnTo>
                  <a:pt x="4896097" y="2735694"/>
                </a:lnTo>
                <a:lnTo>
                  <a:pt x="0" y="2735694"/>
                </a:lnTo>
                <a:lnTo>
                  <a:pt x="0" y="0"/>
                </a:lnTo>
                <a:close/>
              </a:path>
            </a:pathLst>
          </a:custGeom>
          <a:blipFill rotWithShape="0">
            <a:blip r:embed="rId10"/>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02" name="Freeform 11"/>
          <p:cNvSpPr/>
          <p:nvPr/>
        </p:nvSpPr>
        <p:spPr>
          <a:xfrm>
            <a:off x="4861080" y="-2102400"/>
            <a:ext cx="2891160" cy="2917800"/>
          </a:xfrm>
          <a:custGeom>
            <a:avLst/>
            <a:gdLst>
              <a:gd name="textAreaLeft" fmla="*/ 0 w 2891160"/>
              <a:gd name="textAreaRight" fmla="*/ 2892600 w 2891160"/>
              <a:gd name="textAreaTop" fmla="*/ 0 h 2917800"/>
              <a:gd name="textAreaBottom" fmla="*/ 2919240 h 2917800"/>
            </a:gdLst>
            <a:ahLst/>
            <a:cxnLst/>
            <a:rect l="textAreaLeft" t="textAreaTop" r="textAreaRight" b="textAreaBottom"/>
            <a:pathLst>
              <a:path w="2892762" h="2919301">
                <a:moveTo>
                  <a:pt x="0" y="0"/>
                </a:moveTo>
                <a:lnTo>
                  <a:pt x="2892761" y="0"/>
                </a:lnTo>
                <a:lnTo>
                  <a:pt x="2892761" y="2919300"/>
                </a:lnTo>
                <a:lnTo>
                  <a:pt x="0" y="2919300"/>
                </a:lnTo>
                <a:lnTo>
                  <a:pt x="0" y="0"/>
                </a:lnTo>
                <a:close/>
              </a:path>
            </a:pathLst>
          </a:custGeom>
          <a:blipFill rotWithShape="0">
            <a:blip r:embed="rId11"/>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03" name="Freeform 12"/>
          <p:cNvSpPr/>
          <p:nvPr/>
        </p:nvSpPr>
        <p:spPr>
          <a:xfrm>
            <a:off x="17494920" y="2370960"/>
            <a:ext cx="3574080" cy="3574080"/>
          </a:xfrm>
          <a:custGeom>
            <a:avLst/>
            <a:gdLst>
              <a:gd name="textAreaLeft" fmla="*/ 0 w 3574080"/>
              <a:gd name="textAreaRight" fmla="*/ 3575520 w 3574080"/>
              <a:gd name="textAreaTop" fmla="*/ 0 h 3574080"/>
              <a:gd name="textAreaBottom" fmla="*/ 3575520 h 3574080"/>
            </a:gdLst>
            <a:ahLst/>
            <a:cxnLst/>
            <a:rect l="textAreaLeft" t="textAreaTop" r="textAreaRight" b="textAreaBottom"/>
            <a:pathLst>
              <a:path w="3575541" h="3575541">
                <a:moveTo>
                  <a:pt x="0" y="0"/>
                </a:moveTo>
                <a:lnTo>
                  <a:pt x="3575541" y="0"/>
                </a:lnTo>
                <a:lnTo>
                  <a:pt x="3575541" y="3575541"/>
                </a:lnTo>
                <a:lnTo>
                  <a:pt x="0" y="3575541"/>
                </a:lnTo>
                <a:lnTo>
                  <a:pt x="0" y="0"/>
                </a:lnTo>
                <a:close/>
              </a:path>
            </a:pathLst>
          </a:custGeom>
          <a:blipFill rotWithShape="0">
            <a:blip r:embed="rId1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04" name="Freeform 13"/>
          <p:cNvSpPr/>
          <p:nvPr/>
        </p:nvSpPr>
        <p:spPr>
          <a:xfrm>
            <a:off x="2570400" y="9496800"/>
            <a:ext cx="2585520" cy="2385000"/>
          </a:xfrm>
          <a:custGeom>
            <a:avLst/>
            <a:gdLst>
              <a:gd name="textAreaLeft" fmla="*/ 0 w 2585520"/>
              <a:gd name="textAreaRight" fmla="*/ 2586960 w 2585520"/>
              <a:gd name="textAreaTop" fmla="*/ 0 h 2385000"/>
              <a:gd name="textAreaBottom" fmla="*/ 2386440 h 2385000"/>
            </a:gdLst>
            <a:ahLst/>
            <a:cxnLst/>
            <a:rect l="textAreaLeft" t="textAreaTop" r="textAreaRight" b="textAreaBottom"/>
            <a:pathLst>
              <a:path w="2587020" h="2386526">
                <a:moveTo>
                  <a:pt x="0" y="0"/>
                </a:moveTo>
                <a:lnTo>
                  <a:pt x="2587020" y="0"/>
                </a:lnTo>
                <a:lnTo>
                  <a:pt x="2587020" y="2386526"/>
                </a:lnTo>
                <a:lnTo>
                  <a:pt x="0" y="2386526"/>
                </a:lnTo>
                <a:lnTo>
                  <a:pt x="0" y="0"/>
                </a:lnTo>
                <a:close/>
              </a:path>
            </a:pathLst>
          </a:custGeom>
          <a:blipFill rotWithShape="0">
            <a:blip r:embed="rId1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05" name="Freeform 14"/>
          <p:cNvSpPr/>
          <p:nvPr/>
        </p:nvSpPr>
        <p:spPr>
          <a:xfrm rot="16317600">
            <a:off x="16595280" y="6971040"/>
            <a:ext cx="3381480" cy="1153080"/>
          </a:xfrm>
          <a:custGeom>
            <a:avLst/>
            <a:gdLst>
              <a:gd name="textAreaLeft" fmla="*/ 0 w 3381480"/>
              <a:gd name="textAreaRight" fmla="*/ 3382920 w 3381480"/>
              <a:gd name="textAreaTop" fmla="*/ 0 h 1153080"/>
              <a:gd name="textAreaBottom" fmla="*/ 1154520 h 1153080"/>
            </a:gdLst>
            <a:ahLst/>
            <a:cxnLst/>
            <a:rect l="textAreaLeft" t="textAreaTop" r="textAreaRight" b="textAreaBottom"/>
            <a:pathLst>
              <a:path w="3382987" h="1154444">
                <a:moveTo>
                  <a:pt x="0" y="0"/>
                </a:moveTo>
                <a:lnTo>
                  <a:pt x="3382988" y="0"/>
                </a:lnTo>
                <a:lnTo>
                  <a:pt x="3382988" y="1154445"/>
                </a:lnTo>
                <a:lnTo>
                  <a:pt x="0" y="1154445"/>
                </a:lnTo>
                <a:lnTo>
                  <a:pt x="0" y="0"/>
                </a:lnTo>
                <a:close/>
              </a:path>
            </a:pathLst>
          </a:custGeom>
          <a:blipFill rotWithShape="0">
            <a:blip r:embed="rId1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06" name="Freeform 15"/>
          <p:cNvSpPr/>
          <p:nvPr/>
        </p:nvSpPr>
        <p:spPr>
          <a:xfrm>
            <a:off x="17259480" y="-971640"/>
            <a:ext cx="3103200" cy="3341160"/>
          </a:xfrm>
          <a:custGeom>
            <a:avLst/>
            <a:gdLst>
              <a:gd name="textAreaLeft" fmla="*/ 0 w 3103200"/>
              <a:gd name="textAreaRight" fmla="*/ 3104640 w 3103200"/>
              <a:gd name="textAreaTop" fmla="*/ 0 h 3341160"/>
              <a:gd name="textAreaBottom" fmla="*/ 3342600 h 3341160"/>
            </a:gdLst>
            <a:ahLst/>
            <a:cxnLst/>
            <a:rect l="textAreaLeft" t="textAreaTop" r="textAreaRight" b="textAreaBottom"/>
            <a:pathLst>
              <a:path w="3104522" h="3342688">
                <a:moveTo>
                  <a:pt x="0" y="0"/>
                </a:moveTo>
                <a:lnTo>
                  <a:pt x="3104522" y="0"/>
                </a:lnTo>
                <a:lnTo>
                  <a:pt x="3104522" y="3342689"/>
                </a:lnTo>
                <a:lnTo>
                  <a:pt x="0" y="3342689"/>
                </a:lnTo>
                <a:lnTo>
                  <a:pt x="0" y="0"/>
                </a:lnTo>
                <a:close/>
              </a:path>
            </a:pathLst>
          </a:custGeom>
          <a:blipFill rotWithShape="0">
            <a:blip r:embed="rId1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aphicFrame>
        <p:nvGraphicFramePr>
          <p:cNvPr id="207" name="Table 16"/>
          <p:cNvGraphicFramePr/>
          <p:nvPr/>
        </p:nvGraphicFramePr>
        <p:xfrm>
          <a:off x="4136400" y="1750680"/>
          <a:ext cx="8664480" cy="7676280"/>
        </p:xfrm>
        <a:graphic>
          <a:graphicData uri="http://schemas.openxmlformats.org/drawingml/2006/table">
            <a:tbl>
              <a:tblPr/>
              <a:tblGrid>
                <a:gridCol w="2888280">
                  <a:extLst>
                    <a:ext uri="{9D8B030D-6E8A-4147-A177-3AD203B41FA5}">
                      <a16:colId xmlns:a16="http://schemas.microsoft.com/office/drawing/2014/main" val="20000"/>
                    </a:ext>
                  </a:extLst>
                </a:gridCol>
                <a:gridCol w="2888280">
                  <a:extLst>
                    <a:ext uri="{9D8B030D-6E8A-4147-A177-3AD203B41FA5}">
                      <a16:colId xmlns:a16="http://schemas.microsoft.com/office/drawing/2014/main" val="20001"/>
                    </a:ext>
                  </a:extLst>
                </a:gridCol>
                <a:gridCol w="2888280">
                  <a:extLst>
                    <a:ext uri="{9D8B030D-6E8A-4147-A177-3AD203B41FA5}">
                      <a16:colId xmlns:a16="http://schemas.microsoft.com/office/drawing/2014/main" val="20002"/>
                    </a:ext>
                  </a:extLst>
                </a:gridCol>
              </a:tblGrid>
              <a:tr h="1032480">
                <a:tc>
                  <a:txBody>
                    <a:bodyPr/>
                    <a:lstStyle/>
                    <a:p>
                      <a:pPr defTabSz="914400">
                        <a:lnSpc>
                          <a:spcPts val="2378"/>
                        </a:lnSpc>
                      </a:pPr>
                      <a:r>
                        <a:rPr lang="en-US" sz="1700" b="0" strike="noStrike" spc="-1">
                          <a:solidFill>
                            <a:srgbClr val="000000"/>
                          </a:solidFill>
                          <a:latin typeface="DM Sans"/>
                        </a:rPr>
                        <a:t>Criteria</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CBIR_CNN+SIFT</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CBIR with Texture Histograms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0"/>
                  </a:ext>
                </a:extLst>
              </a:tr>
              <a:tr h="1328760">
                <a:tc>
                  <a:txBody>
                    <a:bodyPr/>
                    <a:lstStyle/>
                    <a:p>
                      <a:pPr defTabSz="914400">
                        <a:lnSpc>
                          <a:spcPts val="2378"/>
                        </a:lnSpc>
                      </a:pPr>
                      <a:r>
                        <a:rPr lang="en-US" sz="1700" b="0" strike="noStrike" spc="-1">
                          <a:solidFill>
                            <a:srgbClr val="000000"/>
                          </a:solidFill>
                          <a:latin typeface="DM Sans"/>
                        </a:rPr>
                        <a:t>Accuracy</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Generally higher, captures deep and local features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Good in texture-dominant image contexts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1"/>
                  </a:ext>
                </a:extLst>
              </a:tr>
              <a:tr h="1328760">
                <a:tc>
                  <a:txBody>
                    <a:bodyPr/>
                    <a:lstStyle/>
                    <a:p>
                      <a:pPr defTabSz="914400">
                        <a:lnSpc>
                          <a:spcPts val="2378"/>
                        </a:lnSpc>
                      </a:pPr>
                      <a:r>
                        <a:rPr lang="en-US" sz="1700" b="0" strike="noStrike" spc="-1">
                          <a:solidFill>
                            <a:srgbClr val="000000"/>
                          </a:solidFill>
                          <a:latin typeface="DM Sans"/>
                        </a:rPr>
                        <a:t>Computational Complexity</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High; deep learning and feature extraction involved</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Moderate; histogram computation</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2"/>
                  </a:ext>
                </a:extLst>
              </a:tr>
              <a:tr h="1328760">
                <a:tc>
                  <a:txBody>
                    <a:bodyPr/>
                    <a:lstStyle/>
                    <a:p>
                      <a:pPr defTabSz="914400">
                        <a:lnSpc>
                          <a:spcPts val="2378"/>
                        </a:lnSpc>
                      </a:pPr>
                      <a:r>
                        <a:rPr lang="en-US" sz="1700" b="0" strike="noStrike" spc="-1">
                          <a:solidFill>
                            <a:srgbClr val="000000"/>
                          </a:solidFill>
                          <a:latin typeface="DM Sans"/>
                        </a:rPr>
                        <a:t>Scalability</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Good for large and diverse datasets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Good, but may struggle with non-textural information</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3"/>
                  </a:ext>
                </a:extLst>
              </a:tr>
              <a:tr h="1328760">
                <a:tc>
                  <a:txBody>
                    <a:bodyPr/>
                    <a:lstStyle/>
                    <a:p>
                      <a:pPr defTabSz="914400">
                        <a:lnSpc>
                          <a:spcPts val="2378"/>
                        </a:lnSpc>
                      </a:pPr>
                      <a:r>
                        <a:rPr lang="en-US" sz="1700" b="0" strike="noStrike" spc="-1">
                          <a:solidFill>
                            <a:srgbClr val="000000"/>
                          </a:solidFill>
                          <a:latin typeface="DM Sans"/>
                        </a:rPr>
                        <a:t>Robustness to Variations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Robust against various image changes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Limited; primarily effective with consistent textures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4"/>
                  </a:ext>
                </a:extLst>
              </a:tr>
              <a:tr h="1328760">
                <a:tc>
                  <a:txBody>
                    <a:bodyPr/>
                    <a:lstStyle/>
                    <a:p>
                      <a:pPr defTabSz="914400">
                        <a:lnSpc>
                          <a:spcPts val="2378"/>
                        </a:lnSpc>
                      </a:pPr>
                      <a:r>
                        <a:rPr lang="en-US" sz="1700" b="0" strike="noStrike" spc="-1">
                          <a:solidFill>
                            <a:srgbClr val="000000"/>
                          </a:solidFill>
                          <a:latin typeface="DM Sans"/>
                        </a:rPr>
                        <a:t>Use-case Suitability</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Versatile across diverse image analysis needs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Best for categorizing based on textural patterns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Freeform 2"/>
          <p:cNvSpPr/>
          <p:nvPr/>
        </p:nvSpPr>
        <p:spPr>
          <a:xfrm rot="16200000">
            <a:off x="3999240" y="-3997800"/>
            <a:ext cx="10285560" cy="18286560"/>
          </a:xfrm>
          <a:custGeom>
            <a:avLst/>
            <a:gdLst>
              <a:gd name="textAreaLeft" fmla="*/ 0 w 10285560"/>
              <a:gd name="textAreaRight" fmla="*/ 10287000 w 10285560"/>
              <a:gd name="textAreaTop" fmla="*/ 0 h 18286560"/>
              <a:gd name="textAreaBottom" fmla="*/ 18288000 h 18286560"/>
            </a:gdLst>
            <a:ahLst/>
            <a:cxnLst/>
            <a:rect l="textAreaLeft" t="textAreaTop" r="textAreaRight" b="textAreaBottom"/>
            <a:pathLst>
              <a:path w="10287000" h="18288000">
                <a:moveTo>
                  <a:pt x="10287000" y="0"/>
                </a:moveTo>
                <a:lnTo>
                  <a:pt x="10287000" y="18288000"/>
                </a:lnTo>
                <a:lnTo>
                  <a:pt x="0" y="18288000"/>
                </a:lnTo>
                <a:lnTo>
                  <a:pt x="0" y="0"/>
                </a:lnTo>
                <a:lnTo>
                  <a:pt x="1028700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09" name="Freeform 3"/>
          <p:cNvSpPr/>
          <p:nvPr/>
        </p:nvSpPr>
        <p:spPr>
          <a:xfrm>
            <a:off x="-2329560" y="9018000"/>
            <a:ext cx="4898520" cy="3342600"/>
          </a:xfrm>
          <a:custGeom>
            <a:avLst/>
            <a:gdLst>
              <a:gd name="textAreaLeft" fmla="*/ 0 w 4898520"/>
              <a:gd name="textAreaRight" fmla="*/ 4899960 w 4898520"/>
              <a:gd name="textAreaTop" fmla="*/ 0 h 3342600"/>
              <a:gd name="textAreaBottom" fmla="*/ 3344040 h 3342600"/>
            </a:gdLst>
            <a:ahLst/>
            <a:cxnLst/>
            <a:rect l="textAreaLeft" t="textAreaTop" r="textAreaRight" b="textAreaBottom"/>
            <a:pathLst>
              <a:path w="4899948" h="3344214">
                <a:moveTo>
                  <a:pt x="0" y="0"/>
                </a:moveTo>
                <a:lnTo>
                  <a:pt x="4899947" y="0"/>
                </a:lnTo>
                <a:lnTo>
                  <a:pt x="4899947" y="3344214"/>
                </a:lnTo>
                <a:lnTo>
                  <a:pt x="0" y="3344214"/>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10" name="Freeform 4"/>
          <p:cNvSpPr/>
          <p:nvPr/>
        </p:nvSpPr>
        <p:spPr>
          <a:xfrm>
            <a:off x="5847120" y="9882360"/>
            <a:ext cx="3295440" cy="807840"/>
          </a:xfrm>
          <a:custGeom>
            <a:avLst/>
            <a:gdLst>
              <a:gd name="textAreaLeft" fmla="*/ 0 w 3295440"/>
              <a:gd name="textAreaRight" fmla="*/ 3296880 w 3295440"/>
              <a:gd name="textAreaTop" fmla="*/ 0 h 807840"/>
              <a:gd name="textAreaBottom" fmla="*/ 809280 h 807840"/>
            </a:gdLst>
            <a:ahLst/>
            <a:cxnLst/>
            <a:rect l="textAreaLeft" t="textAreaTop" r="textAreaRight" b="textAreaBottom"/>
            <a:pathLst>
              <a:path w="3296956" h="809253">
                <a:moveTo>
                  <a:pt x="0" y="0"/>
                </a:moveTo>
                <a:lnTo>
                  <a:pt x="3296956" y="0"/>
                </a:lnTo>
                <a:lnTo>
                  <a:pt x="3296956" y="809252"/>
                </a:lnTo>
                <a:lnTo>
                  <a:pt x="0" y="809252"/>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11" name="Freeform 5"/>
          <p:cNvSpPr/>
          <p:nvPr/>
        </p:nvSpPr>
        <p:spPr>
          <a:xfrm>
            <a:off x="14494680" y="9018000"/>
            <a:ext cx="4426560" cy="3480120"/>
          </a:xfrm>
          <a:custGeom>
            <a:avLst/>
            <a:gdLst>
              <a:gd name="textAreaLeft" fmla="*/ 0 w 4426560"/>
              <a:gd name="textAreaRight" fmla="*/ 4428000 w 4426560"/>
              <a:gd name="textAreaTop" fmla="*/ 0 h 3480120"/>
              <a:gd name="textAreaBottom" fmla="*/ 3481560 h 3480120"/>
            </a:gdLst>
            <a:ahLst/>
            <a:cxnLst/>
            <a:rect l="textAreaLeft" t="textAreaTop" r="textAreaRight" b="textAreaBottom"/>
            <a:pathLst>
              <a:path w="4427843" h="3481392">
                <a:moveTo>
                  <a:pt x="0" y="0"/>
                </a:moveTo>
                <a:lnTo>
                  <a:pt x="4427843" y="0"/>
                </a:lnTo>
                <a:lnTo>
                  <a:pt x="4427843" y="3481391"/>
                </a:lnTo>
                <a:lnTo>
                  <a:pt x="0" y="3481391"/>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12" name="Freeform 6"/>
          <p:cNvSpPr/>
          <p:nvPr/>
        </p:nvSpPr>
        <p:spPr>
          <a:xfrm>
            <a:off x="-763560" y="-1534320"/>
            <a:ext cx="4898520" cy="3067200"/>
          </a:xfrm>
          <a:custGeom>
            <a:avLst/>
            <a:gdLst>
              <a:gd name="textAreaLeft" fmla="*/ 0 w 4898520"/>
              <a:gd name="textAreaRight" fmla="*/ 4899960 w 4898520"/>
              <a:gd name="textAreaTop" fmla="*/ 0 h 3067200"/>
              <a:gd name="textAreaBottom" fmla="*/ 3068640 h 3067200"/>
            </a:gdLst>
            <a:ahLst/>
            <a:cxnLst/>
            <a:rect l="textAreaLeft" t="textAreaTop" r="textAreaRight" b="textAreaBottom"/>
            <a:pathLst>
              <a:path w="4899948" h="3068592">
                <a:moveTo>
                  <a:pt x="0" y="0"/>
                </a:moveTo>
                <a:lnTo>
                  <a:pt x="4899947" y="0"/>
                </a:lnTo>
                <a:lnTo>
                  <a:pt x="4899947" y="3068592"/>
                </a:lnTo>
                <a:lnTo>
                  <a:pt x="0" y="3068592"/>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13" name="Freeform 7"/>
          <p:cNvSpPr/>
          <p:nvPr/>
        </p:nvSpPr>
        <p:spPr>
          <a:xfrm>
            <a:off x="12801600" y="-3053880"/>
            <a:ext cx="4290840" cy="3869640"/>
          </a:xfrm>
          <a:custGeom>
            <a:avLst/>
            <a:gdLst>
              <a:gd name="textAreaLeft" fmla="*/ 0 w 4290840"/>
              <a:gd name="textAreaRight" fmla="*/ 4292280 w 4290840"/>
              <a:gd name="textAreaTop" fmla="*/ 0 h 3869640"/>
              <a:gd name="textAreaBottom" fmla="*/ 3871080 h 3869640"/>
            </a:gdLst>
            <a:ahLst/>
            <a:cxnLst/>
            <a:rect l="textAreaLeft" t="textAreaTop" r="textAreaRight" b="textAreaBottom"/>
            <a:pathLst>
              <a:path w="4292424" h="3870986">
                <a:moveTo>
                  <a:pt x="0" y="0"/>
                </a:moveTo>
                <a:lnTo>
                  <a:pt x="4292424" y="0"/>
                </a:lnTo>
                <a:lnTo>
                  <a:pt x="4292424" y="3870986"/>
                </a:lnTo>
                <a:lnTo>
                  <a:pt x="0" y="3870986"/>
                </a:lnTo>
                <a:lnTo>
                  <a:pt x="0"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14" name="Freeform 8"/>
          <p:cNvSpPr/>
          <p:nvPr/>
        </p:nvSpPr>
        <p:spPr>
          <a:xfrm>
            <a:off x="10139040" y="9258480"/>
            <a:ext cx="4074840" cy="2862000"/>
          </a:xfrm>
          <a:custGeom>
            <a:avLst/>
            <a:gdLst>
              <a:gd name="textAreaLeft" fmla="*/ 0 w 4074840"/>
              <a:gd name="textAreaRight" fmla="*/ 4076280 w 4074840"/>
              <a:gd name="textAreaTop" fmla="*/ 0 h 2862000"/>
              <a:gd name="textAreaBottom" fmla="*/ 2863440 h 2862000"/>
            </a:gdLst>
            <a:ahLst/>
            <a:cxnLst/>
            <a:rect l="textAreaLeft" t="textAreaTop" r="textAreaRight" b="textAreaBottom"/>
            <a:pathLst>
              <a:path w="4076270" h="2863579">
                <a:moveTo>
                  <a:pt x="0" y="0"/>
                </a:moveTo>
                <a:lnTo>
                  <a:pt x="4076270" y="0"/>
                </a:lnTo>
                <a:lnTo>
                  <a:pt x="4076270" y="2863579"/>
                </a:lnTo>
                <a:lnTo>
                  <a:pt x="0" y="2863579"/>
                </a:lnTo>
                <a:lnTo>
                  <a:pt x="0" y="0"/>
                </a:lnTo>
                <a:close/>
              </a:path>
            </a:pathLst>
          </a:custGeom>
          <a:blipFill rotWithShape="0">
            <a:blip r:embed="rId8"/>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15" name="Freeform 9"/>
          <p:cNvSpPr/>
          <p:nvPr/>
        </p:nvSpPr>
        <p:spPr>
          <a:xfrm>
            <a:off x="7495560" y="-3297960"/>
            <a:ext cx="5491440" cy="4113360"/>
          </a:xfrm>
          <a:custGeom>
            <a:avLst/>
            <a:gdLst>
              <a:gd name="textAreaLeft" fmla="*/ 0 w 5491440"/>
              <a:gd name="textAreaRight" fmla="*/ 5492880 w 5491440"/>
              <a:gd name="textAreaTop" fmla="*/ 0 h 4113360"/>
              <a:gd name="textAreaBottom" fmla="*/ 4114800 h 4113360"/>
            </a:gdLst>
            <a:ahLst/>
            <a:cxnLst/>
            <a:rect l="textAreaLeft" t="textAreaTop" r="textAreaRight" b="textAreaBottom"/>
            <a:pathLst>
              <a:path w="5493058" h="4114800">
                <a:moveTo>
                  <a:pt x="0" y="0"/>
                </a:moveTo>
                <a:lnTo>
                  <a:pt x="5493058" y="0"/>
                </a:lnTo>
                <a:lnTo>
                  <a:pt x="5493058" y="4114800"/>
                </a:lnTo>
                <a:lnTo>
                  <a:pt x="0" y="4114800"/>
                </a:lnTo>
                <a:lnTo>
                  <a:pt x="0" y="0"/>
                </a:lnTo>
                <a:close/>
              </a:path>
            </a:pathLst>
          </a:custGeom>
          <a:blipFill rotWithShape="0">
            <a:blip r:embed="rId9"/>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16" name="Freeform 10"/>
          <p:cNvSpPr/>
          <p:nvPr/>
        </p:nvSpPr>
        <p:spPr>
          <a:xfrm rot="4747800">
            <a:off x="-2971080" y="3663720"/>
            <a:ext cx="4894560" cy="2734200"/>
          </a:xfrm>
          <a:custGeom>
            <a:avLst/>
            <a:gdLst>
              <a:gd name="textAreaLeft" fmla="*/ 0 w 4894560"/>
              <a:gd name="textAreaRight" fmla="*/ 4896000 w 4894560"/>
              <a:gd name="textAreaTop" fmla="*/ 0 h 2734200"/>
              <a:gd name="textAreaBottom" fmla="*/ 2735640 h 2734200"/>
            </a:gdLst>
            <a:ahLst/>
            <a:cxnLst/>
            <a:rect l="textAreaLeft" t="textAreaTop" r="textAreaRight" b="textAreaBottom"/>
            <a:pathLst>
              <a:path w="4896097" h="2735694">
                <a:moveTo>
                  <a:pt x="0" y="0"/>
                </a:moveTo>
                <a:lnTo>
                  <a:pt x="4896097" y="0"/>
                </a:lnTo>
                <a:lnTo>
                  <a:pt x="4896097" y="2735694"/>
                </a:lnTo>
                <a:lnTo>
                  <a:pt x="0" y="2735694"/>
                </a:lnTo>
                <a:lnTo>
                  <a:pt x="0" y="0"/>
                </a:lnTo>
                <a:close/>
              </a:path>
            </a:pathLst>
          </a:custGeom>
          <a:blipFill rotWithShape="0">
            <a:blip r:embed="rId10"/>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17" name="Freeform 11"/>
          <p:cNvSpPr/>
          <p:nvPr/>
        </p:nvSpPr>
        <p:spPr>
          <a:xfrm>
            <a:off x="4861080" y="-2102400"/>
            <a:ext cx="2891160" cy="2917800"/>
          </a:xfrm>
          <a:custGeom>
            <a:avLst/>
            <a:gdLst>
              <a:gd name="textAreaLeft" fmla="*/ 0 w 2891160"/>
              <a:gd name="textAreaRight" fmla="*/ 2892600 w 2891160"/>
              <a:gd name="textAreaTop" fmla="*/ 0 h 2917800"/>
              <a:gd name="textAreaBottom" fmla="*/ 2919240 h 2917800"/>
            </a:gdLst>
            <a:ahLst/>
            <a:cxnLst/>
            <a:rect l="textAreaLeft" t="textAreaTop" r="textAreaRight" b="textAreaBottom"/>
            <a:pathLst>
              <a:path w="2892762" h="2919301">
                <a:moveTo>
                  <a:pt x="0" y="0"/>
                </a:moveTo>
                <a:lnTo>
                  <a:pt x="2892761" y="0"/>
                </a:lnTo>
                <a:lnTo>
                  <a:pt x="2892761" y="2919300"/>
                </a:lnTo>
                <a:lnTo>
                  <a:pt x="0" y="2919300"/>
                </a:lnTo>
                <a:lnTo>
                  <a:pt x="0" y="0"/>
                </a:lnTo>
                <a:close/>
              </a:path>
            </a:pathLst>
          </a:custGeom>
          <a:blipFill rotWithShape="0">
            <a:blip r:embed="rId11"/>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18" name="Freeform 12"/>
          <p:cNvSpPr/>
          <p:nvPr/>
        </p:nvSpPr>
        <p:spPr>
          <a:xfrm>
            <a:off x="17494920" y="2370960"/>
            <a:ext cx="3574080" cy="3574080"/>
          </a:xfrm>
          <a:custGeom>
            <a:avLst/>
            <a:gdLst>
              <a:gd name="textAreaLeft" fmla="*/ 0 w 3574080"/>
              <a:gd name="textAreaRight" fmla="*/ 3575520 w 3574080"/>
              <a:gd name="textAreaTop" fmla="*/ 0 h 3574080"/>
              <a:gd name="textAreaBottom" fmla="*/ 3575520 h 3574080"/>
            </a:gdLst>
            <a:ahLst/>
            <a:cxnLst/>
            <a:rect l="textAreaLeft" t="textAreaTop" r="textAreaRight" b="textAreaBottom"/>
            <a:pathLst>
              <a:path w="3575541" h="3575541">
                <a:moveTo>
                  <a:pt x="0" y="0"/>
                </a:moveTo>
                <a:lnTo>
                  <a:pt x="3575541" y="0"/>
                </a:lnTo>
                <a:lnTo>
                  <a:pt x="3575541" y="3575541"/>
                </a:lnTo>
                <a:lnTo>
                  <a:pt x="0" y="3575541"/>
                </a:lnTo>
                <a:lnTo>
                  <a:pt x="0" y="0"/>
                </a:lnTo>
                <a:close/>
              </a:path>
            </a:pathLst>
          </a:custGeom>
          <a:blipFill rotWithShape="0">
            <a:blip r:embed="rId1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19" name="Freeform 13"/>
          <p:cNvSpPr/>
          <p:nvPr/>
        </p:nvSpPr>
        <p:spPr>
          <a:xfrm>
            <a:off x="2570400" y="9496800"/>
            <a:ext cx="2585520" cy="2385000"/>
          </a:xfrm>
          <a:custGeom>
            <a:avLst/>
            <a:gdLst>
              <a:gd name="textAreaLeft" fmla="*/ 0 w 2585520"/>
              <a:gd name="textAreaRight" fmla="*/ 2586960 w 2585520"/>
              <a:gd name="textAreaTop" fmla="*/ 0 h 2385000"/>
              <a:gd name="textAreaBottom" fmla="*/ 2386440 h 2385000"/>
            </a:gdLst>
            <a:ahLst/>
            <a:cxnLst/>
            <a:rect l="textAreaLeft" t="textAreaTop" r="textAreaRight" b="textAreaBottom"/>
            <a:pathLst>
              <a:path w="2587020" h="2386526">
                <a:moveTo>
                  <a:pt x="0" y="0"/>
                </a:moveTo>
                <a:lnTo>
                  <a:pt x="2587020" y="0"/>
                </a:lnTo>
                <a:lnTo>
                  <a:pt x="2587020" y="2386526"/>
                </a:lnTo>
                <a:lnTo>
                  <a:pt x="0" y="2386526"/>
                </a:lnTo>
                <a:lnTo>
                  <a:pt x="0" y="0"/>
                </a:lnTo>
                <a:close/>
              </a:path>
            </a:pathLst>
          </a:custGeom>
          <a:blipFill rotWithShape="0">
            <a:blip r:embed="rId1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20" name="Freeform 14"/>
          <p:cNvSpPr/>
          <p:nvPr/>
        </p:nvSpPr>
        <p:spPr>
          <a:xfrm rot="16317600">
            <a:off x="16595280" y="6971040"/>
            <a:ext cx="3381480" cy="1153080"/>
          </a:xfrm>
          <a:custGeom>
            <a:avLst/>
            <a:gdLst>
              <a:gd name="textAreaLeft" fmla="*/ 0 w 3381480"/>
              <a:gd name="textAreaRight" fmla="*/ 3382920 w 3381480"/>
              <a:gd name="textAreaTop" fmla="*/ 0 h 1153080"/>
              <a:gd name="textAreaBottom" fmla="*/ 1154520 h 1153080"/>
            </a:gdLst>
            <a:ahLst/>
            <a:cxnLst/>
            <a:rect l="textAreaLeft" t="textAreaTop" r="textAreaRight" b="textAreaBottom"/>
            <a:pathLst>
              <a:path w="3382987" h="1154444">
                <a:moveTo>
                  <a:pt x="0" y="0"/>
                </a:moveTo>
                <a:lnTo>
                  <a:pt x="3382988" y="0"/>
                </a:lnTo>
                <a:lnTo>
                  <a:pt x="3382988" y="1154445"/>
                </a:lnTo>
                <a:lnTo>
                  <a:pt x="0" y="1154445"/>
                </a:lnTo>
                <a:lnTo>
                  <a:pt x="0" y="0"/>
                </a:lnTo>
                <a:close/>
              </a:path>
            </a:pathLst>
          </a:custGeom>
          <a:blipFill rotWithShape="0">
            <a:blip r:embed="rId1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21" name="Freeform 15"/>
          <p:cNvSpPr/>
          <p:nvPr/>
        </p:nvSpPr>
        <p:spPr>
          <a:xfrm>
            <a:off x="17259480" y="-971640"/>
            <a:ext cx="3103200" cy="3341160"/>
          </a:xfrm>
          <a:custGeom>
            <a:avLst/>
            <a:gdLst>
              <a:gd name="textAreaLeft" fmla="*/ 0 w 3103200"/>
              <a:gd name="textAreaRight" fmla="*/ 3104640 w 3103200"/>
              <a:gd name="textAreaTop" fmla="*/ 0 h 3341160"/>
              <a:gd name="textAreaBottom" fmla="*/ 3342600 h 3341160"/>
            </a:gdLst>
            <a:ahLst/>
            <a:cxnLst/>
            <a:rect l="textAreaLeft" t="textAreaTop" r="textAreaRight" b="textAreaBottom"/>
            <a:pathLst>
              <a:path w="3104522" h="3342688">
                <a:moveTo>
                  <a:pt x="0" y="0"/>
                </a:moveTo>
                <a:lnTo>
                  <a:pt x="3104522" y="0"/>
                </a:lnTo>
                <a:lnTo>
                  <a:pt x="3104522" y="3342689"/>
                </a:lnTo>
                <a:lnTo>
                  <a:pt x="0" y="3342689"/>
                </a:lnTo>
                <a:lnTo>
                  <a:pt x="0" y="0"/>
                </a:lnTo>
                <a:close/>
              </a:path>
            </a:pathLst>
          </a:custGeom>
          <a:blipFill rotWithShape="0">
            <a:blip r:embed="rId1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aphicFrame>
        <p:nvGraphicFramePr>
          <p:cNvPr id="222" name="Table 16"/>
          <p:cNvGraphicFramePr/>
          <p:nvPr/>
        </p:nvGraphicFramePr>
        <p:xfrm>
          <a:off x="4136400" y="2093760"/>
          <a:ext cx="8664480" cy="6898680"/>
        </p:xfrm>
        <a:graphic>
          <a:graphicData uri="http://schemas.openxmlformats.org/drawingml/2006/table">
            <a:tbl>
              <a:tblPr/>
              <a:tblGrid>
                <a:gridCol w="2888280">
                  <a:extLst>
                    <a:ext uri="{9D8B030D-6E8A-4147-A177-3AD203B41FA5}">
                      <a16:colId xmlns:a16="http://schemas.microsoft.com/office/drawing/2014/main" val="20000"/>
                    </a:ext>
                  </a:extLst>
                </a:gridCol>
                <a:gridCol w="2888280">
                  <a:extLst>
                    <a:ext uri="{9D8B030D-6E8A-4147-A177-3AD203B41FA5}">
                      <a16:colId xmlns:a16="http://schemas.microsoft.com/office/drawing/2014/main" val="20001"/>
                    </a:ext>
                  </a:extLst>
                </a:gridCol>
                <a:gridCol w="2888280">
                  <a:extLst>
                    <a:ext uri="{9D8B030D-6E8A-4147-A177-3AD203B41FA5}">
                      <a16:colId xmlns:a16="http://schemas.microsoft.com/office/drawing/2014/main" val="20002"/>
                    </a:ext>
                  </a:extLst>
                </a:gridCol>
              </a:tblGrid>
              <a:tr h="844560">
                <a:tc>
                  <a:txBody>
                    <a:bodyPr/>
                    <a:lstStyle/>
                    <a:p>
                      <a:pPr defTabSz="914400">
                        <a:lnSpc>
                          <a:spcPts val="2378"/>
                        </a:lnSpc>
                      </a:pPr>
                      <a:r>
                        <a:rPr lang="en-US" sz="1700" b="0" strike="noStrike" spc="-1">
                          <a:solidFill>
                            <a:srgbClr val="000000"/>
                          </a:solidFill>
                          <a:latin typeface="DM Sans"/>
                        </a:rPr>
                        <a:t>Criteria</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CBIR_CNN+SIFT</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CBIR with SIFT</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0"/>
                  </a:ext>
                </a:extLst>
              </a:tr>
              <a:tr h="1329480">
                <a:tc>
                  <a:txBody>
                    <a:bodyPr/>
                    <a:lstStyle/>
                    <a:p>
                      <a:pPr defTabSz="914400">
                        <a:lnSpc>
                          <a:spcPts val="2378"/>
                        </a:lnSpc>
                      </a:pPr>
                      <a:r>
                        <a:rPr lang="en-US" sz="1700" b="0" strike="noStrike" spc="-1">
                          <a:solidFill>
                            <a:srgbClr val="000000"/>
                          </a:solidFill>
                          <a:latin typeface="DM Sans"/>
                        </a:rPr>
                        <a:t>Accuracy</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Higher; benefits from deep learning layers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High; effective at identifying key local features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1"/>
                  </a:ext>
                </a:extLst>
              </a:tr>
              <a:tr h="1032840">
                <a:tc>
                  <a:txBody>
                    <a:bodyPr/>
                    <a:lstStyle/>
                    <a:p>
                      <a:pPr defTabSz="914400">
                        <a:lnSpc>
                          <a:spcPts val="2378"/>
                        </a:lnSpc>
                      </a:pPr>
                      <a:r>
                        <a:rPr lang="en-US" sz="1700" b="0" strike="noStrike" spc="-1">
                          <a:solidFill>
                            <a:srgbClr val="000000"/>
                          </a:solidFill>
                          <a:latin typeface="DM Sans"/>
                        </a:rPr>
                        <a:t>Computational Complexity</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Higher due to CNN processing</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Lower than CNN+SIFT, but still significant</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2"/>
                  </a:ext>
                </a:extLst>
              </a:tr>
              <a:tr h="1329480">
                <a:tc>
                  <a:txBody>
                    <a:bodyPr/>
                    <a:lstStyle/>
                    <a:p>
                      <a:pPr defTabSz="914400">
                        <a:lnSpc>
                          <a:spcPts val="2378"/>
                        </a:lnSpc>
                      </a:pPr>
                      <a:r>
                        <a:rPr lang="en-US" sz="1700" b="0" strike="noStrike" spc="-1">
                          <a:solidFill>
                            <a:srgbClr val="000000"/>
                          </a:solidFill>
                          <a:latin typeface="DM Sans"/>
                        </a:rPr>
                        <a:t>Scalability</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Better suited for larger, more complex datasets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Good, but can be outperformed by CNN+SIFT</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3"/>
                  </a:ext>
                </a:extLst>
              </a:tr>
              <a:tr h="1032840">
                <a:tc>
                  <a:txBody>
                    <a:bodyPr/>
                    <a:lstStyle/>
                    <a:p>
                      <a:pPr defTabSz="914400">
                        <a:lnSpc>
                          <a:spcPts val="2378"/>
                        </a:lnSpc>
                      </a:pPr>
                      <a:r>
                        <a:rPr lang="en-US" sz="1700" b="0" strike="noStrike" spc="-1">
                          <a:solidFill>
                            <a:srgbClr val="000000"/>
                          </a:solidFill>
                          <a:latin typeface="DM Sans"/>
                        </a:rPr>
                        <a:t>Robustness to Variations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Improved robustness due to CNN features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Good, particularly with scale and rotation</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4"/>
                  </a:ext>
                </a:extLst>
              </a:tr>
              <a:tr h="1329480">
                <a:tc>
                  <a:txBody>
                    <a:bodyPr/>
                    <a:lstStyle/>
                    <a:p>
                      <a:pPr defTabSz="914400">
                        <a:lnSpc>
                          <a:spcPts val="2378"/>
                        </a:lnSpc>
                      </a:pPr>
                      <a:r>
                        <a:rPr lang="en-US" sz="1700" b="0" strike="noStrike" spc="-1">
                          <a:solidFill>
                            <a:srgbClr val="000000"/>
                          </a:solidFill>
                          <a:latin typeface="DM Sans"/>
                        </a:rPr>
                        <a:t>Use-case Suitability</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Suitable for complex scenarios, various object types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Excellent for detailed feature matching in images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2"/>
          <p:cNvSpPr/>
          <p:nvPr/>
        </p:nvSpPr>
        <p:spPr>
          <a:xfrm rot="16200000">
            <a:off x="3999240" y="-3997800"/>
            <a:ext cx="10285560" cy="18286560"/>
          </a:xfrm>
          <a:custGeom>
            <a:avLst/>
            <a:gdLst>
              <a:gd name="textAreaLeft" fmla="*/ 0 w 10285560"/>
              <a:gd name="textAreaRight" fmla="*/ 10287000 w 10285560"/>
              <a:gd name="textAreaTop" fmla="*/ 0 h 18286560"/>
              <a:gd name="textAreaBottom" fmla="*/ 18288000 h 18286560"/>
            </a:gdLst>
            <a:ahLst/>
            <a:cxnLst/>
            <a:rect l="textAreaLeft" t="textAreaTop" r="textAreaRight" b="textAreaBottom"/>
            <a:pathLst>
              <a:path w="10287000" h="18288000">
                <a:moveTo>
                  <a:pt x="10287000" y="0"/>
                </a:moveTo>
                <a:lnTo>
                  <a:pt x="10287000" y="18288000"/>
                </a:lnTo>
                <a:lnTo>
                  <a:pt x="0" y="18288000"/>
                </a:lnTo>
                <a:lnTo>
                  <a:pt x="0" y="0"/>
                </a:lnTo>
                <a:lnTo>
                  <a:pt x="1028700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24" name="Freeform 3"/>
          <p:cNvSpPr/>
          <p:nvPr/>
        </p:nvSpPr>
        <p:spPr>
          <a:xfrm>
            <a:off x="-2329560" y="9018000"/>
            <a:ext cx="4898520" cy="3342600"/>
          </a:xfrm>
          <a:custGeom>
            <a:avLst/>
            <a:gdLst>
              <a:gd name="textAreaLeft" fmla="*/ 0 w 4898520"/>
              <a:gd name="textAreaRight" fmla="*/ 4899960 w 4898520"/>
              <a:gd name="textAreaTop" fmla="*/ 0 h 3342600"/>
              <a:gd name="textAreaBottom" fmla="*/ 3344040 h 3342600"/>
            </a:gdLst>
            <a:ahLst/>
            <a:cxnLst/>
            <a:rect l="textAreaLeft" t="textAreaTop" r="textAreaRight" b="textAreaBottom"/>
            <a:pathLst>
              <a:path w="4899948" h="3344214">
                <a:moveTo>
                  <a:pt x="0" y="0"/>
                </a:moveTo>
                <a:lnTo>
                  <a:pt x="4899947" y="0"/>
                </a:lnTo>
                <a:lnTo>
                  <a:pt x="4899947" y="3344214"/>
                </a:lnTo>
                <a:lnTo>
                  <a:pt x="0" y="3344214"/>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25" name="Freeform 4"/>
          <p:cNvSpPr/>
          <p:nvPr/>
        </p:nvSpPr>
        <p:spPr>
          <a:xfrm>
            <a:off x="5847120" y="9882360"/>
            <a:ext cx="3295440" cy="807840"/>
          </a:xfrm>
          <a:custGeom>
            <a:avLst/>
            <a:gdLst>
              <a:gd name="textAreaLeft" fmla="*/ 0 w 3295440"/>
              <a:gd name="textAreaRight" fmla="*/ 3296880 w 3295440"/>
              <a:gd name="textAreaTop" fmla="*/ 0 h 807840"/>
              <a:gd name="textAreaBottom" fmla="*/ 809280 h 807840"/>
            </a:gdLst>
            <a:ahLst/>
            <a:cxnLst/>
            <a:rect l="textAreaLeft" t="textAreaTop" r="textAreaRight" b="textAreaBottom"/>
            <a:pathLst>
              <a:path w="3296956" h="809253">
                <a:moveTo>
                  <a:pt x="0" y="0"/>
                </a:moveTo>
                <a:lnTo>
                  <a:pt x="3296956" y="0"/>
                </a:lnTo>
                <a:lnTo>
                  <a:pt x="3296956" y="809252"/>
                </a:lnTo>
                <a:lnTo>
                  <a:pt x="0" y="809252"/>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26" name="Freeform 5"/>
          <p:cNvSpPr/>
          <p:nvPr/>
        </p:nvSpPr>
        <p:spPr>
          <a:xfrm>
            <a:off x="14494680" y="9018000"/>
            <a:ext cx="4426560" cy="3480120"/>
          </a:xfrm>
          <a:custGeom>
            <a:avLst/>
            <a:gdLst>
              <a:gd name="textAreaLeft" fmla="*/ 0 w 4426560"/>
              <a:gd name="textAreaRight" fmla="*/ 4428000 w 4426560"/>
              <a:gd name="textAreaTop" fmla="*/ 0 h 3480120"/>
              <a:gd name="textAreaBottom" fmla="*/ 3481560 h 3480120"/>
            </a:gdLst>
            <a:ahLst/>
            <a:cxnLst/>
            <a:rect l="textAreaLeft" t="textAreaTop" r="textAreaRight" b="textAreaBottom"/>
            <a:pathLst>
              <a:path w="4427843" h="3481392">
                <a:moveTo>
                  <a:pt x="0" y="0"/>
                </a:moveTo>
                <a:lnTo>
                  <a:pt x="4427843" y="0"/>
                </a:lnTo>
                <a:lnTo>
                  <a:pt x="4427843" y="3481391"/>
                </a:lnTo>
                <a:lnTo>
                  <a:pt x="0" y="3481391"/>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27" name="Freeform 6"/>
          <p:cNvSpPr/>
          <p:nvPr/>
        </p:nvSpPr>
        <p:spPr>
          <a:xfrm>
            <a:off x="-763560" y="-1534320"/>
            <a:ext cx="4898520" cy="3067200"/>
          </a:xfrm>
          <a:custGeom>
            <a:avLst/>
            <a:gdLst>
              <a:gd name="textAreaLeft" fmla="*/ 0 w 4898520"/>
              <a:gd name="textAreaRight" fmla="*/ 4899960 w 4898520"/>
              <a:gd name="textAreaTop" fmla="*/ 0 h 3067200"/>
              <a:gd name="textAreaBottom" fmla="*/ 3068640 h 3067200"/>
            </a:gdLst>
            <a:ahLst/>
            <a:cxnLst/>
            <a:rect l="textAreaLeft" t="textAreaTop" r="textAreaRight" b="textAreaBottom"/>
            <a:pathLst>
              <a:path w="4899948" h="3068592">
                <a:moveTo>
                  <a:pt x="0" y="0"/>
                </a:moveTo>
                <a:lnTo>
                  <a:pt x="4899947" y="0"/>
                </a:lnTo>
                <a:lnTo>
                  <a:pt x="4899947" y="3068592"/>
                </a:lnTo>
                <a:lnTo>
                  <a:pt x="0" y="3068592"/>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28" name="Freeform 7"/>
          <p:cNvSpPr/>
          <p:nvPr/>
        </p:nvSpPr>
        <p:spPr>
          <a:xfrm>
            <a:off x="12801600" y="-3053880"/>
            <a:ext cx="4290840" cy="3869640"/>
          </a:xfrm>
          <a:custGeom>
            <a:avLst/>
            <a:gdLst>
              <a:gd name="textAreaLeft" fmla="*/ 0 w 4290840"/>
              <a:gd name="textAreaRight" fmla="*/ 4292280 w 4290840"/>
              <a:gd name="textAreaTop" fmla="*/ 0 h 3869640"/>
              <a:gd name="textAreaBottom" fmla="*/ 3871080 h 3869640"/>
            </a:gdLst>
            <a:ahLst/>
            <a:cxnLst/>
            <a:rect l="textAreaLeft" t="textAreaTop" r="textAreaRight" b="textAreaBottom"/>
            <a:pathLst>
              <a:path w="4292424" h="3870986">
                <a:moveTo>
                  <a:pt x="0" y="0"/>
                </a:moveTo>
                <a:lnTo>
                  <a:pt x="4292424" y="0"/>
                </a:lnTo>
                <a:lnTo>
                  <a:pt x="4292424" y="3870986"/>
                </a:lnTo>
                <a:lnTo>
                  <a:pt x="0" y="3870986"/>
                </a:lnTo>
                <a:lnTo>
                  <a:pt x="0"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29" name="Freeform 8"/>
          <p:cNvSpPr/>
          <p:nvPr/>
        </p:nvSpPr>
        <p:spPr>
          <a:xfrm>
            <a:off x="10139040" y="9258480"/>
            <a:ext cx="4074840" cy="2862000"/>
          </a:xfrm>
          <a:custGeom>
            <a:avLst/>
            <a:gdLst>
              <a:gd name="textAreaLeft" fmla="*/ 0 w 4074840"/>
              <a:gd name="textAreaRight" fmla="*/ 4076280 w 4074840"/>
              <a:gd name="textAreaTop" fmla="*/ 0 h 2862000"/>
              <a:gd name="textAreaBottom" fmla="*/ 2863440 h 2862000"/>
            </a:gdLst>
            <a:ahLst/>
            <a:cxnLst/>
            <a:rect l="textAreaLeft" t="textAreaTop" r="textAreaRight" b="textAreaBottom"/>
            <a:pathLst>
              <a:path w="4076270" h="2863579">
                <a:moveTo>
                  <a:pt x="0" y="0"/>
                </a:moveTo>
                <a:lnTo>
                  <a:pt x="4076270" y="0"/>
                </a:lnTo>
                <a:lnTo>
                  <a:pt x="4076270" y="2863579"/>
                </a:lnTo>
                <a:lnTo>
                  <a:pt x="0" y="2863579"/>
                </a:lnTo>
                <a:lnTo>
                  <a:pt x="0" y="0"/>
                </a:lnTo>
                <a:close/>
              </a:path>
            </a:pathLst>
          </a:custGeom>
          <a:blipFill rotWithShape="0">
            <a:blip r:embed="rId8"/>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30" name="Freeform 9"/>
          <p:cNvSpPr/>
          <p:nvPr/>
        </p:nvSpPr>
        <p:spPr>
          <a:xfrm>
            <a:off x="7495560" y="-3297960"/>
            <a:ext cx="5491440" cy="4113360"/>
          </a:xfrm>
          <a:custGeom>
            <a:avLst/>
            <a:gdLst>
              <a:gd name="textAreaLeft" fmla="*/ 0 w 5491440"/>
              <a:gd name="textAreaRight" fmla="*/ 5492880 w 5491440"/>
              <a:gd name="textAreaTop" fmla="*/ 0 h 4113360"/>
              <a:gd name="textAreaBottom" fmla="*/ 4114800 h 4113360"/>
            </a:gdLst>
            <a:ahLst/>
            <a:cxnLst/>
            <a:rect l="textAreaLeft" t="textAreaTop" r="textAreaRight" b="textAreaBottom"/>
            <a:pathLst>
              <a:path w="5493058" h="4114800">
                <a:moveTo>
                  <a:pt x="0" y="0"/>
                </a:moveTo>
                <a:lnTo>
                  <a:pt x="5493058" y="0"/>
                </a:lnTo>
                <a:lnTo>
                  <a:pt x="5493058" y="4114800"/>
                </a:lnTo>
                <a:lnTo>
                  <a:pt x="0" y="4114800"/>
                </a:lnTo>
                <a:lnTo>
                  <a:pt x="0" y="0"/>
                </a:lnTo>
                <a:close/>
              </a:path>
            </a:pathLst>
          </a:custGeom>
          <a:blipFill rotWithShape="0">
            <a:blip r:embed="rId9"/>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31" name="Freeform 10"/>
          <p:cNvSpPr/>
          <p:nvPr/>
        </p:nvSpPr>
        <p:spPr>
          <a:xfrm rot="4747800">
            <a:off x="-2971080" y="3663720"/>
            <a:ext cx="4894560" cy="2734200"/>
          </a:xfrm>
          <a:custGeom>
            <a:avLst/>
            <a:gdLst>
              <a:gd name="textAreaLeft" fmla="*/ 0 w 4894560"/>
              <a:gd name="textAreaRight" fmla="*/ 4896000 w 4894560"/>
              <a:gd name="textAreaTop" fmla="*/ 0 h 2734200"/>
              <a:gd name="textAreaBottom" fmla="*/ 2735640 h 2734200"/>
            </a:gdLst>
            <a:ahLst/>
            <a:cxnLst/>
            <a:rect l="textAreaLeft" t="textAreaTop" r="textAreaRight" b="textAreaBottom"/>
            <a:pathLst>
              <a:path w="4896097" h="2735694">
                <a:moveTo>
                  <a:pt x="0" y="0"/>
                </a:moveTo>
                <a:lnTo>
                  <a:pt x="4896097" y="0"/>
                </a:lnTo>
                <a:lnTo>
                  <a:pt x="4896097" y="2735694"/>
                </a:lnTo>
                <a:lnTo>
                  <a:pt x="0" y="2735694"/>
                </a:lnTo>
                <a:lnTo>
                  <a:pt x="0" y="0"/>
                </a:lnTo>
                <a:close/>
              </a:path>
            </a:pathLst>
          </a:custGeom>
          <a:blipFill rotWithShape="0">
            <a:blip r:embed="rId10"/>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32" name="Freeform 11"/>
          <p:cNvSpPr/>
          <p:nvPr/>
        </p:nvSpPr>
        <p:spPr>
          <a:xfrm>
            <a:off x="4861080" y="-2102400"/>
            <a:ext cx="2891160" cy="2917800"/>
          </a:xfrm>
          <a:custGeom>
            <a:avLst/>
            <a:gdLst>
              <a:gd name="textAreaLeft" fmla="*/ 0 w 2891160"/>
              <a:gd name="textAreaRight" fmla="*/ 2892600 w 2891160"/>
              <a:gd name="textAreaTop" fmla="*/ 0 h 2917800"/>
              <a:gd name="textAreaBottom" fmla="*/ 2919240 h 2917800"/>
            </a:gdLst>
            <a:ahLst/>
            <a:cxnLst/>
            <a:rect l="textAreaLeft" t="textAreaTop" r="textAreaRight" b="textAreaBottom"/>
            <a:pathLst>
              <a:path w="2892762" h="2919301">
                <a:moveTo>
                  <a:pt x="0" y="0"/>
                </a:moveTo>
                <a:lnTo>
                  <a:pt x="2892761" y="0"/>
                </a:lnTo>
                <a:lnTo>
                  <a:pt x="2892761" y="2919300"/>
                </a:lnTo>
                <a:lnTo>
                  <a:pt x="0" y="2919300"/>
                </a:lnTo>
                <a:lnTo>
                  <a:pt x="0" y="0"/>
                </a:lnTo>
                <a:close/>
              </a:path>
            </a:pathLst>
          </a:custGeom>
          <a:blipFill rotWithShape="0">
            <a:blip r:embed="rId11"/>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33" name="Freeform 12"/>
          <p:cNvSpPr/>
          <p:nvPr/>
        </p:nvSpPr>
        <p:spPr>
          <a:xfrm>
            <a:off x="17494920" y="2370960"/>
            <a:ext cx="3574080" cy="3574080"/>
          </a:xfrm>
          <a:custGeom>
            <a:avLst/>
            <a:gdLst>
              <a:gd name="textAreaLeft" fmla="*/ 0 w 3574080"/>
              <a:gd name="textAreaRight" fmla="*/ 3575520 w 3574080"/>
              <a:gd name="textAreaTop" fmla="*/ 0 h 3574080"/>
              <a:gd name="textAreaBottom" fmla="*/ 3575520 h 3574080"/>
            </a:gdLst>
            <a:ahLst/>
            <a:cxnLst/>
            <a:rect l="textAreaLeft" t="textAreaTop" r="textAreaRight" b="textAreaBottom"/>
            <a:pathLst>
              <a:path w="3575541" h="3575541">
                <a:moveTo>
                  <a:pt x="0" y="0"/>
                </a:moveTo>
                <a:lnTo>
                  <a:pt x="3575541" y="0"/>
                </a:lnTo>
                <a:lnTo>
                  <a:pt x="3575541" y="3575541"/>
                </a:lnTo>
                <a:lnTo>
                  <a:pt x="0" y="3575541"/>
                </a:lnTo>
                <a:lnTo>
                  <a:pt x="0" y="0"/>
                </a:lnTo>
                <a:close/>
              </a:path>
            </a:pathLst>
          </a:custGeom>
          <a:blipFill rotWithShape="0">
            <a:blip r:embed="rId1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34" name="Freeform 13"/>
          <p:cNvSpPr/>
          <p:nvPr/>
        </p:nvSpPr>
        <p:spPr>
          <a:xfrm>
            <a:off x="2570400" y="9496800"/>
            <a:ext cx="2585520" cy="2385000"/>
          </a:xfrm>
          <a:custGeom>
            <a:avLst/>
            <a:gdLst>
              <a:gd name="textAreaLeft" fmla="*/ 0 w 2585520"/>
              <a:gd name="textAreaRight" fmla="*/ 2586960 w 2585520"/>
              <a:gd name="textAreaTop" fmla="*/ 0 h 2385000"/>
              <a:gd name="textAreaBottom" fmla="*/ 2386440 h 2385000"/>
            </a:gdLst>
            <a:ahLst/>
            <a:cxnLst/>
            <a:rect l="textAreaLeft" t="textAreaTop" r="textAreaRight" b="textAreaBottom"/>
            <a:pathLst>
              <a:path w="2587020" h="2386526">
                <a:moveTo>
                  <a:pt x="0" y="0"/>
                </a:moveTo>
                <a:lnTo>
                  <a:pt x="2587020" y="0"/>
                </a:lnTo>
                <a:lnTo>
                  <a:pt x="2587020" y="2386526"/>
                </a:lnTo>
                <a:lnTo>
                  <a:pt x="0" y="2386526"/>
                </a:lnTo>
                <a:lnTo>
                  <a:pt x="0" y="0"/>
                </a:lnTo>
                <a:close/>
              </a:path>
            </a:pathLst>
          </a:custGeom>
          <a:blipFill rotWithShape="0">
            <a:blip r:embed="rId1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35" name="Freeform 14"/>
          <p:cNvSpPr/>
          <p:nvPr/>
        </p:nvSpPr>
        <p:spPr>
          <a:xfrm rot="16317600">
            <a:off x="16595280" y="6971040"/>
            <a:ext cx="3381480" cy="1153080"/>
          </a:xfrm>
          <a:custGeom>
            <a:avLst/>
            <a:gdLst>
              <a:gd name="textAreaLeft" fmla="*/ 0 w 3381480"/>
              <a:gd name="textAreaRight" fmla="*/ 3382920 w 3381480"/>
              <a:gd name="textAreaTop" fmla="*/ 0 h 1153080"/>
              <a:gd name="textAreaBottom" fmla="*/ 1154520 h 1153080"/>
            </a:gdLst>
            <a:ahLst/>
            <a:cxnLst/>
            <a:rect l="textAreaLeft" t="textAreaTop" r="textAreaRight" b="textAreaBottom"/>
            <a:pathLst>
              <a:path w="3382987" h="1154444">
                <a:moveTo>
                  <a:pt x="0" y="0"/>
                </a:moveTo>
                <a:lnTo>
                  <a:pt x="3382988" y="0"/>
                </a:lnTo>
                <a:lnTo>
                  <a:pt x="3382988" y="1154445"/>
                </a:lnTo>
                <a:lnTo>
                  <a:pt x="0" y="1154445"/>
                </a:lnTo>
                <a:lnTo>
                  <a:pt x="0" y="0"/>
                </a:lnTo>
                <a:close/>
              </a:path>
            </a:pathLst>
          </a:custGeom>
          <a:blipFill rotWithShape="0">
            <a:blip r:embed="rId1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36" name="Freeform 15"/>
          <p:cNvSpPr/>
          <p:nvPr/>
        </p:nvSpPr>
        <p:spPr>
          <a:xfrm>
            <a:off x="17259480" y="-971640"/>
            <a:ext cx="3103200" cy="3341160"/>
          </a:xfrm>
          <a:custGeom>
            <a:avLst/>
            <a:gdLst>
              <a:gd name="textAreaLeft" fmla="*/ 0 w 3103200"/>
              <a:gd name="textAreaRight" fmla="*/ 3104640 w 3103200"/>
              <a:gd name="textAreaTop" fmla="*/ 0 h 3341160"/>
              <a:gd name="textAreaBottom" fmla="*/ 3342600 h 3341160"/>
            </a:gdLst>
            <a:ahLst/>
            <a:cxnLst/>
            <a:rect l="textAreaLeft" t="textAreaTop" r="textAreaRight" b="textAreaBottom"/>
            <a:pathLst>
              <a:path w="3104522" h="3342688">
                <a:moveTo>
                  <a:pt x="0" y="0"/>
                </a:moveTo>
                <a:lnTo>
                  <a:pt x="3104522" y="0"/>
                </a:lnTo>
                <a:lnTo>
                  <a:pt x="3104522" y="3342689"/>
                </a:lnTo>
                <a:lnTo>
                  <a:pt x="0" y="3342689"/>
                </a:lnTo>
                <a:lnTo>
                  <a:pt x="0" y="0"/>
                </a:lnTo>
                <a:close/>
              </a:path>
            </a:pathLst>
          </a:custGeom>
          <a:blipFill rotWithShape="0">
            <a:blip r:embed="rId1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aphicFrame>
        <p:nvGraphicFramePr>
          <p:cNvPr id="237" name="Table 16"/>
          <p:cNvGraphicFramePr/>
          <p:nvPr/>
        </p:nvGraphicFramePr>
        <p:xfrm>
          <a:off x="4136400" y="1977120"/>
          <a:ext cx="8664480" cy="6495480"/>
        </p:xfrm>
        <a:graphic>
          <a:graphicData uri="http://schemas.openxmlformats.org/drawingml/2006/table">
            <a:tbl>
              <a:tblPr/>
              <a:tblGrid>
                <a:gridCol w="2888280">
                  <a:extLst>
                    <a:ext uri="{9D8B030D-6E8A-4147-A177-3AD203B41FA5}">
                      <a16:colId xmlns:a16="http://schemas.microsoft.com/office/drawing/2014/main" val="20000"/>
                    </a:ext>
                  </a:extLst>
                </a:gridCol>
                <a:gridCol w="2888280">
                  <a:extLst>
                    <a:ext uri="{9D8B030D-6E8A-4147-A177-3AD203B41FA5}">
                      <a16:colId xmlns:a16="http://schemas.microsoft.com/office/drawing/2014/main" val="20001"/>
                    </a:ext>
                  </a:extLst>
                </a:gridCol>
                <a:gridCol w="2888280">
                  <a:extLst>
                    <a:ext uri="{9D8B030D-6E8A-4147-A177-3AD203B41FA5}">
                      <a16:colId xmlns:a16="http://schemas.microsoft.com/office/drawing/2014/main" val="20002"/>
                    </a:ext>
                  </a:extLst>
                </a:gridCol>
              </a:tblGrid>
              <a:tr h="1033200">
                <a:tc>
                  <a:txBody>
                    <a:bodyPr/>
                    <a:lstStyle/>
                    <a:p>
                      <a:pPr defTabSz="914400">
                        <a:lnSpc>
                          <a:spcPts val="2378"/>
                        </a:lnSpc>
                      </a:pPr>
                      <a:r>
                        <a:rPr lang="en-US" sz="1700" b="0" strike="noStrike" spc="-1">
                          <a:solidFill>
                            <a:srgbClr val="000000"/>
                          </a:solidFill>
                          <a:latin typeface="DM Sans"/>
                        </a:rPr>
                        <a:t>Criteria</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CBIR_CNN+SIFT</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CBIR with Color Histograms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0"/>
                  </a:ext>
                </a:extLst>
              </a:tr>
              <a:tr h="1033200">
                <a:tc>
                  <a:txBody>
                    <a:bodyPr/>
                    <a:lstStyle/>
                    <a:p>
                      <a:pPr defTabSz="914400">
                        <a:lnSpc>
                          <a:spcPts val="2378"/>
                        </a:lnSpc>
                      </a:pPr>
                      <a:r>
                        <a:rPr lang="en-US" sz="1700" b="0" strike="noStrike" spc="-1">
                          <a:solidFill>
                            <a:srgbClr val="000000"/>
                          </a:solidFill>
                          <a:latin typeface="DM Sans"/>
                        </a:rPr>
                        <a:t>Accuracy</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Very high; combines features effectively</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Moderate; depends on color distribution</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1"/>
                  </a:ext>
                </a:extLst>
              </a:tr>
              <a:tr h="1033200">
                <a:tc>
                  <a:txBody>
                    <a:bodyPr/>
                    <a:lstStyle/>
                    <a:p>
                      <a:pPr defTabSz="914400">
                        <a:lnSpc>
                          <a:spcPts val="2378"/>
                        </a:lnSpc>
                      </a:pPr>
                      <a:r>
                        <a:rPr lang="en-US" sz="1700" b="0" strike="noStrike" spc="-1">
                          <a:solidFill>
                            <a:srgbClr val="000000"/>
                          </a:solidFill>
                          <a:latin typeface="DM Sans"/>
                        </a:rPr>
                        <a:t>Computational Complexity</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High; involves both CNN and SIFT</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Low; straightforward histogram analysis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2"/>
                  </a:ext>
                </a:extLst>
              </a:tr>
              <a:tr h="1033200">
                <a:tc>
                  <a:txBody>
                    <a:bodyPr/>
                    <a:lstStyle/>
                    <a:p>
                      <a:pPr defTabSz="914400">
                        <a:lnSpc>
                          <a:spcPts val="2378"/>
                        </a:lnSpc>
                      </a:pPr>
                      <a:r>
                        <a:rPr lang="en-US" sz="1700" b="0" strike="noStrike" spc="-1">
                          <a:solidFill>
                            <a:srgbClr val="000000"/>
                          </a:solidFill>
                          <a:latin typeface="DM Sans"/>
                        </a:rPr>
                        <a:t>Scalability</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Excellent for varied datasets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Good, though primarily for color-based retrieval</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3"/>
                  </a:ext>
                </a:extLst>
              </a:tr>
              <a:tr h="1033200">
                <a:tc>
                  <a:txBody>
                    <a:bodyPr/>
                    <a:lstStyle/>
                    <a:p>
                      <a:pPr defTabSz="914400">
                        <a:lnSpc>
                          <a:spcPts val="2378"/>
                        </a:lnSpc>
                      </a:pPr>
                      <a:r>
                        <a:rPr lang="en-US" sz="1700" b="0" strike="noStrike" spc="-1">
                          <a:solidFill>
                            <a:srgbClr val="000000"/>
                          </a:solidFill>
                          <a:latin typeface="DM Sans"/>
                        </a:rPr>
                        <a:t>Robustness to Variations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High; less affected by color variations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Low; sensitive to lighting and color changes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4"/>
                  </a:ext>
                </a:extLst>
              </a:tr>
              <a:tr h="1329480">
                <a:tc>
                  <a:txBody>
                    <a:bodyPr/>
                    <a:lstStyle/>
                    <a:p>
                      <a:pPr defTabSz="914400">
                        <a:lnSpc>
                          <a:spcPts val="2378"/>
                        </a:lnSpc>
                      </a:pPr>
                      <a:r>
                        <a:rPr lang="en-US" sz="1700" b="0" strike="noStrike" spc="-1">
                          <a:solidFill>
                            <a:srgbClr val="000000"/>
                          </a:solidFill>
                          <a:latin typeface="DM Sans"/>
                        </a:rPr>
                        <a:t>Use-case Suitability</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Broad application scope</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defTabSz="914400">
                        <a:lnSpc>
                          <a:spcPts val="2378"/>
                        </a:lnSpc>
                      </a:pPr>
                      <a:r>
                        <a:rPr lang="en-US" sz="1700" b="0" strike="noStrike" spc="-1">
                          <a:solidFill>
                            <a:srgbClr val="000000"/>
                          </a:solidFill>
                          <a:latin typeface="DM Sans"/>
                        </a:rPr>
                        <a:t>Suitable for applications where color is a key feature</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Freeform 2"/>
          <p:cNvSpPr/>
          <p:nvPr/>
        </p:nvSpPr>
        <p:spPr>
          <a:xfrm rot="16200000">
            <a:off x="3999240" y="-3997800"/>
            <a:ext cx="10285560" cy="18286560"/>
          </a:xfrm>
          <a:custGeom>
            <a:avLst/>
            <a:gdLst>
              <a:gd name="textAreaLeft" fmla="*/ 0 w 10285560"/>
              <a:gd name="textAreaRight" fmla="*/ 10287000 w 10285560"/>
              <a:gd name="textAreaTop" fmla="*/ 0 h 18286560"/>
              <a:gd name="textAreaBottom" fmla="*/ 18288000 h 18286560"/>
            </a:gdLst>
            <a:ahLst/>
            <a:cxnLst/>
            <a:rect l="textAreaLeft" t="textAreaTop" r="textAreaRight" b="textAreaBottom"/>
            <a:pathLst>
              <a:path w="10287000" h="18288000">
                <a:moveTo>
                  <a:pt x="10287000" y="0"/>
                </a:moveTo>
                <a:lnTo>
                  <a:pt x="10287000" y="18288000"/>
                </a:lnTo>
                <a:lnTo>
                  <a:pt x="0" y="18288000"/>
                </a:lnTo>
                <a:lnTo>
                  <a:pt x="0" y="0"/>
                </a:lnTo>
                <a:lnTo>
                  <a:pt x="1028700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39" name="Freeform 3"/>
          <p:cNvSpPr/>
          <p:nvPr/>
        </p:nvSpPr>
        <p:spPr>
          <a:xfrm>
            <a:off x="-2329560" y="9018000"/>
            <a:ext cx="4898520" cy="3342600"/>
          </a:xfrm>
          <a:custGeom>
            <a:avLst/>
            <a:gdLst>
              <a:gd name="textAreaLeft" fmla="*/ 0 w 4898520"/>
              <a:gd name="textAreaRight" fmla="*/ 4899960 w 4898520"/>
              <a:gd name="textAreaTop" fmla="*/ 0 h 3342600"/>
              <a:gd name="textAreaBottom" fmla="*/ 3344040 h 3342600"/>
            </a:gdLst>
            <a:ahLst/>
            <a:cxnLst/>
            <a:rect l="textAreaLeft" t="textAreaTop" r="textAreaRight" b="textAreaBottom"/>
            <a:pathLst>
              <a:path w="4899948" h="3344214">
                <a:moveTo>
                  <a:pt x="0" y="0"/>
                </a:moveTo>
                <a:lnTo>
                  <a:pt x="4899947" y="0"/>
                </a:lnTo>
                <a:lnTo>
                  <a:pt x="4899947" y="3344214"/>
                </a:lnTo>
                <a:lnTo>
                  <a:pt x="0" y="3344214"/>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40" name="Freeform 4"/>
          <p:cNvSpPr/>
          <p:nvPr/>
        </p:nvSpPr>
        <p:spPr>
          <a:xfrm>
            <a:off x="5847120" y="9882360"/>
            <a:ext cx="3295440" cy="807840"/>
          </a:xfrm>
          <a:custGeom>
            <a:avLst/>
            <a:gdLst>
              <a:gd name="textAreaLeft" fmla="*/ 0 w 3295440"/>
              <a:gd name="textAreaRight" fmla="*/ 3296880 w 3295440"/>
              <a:gd name="textAreaTop" fmla="*/ 0 h 807840"/>
              <a:gd name="textAreaBottom" fmla="*/ 809280 h 807840"/>
            </a:gdLst>
            <a:ahLst/>
            <a:cxnLst/>
            <a:rect l="textAreaLeft" t="textAreaTop" r="textAreaRight" b="textAreaBottom"/>
            <a:pathLst>
              <a:path w="3296956" h="809253">
                <a:moveTo>
                  <a:pt x="0" y="0"/>
                </a:moveTo>
                <a:lnTo>
                  <a:pt x="3296956" y="0"/>
                </a:lnTo>
                <a:lnTo>
                  <a:pt x="3296956" y="809252"/>
                </a:lnTo>
                <a:lnTo>
                  <a:pt x="0" y="809252"/>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41" name="Freeform 5"/>
          <p:cNvSpPr/>
          <p:nvPr/>
        </p:nvSpPr>
        <p:spPr>
          <a:xfrm>
            <a:off x="14494680" y="9018000"/>
            <a:ext cx="4426560" cy="3480120"/>
          </a:xfrm>
          <a:custGeom>
            <a:avLst/>
            <a:gdLst>
              <a:gd name="textAreaLeft" fmla="*/ 0 w 4426560"/>
              <a:gd name="textAreaRight" fmla="*/ 4428000 w 4426560"/>
              <a:gd name="textAreaTop" fmla="*/ 0 h 3480120"/>
              <a:gd name="textAreaBottom" fmla="*/ 3481560 h 3480120"/>
            </a:gdLst>
            <a:ahLst/>
            <a:cxnLst/>
            <a:rect l="textAreaLeft" t="textAreaTop" r="textAreaRight" b="textAreaBottom"/>
            <a:pathLst>
              <a:path w="4427843" h="3481392">
                <a:moveTo>
                  <a:pt x="0" y="0"/>
                </a:moveTo>
                <a:lnTo>
                  <a:pt x="4427843" y="0"/>
                </a:lnTo>
                <a:lnTo>
                  <a:pt x="4427843" y="3481391"/>
                </a:lnTo>
                <a:lnTo>
                  <a:pt x="0" y="3481391"/>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42" name="Freeform 6"/>
          <p:cNvSpPr/>
          <p:nvPr/>
        </p:nvSpPr>
        <p:spPr>
          <a:xfrm>
            <a:off x="-763560" y="-1534320"/>
            <a:ext cx="4898520" cy="3067200"/>
          </a:xfrm>
          <a:custGeom>
            <a:avLst/>
            <a:gdLst>
              <a:gd name="textAreaLeft" fmla="*/ 0 w 4898520"/>
              <a:gd name="textAreaRight" fmla="*/ 4899960 w 4898520"/>
              <a:gd name="textAreaTop" fmla="*/ 0 h 3067200"/>
              <a:gd name="textAreaBottom" fmla="*/ 3068640 h 3067200"/>
            </a:gdLst>
            <a:ahLst/>
            <a:cxnLst/>
            <a:rect l="textAreaLeft" t="textAreaTop" r="textAreaRight" b="textAreaBottom"/>
            <a:pathLst>
              <a:path w="4899948" h="3068592">
                <a:moveTo>
                  <a:pt x="0" y="0"/>
                </a:moveTo>
                <a:lnTo>
                  <a:pt x="4899947" y="0"/>
                </a:lnTo>
                <a:lnTo>
                  <a:pt x="4899947" y="3068592"/>
                </a:lnTo>
                <a:lnTo>
                  <a:pt x="0" y="3068592"/>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43" name="Freeform 7"/>
          <p:cNvSpPr/>
          <p:nvPr/>
        </p:nvSpPr>
        <p:spPr>
          <a:xfrm>
            <a:off x="12801600" y="-3053880"/>
            <a:ext cx="4290840" cy="3869640"/>
          </a:xfrm>
          <a:custGeom>
            <a:avLst/>
            <a:gdLst>
              <a:gd name="textAreaLeft" fmla="*/ 0 w 4290840"/>
              <a:gd name="textAreaRight" fmla="*/ 4292280 w 4290840"/>
              <a:gd name="textAreaTop" fmla="*/ 0 h 3869640"/>
              <a:gd name="textAreaBottom" fmla="*/ 3871080 h 3869640"/>
            </a:gdLst>
            <a:ahLst/>
            <a:cxnLst/>
            <a:rect l="textAreaLeft" t="textAreaTop" r="textAreaRight" b="textAreaBottom"/>
            <a:pathLst>
              <a:path w="4292424" h="3870986">
                <a:moveTo>
                  <a:pt x="0" y="0"/>
                </a:moveTo>
                <a:lnTo>
                  <a:pt x="4292424" y="0"/>
                </a:lnTo>
                <a:lnTo>
                  <a:pt x="4292424" y="3870986"/>
                </a:lnTo>
                <a:lnTo>
                  <a:pt x="0" y="3870986"/>
                </a:lnTo>
                <a:lnTo>
                  <a:pt x="0"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44" name="Freeform 8"/>
          <p:cNvSpPr/>
          <p:nvPr/>
        </p:nvSpPr>
        <p:spPr>
          <a:xfrm>
            <a:off x="10139040" y="9258480"/>
            <a:ext cx="4074840" cy="2862000"/>
          </a:xfrm>
          <a:custGeom>
            <a:avLst/>
            <a:gdLst>
              <a:gd name="textAreaLeft" fmla="*/ 0 w 4074840"/>
              <a:gd name="textAreaRight" fmla="*/ 4076280 w 4074840"/>
              <a:gd name="textAreaTop" fmla="*/ 0 h 2862000"/>
              <a:gd name="textAreaBottom" fmla="*/ 2863440 h 2862000"/>
            </a:gdLst>
            <a:ahLst/>
            <a:cxnLst/>
            <a:rect l="textAreaLeft" t="textAreaTop" r="textAreaRight" b="textAreaBottom"/>
            <a:pathLst>
              <a:path w="4076270" h="2863579">
                <a:moveTo>
                  <a:pt x="0" y="0"/>
                </a:moveTo>
                <a:lnTo>
                  <a:pt x="4076270" y="0"/>
                </a:lnTo>
                <a:lnTo>
                  <a:pt x="4076270" y="2863579"/>
                </a:lnTo>
                <a:lnTo>
                  <a:pt x="0" y="2863579"/>
                </a:lnTo>
                <a:lnTo>
                  <a:pt x="0" y="0"/>
                </a:lnTo>
                <a:close/>
              </a:path>
            </a:pathLst>
          </a:custGeom>
          <a:blipFill rotWithShape="0">
            <a:blip r:embed="rId8"/>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45" name="Freeform 9"/>
          <p:cNvSpPr/>
          <p:nvPr/>
        </p:nvSpPr>
        <p:spPr>
          <a:xfrm>
            <a:off x="7495560" y="-3297960"/>
            <a:ext cx="5491440" cy="4113360"/>
          </a:xfrm>
          <a:custGeom>
            <a:avLst/>
            <a:gdLst>
              <a:gd name="textAreaLeft" fmla="*/ 0 w 5491440"/>
              <a:gd name="textAreaRight" fmla="*/ 5492880 w 5491440"/>
              <a:gd name="textAreaTop" fmla="*/ 0 h 4113360"/>
              <a:gd name="textAreaBottom" fmla="*/ 4114800 h 4113360"/>
            </a:gdLst>
            <a:ahLst/>
            <a:cxnLst/>
            <a:rect l="textAreaLeft" t="textAreaTop" r="textAreaRight" b="textAreaBottom"/>
            <a:pathLst>
              <a:path w="5493058" h="4114800">
                <a:moveTo>
                  <a:pt x="0" y="0"/>
                </a:moveTo>
                <a:lnTo>
                  <a:pt x="5493058" y="0"/>
                </a:lnTo>
                <a:lnTo>
                  <a:pt x="5493058" y="4114800"/>
                </a:lnTo>
                <a:lnTo>
                  <a:pt x="0" y="4114800"/>
                </a:lnTo>
                <a:lnTo>
                  <a:pt x="0" y="0"/>
                </a:lnTo>
                <a:close/>
              </a:path>
            </a:pathLst>
          </a:custGeom>
          <a:blipFill rotWithShape="0">
            <a:blip r:embed="rId9"/>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46" name="Freeform 10"/>
          <p:cNvSpPr/>
          <p:nvPr/>
        </p:nvSpPr>
        <p:spPr>
          <a:xfrm rot="4747800">
            <a:off x="-2971080" y="3663720"/>
            <a:ext cx="4894560" cy="2734200"/>
          </a:xfrm>
          <a:custGeom>
            <a:avLst/>
            <a:gdLst>
              <a:gd name="textAreaLeft" fmla="*/ 0 w 4894560"/>
              <a:gd name="textAreaRight" fmla="*/ 4896000 w 4894560"/>
              <a:gd name="textAreaTop" fmla="*/ 0 h 2734200"/>
              <a:gd name="textAreaBottom" fmla="*/ 2735640 h 2734200"/>
            </a:gdLst>
            <a:ahLst/>
            <a:cxnLst/>
            <a:rect l="textAreaLeft" t="textAreaTop" r="textAreaRight" b="textAreaBottom"/>
            <a:pathLst>
              <a:path w="4896097" h="2735694">
                <a:moveTo>
                  <a:pt x="0" y="0"/>
                </a:moveTo>
                <a:lnTo>
                  <a:pt x="4896097" y="0"/>
                </a:lnTo>
                <a:lnTo>
                  <a:pt x="4896097" y="2735694"/>
                </a:lnTo>
                <a:lnTo>
                  <a:pt x="0" y="2735694"/>
                </a:lnTo>
                <a:lnTo>
                  <a:pt x="0" y="0"/>
                </a:lnTo>
                <a:close/>
              </a:path>
            </a:pathLst>
          </a:custGeom>
          <a:blipFill rotWithShape="0">
            <a:blip r:embed="rId10"/>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47" name="Freeform 11"/>
          <p:cNvSpPr/>
          <p:nvPr/>
        </p:nvSpPr>
        <p:spPr>
          <a:xfrm>
            <a:off x="4861080" y="-2102400"/>
            <a:ext cx="2891160" cy="2917800"/>
          </a:xfrm>
          <a:custGeom>
            <a:avLst/>
            <a:gdLst>
              <a:gd name="textAreaLeft" fmla="*/ 0 w 2891160"/>
              <a:gd name="textAreaRight" fmla="*/ 2892600 w 2891160"/>
              <a:gd name="textAreaTop" fmla="*/ 0 h 2917800"/>
              <a:gd name="textAreaBottom" fmla="*/ 2919240 h 2917800"/>
            </a:gdLst>
            <a:ahLst/>
            <a:cxnLst/>
            <a:rect l="textAreaLeft" t="textAreaTop" r="textAreaRight" b="textAreaBottom"/>
            <a:pathLst>
              <a:path w="2892762" h="2919301">
                <a:moveTo>
                  <a:pt x="0" y="0"/>
                </a:moveTo>
                <a:lnTo>
                  <a:pt x="2892761" y="0"/>
                </a:lnTo>
                <a:lnTo>
                  <a:pt x="2892761" y="2919300"/>
                </a:lnTo>
                <a:lnTo>
                  <a:pt x="0" y="2919300"/>
                </a:lnTo>
                <a:lnTo>
                  <a:pt x="0" y="0"/>
                </a:lnTo>
                <a:close/>
              </a:path>
            </a:pathLst>
          </a:custGeom>
          <a:blipFill rotWithShape="0">
            <a:blip r:embed="rId11"/>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48" name="Freeform 12"/>
          <p:cNvSpPr/>
          <p:nvPr/>
        </p:nvSpPr>
        <p:spPr>
          <a:xfrm>
            <a:off x="17494920" y="2370960"/>
            <a:ext cx="3574080" cy="3574080"/>
          </a:xfrm>
          <a:custGeom>
            <a:avLst/>
            <a:gdLst>
              <a:gd name="textAreaLeft" fmla="*/ 0 w 3574080"/>
              <a:gd name="textAreaRight" fmla="*/ 3575520 w 3574080"/>
              <a:gd name="textAreaTop" fmla="*/ 0 h 3574080"/>
              <a:gd name="textAreaBottom" fmla="*/ 3575520 h 3574080"/>
            </a:gdLst>
            <a:ahLst/>
            <a:cxnLst/>
            <a:rect l="textAreaLeft" t="textAreaTop" r="textAreaRight" b="textAreaBottom"/>
            <a:pathLst>
              <a:path w="3575541" h="3575541">
                <a:moveTo>
                  <a:pt x="0" y="0"/>
                </a:moveTo>
                <a:lnTo>
                  <a:pt x="3575541" y="0"/>
                </a:lnTo>
                <a:lnTo>
                  <a:pt x="3575541" y="3575541"/>
                </a:lnTo>
                <a:lnTo>
                  <a:pt x="0" y="3575541"/>
                </a:lnTo>
                <a:lnTo>
                  <a:pt x="0" y="0"/>
                </a:lnTo>
                <a:close/>
              </a:path>
            </a:pathLst>
          </a:custGeom>
          <a:blipFill rotWithShape="0">
            <a:blip r:embed="rId1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49" name="Freeform 13"/>
          <p:cNvSpPr/>
          <p:nvPr/>
        </p:nvSpPr>
        <p:spPr>
          <a:xfrm>
            <a:off x="2570400" y="9496800"/>
            <a:ext cx="2585520" cy="2385000"/>
          </a:xfrm>
          <a:custGeom>
            <a:avLst/>
            <a:gdLst>
              <a:gd name="textAreaLeft" fmla="*/ 0 w 2585520"/>
              <a:gd name="textAreaRight" fmla="*/ 2586960 w 2585520"/>
              <a:gd name="textAreaTop" fmla="*/ 0 h 2385000"/>
              <a:gd name="textAreaBottom" fmla="*/ 2386440 h 2385000"/>
            </a:gdLst>
            <a:ahLst/>
            <a:cxnLst/>
            <a:rect l="textAreaLeft" t="textAreaTop" r="textAreaRight" b="textAreaBottom"/>
            <a:pathLst>
              <a:path w="2587020" h="2386526">
                <a:moveTo>
                  <a:pt x="0" y="0"/>
                </a:moveTo>
                <a:lnTo>
                  <a:pt x="2587020" y="0"/>
                </a:lnTo>
                <a:lnTo>
                  <a:pt x="2587020" y="2386526"/>
                </a:lnTo>
                <a:lnTo>
                  <a:pt x="0" y="2386526"/>
                </a:lnTo>
                <a:lnTo>
                  <a:pt x="0" y="0"/>
                </a:lnTo>
                <a:close/>
              </a:path>
            </a:pathLst>
          </a:custGeom>
          <a:blipFill rotWithShape="0">
            <a:blip r:embed="rId1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50" name="Freeform 14"/>
          <p:cNvSpPr/>
          <p:nvPr/>
        </p:nvSpPr>
        <p:spPr>
          <a:xfrm rot="16317600">
            <a:off x="16595280" y="6971040"/>
            <a:ext cx="3381480" cy="1153080"/>
          </a:xfrm>
          <a:custGeom>
            <a:avLst/>
            <a:gdLst>
              <a:gd name="textAreaLeft" fmla="*/ 0 w 3381480"/>
              <a:gd name="textAreaRight" fmla="*/ 3382920 w 3381480"/>
              <a:gd name="textAreaTop" fmla="*/ 0 h 1153080"/>
              <a:gd name="textAreaBottom" fmla="*/ 1154520 h 1153080"/>
            </a:gdLst>
            <a:ahLst/>
            <a:cxnLst/>
            <a:rect l="textAreaLeft" t="textAreaTop" r="textAreaRight" b="textAreaBottom"/>
            <a:pathLst>
              <a:path w="3382987" h="1154444">
                <a:moveTo>
                  <a:pt x="0" y="0"/>
                </a:moveTo>
                <a:lnTo>
                  <a:pt x="3382988" y="0"/>
                </a:lnTo>
                <a:lnTo>
                  <a:pt x="3382988" y="1154445"/>
                </a:lnTo>
                <a:lnTo>
                  <a:pt x="0" y="1154445"/>
                </a:lnTo>
                <a:lnTo>
                  <a:pt x="0" y="0"/>
                </a:lnTo>
                <a:close/>
              </a:path>
            </a:pathLst>
          </a:custGeom>
          <a:blipFill rotWithShape="0">
            <a:blip r:embed="rId1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51" name="Freeform 15"/>
          <p:cNvSpPr/>
          <p:nvPr/>
        </p:nvSpPr>
        <p:spPr>
          <a:xfrm>
            <a:off x="17259480" y="-971640"/>
            <a:ext cx="3103200" cy="3341160"/>
          </a:xfrm>
          <a:custGeom>
            <a:avLst/>
            <a:gdLst>
              <a:gd name="textAreaLeft" fmla="*/ 0 w 3103200"/>
              <a:gd name="textAreaRight" fmla="*/ 3104640 w 3103200"/>
              <a:gd name="textAreaTop" fmla="*/ 0 h 3341160"/>
              <a:gd name="textAreaBottom" fmla="*/ 3342600 h 3341160"/>
            </a:gdLst>
            <a:ahLst/>
            <a:cxnLst/>
            <a:rect l="textAreaLeft" t="textAreaTop" r="textAreaRight" b="textAreaBottom"/>
            <a:pathLst>
              <a:path w="3104522" h="3342688">
                <a:moveTo>
                  <a:pt x="0" y="0"/>
                </a:moveTo>
                <a:lnTo>
                  <a:pt x="3104522" y="0"/>
                </a:lnTo>
                <a:lnTo>
                  <a:pt x="3104522" y="3342689"/>
                </a:lnTo>
                <a:lnTo>
                  <a:pt x="0" y="3342689"/>
                </a:lnTo>
                <a:lnTo>
                  <a:pt x="0" y="0"/>
                </a:lnTo>
                <a:close/>
              </a:path>
            </a:pathLst>
          </a:custGeom>
          <a:blipFill rotWithShape="0">
            <a:blip r:embed="rId1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aphicFrame>
        <p:nvGraphicFramePr>
          <p:cNvPr id="252" name="Table 16"/>
          <p:cNvGraphicFramePr/>
          <p:nvPr/>
        </p:nvGraphicFramePr>
        <p:xfrm>
          <a:off x="4136400" y="1534320"/>
          <a:ext cx="8664480" cy="6987960"/>
        </p:xfrm>
        <a:graphic>
          <a:graphicData uri="http://schemas.openxmlformats.org/drawingml/2006/table">
            <a:tbl>
              <a:tblPr/>
              <a:tblGrid>
                <a:gridCol w="2888280">
                  <a:extLst>
                    <a:ext uri="{9D8B030D-6E8A-4147-A177-3AD203B41FA5}">
                      <a16:colId xmlns:a16="http://schemas.microsoft.com/office/drawing/2014/main" val="20000"/>
                    </a:ext>
                  </a:extLst>
                </a:gridCol>
                <a:gridCol w="2888280">
                  <a:extLst>
                    <a:ext uri="{9D8B030D-6E8A-4147-A177-3AD203B41FA5}">
                      <a16:colId xmlns:a16="http://schemas.microsoft.com/office/drawing/2014/main" val="20001"/>
                    </a:ext>
                  </a:extLst>
                </a:gridCol>
                <a:gridCol w="2888280">
                  <a:extLst>
                    <a:ext uri="{9D8B030D-6E8A-4147-A177-3AD203B41FA5}">
                      <a16:colId xmlns:a16="http://schemas.microsoft.com/office/drawing/2014/main" val="20002"/>
                    </a:ext>
                  </a:extLst>
                </a:gridCol>
              </a:tblGrid>
              <a:tr h="934920">
                <a:tc>
                  <a:txBody>
                    <a:bodyPr/>
                    <a:lstStyle/>
                    <a:p>
                      <a:pPr algn="ctr" defTabSz="914400">
                        <a:lnSpc>
                          <a:spcPts val="2378"/>
                        </a:lnSpc>
                      </a:pPr>
                      <a:r>
                        <a:rPr lang="en-US" sz="1700" b="0" strike="noStrike" spc="-1">
                          <a:solidFill>
                            <a:srgbClr val="000000"/>
                          </a:solidFill>
                          <a:latin typeface="DM Sans"/>
                        </a:rPr>
                        <a:t>Criteria</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algn="ctr" defTabSz="914400">
                        <a:lnSpc>
                          <a:spcPts val="2378"/>
                        </a:lnSpc>
                      </a:pPr>
                      <a:r>
                        <a:rPr lang="en-US" sz="1700" b="0" strike="noStrike" spc="-1">
                          <a:solidFill>
                            <a:srgbClr val="000000"/>
                          </a:solidFill>
                          <a:latin typeface="DM Sans"/>
                        </a:rPr>
                        <a:t>CBIR_CNN+SIFT</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algn="ctr" defTabSz="914400">
                        <a:lnSpc>
                          <a:spcPts val="2378"/>
                        </a:lnSpc>
                      </a:pPr>
                      <a:r>
                        <a:rPr lang="en-US" sz="1700" b="0" strike="noStrike" spc="-1">
                          <a:solidFill>
                            <a:srgbClr val="000000"/>
                          </a:solidFill>
                          <a:latin typeface="DM Sans"/>
                        </a:rPr>
                        <a:t>CBIR with CNN</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0"/>
                  </a:ext>
                </a:extLst>
              </a:tr>
              <a:tr h="1032840">
                <a:tc>
                  <a:txBody>
                    <a:bodyPr/>
                    <a:lstStyle/>
                    <a:p>
                      <a:pPr algn="ctr" defTabSz="914400">
                        <a:lnSpc>
                          <a:spcPts val="2378"/>
                        </a:lnSpc>
                      </a:pPr>
                      <a:r>
                        <a:rPr lang="en-US" sz="1700" b="0" strike="noStrike" spc="-1">
                          <a:solidFill>
                            <a:srgbClr val="000000"/>
                          </a:solidFill>
                          <a:latin typeface="DM Sans"/>
                        </a:rPr>
                        <a:t>Accuracy</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algn="ctr" defTabSz="914400">
                        <a:lnSpc>
                          <a:spcPts val="2378"/>
                        </a:lnSpc>
                      </a:pPr>
                      <a:r>
                        <a:rPr lang="en-US" sz="1700" b="0" strike="noStrike" spc="-1">
                          <a:solidFill>
                            <a:srgbClr val="000000"/>
                          </a:solidFill>
                          <a:latin typeface="DM Sans"/>
                        </a:rPr>
                        <a:t>High; enhanced by local feature matching</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algn="ctr" defTabSz="914400">
                        <a:lnSpc>
                          <a:spcPts val="2378"/>
                        </a:lnSpc>
                      </a:pPr>
                      <a:r>
                        <a:rPr lang="en-US" sz="1700" b="0" strike="noStrike" spc="-1">
                          <a:solidFill>
                            <a:srgbClr val="000000"/>
                          </a:solidFill>
                          <a:latin typeface="DM Sans"/>
                        </a:rPr>
                        <a:t>High; excels with global features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1"/>
                  </a:ext>
                </a:extLst>
              </a:tr>
              <a:tr h="1329120">
                <a:tc>
                  <a:txBody>
                    <a:bodyPr/>
                    <a:lstStyle/>
                    <a:p>
                      <a:pPr algn="ctr" defTabSz="914400">
                        <a:lnSpc>
                          <a:spcPts val="2378"/>
                        </a:lnSpc>
                      </a:pPr>
                      <a:r>
                        <a:rPr lang="en-US" sz="1700" b="0" strike="noStrike" spc="-1">
                          <a:solidFill>
                            <a:srgbClr val="000000"/>
                          </a:solidFill>
                          <a:latin typeface="DM Sans"/>
                        </a:rPr>
                        <a:t>Computational Complexity</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algn="ctr" defTabSz="914400">
                        <a:lnSpc>
                          <a:spcPts val="2378"/>
                        </a:lnSpc>
                      </a:pPr>
                      <a:r>
                        <a:rPr lang="en-US" sz="1700" b="0" strike="noStrike" spc="-1">
                          <a:solidFill>
                            <a:srgbClr val="000000"/>
                          </a:solidFill>
                          <a:latin typeface="DM Sans"/>
                        </a:rPr>
                        <a:t>Higher due to dual techniques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algn="ctr" defTabSz="914400">
                        <a:lnSpc>
                          <a:spcPts val="2378"/>
                        </a:lnSpc>
                      </a:pPr>
                      <a:r>
                        <a:rPr lang="en-US" sz="1700" b="0" strike="noStrike" spc="-1">
                          <a:solidFill>
                            <a:srgbClr val="000000"/>
                          </a:solidFill>
                          <a:latin typeface="DM Sans"/>
                        </a:rPr>
                        <a:t>Moderate to high; depends on the model architecture</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2"/>
                  </a:ext>
                </a:extLst>
              </a:tr>
              <a:tr h="1329120">
                <a:tc>
                  <a:txBody>
                    <a:bodyPr/>
                    <a:lstStyle/>
                    <a:p>
                      <a:pPr algn="ctr" defTabSz="914400">
                        <a:lnSpc>
                          <a:spcPts val="2378"/>
                        </a:lnSpc>
                      </a:pPr>
                      <a:r>
                        <a:rPr lang="en-US" sz="1700" b="0" strike="noStrike" spc="-1">
                          <a:solidFill>
                            <a:srgbClr val="000000"/>
                          </a:solidFill>
                          <a:latin typeface="DM Sans"/>
                        </a:rPr>
                        <a:t>Scalability</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algn="ctr" defTabSz="914400">
                        <a:lnSpc>
                          <a:spcPts val="2378"/>
                        </a:lnSpc>
                      </a:pPr>
                      <a:r>
                        <a:rPr lang="en-US" sz="1700" b="0" strike="noStrike" spc="-1">
                          <a:solidFill>
                            <a:srgbClr val="000000"/>
                          </a:solidFill>
                          <a:latin typeface="DM Sans"/>
                        </a:rPr>
                        <a:t>Excellent; combines global and local perspectives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algn="ctr" defTabSz="914400">
                        <a:lnSpc>
                          <a:spcPts val="2378"/>
                        </a:lnSpc>
                      </a:pPr>
                      <a:r>
                        <a:rPr lang="en-US" sz="1700" b="0" strike="noStrike" spc="-1">
                          <a:solidFill>
                            <a:srgbClr val="000000"/>
                          </a:solidFill>
                          <a:latin typeface="DM Sans"/>
                        </a:rPr>
                        <a:t>Excellent; handles large and diverse datasets well</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3"/>
                  </a:ext>
                </a:extLst>
              </a:tr>
              <a:tr h="1032840">
                <a:tc>
                  <a:txBody>
                    <a:bodyPr/>
                    <a:lstStyle/>
                    <a:p>
                      <a:pPr algn="ctr" defTabSz="914400">
                        <a:lnSpc>
                          <a:spcPts val="2378"/>
                        </a:lnSpc>
                      </a:pPr>
                      <a:r>
                        <a:rPr lang="en-US" sz="1700" b="0" strike="noStrike" spc="-1">
                          <a:solidFill>
                            <a:srgbClr val="000000"/>
                          </a:solidFill>
                          <a:latin typeface="DM Sans"/>
                        </a:rPr>
                        <a:t>Robustness to Variations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algn="ctr" defTabSz="914400">
                        <a:lnSpc>
                          <a:spcPts val="2378"/>
                        </a:lnSpc>
                      </a:pPr>
                      <a:r>
                        <a:rPr lang="en-US" sz="1700" b="0" strike="noStrike" spc="-1">
                          <a:solidFill>
                            <a:srgbClr val="000000"/>
                          </a:solidFill>
                          <a:latin typeface="DM Sans"/>
                        </a:rPr>
                        <a:t>Very robust; benefits from hybrid approach</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algn="ctr" defTabSz="914400">
                        <a:lnSpc>
                          <a:spcPts val="2378"/>
                        </a:lnSpc>
                      </a:pPr>
                      <a:r>
                        <a:rPr lang="en-US" sz="1700" b="0" strike="noStrike" spc="-1">
                          <a:solidFill>
                            <a:srgbClr val="000000"/>
                          </a:solidFill>
                          <a:latin typeface="DM Sans"/>
                        </a:rPr>
                        <a:t>Robust, especially for varied image types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4"/>
                  </a:ext>
                </a:extLst>
              </a:tr>
              <a:tr h="1329120">
                <a:tc>
                  <a:txBody>
                    <a:bodyPr/>
                    <a:lstStyle/>
                    <a:p>
                      <a:pPr algn="ctr" defTabSz="914400">
                        <a:lnSpc>
                          <a:spcPts val="2378"/>
                        </a:lnSpc>
                      </a:pPr>
                      <a:r>
                        <a:rPr lang="en-US" sz="1700" b="0" strike="noStrike" spc="-1">
                          <a:solidFill>
                            <a:srgbClr val="000000"/>
                          </a:solidFill>
                          <a:latin typeface="DM Sans"/>
                        </a:rPr>
                        <a:t>Use-case Suitability</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algn="ctr" defTabSz="914400">
                        <a:lnSpc>
                          <a:spcPts val="2378"/>
                        </a:lnSpc>
                      </a:pPr>
                      <a:r>
                        <a:rPr lang="en-US" sz="1700" b="0" strike="noStrike" spc="-1">
                          <a:solidFill>
                            <a:srgbClr val="000000"/>
                          </a:solidFill>
                          <a:latin typeface="DM Sans"/>
                        </a:rPr>
                        <a:t>Highly versatile, ideal for complex recognition tasks</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tc>
                  <a:txBody>
                    <a:bodyPr/>
                    <a:lstStyle/>
                    <a:p>
                      <a:pPr algn="ctr" defTabSz="914400">
                        <a:lnSpc>
                          <a:spcPts val="2378"/>
                        </a:lnSpc>
                      </a:pPr>
                      <a:r>
                        <a:rPr lang="en-US" sz="1700" b="0" strike="noStrike" spc="-1">
                          <a:solidFill>
                            <a:srgbClr val="000000"/>
                          </a:solidFill>
                          <a:latin typeface="DM Sans"/>
                        </a:rPr>
                        <a:t>Great for general image classification and retrieval</a:t>
                      </a:r>
                      <a:endParaRPr lang="en-US" sz="1700" b="0" strike="noStrike" spc="-1">
                        <a:solidFill>
                          <a:srgbClr val="000000"/>
                        </a:solidFill>
                        <a:latin typeface="Arial"/>
                      </a:endParaRPr>
                    </a:p>
                  </a:txBody>
                  <a:tcPr marL="190440" marR="190440" anchor="ctr">
                    <a:lnL w="28080">
                      <a:solidFill>
                        <a:srgbClr val="000000"/>
                      </a:solidFill>
                      <a:prstDash val="solid"/>
                    </a:lnL>
                    <a:lnR w="28080">
                      <a:solidFill>
                        <a:srgbClr val="000000"/>
                      </a:solidFill>
                      <a:prstDash val="solid"/>
                    </a:lnR>
                    <a:lnT w="28080">
                      <a:solidFill>
                        <a:srgbClr val="000000"/>
                      </a:solidFill>
                      <a:prstDash val="solid"/>
                    </a:lnT>
                    <a:lnB w="28080">
                      <a:solidFill>
                        <a:srgbClr val="000000"/>
                      </a:solidFill>
                      <a:prstDash val="solid"/>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2"/>
          <p:cNvSpPr/>
          <p:nvPr/>
        </p:nvSpPr>
        <p:spPr>
          <a:xfrm rot="16200000">
            <a:off x="3999240" y="-3997800"/>
            <a:ext cx="10285560" cy="18286560"/>
          </a:xfrm>
          <a:custGeom>
            <a:avLst/>
            <a:gdLst>
              <a:gd name="textAreaLeft" fmla="*/ 0 w 10285560"/>
              <a:gd name="textAreaRight" fmla="*/ 10287000 w 10285560"/>
              <a:gd name="textAreaTop" fmla="*/ 0 h 18286560"/>
              <a:gd name="textAreaBottom" fmla="*/ 18288000 h 18286560"/>
            </a:gdLst>
            <a:ahLst/>
            <a:cxnLst/>
            <a:rect l="textAreaLeft" t="textAreaTop" r="textAreaRight" b="textAreaBottom"/>
            <a:pathLst>
              <a:path w="10287000" h="18288000">
                <a:moveTo>
                  <a:pt x="10287000" y="0"/>
                </a:moveTo>
                <a:lnTo>
                  <a:pt x="10287000" y="18288000"/>
                </a:lnTo>
                <a:lnTo>
                  <a:pt x="0" y="18288000"/>
                </a:lnTo>
                <a:lnTo>
                  <a:pt x="0" y="0"/>
                </a:lnTo>
                <a:lnTo>
                  <a:pt x="1028700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9" name="TextBox 3"/>
          <p:cNvSpPr/>
          <p:nvPr/>
        </p:nvSpPr>
        <p:spPr>
          <a:xfrm>
            <a:off x="1504800" y="3119040"/>
            <a:ext cx="7023600" cy="221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8731"/>
              </a:lnSpc>
            </a:pPr>
            <a:r>
              <a:rPr lang="en-US" sz="9000" b="0" strike="noStrike" spc="-1">
                <a:solidFill>
                  <a:srgbClr val="5E17EB"/>
                </a:solidFill>
                <a:latin typeface="DM Sans Bold"/>
              </a:rPr>
              <a:t>Project Models</a:t>
            </a:r>
            <a:endParaRPr lang="en-US" sz="9000" b="0" strike="noStrike" spc="-1">
              <a:solidFill>
                <a:srgbClr val="000000"/>
              </a:solidFill>
              <a:latin typeface="Arial"/>
            </a:endParaRPr>
          </a:p>
        </p:txBody>
      </p:sp>
      <p:sp>
        <p:nvSpPr>
          <p:cNvPr id="60" name="TextBox 4"/>
          <p:cNvSpPr/>
          <p:nvPr/>
        </p:nvSpPr>
        <p:spPr>
          <a:xfrm>
            <a:off x="1504800" y="6252840"/>
            <a:ext cx="7023600" cy="1713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2699"/>
              </a:lnSpc>
              <a:tabLst>
                <a:tab pos="0" algn="l"/>
              </a:tabLst>
            </a:pPr>
            <a:r>
              <a:rPr lang="en-US" sz="2000" b="0" strike="noStrike" spc="109">
                <a:solidFill>
                  <a:srgbClr val="5E17EB"/>
                </a:solidFill>
                <a:latin typeface="DM Sans"/>
              </a:rPr>
              <a:t>Lorem ipsum dolor sit amet, consectetur adipiscing elit, sed do eiusmod tempor incididunt ut labore et dolore magna aliqua. Ut enim ad minim veniam, quis nostrud exercitation ullamco laboris nisi ut aliquip ex ea commodo consequat.</a:t>
            </a:r>
            <a:endParaRPr lang="en-US" sz="2000" b="0" strike="noStrike" spc="-1">
              <a:solidFill>
                <a:srgbClr val="000000"/>
              </a:solidFill>
              <a:latin typeface="Arial"/>
            </a:endParaRPr>
          </a:p>
        </p:txBody>
      </p:sp>
      <p:grpSp>
        <p:nvGrpSpPr>
          <p:cNvPr id="61" name="Group 5"/>
          <p:cNvGrpSpPr/>
          <p:nvPr/>
        </p:nvGrpSpPr>
        <p:grpSpPr>
          <a:xfrm>
            <a:off x="9975600" y="1170360"/>
            <a:ext cx="6996600" cy="2559960"/>
            <a:chOff x="9975600" y="1170360"/>
            <a:chExt cx="6996600" cy="2559960"/>
          </a:xfrm>
        </p:grpSpPr>
        <p:sp>
          <p:nvSpPr>
            <p:cNvPr id="62" name="Freeform 6"/>
            <p:cNvSpPr/>
            <p:nvPr/>
          </p:nvSpPr>
          <p:spPr>
            <a:xfrm>
              <a:off x="9975600" y="1170360"/>
              <a:ext cx="6996600" cy="2559960"/>
            </a:xfrm>
            <a:custGeom>
              <a:avLst/>
              <a:gdLst>
                <a:gd name="textAreaLeft" fmla="*/ 0 w 6996600"/>
                <a:gd name="textAreaRight" fmla="*/ 6998040 w 6996600"/>
                <a:gd name="textAreaTop" fmla="*/ 0 h 2559960"/>
                <a:gd name="textAreaBottom" fmla="*/ 2561400 h 2559960"/>
              </a:gdLst>
              <a:ahLst/>
              <a:cxnLst/>
              <a:rect l="textAreaLeft" t="textAreaTop" r="textAreaRight" b="textAreaBottom"/>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3" name="TextBox 7"/>
            <p:cNvSpPr/>
            <p:nvPr/>
          </p:nvSpPr>
          <p:spPr>
            <a:xfrm>
              <a:off x="9975600" y="1426320"/>
              <a:ext cx="6996600" cy="230400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1925"/>
                </a:lnSpc>
              </a:pPr>
              <a:endParaRPr lang="en-US" sz="1800" b="0" strike="noStrike" spc="-1">
                <a:solidFill>
                  <a:schemeClr val="dk1"/>
                </a:solidFill>
                <a:latin typeface="Calibri"/>
              </a:endParaRPr>
            </a:p>
          </p:txBody>
        </p:sp>
      </p:grpSp>
      <p:sp>
        <p:nvSpPr>
          <p:cNvPr id="64" name="TextBox 8"/>
          <p:cNvSpPr/>
          <p:nvPr/>
        </p:nvSpPr>
        <p:spPr>
          <a:xfrm>
            <a:off x="10491840" y="2024280"/>
            <a:ext cx="1577520" cy="974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7679"/>
              </a:lnSpc>
            </a:pPr>
            <a:r>
              <a:rPr lang="en-US" sz="8000" b="0" strike="noStrike" spc="-656">
                <a:solidFill>
                  <a:srgbClr val="5E17EB"/>
                </a:solidFill>
                <a:latin typeface="DM Sans"/>
              </a:rPr>
              <a:t>01.</a:t>
            </a:r>
            <a:endParaRPr lang="en-US" sz="8000" b="0" strike="noStrike" spc="-1">
              <a:solidFill>
                <a:srgbClr val="000000"/>
              </a:solidFill>
              <a:latin typeface="Arial"/>
            </a:endParaRPr>
          </a:p>
        </p:txBody>
      </p:sp>
      <p:grpSp>
        <p:nvGrpSpPr>
          <p:cNvPr id="65" name="Group 9"/>
          <p:cNvGrpSpPr/>
          <p:nvPr/>
        </p:nvGrpSpPr>
        <p:grpSpPr>
          <a:xfrm>
            <a:off x="9975600" y="3862440"/>
            <a:ext cx="6996600" cy="2559960"/>
            <a:chOff x="9975600" y="3862440"/>
            <a:chExt cx="6996600" cy="2559960"/>
          </a:xfrm>
        </p:grpSpPr>
        <p:sp>
          <p:nvSpPr>
            <p:cNvPr id="66" name="Freeform 10"/>
            <p:cNvSpPr/>
            <p:nvPr/>
          </p:nvSpPr>
          <p:spPr>
            <a:xfrm>
              <a:off x="9975600" y="3862440"/>
              <a:ext cx="6996600" cy="2559960"/>
            </a:xfrm>
            <a:custGeom>
              <a:avLst/>
              <a:gdLst>
                <a:gd name="textAreaLeft" fmla="*/ 0 w 6996600"/>
                <a:gd name="textAreaRight" fmla="*/ 6998040 w 6996600"/>
                <a:gd name="textAreaTop" fmla="*/ 0 h 2559960"/>
                <a:gd name="textAreaBottom" fmla="*/ 2561400 h 2559960"/>
              </a:gdLst>
              <a:ahLst/>
              <a:cxnLst/>
              <a:rect l="textAreaLeft" t="textAreaTop" r="textAreaRight" b="textAreaBottom"/>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7" name="TextBox 11"/>
            <p:cNvSpPr/>
            <p:nvPr/>
          </p:nvSpPr>
          <p:spPr>
            <a:xfrm>
              <a:off x="9975600" y="4118400"/>
              <a:ext cx="6996600" cy="230400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1925"/>
                </a:lnSpc>
              </a:pPr>
              <a:endParaRPr lang="en-US" sz="1800" b="0" strike="noStrike" spc="-1">
                <a:solidFill>
                  <a:schemeClr val="dk1"/>
                </a:solidFill>
                <a:latin typeface="Calibri"/>
              </a:endParaRPr>
            </a:p>
          </p:txBody>
        </p:sp>
      </p:grpSp>
      <p:grpSp>
        <p:nvGrpSpPr>
          <p:cNvPr id="68" name="Group 12"/>
          <p:cNvGrpSpPr/>
          <p:nvPr/>
        </p:nvGrpSpPr>
        <p:grpSpPr>
          <a:xfrm>
            <a:off x="9975600" y="6557400"/>
            <a:ext cx="6996600" cy="2559960"/>
            <a:chOff x="9975600" y="6557400"/>
            <a:chExt cx="6996600" cy="2559960"/>
          </a:xfrm>
        </p:grpSpPr>
        <p:sp>
          <p:nvSpPr>
            <p:cNvPr id="69" name="Freeform 13"/>
            <p:cNvSpPr/>
            <p:nvPr/>
          </p:nvSpPr>
          <p:spPr>
            <a:xfrm>
              <a:off x="9975600" y="6557400"/>
              <a:ext cx="6996600" cy="2559960"/>
            </a:xfrm>
            <a:custGeom>
              <a:avLst/>
              <a:gdLst>
                <a:gd name="textAreaLeft" fmla="*/ 0 w 6996600"/>
                <a:gd name="textAreaRight" fmla="*/ 6998040 w 6996600"/>
                <a:gd name="textAreaTop" fmla="*/ 0 h 2559960"/>
                <a:gd name="textAreaBottom" fmla="*/ 2561400 h 2559960"/>
              </a:gdLst>
              <a:ahLst/>
              <a:cxnLst/>
              <a:rect l="textAreaLeft" t="textAreaTop" r="textAreaRight" b="textAreaBottom"/>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70" name="TextBox 14"/>
            <p:cNvSpPr/>
            <p:nvPr/>
          </p:nvSpPr>
          <p:spPr>
            <a:xfrm>
              <a:off x="9975600" y="6813360"/>
              <a:ext cx="6996600" cy="230400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1925"/>
                </a:lnSpc>
              </a:pPr>
              <a:endParaRPr lang="en-US" sz="1800" b="0" strike="noStrike" spc="-1">
                <a:solidFill>
                  <a:schemeClr val="dk1"/>
                </a:solidFill>
                <a:latin typeface="Calibri"/>
              </a:endParaRPr>
            </a:p>
          </p:txBody>
        </p:sp>
      </p:grpSp>
      <p:sp>
        <p:nvSpPr>
          <p:cNvPr id="71" name="TextBox 15"/>
          <p:cNvSpPr/>
          <p:nvPr/>
        </p:nvSpPr>
        <p:spPr>
          <a:xfrm>
            <a:off x="10491840" y="4717800"/>
            <a:ext cx="1577520" cy="974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7679"/>
              </a:lnSpc>
            </a:pPr>
            <a:r>
              <a:rPr lang="en-US" sz="8000" b="0" strike="noStrike" spc="-656">
                <a:solidFill>
                  <a:srgbClr val="5E17EB"/>
                </a:solidFill>
                <a:latin typeface="DM Sans"/>
              </a:rPr>
              <a:t>02.</a:t>
            </a:r>
            <a:endParaRPr lang="en-US" sz="8000" b="0" strike="noStrike" spc="-1">
              <a:solidFill>
                <a:srgbClr val="000000"/>
              </a:solidFill>
              <a:latin typeface="Arial"/>
            </a:endParaRPr>
          </a:p>
        </p:txBody>
      </p:sp>
      <p:sp>
        <p:nvSpPr>
          <p:cNvPr id="72" name="TextBox 16"/>
          <p:cNvSpPr/>
          <p:nvPr/>
        </p:nvSpPr>
        <p:spPr>
          <a:xfrm>
            <a:off x="10491840" y="7411320"/>
            <a:ext cx="1577520" cy="974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7679"/>
              </a:lnSpc>
            </a:pPr>
            <a:r>
              <a:rPr lang="en-US" sz="8000" b="0" strike="noStrike" spc="-656">
                <a:solidFill>
                  <a:srgbClr val="5E17EB"/>
                </a:solidFill>
                <a:latin typeface="DM Sans"/>
              </a:rPr>
              <a:t>03.</a:t>
            </a:r>
            <a:endParaRPr lang="en-US" sz="8000" b="0" strike="noStrike" spc="-1">
              <a:solidFill>
                <a:srgbClr val="000000"/>
              </a:solidFill>
              <a:latin typeface="Arial"/>
            </a:endParaRPr>
          </a:p>
        </p:txBody>
      </p:sp>
      <p:sp>
        <p:nvSpPr>
          <p:cNvPr id="73" name="TextBox 17"/>
          <p:cNvSpPr/>
          <p:nvPr/>
        </p:nvSpPr>
        <p:spPr>
          <a:xfrm>
            <a:off x="12070800" y="1723320"/>
            <a:ext cx="4278960" cy="899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2361"/>
              </a:lnSpc>
              <a:tabLst>
                <a:tab pos="0" algn="l"/>
              </a:tabLst>
            </a:pPr>
            <a:r>
              <a:rPr lang="en-US" sz="1750" b="0" strike="noStrike" spc="18">
                <a:solidFill>
                  <a:srgbClr val="5E17EB"/>
                </a:solidFill>
                <a:latin typeface="DM Sans"/>
              </a:rPr>
              <a:t>Hybrid CBIR Model by performing proper comparitative Analysis on couple of pre-existing models present</a:t>
            </a:r>
            <a:endParaRPr lang="en-US" sz="1750" b="0" strike="noStrike" spc="-1">
              <a:solidFill>
                <a:srgbClr val="000000"/>
              </a:solidFill>
              <a:latin typeface="Arial"/>
            </a:endParaRPr>
          </a:p>
        </p:txBody>
      </p:sp>
      <p:sp>
        <p:nvSpPr>
          <p:cNvPr id="74" name="TextBox 18"/>
          <p:cNvSpPr/>
          <p:nvPr/>
        </p:nvSpPr>
        <p:spPr>
          <a:xfrm>
            <a:off x="12218760" y="4415040"/>
            <a:ext cx="4130640" cy="325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2565"/>
              </a:lnSpc>
              <a:tabLst>
                <a:tab pos="0" algn="l"/>
              </a:tabLst>
            </a:pPr>
            <a:r>
              <a:rPr lang="en-US" sz="1900" b="0" strike="noStrike" spc="21">
                <a:solidFill>
                  <a:srgbClr val="5E17EB"/>
                </a:solidFill>
                <a:latin typeface="DM Sans Medium"/>
              </a:rPr>
              <a:t>Text Based Image Retrieval</a:t>
            </a:r>
            <a:endParaRPr lang="en-US" sz="1900" b="0" strike="noStrike" spc="-1">
              <a:solidFill>
                <a:srgbClr val="000000"/>
              </a:solidFill>
              <a:latin typeface="Arial"/>
            </a:endParaRPr>
          </a:p>
        </p:txBody>
      </p:sp>
      <p:sp>
        <p:nvSpPr>
          <p:cNvPr id="75" name="TextBox 19"/>
          <p:cNvSpPr/>
          <p:nvPr/>
        </p:nvSpPr>
        <p:spPr>
          <a:xfrm>
            <a:off x="12218760" y="7108200"/>
            <a:ext cx="4130640" cy="325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2565"/>
              </a:lnSpc>
              <a:tabLst>
                <a:tab pos="0" algn="l"/>
              </a:tabLst>
            </a:pPr>
            <a:r>
              <a:rPr lang="en-US" sz="1900" b="0" strike="noStrike" spc="21">
                <a:solidFill>
                  <a:srgbClr val="5E17EB"/>
                </a:solidFill>
                <a:latin typeface="DM Sans Medium"/>
              </a:rPr>
              <a:t>Telugu Text Based Image Retrieval</a:t>
            </a:r>
            <a:endParaRPr lang="en-US" sz="1900" b="0" strike="noStrike" spc="-1">
              <a:solidFill>
                <a:srgbClr val="000000"/>
              </a:solidFill>
              <a:latin typeface="Arial"/>
            </a:endParaRPr>
          </a:p>
        </p:txBody>
      </p:sp>
      <p:sp>
        <p:nvSpPr>
          <p:cNvPr id="76" name="Freeform 20"/>
          <p:cNvSpPr/>
          <p:nvPr/>
        </p:nvSpPr>
        <p:spPr>
          <a:xfrm>
            <a:off x="-848520" y="8919720"/>
            <a:ext cx="3869640" cy="948600"/>
          </a:xfrm>
          <a:custGeom>
            <a:avLst/>
            <a:gdLst>
              <a:gd name="textAreaLeft" fmla="*/ 0 w 3869640"/>
              <a:gd name="textAreaRight" fmla="*/ 3871080 w 3869640"/>
              <a:gd name="textAreaTop" fmla="*/ 0 h 948600"/>
              <a:gd name="textAreaBottom" fmla="*/ 950040 h 948600"/>
            </a:gdLst>
            <a:ahLst/>
            <a:cxnLst/>
            <a:rect l="textAreaLeft" t="textAreaTop" r="textAreaRight" b="textAreaBottom"/>
            <a:pathLst>
              <a:path w="3870946" h="950141">
                <a:moveTo>
                  <a:pt x="0" y="0"/>
                </a:moveTo>
                <a:lnTo>
                  <a:pt x="3870946" y="0"/>
                </a:lnTo>
                <a:lnTo>
                  <a:pt x="3870946" y="950141"/>
                </a:lnTo>
                <a:lnTo>
                  <a:pt x="0" y="950141"/>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77" name="Freeform 21"/>
          <p:cNvSpPr/>
          <p:nvPr/>
        </p:nvSpPr>
        <p:spPr>
          <a:xfrm>
            <a:off x="4473000" y="-2364840"/>
            <a:ext cx="4979520" cy="3729600"/>
          </a:xfrm>
          <a:custGeom>
            <a:avLst/>
            <a:gdLst>
              <a:gd name="textAreaLeft" fmla="*/ 0 w 4979520"/>
              <a:gd name="textAreaRight" fmla="*/ 4980960 w 4979520"/>
              <a:gd name="textAreaTop" fmla="*/ 0 h 3729600"/>
              <a:gd name="textAreaBottom" fmla="*/ 3731040 h 3729600"/>
            </a:gdLst>
            <a:ahLst/>
            <a:cxnLst/>
            <a:rect l="textAreaLeft" t="textAreaTop" r="textAreaRight" b="textAreaBottom"/>
            <a:pathLst>
              <a:path w="4980952" h="3731186">
                <a:moveTo>
                  <a:pt x="0" y="0"/>
                </a:moveTo>
                <a:lnTo>
                  <a:pt x="4980951" y="0"/>
                </a:lnTo>
                <a:lnTo>
                  <a:pt x="4980951" y="3731186"/>
                </a:lnTo>
                <a:lnTo>
                  <a:pt x="0" y="3731186"/>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78" name="Freeform 22"/>
          <p:cNvSpPr/>
          <p:nvPr/>
        </p:nvSpPr>
        <p:spPr>
          <a:xfrm>
            <a:off x="3431160" y="8919720"/>
            <a:ext cx="2585520" cy="2385000"/>
          </a:xfrm>
          <a:custGeom>
            <a:avLst/>
            <a:gdLst>
              <a:gd name="textAreaLeft" fmla="*/ 0 w 2585520"/>
              <a:gd name="textAreaRight" fmla="*/ 2586960 w 2585520"/>
              <a:gd name="textAreaTop" fmla="*/ 0 h 2385000"/>
              <a:gd name="textAreaBottom" fmla="*/ 2386440 h 2385000"/>
            </a:gdLst>
            <a:ahLst/>
            <a:cxnLst/>
            <a:rect l="textAreaLeft" t="textAreaTop" r="textAreaRight" b="textAreaBottom"/>
            <a:pathLst>
              <a:path w="2587020" h="2386526">
                <a:moveTo>
                  <a:pt x="0" y="0"/>
                </a:moveTo>
                <a:lnTo>
                  <a:pt x="2587019" y="0"/>
                </a:lnTo>
                <a:lnTo>
                  <a:pt x="2587019" y="2386525"/>
                </a:lnTo>
                <a:lnTo>
                  <a:pt x="0" y="2386525"/>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79" name="Freeform 23"/>
          <p:cNvSpPr/>
          <p:nvPr/>
        </p:nvSpPr>
        <p:spPr>
          <a:xfrm>
            <a:off x="-848520" y="-744480"/>
            <a:ext cx="2595960" cy="2795040"/>
          </a:xfrm>
          <a:custGeom>
            <a:avLst/>
            <a:gdLst>
              <a:gd name="textAreaLeft" fmla="*/ 0 w 2595960"/>
              <a:gd name="textAreaRight" fmla="*/ 2597400 w 2595960"/>
              <a:gd name="textAreaTop" fmla="*/ 0 h 2795040"/>
              <a:gd name="textAreaBottom" fmla="*/ 2796480 h 2795040"/>
            </a:gdLst>
            <a:ahLst/>
            <a:cxnLst/>
            <a:rect l="textAreaLeft" t="textAreaTop" r="textAreaRight" b="textAreaBottom"/>
            <a:pathLst>
              <a:path w="2597326" h="2796583">
                <a:moveTo>
                  <a:pt x="0" y="0"/>
                </a:moveTo>
                <a:lnTo>
                  <a:pt x="2597327" y="0"/>
                </a:lnTo>
                <a:lnTo>
                  <a:pt x="2597327" y="2796583"/>
                </a:lnTo>
                <a:lnTo>
                  <a:pt x="0" y="2796583"/>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2"/>
          <p:cNvSpPr/>
          <p:nvPr/>
        </p:nvSpPr>
        <p:spPr>
          <a:xfrm rot="16200000">
            <a:off x="3999240" y="-3997800"/>
            <a:ext cx="10285560" cy="18286560"/>
          </a:xfrm>
          <a:custGeom>
            <a:avLst/>
            <a:gdLst>
              <a:gd name="textAreaLeft" fmla="*/ 0 w 10285560"/>
              <a:gd name="textAreaRight" fmla="*/ 10287000 w 10285560"/>
              <a:gd name="textAreaTop" fmla="*/ 0 h 18286560"/>
              <a:gd name="textAreaBottom" fmla="*/ 18288000 h 18286560"/>
            </a:gdLst>
            <a:ahLst/>
            <a:cxnLst/>
            <a:rect l="textAreaLeft" t="textAreaTop" r="textAreaRight" b="textAreaBottom"/>
            <a:pathLst>
              <a:path w="10287000" h="18288000">
                <a:moveTo>
                  <a:pt x="10287000" y="0"/>
                </a:moveTo>
                <a:lnTo>
                  <a:pt x="10287000" y="18288000"/>
                </a:lnTo>
                <a:lnTo>
                  <a:pt x="0" y="18288000"/>
                </a:lnTo>
                <a:lnTo>
                  <a:pt x="0" y="0"/>
                </a:lnTo>
                <a:lnTo>
                  <a:pt x="1028700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81" name="TextBox 3"/>
          <p:cNvSpPr/>
          <p:nvPr/>
        </p:nvSpPr>
        <p:spPr>
          <a:xfrm>
            <a:off x="5056200" y="1802160"/>
            <a:ext cx="7847280" cy="4249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6304"/>
              </a:lnSpc>
            </a:pPr>
            <a:r>
              <a:rPr lang="en-US" sz="6500" b="0" strike="noStrike" spc="-1">
                <a:solidFill>
                  <a:srgbClr val="CB6CE6"/>
                </a:solidFill>
                <a:latin typeface="DM Sans Bold"/>
              </a:rPr>
              <a:t>    </a:t>
            </a:r>
            <a:r>
              <a:rPr lang="en-US" sz="6500" b="0" strike="noStrike" spc="-1">
                <a:solidFill>
                  <a:srgbClr val="FF5757"/>
                </a:solidFill>
                <a:latin typeface="DM Sans Bold"/>
              </a:rPr>
              <a:t>Model 1</a:t>
            </a:r>
            <a:endParaRPr lang="en-US" sz="6500" b="0" strike="noStrike" spc="-1">
              <a:solidFill>
                <a:srgbClr val="000000"/>
              </a:solidFill>
              <a:latin typeface="Arial"/>
            </a:endParaRPr>
          </a:p>
          <a:p>
            <a:pPr algn="ctr" defTabSz="914400">
              <a:lnSpc>
                <a:spcPts val="4850"/>
              </a:lnSpc>
            </a:pPr>
            <a:r>
              <a:rPr lang="en-US" sz="5000" b="0" strike="noStrike" spc="-1">
                <a:solidFill>
                  <a:srgbClr val="FF5757"/>
                </a:solidFill>
                <a:latin typeface="DM Sans Bold"/>
              </a:rPr>
              <a:t>      Content Based</a:t>
            </a:r>
            <a:endParaRPr lang="en-US" sz="5000" b="0" strike="noStrike" spc="-1">
              <a:solidFill>
                <a:srgbClr val="000000"/>
              </a:solidFill>
              <a:latin typeface="Arial"/>
            </a:endParaRPr>
          </a:p>
          <a:p>
            <a:pPr algn="ctr" defTabSz="914400">
              <a:lnSpc>
                <a:spcPts val="4850"/>
              </a:lnSpc>
            </a:pPr>
            <a:r>
              <a:rPr lang="en-US" sz="5000" b="0" strike="noStrike" spc="-1">
                <a:solidFill>
                  <a:srgbClr val="FF5757"/>
                </a:solidFill>
                <a:latin typeface="DM Sans Bold"/>
              </a:rPr>
              <a:t>       Image Retrieval</a:t>
            </a:r>
            <a:endParaRPr lang="en-US" sz="5000" b="0" strike="noStrike" spc="-1">
              <a:solidFill>
                <a:srgbClr val="000000"/>
              </a:solidFill>
              <a:latin typeface="Arial"/>
            </a:endParaRPr>
          </a:p>
          <a:p>
            <a:pPr defTabSz="914400">
              <a:lnSpc>
                <a:spcPts val="8731"/>
              </a:lnSpc>
            </a:pPr>
            <a:endParaRPr lang="en-US" sz="1800" b="0" strike="noStrike" spc="-1">
              <a:solidFill>
                <a:srgbClr val="000000"/>
              </a:solidFill>
              <a:latin typeface="Arial"/>
            </a:endParaRPr>
          </a:p>
          <a:p>
            <a:pPr defTabSz="914400">
              <a:lnSpc>
                <a:spcPts val="8731"/>
              </a:lnSpc>
            </a:pPr>
            <a:endParaRPr lang="en-US" sz="1800" b="0" strike="noStrike" spc="-1">
              <a:solidFill>
                <a:srgbClr val="000000"/>
              </a:solidFill>
              <a:latin typeface="Arial"/>
            </a:endParaRPr>
          </a:p>
        </p:txBody>
      </p:sp>
      <p:sp>
        <p:nvSpPr>
          <p:cNvPr id="82" name="TextBox 4"/>
          <p:cNvSpPr/>
          <p:nvPr/>
        </p:nvSpPr>
        <p:spPr>
          <a:xfrm>
            <a:off x="3898800" y="4964400"/>
            <a:ext cx="10162800" cy="1356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3560"/>
              </a:lnSpc>
              <a:tabLst>
                <a:tab pos="0" algn="l"/>
              </a:tabLst>
            </a:pPr>
            <a:r>
              <a:rPr lang="en-US" sz="2640" b="0" strike="noStrike" spc="148">
                <a:solidFill>
                  <a:srgbClr val="FF5757"/>
                </a:solidFill>
                <a:latin typeface="DM Sans Bold"/>
              </a:rPr>
              <a:t>Implementation of CBIR with Local and Global Features and comparing the evaluation metrics with our hybrid model </a:t>
            </a:r>
            <a:endParaRPr lang="en-US" sz="2640" b="0" strike="noStrike" spc="-1">
              <a:solidFill>
                <a:srgbClr val="000000"/>
              </a:solidFill>
              <a:latin typeface="Arial"/>
            </a:endParaRPr>
          </a:p>
        </p:txBody>
      </p:sp>
      <p:sp>
        <p:nvSpPr>
          <p:cNvPr id="83" name="Freeform 5"/>
          <p:cNvSpPr/>
          <p:nvPr/>
        </p:nvSpPr>
        <p:spPr>
          <a:xfrm>
            <a:off x="15353640" y="8540280"/>
            <a:ext cx="4600800" cy="3617280"/>
          </a:xfrm>
          <a:custGeom>
            <a:avLst/>
            <a:gdLst>
              <a:gd name="textAreaLeft" fmla="*/ 0 w 4600800"/>
              <a:gd name="textAreaRight" fmla="*/ 4602240 w 4600800"/>
              <a:gd name="textAreaTop" fmla="*/ 0 h 3617280"/>
              <a:gd name="textAreaBottom" fmla="*/ 3618720 h 3617280"/>
            </a:gdLst>
            <a:ahLst/>
            <a:cxnLst/>
            <a:rect l="textAreaLeft" t="textAreaTop" r="textAreaRight" b="textAreaBottom"/>
            <a:pathLst>
              <a:path w="4602314" h="3618569">
                <a:moveTo>
                  <a:pt x="0" y="0"/>
                </a:moveTo>
                <a:lnTo>
                  <a:pt x="4602314" y="0"/>
                </a:lnTo>
                <a:lnTo>
                  <a:pt x="4602314" y="3618570"/>
                </a:lnTo>
                <a:lnTo>
                  <a:pt x="0" y="3618570"/>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84" name="Freeform 6"/>
          <p:cNvSpPr/>
          <p:nvPr/>
        </p:nvSpPr>
        <p:spPr>
          <a:xfrm>
            <a:off x="-674280" y="-1072800"/>
            <a:ext cx="4898520" cy="3067200"/>
          </a:xfrm>
          <a:custGeom>
            <a:avLst/>
            <a:gdLst>
              <a:gd name="textAreaLeft" fmla="*/ 0 w 4898520"/>
              <a:gd name="textAreaRight" fmla="*/ 4899960 w 4898520"/>
              <a:gd name="textAreaTop" fmla="*/ 0 h 3067200"/>
              <a:gd name="textAreaBottom" fmla="*/ 3068640 h 3067200"/>
            </a:gdLst>
            <a:ahLst/>
            <a:cxnLst/>
            <a:rect l="textAreaLeft" t="textAreaTop" r="textAreaRight" b="textAreaBottom"/>
            <a:pathLst>
              <a:path w="4899948" h="3068592">
                <a:moveTo>
                  <a:pt x="0" y="0"/>
                </a:moveTo>
                <a:lnTo>
                  <a:pt x="4899948" y="0"/>
                </a:lnTo>
                <a:lnTo>
                  <a:pt x="4899948" y="3068592"/>
                </a:lnTo>
                <a:lnTo>
                  <a:pt x="0" y="3068592"/>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85" name="Freeform 7"/>
          <p:cNvSpPr/>
          <p:nvPr/>
        </p:nvSpPr>
        <p:spPr>
          <a:xfrm>
            <a:off x="9144000" y="9258480"/>
            <a:ext cx="4074840" cy="2862000"/>
          </a:xfrm>
          <a:custGeom>
            <a:avLst/>
            <a:gdLst>
              <a:gd name="textAreaLeft" fmla="*/ 0 w 4074840"/>
              <a:gd name="textAreaRight" fmla="*/ 4076280 w 4074840"/>
              <a:gd name="textAreaTop" fmla="*/ 0 h 2862000"/>
              <a:gd name="textAreaBottom" fmla="*/ 2863440 h 2862000"/>
            </a:gdLst>
            <a:ahLst/>
            <a:cxnLst/>
            <a:rect l="textAreaLeft" t="textAreaTop" r="textAreaRight" b="textAreaBottom"/>
            <a:pathLst>
              <a:path w="4076270" h="2863579">
                <a:moveTo>
                  <a:pt x="0" y="0"/>
                </a:moveTo>
                <a:lnTo>
                  <a:pt x="4076270" y="0"/>
                </a:lnTo>
                <a:lnTo>
                  <a:pt x="4076270" y="2863579"/>
                </a:lnTo>
                <a:lnTo>
                  <a:pt x="0" y="2863579"/>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86" name="Freeform 8"/>
          <p:cNvSpPr/>
          <p:nvPr/>
        </p:nvSpPr>
        <p:spPr>
          <a:xfrm>
            <a:off x="5004000" y="-1890720"/>
            <a:ext cx="2891160" cy="2917800"/>
          </a:xfrm>
          <a:custGeom>
            <a:avLst/>
            <a:gdLst>
              <a:gd name="textAreaLeft" fmla="*/ 0 w 2891160"/>
              <a:gd name="textAreaRight" fmla="*/ 2892600 w 2891160"/>
              <a:gd name="textAreaTop" fmla="*/ 0 h 2917800"/>
              <a:gd name="textAreaBottom" fmla="*/ 2919240 h 2917800"/>
            </a:gdLst>
            <a:ahLst/>
            <a:cxnLst/>
            <a:rect l="textAreaLeft" t="textAreaTop" r="textAreaRight" b="textAreaBottom"/>
            <a:pathLst>
              <a:path w="2892762" h="2919301">
                <a:moveTo>
                  <a:pt x="0" y="0"/>
                </a:moveTo>
                <a:lnTo>
                  <a:pt x="2892762" y="0"/>
                </a:lnTo>
                <a:lnTo>
                  <a:pt x="2892762" y="2919301"/>
                </a:lnTo>
                <a:lnTo>
                  <a:pt x="0" y="2919301"/>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87" name="Freeform 9"/>
          <p:cNvSpPr/>
          <p:nvPr/>
        </p:nvSpPr>
        <p:spPr>
          <a:xfrm rot="16317600">
            <a:off x="16004160" y="265320"/>
            <a:ext cx="4015800" cy="1369440"/>
          </a:xfrm>
          <a:custGeom>
            <a:avLst/>
            <a:gdLst>
              <a:gd name="textAreaLeft" fmla="*/ 0 w 4015800"/>
              <a:gd name="textAreaRight" fmla="*/ 4017240 w 4015800"/>
              <a:gd name="textAreaTop" fmla="*/ 0 h 1369440"/>
              <a:gd name="textAreaBottom" fmla="*/ 1370880 h 1369440"/>
            </a:gdLst>
            <a:ahLst/>
            <a:cxnLst/>
            <a:rect l="textAreaLeft" t="textAreaTop" r="textAreaRight" b="textAreaBottom"/>
            <a:pathLst>
              <a:path w="4017207" h="1370872">
                <a:moveTo>
                  <a:pt x="0" y="0"/>
                </a:moveTo>
                <a:lnTo>
                  <a:pt x="4017207" y="0"/>
                </a:lnTo>
                <a:lnTo>
                  <a:pt x="4017207" y="1370872"/>
                </a:lnTo>
                <a:lnTo>
                  <a:pt x="0" y="1370872"/>
                </a:lnTo>
                <a:lnTo>
                  <a:pt x="0"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2"/>
          <p:cNvSpPr/>
          <p:nvPr/>
        </p:nvSpPr>
        <p:spPr>
          <a:xfrm rot="16200000">
            <a:off x="3999240" y="-3997800"/>
            <a:ext cx="10285560" cy="18286560"/>
          </a:xfrm>
          <a:custGeom>
            <a:avLst/>
            <a:gdLst>
              <a:gd name="textAreaLeft" fmla="*/ 0 w 10285560"/>
              <a:gd name="textAreaRight" fmla="*/ 10287000 w 10285560"/>
              <a:gd name="textAreaTop" fmla="*/ 0 h 18286560"/>
              <a:gd name="textAreaBottom" fmla="*/ 18288000 h 18286560"/>
            </a:gdLst>
            <a:ahLst/>
            <a:cxnLst/>
            <a:rect l="textAreaLeft" t="textAreaTop" r="textAreaRight" b="textAreaBottom"/>
            <a:pathLst>
              <a:path w="10287000" h="18288000">
                <a:moveTo>
                  <a:pt x="10287000" y="0"/>
                </a:moveTo>
                <a:lnTo>
                  <a:pt x="10287000" y="18288000"/>
                </a:lnTo>
                <a:lnTo>
                  <a:pt x="0" y="18288000"/>
                </a:lnTo>
                <a:lnTo>
                  <a:pt x="0" y="0"/>
                </a:lnTo>
                <a:lnTo>
                  <a:pt x="1028700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89" name="Freeform 3"/>
          <p:cNvSpPr/>
          <p:nvPr/>
        </p:nvSpPr>
        <p:spPr>
          <a:xfrm>
            <a:off x="-2329560" y="9018000"/>
            <a:ext cx="4898520" cy="3342600"/>
          </a:xfrm>
          <a:custGeom>
            <a:avLst/>
            <a:gdLst>
              <a:gd name="textAreaLeft" fmla="*/ 0 w 4898520"/>
              <a:gd name="textAreaRight" fmla="*/ 4899960 w 4898520"/>
              <a:gd name="textAreaTop" fmla="*/ 0 h 3342600"/>
              <a:gd name="textAreaBottom" fmla="*/ 3344040 h 3342600"/>
            </a:gdLst>
            <a:ahLst/>
            <a:cxnLst/>
            <a:rect l="textAreaLeft" t="textAreaTop" r="textAreaRight" b="textAreaBottom"/>
            <a:pathLst>
              <a:path w="4899948" h="3344214">
                <a:moveTo>
                  <a:pt x="0" y="0"/>
                </a:moveTo>
                <a:lnTo>
                  <a:pt x="4899947" y="0"/>
                </a:lnTo>
                <a:lnTo>
                  <a:pt x="4899947" y="3344214"/>
                </a:lnTo>
                <a:lnTo>
                  <a:pt x="0" y="3344214"/>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90" name="Freeform 4"/>
          <p:cNvSpPr/>
          <p:nvPr/>
        </p:nvSpPr>
        <p:spPr>
          <a:xfrm>
            <a:off x="5847120" y="9882360"/>
            <a:ext cx="3295440" cy="807840"/>
          </a:xfrm>
          <a:custGeom>
            <a:avLst/>
            <a:gdLst>
              <a:gd name="textAreaLeft" fmla="*/ 0 w 3295440"/>
              <a:gd name="textAreaRight" fmla="*/ 3296880 w 3295440"/>
              <a:gd name="textAreaTop" fmla="*/ 0 h 807840"/>
              <a:gd name="textAreaBottom" fmla="*/ 809280 h 807840"/>
            </a:gdLst>
            <a:ahLst/>
            <a:cxnLst/>
            <a:rect l="textAreaLeft" t="textAreaTop" r="textAreaRight" b="textAreaBottom"/>
            <a:pathLst>
              <a:path w="3296956" h="809253">
                <a:moveTo>
                  <a:pt x="0" y="0"/>
                </a:moveTo>
                <a:lnTo>
                  <a:pt x="3296956" y="0"/>
                </a:lnTo>
                <a:lnTo>
                  <a:pt x="3296956" y="809252"/>
                </a:lnTo>
                <a:lnTo>
                  <a:pt x="0" y="809252"/>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91" name="Freeform 5"/>
          <p:cNvSpPr/>
          <p:nvPr/>
        </p:nvSpPr>
        <p:spPr>
          <a:xfrm>
            <a:off x="14494680" y="9018000"/>
            <a:ext cx="4426560" cy="3480120"/>
          </a:xfrm>
          <a:custGeom>
            <a:avLst/>
            <a:gdLst>
              <a:gd name="textAreaLeft" fmla="*/ 0 w 4426560"/>
              <a:gd name="textAreaRight" fmla="*/ 4428000 w 4426560"/>
              <a:gd name="textAreaTop" fmla="*/ 0 h 3480120"/>
              <a:gd name="textAreaBottom" fmla="*/ 3481560 h 3480120"/>
            </a:gdLst>
            <a:ahLst/>
            <a:cxnLst/>
            <a:rect l="textAreaLeft" t="textAreaTop" r="textAreaRight" b="textAreaBottom"/>
            <a:pathLst>
              <a:path w="4427843" h="3481392">
                <a:moveTo>
                  <a:pt x="0" y="0"/>
                </a:moveTo>
                <a:lnTo>
                  <a:pt x="4427843" y="0"/>
                </a:lnTo>
                <a:lnTo>
                  <a:pt x="4427843" y="3481391"/>
                </a:lnTo>
                <a:lnTo>
                  <a:pt x="0" y="3481391"/>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92" name="Freeform 6"/>
          <p:cNvSpPr/>
          <p:nvPr/>
        </p:nvSpPr>
        <p:spPr>
          <a:xfrm>
            <a:off x="-763560" y="-1534320"/>
            <a:ext cx="4898520" cy="3067200"/>
          </a:xfrm>
          <a:custGeom>
            <a:avLst/>
            <a:gdLst>
              <a:gd name="textAreaLeft" fmla="*/ 0 w 4898520"/>
              <a:gd name="textAreaRight" fmla="*/ 4899960 w 4898520"/>
              <a:gd name="textAreaTop" fmla="*/ 0 h 3067200"/>
              <a:gd name="textAreaBottom" fmla="*/ 3068640 h 3067200"/>
            </a:gdLst>
            <a:ahLst/>
            <a:cxnLst/>
            <a:rect l="textAreaLeft" t="textAreaTop" r="textAreaRight" b="textAreaBottom"/>
            <a:pathLst>
              <a:path w="4899948" h="3068592">
                <a:moveTo>
                  <a:pt x="0" y="0"/>
                </a:moveTo>
                <a:lnTo>
                  <a:pt x="4899947" y="0"/>
                </a:lnTo>
                <a:lnTo>
                  <a:pt x="4899947" y="3068592"/>
                </a:lnTo>
                <a:lnTo>
                  <a:pt x="0" y="3068592"/>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93" name="Freeform 7"/>
          <p:cNvSpPr/>
          <p:nvPr/>
        </p:nvSpPr>
        <p:spPr>
          <a:xfrm>
            <a:off x="12801600" y="-3053880"/>
            <a:ext cx="4290840" cy="3869640"/>
          </a:xfrm>
          <a:custGeom>
            <a:avLst/>
            <a:gdLst>
              <a:gd name="textAreaLeft" fmla="*/ 0 w 4290840"/>
              <a:gd name="textAreaRight" fmla="*/ 4292280 w 4290840"/>
              <a:gd name="textAreaTop" fmla="*/ 0 h 3869640"/>
              <a:gd name="textAreaBottom" fmla="*/ 3871080 h 3869640"/>
            </a:gdLst>
            <a:ahLst/>
            <a:cxnLst/>
            <a:rect l="textAreaLeft" t="textAreaTop" r="textAreaRight" b="textAreaBottom"/>
            <a:pathLst>
              <a:path w="4292424" h="3870986">
                <a:moveTo>
                  <a:pt x="0" y="0"/>
                </a:moveTo>
                <a:lnTo>
                  <a:pt x="4292424" y="0"/>
                </a:lnTo>
                <a:lnTo>
                  <a:pt x="4292424" y="3870986"/>
                </a:lnTo>
                <a:lnTo>
                  <a:pt x="0" y="3870986"/>
                </a:lnTo>
                <a:lnTo>
                  <a:pt x="0"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94" name="Freeform 8"/>
          <p:cNvSpPr/>
          <p:nvPr/>
        </p:nvSpPr>
        <p:spPr>
          <a:xfrm>
            <a:off x="10139040" y="9258480"/>
            <a:ext cx="4074840" cy="2862000"/>
          </a:xfrm>
          <a:custGeom>
            <a:avLst/>
            <a:gdLst>
              <a:gd name="textAreaLeft" fmla="*/ 0 w 4074840"/>
              <a:gd name="textAreaRight" fmla="*/ 4076280 w 4074840"/>
              <a:gd name="textAreaTop" fmla="*/ 0 h 2862000"/>
              <a:gd name="textAreaBottom" fmla="*/ 2863440 h 2862000"/>
            </a:gdLst>
            <a:ahLst/>
            <a:cxnLst/>
            <a:rect l="textAreaLeft" t="textAreaTop" r="textAreaRight" b="textAreaBottom"/>
            <a:pathLst>
              <a:path w="4076270" h="2863579">
                <a:moveTo>
                  <a:pt x="0" y="0"/>
                </a:moveTo>
                <a:lnTo>
                  <a:pt x="4076270" y="0"/>
                </a:lnTo>
                <a:lnTo>
                  <a:pt x="4076270" y="2863579"/>
                </a:lnTo>
                <a:lnTo>
                  <a:pt x="0" y="2863579"/>
                </a:lnTo>
                <a:lnTo>
                  <a:pt x="0" y="0"/>
                </a:lnTo>
                <a:close/>
              </a:path>
            </a:pathLst>
          </a:custGeom>
          <a:blipFill rotWithShape="0">
            <a:blip r:embed="rId8"/>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95" name="Freeform 9"/>
          <p:cNvSpPr/>
          <p:nvPr/>
        </p:nvSpPr>
        <p:spPr>
          <a:xfrm>
            <a:off x="6684120" y="-3175920"/>
            <a:ext cx="5491440" cy="4113360"/>
          </a:xfrm>
          <a:custGeom>
            <a:avLst/>
            <a:gdLst>
              <a:gd name="textAreaLeft" fmla="*/ 0 w 5491440"/>
              <a:gd name="textAreaRight" fmla="*/ 5492880 w 5491440"/>
              <a:gd name="textAreaTop" fmla="*/ 0 h 4113360"/>
              <a:gd name="textAreaBottom" fmla="*/ 4114800 h 4113360"/>
            </a:gdLst>
            <a:ahLst/>
            <a:cxnLst/>
            <a:rect l="textAreaLeft" t="textAreaTop" r="textAreaRight" b="textAreaBottom"/>
            <a:pathLst>
              <a:path w="5493058" h="4114800">
                <a:moveTo>
                  <a:pt x="0" y="0"/>
                </a:moveTo>
                <a:lnTo>
                  <a:pt x="5493058" y="0"/>
                </a:lnTo>
                <a:lnTo>
                  <a:pt x="5493058" y="4114800"/>
                </a:lnTo>
                <a:lnTo>
                  <a:pt x="0" y="4114800"/>
                </a:lnTo>
                <a:lnTo>
                  <a:pt x="0" y="0"/>
                </a:lnTo>
                <a:close/>
              </a:path>
            </a:pathLst>
          </a:custGeom>
          <a:blipFill rotWithShape="0">
            <a:blip r:embed="rId9"/>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96" name="Freeform 10"/>
          <p:cNvSpPr/>
          <p:nvPr/>
        </p:nvSpPr>
        <p:spPr>
          <a:xfrm rot="4747800">
            <a:off x="-2971080" y="3663720"/>
            <a:ext cx="4894560" cy="2734200"/>
          </a:xfrm>
          <a:custGeom>
            <a:avLst/>
            <a:gdLst>
              <a:gd name="textAreaLeft" fmla="*/ 0 w 4894560"/>
              <a:gd name="textAreaRight" fmla="*/ 4896000 w 4894560"/>
              <a:gd name="textAreaTop" fmla="*/ 0 h 2734200"/>
              <a:gd name="textAreaBottom" fmla="*/ 2735640 h 2734200"/>
            </a:gdLst>
            <a:ahLst/>
            <a:cxnLst/>
            <a:rect l="textAreaLeft" t="textAreaTop" r="textAreaRight" b="textAreaBottom"/>
            <a:pathLst>
              <a:path w="4896097" h="2735694">
                <a:moveTo>
                  <a:pt x="0" y="0"/>
                </a:moveTo>
                <a:lnTo>
                  <a:pt x="4896097" y="0"/>
                </a:lnTo>
                <a:lnTo>
                  <a:pt x="4896097" y="2735694"/>
                </a:lnTo>
                <a:lnTo>
                  <a:pt x="0" y="2735694"/>
                </a:lnTo>
                <a:lnTo>
                  <a:pt x="0" y="0"/>
                </a:lnTo>
                <a:close/>
              </a:path>
            </a:pathLst>
          </a:custGeom>
          <a:blipFill rotWithShape="0">
            <a:blip r:embed="rId10"/>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97" name="Freeform 11"/>
          <p:cNvSpPr/>
          <p:nvPr/>
        </p:nvSpPr>
        <p:spPr>
          <a:xfrm>
            <a:off x="4861080" y="-2102400"/>
            <a:ext cx="2891160" cy="2917800"/>
          </a:xfrm>
          <a:custGeom>
            <a:avLst/>
            <a:gdLst>
              <a:gd name="textAreaLeft" fmla="*/ 0 w 2891160"/>
              <a:gd name="textAreaRight" fmla="*/ 2892600 w 2891160"/>
              <a:gd name="textAreaTop" fmla="*/ 0 h 2917800"/>
              <a:gd name="textAreaBottom" fmla="*/ 2919240 h 2917800"/>
            </a:gdLst>
            <a:ahLst/>
            <a:cxnLst/>
            <a:rect l="textAreaLeft" t="textAreaTop" r="textAreaRight" b="textAreaBottom"/>
            <a:pathLst>
              <a:path w="2892762" h="2919301">
                <a:moveTo>
                  <a:pt x="0" y="0"/>
                </a:moveTo>
                <a:lnTo>
                  <a:pt x="2892761" y="0"/>
                </a:lnTo>
                <a:lnTo>
                  <a:pt x="2892761" y="2919300"/>
                </a:lnTo>
                <a:lnTo>
                  <a:pt x="0" y="2919300"/>
                </a:lnTo>
                <a:lnTo>
                  <a:pt x="0" y="0"/>
                </a:lnTo>
                <a:close/>
              </a:path>
            </a:pathLst>
          </a:custGeom>
          <a:blipFill rotWithShape="0">
            <a:blip r:embed="rId11"/>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98" name="Freeform 12"/>
          <p:cNvSpPr/>
          <p:nvPr/>
        </p:nvSpPr>
        <p:spPr>
          <a:xfrm>
            <a:off x="17494920" y="2370960"/>
            <a:ext cx="3574080" cy="3574080"/>
          </a:xfrm>
          <a:custGeom>
            <a:avLst/>
            <a:gdLst>
              <a:gd name="textAreaLeft" fmla="*/ 0 w 3574080"/>
              <a:gd name="textAreaRight" fmla="*/ 3575520 w 3574080"/>
              <a:gd name="textAreaTop" fmla="*/ 0 h 3574080"/>
              <a:gd name="textAreaBottom" fmla="*/ 3575520 h 3574080"/>
            </a:gdLst>
            <a:ahLst/>
            <a:cxnLst/>
            <a:rect l="textAreaLeft" t="textAreaTop" r="textAreaRight" b="textAreaBottom"/>
            <a:pathLst>
              <a:path w="3575541" h="3575541">
                <a:moveTo>
                  <a:pt x="0" y="0"/>
                </a:moveTo>
                <a:lnTo>
                  <a:pt x="3575541" y="0"/>
                </a:lnTo>
                <a:lnTo>
                  <a:pt x="3575541" y="3575541"/>
                </a:lnTo>
                <a:lnTo>
                  <a:pt x="0" y="3575541"/>
                </a:lnTo>
                <a:lnTo>
                  <a:pt x="0" y="0"/>
                </a:lnTo>
                <a:close/>
              </a:path>
            </a:pathLst>
          </a:custGeom>
          <a:blipFill rotWithShape="0">
            <a:blip r:embed="rId1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99" name="Freeform 13"/>
          <p:cNvSpPr/>
          <p:nvPr/>
        </p:nvSpPr>
        <p:spPr>
          <a:xfrm>
            <a:off x="2570400" y="9496800"/>
            <a:ext cx="2585520" cy="2385000"/>
          </a:xfrm>
          <a:custGeom>
            <a:avLst/>
            <a:gdLst>
              <a:gd name="textAreaLeft" fmla="*/ 0 w 2585520"/>
              <a:gd name="textAreaRight" fmla="*/ 2586960 w 2585520"/>
              <a:gd name="textAreaTop" fmla="*/ 0 h 2385000"/>
              <a:gd name="textAreaBottom" fmla="*/ 2386440 h 2385000"/>
            </a:gdLst>
            <a:ahLst/>
            <a:cxnLst/>
            <a:rect l="textAreaLeft" t="textAreaTop" r="textAreaRight" b="textAreaBottom"/>
            <a:pathLst>
              <a:path w="2587020" h="2386526">
                <a:moveTo>
                  <a:pt x="0" y="0"/>
                </a:moveTo>
                <a:lnTo>
                  <a:pt x="2587020" y="0"/>
                </a:lnTo>
                <a:lnTo>
                  <a:pt x="2587020" y="2386526"/>
                </a:lnTo>
                <a:lnTo>
                  <a:pt x="0" y="2386526"/>
                </a:lnTo>
                <a:lnTo>
                  <a:pt x="0" y="0"/>
                </a:lnTo>
                <a:close/>
              </a:path>
            </a:pathLst>
          </a:custGeom>
          <a:blipFill rotWithShape="0">
            <a:blip r:embed="rId1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00" name="Freeform 14"/>
          <p:cNvSpPr/>
          <p:nvPr/>
        </p:nvSpPr>
        <p:spPr>
          <a:xfrm rot="16317600">
            <a:off x="16595280" y="6971040"/>
            <a:ext cx="3381480" cy="1153080"/>
          </a:xfrm>
          <a:custGeom>
            <a:avLst/>
            <a:gdLst>
              <a:gd name="textAreaLeft" fmla="*/ 0 w 3381480"/>
              <a:gd name="textAreaRight" fmla="*/ 3382920 w 3381480"/>
              <a:gd name="textAreaTop" fmla="*/ 0 h 1153080"/>
              <a:gd name="textAreaBottom" fmla="*/ 1154520 h 1153080"/>
            </a:gdLst>
            <a:ahLst/>
            <a:cxnLst/>
            <a:rect l="textAreaLeft" t="textAreaTop" r="textAreaRight" b="textAreaBottom"/>
            <a:pathLst>
              <a:path w="3382987" h="1154444">
                <a:moveTo>
                  <a:pt x="0" y="0"/>
                </a:moveTo>
                <a:lnTo>
                  <a:pt x="3382988" y="0"/>
                </a:lnTo>
                <a:lnTo>
                  <a:pt x="3382988" y="1154445"/>
                </a:lnTo>
                <a:lnTo>
                  <a:pt x="0" y="1154445"/>
                </a:lnTo>
                <a:lnTo>
                  <a:pt x="0" y="0"/>
                </a:lnTo>
                <a:close/>
              </a:path>
            </a:pathLst>
          </a:custGeom>
          <a:blipFill rotWithShape="0">
            <a:blip r:embed="rId1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01" name="Freeform 15"/>
          <p:cNvSpPr/>
          <p:nvPr/>
        </p:nvSpPr>
        <p:spPr>
          <a:xfrm>
            <a:off x="17259480" y="-971640"/>
            <a:ext cx="3103200" cy="3341160"/>
          </a:xfrm>
          <a:custGeom>
            <a:avLst/>
            <a:gdLst>
              <a:gd name="textAreaLeft" fmla="*/ 0 w 3103200"/>
              <a:gd name="textAreaRight" fmla="*/ 3104640 w 3103200"/>
              <a:gd name="textAreaTop" fmla="*/ 0 h 3341160"/>
              <a:gd name="textAreaBottom" fmla="*/ 3342600 h 3341160"/>
            </a:gdLst>
            <a:ahLst/>
            <a:cxnLst/>
            <a:rect l="textAreaLeft" t="textAreaTop" r="textAreaRight" b="textAreaBottom"/>
            <a:pathLst>
              <a:path w="3104522" h="3342688">
                <a:moveTo>
                  <a:pt x="0" y="0"/>
                </a:moveTo>
                <a:lnTo>
                  <a:pt x="3104522" y="0"/>
                </a:lnTo>
                <a:lnTo>
                  <a:pt x="3104522" y="3342689"/>
                </a:lnTo>
                <a:lnTo>
                  <a:pt x="0" y="3342689"/>
                </a:lnTo>
                <a:lnTo>
                  <a:pt x="0" y="0"/>
                </a:lnTo>
                <a:close/>
              </a:path>
            </a:pathLst>
          </a:custGeom>
          <a:blipFill rotWithShape="0">
            <a:blip r:embed="rId1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02" name="TextBox 16"/>
          <p:cNvSpPr/>
          <p:nvPr/>
        </p:nvSpPr>
        <p:spPr>
          <a:xfrm>
            <a:off x="0" y="1823760"/>
            <a:ext cx="18286560" cy="77724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3699"/>
              </a:lnSpc>
            </a:pPr>
            <a:r>
              <a:rPr lang="en-US" sz="3700" b="0" u="sng" strike="noStrike" spc="-75">
                <a:solidFill>
                  <a:srgbClr val="5E17EB"/>
                </a:solidFill>
                <a:uFillTx/>
                <a:latin typeface="DM Sans Bold"/>
              </a:rPr>
              <a:t>Introduction</a:t>
            </a:r>
            <a:endParaRPr lang="en-US" sz="37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CBIR (Content-Based Image Retrieval) is a type of image search that uses the content of images to retrieve similar ones. This means that, unlike tag-based image search, CBIR does not require images to be tagged with keywords or metadata for retrieval.</a:t>
            </a:r>
            <a:endParaRPr lang="en-US" sz="2500" b="0" strike="noStrike" spc="-1">
              <a:solidFill>
                <a:srgbClr val="000000"/>
              </a:solidFill>
              <a:latin typeface="Arial"/>
            </a:endParaRPr>
          </a:p>
          <a:p>
            <a:pPr algn="ctr" defTabSz="914400">
              <a:lnSpc>
                <a:spcPts val="2500"/>
              </a:lnSpc>
            </a:pPr>
            <a:endParaRPr lang="en-US" sz="18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CBIR works by extracting features from images. These features can be visual in nature, such as color, texture, or shape, or semantic, such as the content of the image. Once the features have been extracted, they can be used to compare images and retrieve those that are most similar.</a:t>
            </a:r>
            <a:endParaRPr lang="en-US" sz="2500" b="0" strike="noStrike" spc="-1">
              <a:solidFill>
                <a:srgbClr val="000000"/>
              </a:solidFill>
              <a:latin typeface="Arial"/>
            </a:endParaRPr>
          </a:p>
          <a:p>
            <a:pPr algn="ctr" defTabSz="914400">
              <a:lnSpc>
                <a:spcPts val="2500"/>
              </a:lnSpc>
            </a:pPr>
            <a:endParaRPr lang="en-US" sz="18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We have implemented three main approaches for designing a CBIR system:</a:t>
            </a:r>
            <a:endParaRPr lang="en-US" sz="25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Based on local features (Harry,Fast, SIFT...)</a:t>
            </a:r>
            <a:endParaRPr lang="en-US" sz="25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Based on global features (color/texture histograms, CNNs.)</a:t>
            </a:r>
            <a:endParaRPr lang="en-US" sz="25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Hybrid Model(CNN+SIFT)</a:t>
            </a:r>
            <a:endParaRPr lang="en-US" sz="25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CBIR is a constantly evolving technology. As image feature extraction and comparison techniques improve, CBIR becomes more accurate and efficient.</a:t>
            </a:r>
            <a:endParaRPr lang="en-US" sz="25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We will perform different implementations of the CBIR system and evaluate the results for each of them. The different implementations will be:</a:t>
            </a:r>
            <a:endParaRPr lang="en-US" sz="25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Color histogram</a:t>
            </a:r>
            <a:endParaRPr lang="en-US" sz="25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Texture histogram</a:t>
            </a:r>
            <a:endParaRPr lang="en-US" sz="25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SIFT</a:t>
            </a:r>
            <a:endParaRPr lang="en-US" sz="25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CNN</a:t>
            </a:r>
            <a:endParaRPr lang="en-US" sz="25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Harry</a:t>
            </a:r>
            <a:endParaRPr lang="en-US" sz="25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CNN + SIFT</a:t>
            </a:r>
            <a:endParaRPr lang="en-US" sz="2500" b="0" strike="noStrike" spc="-1">
              <a:solidFill>
                <a:srgbClr val="000000"/>
              </a:solidFill>
              <a:latin typeface="Arial"/>
            </a:endParaRPr>
          </a:p>
          <a:p>
            <a:pPr algn="ctr" defTabSz="914400">
              <a:lnSpc>
                <a:spcPts val="2500"/>
              </a:lnSpc>
            </a:pPr>
            <a:endParaRPr lang="en-US" sz="1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Freeform 2"/>
          <p:cNvSpPr/>
          <p:nvPr/>
        </p:nvSpPr>
        <p:spPr>
          <a:xfrm rot="16200000">
            <a:off x="3999240" y="-3997800"/>
            <a:ext cx="10285560" cy="18286560"/>
          </a:xfrm>
          <a:custGeom>
            <a:avLst/>
            <a:gdLst>
              <a:gd name="textAreaLeft" fmla="*/ 0 w 10285560"/>
              <a:gd name="textAreaRight" fmla="*/ 10287000 w 10285560"/>
              <a:gd name="textAreaTop" fmla="*/ 0 h 18286560"/>
              <a:gd name="textAreaBottom" fmla="*/ 18288000 h 18286560"/>
            </a:gdLst>
            <a:ahLst/>
            <a:cxnLst/>
            <a:rect l="textAreaLeft" t="textAreaTop" r="textAreaRight" b="textAreaBottom"/>
            <a:pathLst>
              <a:path w="10287000" h="18288000">
                <a:moveTo>
                  <a:pt x="10287000" y="0"/>
                </a:moveTo>
                <a:lnTo>
                  <a:pt x="10287000" y="18288000"/>
                </a:lnTo>
                <a:lnTo>
                  <a:pt x="0" y="18288000"/>
                </a:lnTo>
                <a:lnTo>
                  <a:pt x="0" y="0"/>
                </a:lnTo>
                <a:lnTo>
                  <a:pt x="1028700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04" name="Freeform 3"/>
          <p:cNvSpPr/>
          <p:nvPr/>
        </p:nvSpPr>
        <p:spPr>
          <a:xfrm>
            <a:off x="-2329560" y="9018000"/>
            <a:ext cx="4898520" cy="3342600"/>
          </a:xfrm>
          <a:custGeom>
            <a:avLst/>
            <a:gdLst>
              <a:gd name="textAreaLeft" fmla="*/ 0 w 4898520"/>
              <a:gd name="textAreaRight" fmla="*/ 4899960 w 4898520"/>
              <a:gd name="textAreaTop" fmla="*/ 0 h 3342600"/>
              <a:gd name="textAreaBottom" fmla="*/ 3344040 h 3342600"/>
            </a:gdLst>
            <a:ahLst/>
            <a:cxnLst/>
            <a:rect l="textAreaLeft" t="textAreaTop" r="textAreaRight" b="textAreaBottom"/>
            <a:pathLst>
              <a:path w="4899948" h="3344214">
                <a:moveTo>
                  <a:pt x="0" y="0"/>
                </a:moveTo>
                <a:lnTo>
                  <a:pt x="4899947" y="0"/>
                </a:lnTo>
                <a:lnTo>
                  <a:pt x="4899947" y="3344214"/>
                </a:lnTo>
                <a:lnTo>
                  <a:pt x="0" y="3344214"/>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05" name="Freeform 4"/>
          <p:cNvSpPr/>
          <p:nvPr/>
        </p:nvSpPr>
        <p:spPr>
          <a:xfrm>
            <a:off x="5847120" y="9882360"/>
            <a:ext cx="3295440" cy="807840"/>
          </a:xfrm>
          <a:custGeom>
            <a:avLst/>
            <a:gdLst>
              <a:gd name="textAreaLeft" fmla="*/ 0 w 3295440"/>
              <a:gd name="textAreaRight" fmla="*/ 3296880 w 3295440"/>
              <a:gd name="textAreaTop" fmla="*/ 0 h 807840"/>
              <a:gd name="textAreaBottom" fmla="*/ 809280 h 807840"/>
            </a:gdLst>
            <a:ahLst/>
            <a:cxnLst/>
            <a:rect l="textAreaLeft" t="textAreaTop" r="textAreaRight" b="textAreaBottom"/>
            <a:pathLst>
              <a:path w="3296956" h="809253">
                <a:moveTo>
                  <a:pt x="0" y="0"/>
                </a:moveTo>
                <a:lnTo>
                  <a:pt x="3296956" y="0"/>
                </a:lnTo>
                <a:lnTo>
                  <a:pt x="3296956" y="809252"/>
                </a:lnTo>
                <a:lnTo>
                  <a:pt x="0" y="809252"/>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06" name="Freeform 5"/>
          <p:cNvSpPr/>
          <p:nvPr/>
        </p:nvSpPr>
        <p:spPr>
          <a:xfrm>
            <a:off x="14494680" y="9018000"/>
            <a:ext cx="4426560" cy="3480120"/>
          </a:xfrm>
          <a:custGeom>
            <a:avLst/>
            <a:gdLst>
              <a:gd name="textAreaLeft" fmla="*/ 0 w 4426560"/>
              <a:gd name="textAreaRight" fmla="*/ 4428000 w 4426560"/>
              <a:gd name="textAreaTop" fmla="*/ 0 h 3480120"/>
              <a:gd name="textAreaBottom" fmla="*/ 3481560 h 3480120"/>
            </a:gdLst>
            <a:ahLst/>
            <a:cxnLst/>
            <a:rect l="textAreaLeft" t="textAreaTop" r="textAreaRight" b="textAreaBottom"/>
            <a:pathLst>
              <a:path w="4427843" h="3481392">
                <a:moveTo>
                  <a:pt x="0" y="0"/>
                </a:moveTo>
                <a:lnTo>
                  <a:pt x="4427843" y="0"/>
                </a:lnTo>
                <a:lnTo>
                  <a:pt x="4427843" y="3481391"/>
                </a:lnTo>
                <a:lnTo>
                  <a:pt x="0" y="3481391"/>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07" name="Freeform 6"/>
          <p:cNvSpPr/>
          <p:nvPr/>
        </p:nvSpPr>
        <p:spPr>
          <a:xfrm>
            <a:off x="-763560" y="-1534320"/>
            <a:ext cx="4898520" cy="3067200"/>
          </a:xfrm>
          <a:custGeom>
            <a:avLst/>
            <a:gdLst>
              <a:gd name="textAreaLeft" fmla="*/ 0 w 4898520"/>
              <a:gd name="textAreaRight" fmla="*/ 4899960 w 4898520"/>
              <a:gd name="textAreaTop" fmla="*/ 0 h 3067200"/>
              <a:gd name="textAreaBottom" fmla="*/ 3068640 h 3067200"/>
            </a:gdLst>
            <a:ahLst/>
            <a:cxnLst/>
            <a:rect l="textAreaLeft" t="textAreaTop" r="textAreaRight" b="textAreaBottom"/>
            <a:pathLst>
              <a:path w="4899948" h="3068592">
                <a:moveTo>
                  <a:pt x="0" y="0"/>
                </a:moveTo>
                <a:lnTo>
                  <a:pt x="4899947" y="0"/>
                </a:lnTo>
                <a:lnTo>
                  <a:pt x="4899947" y="3068592"/>
                </a:lnTo>
                <a:lnTo>
                  <a:pt x="0" y="3068592"/>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08" name="Freeform 7"/>
          <p:cNvSpPr/>
          <p:nvPr/>
        </p:nvSpPr>
        <p:spPr>
          <a:xfrm>
            <a:off x="12801600" y="-3053880"/>
            <a:ext cx="4290840" cy="3869640"/>
          </a:xfrm>
          <a:custGeom>
            <a:avLst/>
            <a:gdLst>
              <a:gd name="textAreaLeft" fmla="*/ 0 w 4290840"/>
              <a:gd name="textAreaRight" fmla="*/ 4292280 w 4290840"/>
              <a:gd name="textAreaTop" fmla="*/ 0 h 3869640"/>
              <a:gd name="textAreaBottom" fmla="*/ 3871080 h 3869640"/>
            </a:gdLst>
            <a:ahLst/>
            <a:cxnLst/>
            <a:rect l="textAreaLeft" t="textAreaTop" r="textAreaRight" b="textAreaBottom"/>
            <a:pathLst>
              <a:path w="4292424" h="3870986">
                <a:moveTo>
                  <a:pt x="0" y="0"/>
                </a:moveTo>
                <a:lnTo>
                  <a:pt x="4292424" y="0"/>
                </a:lnTo>
                <a:lnTo>
                  <a:pt x="4292424" y="3870986"/>
                </a:lnTo>
                <a:lnTo>
                  <a:pt x="0" y="3870986"/>
                </a:lnTo>
                <a:lnTo>
                  <a:pt x="0"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09" name="Freeform 8"/>
          <p:cNvSpPr/>
          <p:nvPr/>
        </p:nvSpPr>
        <p:spPr>
          <a:xfrm>
            <a:off x="10139040" y="9258480"/>
            <a:ext cx="4074840" cy="2862000"/>
          </a:xfrm>
          <a:custGeom>
            <a:avLst/>
            <a:gdLst>
              <a:gd name="textAreaLeft" fmla="*/ 0 w 4074840"/>
              <a:gd name="textAreaRight" fmla="*/ 4076280 w 4074840"/>
              <a:gd name="textAreaTop" fmla="*/ 0 h 2862000"/>
              <a:gd name="textAreaBottom" fmla="*/ 2863440 h 2862000"/>
            </a:gdLst>
            <a:ahLst/>
            <a:cxnLst/>
            <a:rect l="textAreaLeft" t="textAreaTop" r="textAreaRight" b="textAreaBottom"/>
            <a:pathLst>
              <a:path w="4076270" h="2863579">
                <a:moveTo>
                  <a:pt x="0" y="0"/>
                </a:moveTo>
                <a:lnTo>
                  <a:pt x="4076270" y="0"/>
                </a:lnTo>
                <a:lnTo>
                  <a:pt x="4076270" y="2863579"/>
                </a:lnTo>
                <a:lnTo>
                  <a:pt x="0" y="2863579"/>
                </a:lnTo>
                <a:lnTo>
                  <a:pt x="0" y="0"/>
                </a:lnTo>
                <a:close/>
              </a:path>
            </a:pathLst>
          </a:custGeom>
          <a:blipFill rotWithShape="0">
            <a:blip r:embed="rId8"/>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10" name="Freeform 9"/>
          <p:cNvSpPr/>
          <p:nvPr/>
        </p:nvSpPr>
        <p:spPr>
          <a:xfrm>
            <a:off x="7495560" y="-3297960"/>
            <a:ext cx="5491440" cy="4113360"/>
          </a:xfrm>
          <a:custGeom>
            <a:avLst/>
            <a:gdLst>
              <a:gd name="textAreaLeft" fmla="*/ 0 w 5491440"/>
              <a:gd name="textAreaRight" fmla="*/ 5492880 w 5491440"/>
              <a:gd name="textAreaTop" fmla="*/ 0 h 4113360"/>
              <a:gd name="textAreaBottom" fmla="*/ 4114800 h 4113360"/>
            </a:gdLst>
            <a:ahLst/>
            <a:cxnLst/>
            <a:rect l="textAreaLeft" t="textAreaTop" r="textAreaRight" b="textAreaBottom"/>
            <a:pathLst>
              <a:path w="5493058" h="4114800">
                <a:moveTo>
                  <a:pt x="0" y="0"/>
                </a:moveTo>
                <a:lnTo>
                  <a:pt x="5493058" y="0"/>
                </a:lnTo>
                <a:lnTo>
                  <a:pt x="5493058" y="4114800"/>
                </a:lnTo>
                <a:lnTo>
                  <a:pt x="0" y="4114800"/>
                </a:lnTo>
                <a:lnTo>
                  <a:pt x="0" y="0"/>
                </a:lnTo>
                <a:close/>
              </a:path>
            </a:pathLst>
          </a:custGeom>
          <a:blipFill rotWithShape="0">
            <a:blip r:embed="rId9"/>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11" name="Freeform 10"/>
          <p:cNvSpPr/>
          <p:nvPr/>
        </p:nvSpPr>
        <p:spPr>
          <a:xfrm rot="4747800">
            <a:off x="-2971080" y="3663720"/>
            <a:ext cx="4894560" cy="2734200"/>
          </a:xfrm>
          <a:custGeom>
            <a:avLst/>
            <a:gdLst>
              <a:gd name="textAreaLeft" fmla="*/ 0 w 4894560"/>
              <a:gd name="textAreaRight" fmla="*/ 4896000 w 4894560"/>
              <a:gd name="textAreaTop" fmla="*/ 0 h 2734200"/>
              <a:gd name="textAreaBottom" fmla="*/ 2735640 h 2734200"/>
            </a:gdLst>
            <a:ahLst/>
            <a:cxnLst/>
            <a:rect l="textAreaLeft" t="textAreaTop" r="textAreaRight" b="textAreaBottom"/>
            <a:pathLst>
              <a:path w="4896097" h="2735694">
                <a:moveTo>
                  <a:pt x="0" y="0"/>
                </a:moveTo>
                <a:lnTo>
                  <a:pt x="4896097" y="0"/>
                </a:lnTo>
                <a:lnTo>
                  <a:pt x="4896097" y="2735694"/>
                </a:lnTo>
                <a:lnTo>
                  <a:pt x="0" y="2735694"/>
                </a:lnTo>
                <a:lnTo>
                  <a:pt x="0" y="0"/>
                </a:lnTo>
                <a:close/>
              </a:path>
            </a:pathLst>
          </a:custGeom>
          <a:blipFill rotWithShape="0">
            <a:blip r:embed="rId10"/>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12" name="Freeform 11"/>
          <p:cNvSpPr/>
          <p:nvPr/>
        </p:nvSpPr>
        <p:spPr>
          <a:xfrm>
            <a:off x="4861080" y="-2102400"/>
            <a:ext cx="2891160" cy="2917800"/>
          </a:xfrm>
          <a:custGeom>
            <a:avLst/>
            <a:gdLst>
              <a:gd name="textAreaLeft" fmla="*/ 0 w 2891160"/>
              <a:gd name="textAreaRight" fmla="*/ 2892600 w 2891160"/>
              <a:gd name="textAreaTop" fmla="*/ 0 h 2917800"/>
              <a:gd name="textAreaBottom" fmla="*/ 2919240 h 2917800"/>
            </a:gdLst>
            <a:ahLst/>
            <a:cxnLst/>
            <a:rect l="textAreaLeft" t="textAreaTop" r="textAreaRight" b="textAreaBottom"/>
            <a:pathLst>
              <a:path w="2892762" h="2919301">
                <a:moveTo>
                  <a:pt x="0" y="0"/>
                </a:moveTo>
                <a:lnTo>
                  <a:pt x="2892761" y="0"/>
                </a:lnTo>
                <a:lnTo>
                  <a:pt x="2892761" y="2919300"/>
                </a:lnTo>
                <a:lnTo>
                  <a:pt x="0" y="2919300"/>
                </a:lnTo>
                <a:lnTo>
                  <a:pt x="0" y="0"/>
                </a:lnTo>
                <a:close/>
              </a:path>
            </a:pathLst>
          </a:custGeom>
          <a:blipFill rotWithShape="0">
            <a:blip r:embed="rId11"/>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13" name="Freeform 12"/>
          <p:cNvSpPr/>
          <p:nvPr/>
        </p:nvSpPr>
        <p:spPr>
          <a:xfrm>
            <a:off x="17494920" y="2370960"/>
            <a:ext cx="3574080" cy="3574080"/>
          </a:xfrm>
          <a:custGeom>
            <a:avLst/>
            <a:gdLst>
              <a:gd name="textAreaLeft" fmla="*/ 0 w 3574080"/>
              <a:gd name="textAreaRight" fmla="*/ 3575520 w 3574080"/>
              <a:gd name="textAreaTop" fmla="*/ 0 h 3574080"/>
              <a:gd name="textAreaBottom" fmla="*/ 3575520 h 3574080"/>
            </a:gdLst>
            <a:ahLst/>
            <a:cxnLst/>
            <a:rect l="textAreaLeft" t="textAreaTop" r="textAreaRight" b="textAreaBottom"/>
            <a:pathLst>
              <a:path w="3575541" h="3575541">
                <a:moveTo>
                  <a:pt x="0" y="0"/>
                </a:moveTo>
                <a:lnTo>
                  <a:pt x="3575541" y="0"/>
                </a:lnTo>
                <a:lnTo>
                  <a:pt x="3575541" y="3575541"/>
                </a:lnTo>
                <a:lnTo>
                  <a:pt x="0" y="3575541"/>
                </a:lnTo>
                <a:lnTo>
                  <a:pt x="0" y="0"/>
                </a:lnTo>
                <a:close/>
              </a:path>
            </a:pathLst>
          </a:custGeom>
          <a:blipFill rotWithShape="0">
            <a:blip r:embed="rId1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14" name="Freeform 13"/>
          <p:cNvSpPr/>
          <p:nvPr/>
        </p:nvSpPr>
        <p:spPr>
          <a:xfrm>
            <a:off x="2570400" y="9496800"/>
            <a:ext cx="2585520" cy="2385000"/>
          </a:xfrm>
          <a:custGeom>
            <a:avLst/>
            <a:gdLst>
              <a:gd name="textAreaLeft" fmla="*/ 0 w 2585520"/>
              <a:gd name="textAreaRight" fmla="*/ 2586960 w 2585520"/>
              <a:gd name="textAreaTop" fmla="*/ 0 h 2385000"/>
              <a:gd name="textAreaBottom" fmla="*/ 2386440 h 2385000"/>
            </a:gdLst>
            <a:ahLst/>
            <a:cxnLst/>
            <a:rect l="textAreaLeft" t="textAreaTop" r="textAreaRight" b="textAreaBottom"/>
            <a:pathLst>
              <a:path w="2587020" h="2386526">
                <a:moveTo>
                  <a:pt x="0" y="0"/>
                </a:moveTo>
                <a:lnTo>
                  <a:pt x="2587020" y="0"/>
                </a:lnTo>
                <a:lnTo>
                  <a:pt x="2587020" y="2386526"/>
                </a:lnTo>
                <a:lnTo>
                  <a:pt x="0" y="2386526"/>
                </a:lnTo>
                <a:lnTo>
                  <a:pt x="0" y="0"/>
                </a:lnTo>
                <a:close/>
              </a:path>
            </a:pathLst>
          </a:custGeom>
          <a:blipFill rotWithShape="0">
            <a:blip r:embed="rId1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15" name="Freeform 14"/>
          <p:cNvSpPr/>
          <p:nvPr/>
        </p:nvSpPr>
        <p:spPr>
          <a:xfrm rot="16317600">
            <a:off x="16595280" y="6971040"/>
            <a:ext cx="3381480" cy="1153080"/>
          </a:xfrm>
          <a:custGeom>
            <a:avLst/>
            <a:gdLst>
              <a:gd name="textAreaLeft" fmla="*/ 0 w 3381480"/>
              <a:gd name="textAreaRight" fmla="*/ 3382920 w 3381480"/>
              <a:gd name="textAreaTop" fmla="*/ 0 h 1153080"/>
              <a:gd name="textAreaBottom" fmla="*/ 1154520 h 1153080"/>
            </a:gdLst>
            <a:ahLst/>
            <a:cxnLst/>
            <a:rect l="textAreaLeft" t="textAreaTop" r="textAreaRight" b="textAreaBottom"/>
            <a:pathLst>
              <a:path w="3382987" h="1154444">
                <a:moveTo>
                  <a:pt x="0" y="0"/>
                </a:moveTo>
                <a:lnTo>
                  <a:pt x="3382988" y="0"/>
                </a:lnTo>
                <a:lnTo>
                  <a:pt x="3382988" y="1154445"/>
                </a:lnTo>
                <a:lnTo>
                  <a:pt x="0" y="1154445"/>
                </a:lnTo>
                <a:lnTo>
                  <a:pt x="0" y="0"/>
                </a:lnTo>
                <a:close/>
              </a:path>
            </a:pathLst>
          </a:custGeom>
          <a:blipFill rotWithShape="0">
            <a:blip r:embed="rId1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16" name="Freeform 15"/>
          <p:cNvSpPr/>
          <p:nvPr/>
        </p:nvSpPr>
        <p:spPr>
          <a:xfrm>
            <a:off x="17259480" y="-971640"/>
            <a:ext cx="3103200" cy="3341160"/>
          </a:xfrm>
          <a:custGeom>
            <a:avLst/>
            <a:gdLst>
              <a:gd name="textAreaLeft" fmla="*/ 0 w 3103200"/>
              <a:gd name="textAreaRight" fmla="*/ 3104640 w 3103200"/>
              <a:gd name="textAreaTop" fmla="*/ 0 h 3341160"/>
              <a:gd name="textAreaBottom" fmla="*/ 3342600 h 3341160"/>
            </a:gdLst>
            <a:ahLst/>
            <a:cxnLst/>
            <a:rect l="textAreaLeft" t="textAreaTop" r="textAreaRight" b="textAreaBottom"/>
            <a:pathLst>
              <a:path w="3104522" h="3342688">
                <a:moveTo>
                  <a:pt x="0" y="0"/>
                </a:moveTo>
                <a:lnTo>
                  <a:pt x="3104522" y="0"/>
                </a:lnTo>
                <a:lnTo>
                  <a:pt x="3104522" y="3342689"/>
                </a:lnTo>
                <a:lnTo>
                  <a:pt x="0" y="3342689"/>
                </a:lnTo>
                <a:lnTo>
                  <a:pt x="0" y="0"/>
                </a:lnTo>
                <a:close/>
              </a:path>
            </a:pathLst>
          </a:custGeom>
          <a:blipFill rotWithShape="0">
            <a:blip r:embed="rId1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17" name="TextBox 16"/>
          <p:cNvSpPr/>
          <p:nvPr/>
        </p:nvSpPr>
        <p:spPr>
          <a:xfrm>
            <a:off x="0" y="1085760"/>
            <a:ext cx="18286560" cy="7048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999"/>
              </a:lnSpc>
            </a:pPr>
            <a:r>
              <a:rPr lang="en-US" sz="3000" b="0" strike="noStrike" spc="-60">
                <a:solidFill>
                  <a:srgbClr val="CB6CE6"/>
                </a:solidFill>
                <a:latin typeface="DM Sans Bold"/>
              </a:rPr>
              <a:t>METHODOLOGY</a:t>
            </a:r>
            <a:endParaRPr lang="en-US" sz="30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For the evaluation of each implementation, we define the following metrics:</a:t>
            </a:r>
            <a:endParaRPr lang="en-US" sz="2500" b="0" strike="noStrike" spc="-1">
              <a:solidFill>
                <a:srgbClr val="000000"/>
              </a:solidFill>
              <a:latin typeface="Arial"/>
            </a:endParaRPr>
          </a:p>
          <a:p>
            <a:pPr algn="ctr" defTabSz="914400">
              <a:lnSpc>
                <a:spcPts val="2500"/>
              </a:lnSpc>
            </a:pPr>
            <a:endParaRPr lang="en-US" sz="18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Precision: Measures the proportion of retrieved images that are relevant.</a:t>
            </a:r>
            <a:endParaRPr lang="en-US" sz="25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Precision = (Relevant images retrieved) / (Total number of images retrieved)</a:t>
            </a:r>
            <a:endParaRPr lang="en-US" sz="2500" b="0" strike="noStrike" spc="-1">
              <a:solidFill>
                <a:srgbClr val="000000"/>
              </a:solidFill>
              <a:latin typeface="Arial"/>
            </a:endParaRPr>
          </a:p>
          <a:p>
            <a:pPr algn="ctr" defTabSz="914400">
              <a:lnSpc>
                <a:spcPts val="2500"/>
              </a:lnSpc>
            </a:pPr>
            <a:endParaRPr lang="en-US" sz="18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Recall: Measures the proportion of relevant images that have been retrieved.</a:t>
            </a:r>
            <a:endParaRPr lang="en-US" sz="25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Recall = (Relevant images retrieved) / (Total number of relevant images)</a:t>
            </a:r>
            <a:endParaRPr lang="en-US" sz="2500" b="0" strike="noStrike" spc="-1">
              <a:solidFill>
                <a:srgbClr val="000000"/>
              </a:solidFill>
              <a:latin typeface="Arial"/>
            </a:endParaRPr>
          </a:p>
          <a:p>
            <a:pPr algn="ctr" defTabSz="914400">
              <a:lnSpc>
                <a:spcPts val="2500"/>
              </a:lnSpc>
            </a:pPr>
            <a:endParaRPr lang="en-US" sz="18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We set the total number of relevant images at 100 because we have 100 images of each category</a:t>
            </a:r>
            <a:endParaRPr lang="en-US" sz="2500" b="0" strike="noStrike" spc="-1">
              <a:solidFill>
                <a:srgbClr val="000000"/>
              </a:solidFill>
              <a:latin typeface="Arial"/>
            </a:endParaRPr>
          </a:p>
          <a:p>
            <a:pPr algn="ctr" defTabSz="914400">
              <a:lnSpc>
                <a:spcPts val="2500"/>
              </a:lnSpc>
            </a:pPr>
            <a:endParaRPr lang="en-US" sz="18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To evaluate the CBIR systems, we will observe both metrics, as well as the average execution time, as we aim to maintain a balance between results and computational resources. For each CBIR system, we will perform 10 queries and obtain the average values of precision and recall to get values more aligned with reality, as we have experimentally found that some categories perform better with certain models than others.</a:t>
            </a:r>
            <a:endParaRPr lang="en-US" sz="2500" b="0" strike="noStrike" spc="-1">
              <a:solidFill>
                <a:srgbClr val="000000"/>
              </a:solidFill>
              <a:latin typeface="Arial"/>
            </a:endParaRPr>
          </a:p>
          <a:p>
            <a:pPr algn="ctr" defTabSz="914400">
              <a:lnSpc>
                <a:spcPts val="2500"/>
              </a:lnSpc>
            </a:pPr>
            <a:endParaRPr lang="en-US" sz="18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We will always use the same 10 images to evaluate each CBIR system. This choice is based on our observation that certain classes tend to be more frequent in some implementations. The goal is to prevent a CBIR system from obtaining a biased precision, either lower or higher, due to the variable presence of images that could favor or hinder the model's performance.</a:t>
            </a:r>
            <a:endParaRPr lang="en-US" sz="25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 </a:t>
            </a:r>
            <a:endParaRPr lang="en-US" sz="25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reeform 2"/>
          <p:cNvSpPr/>
          <p:nvPr/>
        </p:nvSpPr>
        <p:spPr>
          <a:xfrm rot="16200000">
            <a:off x="3999240" y="-3997800"/>
            <a:ext cx="10285560" cy="18286560"/>
          </a:xfrm>
          <a:custGeom>
            <a:avLst/>
            <a:gdLst>
              <a:gd name="textAreaLeft" fmla="*/ 0 w 10285560"/>
              <a:gd name="textAreaRight" fmla="*/ 10287000 w 10285560"/>
              <a:gd name="textAreaTop" fmla="*/ 0 h 18286560"/>
              <a:gd name="textAreaBottom" fmla="*/ 18288000 h 18286560"/>
            </a:gdLst>
            <a:ahLst/>
            <a:cxnLst/>
            <a:rect l="textAreaLeft" t="textAreaTop" r="textAreaRight" b="textAreaBottom"/>
            <a:pathLst>
              <a:path w="10287000" h="18288000">
                <a:moveTo>
                  <a:pt x="10287000" y="0"/>
                </a:moveTo>
                <a:lnTo>
                  <a:pt x="10287000" y="18288000"/>
                </a:lnTo>
                <a:lnTo>
                  <a:pt x="0" y="18288000"/>
                </a:lnTo>
                <a:lnTo>
                  <a:pt x="0" y="0"/>
                </a:lnTo>
                <a:lnTo>
                  <a:pt x="1028700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19" name="TextBox 3"/>
          <p:cNvSpPr/>
          <p:nvPr/>
        </p:nvSpPr>
        <p:spPr>
          <a:xfrm>
            <a:off x="1845000" y="1795320"/>
            <a:ext cx="13784040" cy="5983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3492"/>
              </a:lnSpc>
            </a:pPr>
            <a:r>
              <a:rPr lang="en-US" sz="3600" b="0" strike="noStrike" spc="-1">
                <a:solidFill>
                  <a:srgbClr val="004AAD"/>
                </a:solidFill>
                <a:latin typeface="DM Sans Bold"/>
              </a:rPr>
              <a:t>Dataset</a:t>
            </a:r>
            <a:endParaRPr lang="en-US" sz="3600" b="0" strike="noStrike" spc="-1">
              <a:solidFill>
                <a:srgbClr val="000000"/>
              </a:solidFill>
              <a:latin typeface="Arial"/>
            </a:endParaRPr>
          </a:p>
          <a:p>
            <a:pPr algn="ctr" defTabSz="914400">
              <a:lnSpc>
                <a:spcPts val="2908"/>
              </a:lnSpc>
            </a:pPr>
            <a:r>
              <a:rPr lang="en-US" sz="3000" b="0" strike="noStrike" spc="-1">
                <a:solidFill>
                  <a:srgbClr val="000000"/>
                </a:solidFill>
                <a:latin typeface="DM Sans Bold"/>
              </a:rPr>
              <a:t>The dataset used to train and evaluate our CBIR systems is a subset of ImageNet. This dataset consists of 14 million images with a resolution of 64x64, labeled in over 1000 different classes. Since our problem does not involve classification, we can disregard the labels to train the model.</a:t>
            </a:r>
            <a:endParaRPr lang="en-US" sz="3000" b="0" strike="noStrike" spc="-1">
              <a:solidFill>
                <a:srgbClr val="000000"/>
              </a:solidFill>
              <a:latin typeface="Arial"/>
            </a:endParaRPr>
          </a:p>
          <a:p>
            <a:pPr algn="ctr" defTabSz="914400">
              <a:lnSpc>
                <a:spcPts val="2908"/>
              </a:lnSpc>
            </a:pPr>
            <a:r>
              <a:rPr lang="en-US" sz="3000" b="0" strike="noStrike" spc="-1">
                <a:solidFill>
                  <a:srgbClr val="000000"/>
                </a:solidFill>
                <a:latin typeface="DM Sans Bold"/>
              </a:rPr>
              <a:t>We have obtained a subset of this due to the large amount of images and storage space required by this dataset. We manually sampled the images from the original dataset, selecting 20 random classes and taking the first 100 images from each class, thus obtaining a total of 2000 images to train the models.</a:t>
            </a:r>
            <a:endParaRPr lang="en-US" sz="3000" b="0" strike="noStrike" spc="-1">
              <a:solidFill>
                <a:srgbClr val="000000"/>
              </a:solidFill>
              <a:latin typeface="Arial"/>
            </a:endParaRPr>
          </a:p>
          <a:p>
            <a:pPr algn="ctr" defTabSz="914400">
              <a:lnSpc>
                <a:spcPts val="2908"/>
              </a:lnSpc>
            </a:pPr>
            <a:r>
              <a:rPr lang="en-US" sz="3000" b="0" strike="noStrike" spc="-1">
                <a:solidFill>
                  <a:srgbClr val="000000"/>
                </a:solidFill>
                <a:latin typeface="DM Sans Bold"/>
              </a:rPr>
              <a:t>The randomly selected classes are:</a:t>
            </a:r>
            <a:endParaRPr lang="en-US" sz="3000" b="0" strike="noStrike" spc="-1">
              <a:solidFill>
                <a:srgbClr val="000000"/>
              </a:solidFill>
              <a:latin typeface="Arial"/>
            </a:endParaRPr>
          </a:p>
          <a:p>
            <a:pPr algn="ctr" defTabSz="914400">
              <a:lnSpc>
                <a:spcPts val="2908"/>
              </a:lnSpc>
            </a:pPr>
            <a:r>
              <a:rPr lang="en-US" sz="3000" b="0" strike="noStrike" spc="-1">
                <a:solidFill>
                  <a:srgbClr val="000000"/>
                </a:solidFill>
                <a:latin typeface="DM Sans Bold"/>
              </a:rPr>
              <a:t>Bus Nails Car Neck brace Plunger Cats Monkey Bridge Chair Dog Duck Pizza Sea iPod Banana Gas mask Bowtie Fly Ice cream Cannon</a:t>
            </a:r>
            <a:endParaRPr lang="en-US" sz="3000" b="0" strike="noStrike" spc="-1">
              <a:solidFill>
                <a:srgbClr val="000000"/>
              </a:solidFill>
              <a:latin typeface="Arial"/>
            </a:endParaRPr>
          </a:p>
          <a:p>
            <a:pPr algn="ctr" defTabSz="914400">
              <a:lnSpc>
                <a:spcPts val="2908"/>
              </a:lnSpc>
            </a:pPr>
            <a:endParaRPr lang="en-US" sz="1800" b="0" strike="noStrike" spc="-1">
              <a:solidFill>
                <a:srgbClr val="000000"/>
              </a:solidFill>
              <a:latin typeface="Arial"/>
            </a:endParaRPr>
          </a:p>
        </p:txBody>
      </p:sp>
      <p:sp>
        <p:nvSpPr>
          <p:cNvPr id="120" name="Freeform 4"/>
          <p:cNvSpPr/>
          <p:nvPr/>
        </p:nvSpPr>
        <p:spPr>
          <a:xfrm>
            <a:off x="-2329560" y="9018000"/>
            <a:ext cx="4898520" cy="3342600"/>
          </a:xfrm>
          <a:custGeom>
            <a:avLst/>
            <a:gdLst>
              <a:gd name="textAreaLeft" fmla="*/ 0 w 4898520"/>
              <a:gd name="textAreaRight" fmla="*/ 4899960 w 4898520"/>
              <a:gd name="textAreaTop" fmla="*/ 0 h 3342600"/>
              <a:gd name="textAreaBottom" fmla="*/ 3344040 h 3342600"/>
            </a:gdLst>
            <a:ahLst/>
            <a:cxnLst/>
            <a:rect l="textAreaLeft" t="textAreaTop" r="textAreaRight" b="textAreaBottom"/>
            <a:pathLst>
              <a:path w="4899948" h="3344214">
                <a:moveTo>
                  <a:pt x="0" y="0"/>
                </a:moveTo>
                <a:lnTo>
                  <a:pt x="4899947" y="0"/>
                </a:lnTo>
                <a:lnTo>
                  <a:pt x="4899947" y="3344214"/>
                </a:lnTo>
                <a:lnTo>
                  <a:pt x="0" y="3344214"/>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21" name="Freeform 5"/>
          <p:cNvSpPr/>
          <p:nvPr/>
        </p:nvSpPr>
        <p:spPr>
          <a:xfrm>
            <a:off x="5847120" y="9882360"/>
            <a:ext cx="3295440" cy="807840"/>
          </a:xfrm>
          <a:custGeom>
            <a:avLst/>
            <a:gdLst>
              <a:gd name="textAreaLeft" fmla="*/ 0 w 3295440"/>
              <a:gd name="textAreaRight" fmla="*/ 3296880 w 3295440"/>
              <a:gd name="textAreaTop" fmla="*/ 0 h 807840"/>
              <a:gd name="textAreaBottom" fmla="*/ 809280 h 807840"/>
            </a:gdLst>
            <a:ahLst/>
            <a:cxnLst/>
            <a:rect l="textAreaLeft" t="textAreaTop" r="textAreaRight" b="textAreaBottom"/>
            <a:pathLst>
              <a:path w="3296956" h="809253">
                <a:moveTo>
                  <a:pt x="0" y="0"/>
                </a:moveTo>
                <a:lnTo>
                  <a:pt x="3296956" y="0"/>
                </a:lnTo>
                <a:lnTo>
                  <a:pt x="3296956" y="809252"/>
                </a:lnTo>
                <a:lnTo>
                  <a:pt x="0" y="809252"/>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22" name="Freeform 6"/>
          <p:cNvSpPr/>
          <p:nvPr/>
        </p:nvSpPr>
        <p:spPr>
          <a:xfrm>
            <a:off x="14494680" y="9018000"/>
            <a:ext cx="4426560" cy="3480120"/>
          </a:xfrm>
          <a:custGeom>
            <a:avLst/>
            <a:gdLst>
              <a:gd name="textAreaLeft" fmla="*/ 0 w 4426560"/>
              <a:gd name="textAreaRight" fmla="*/ 4428000 w 4426560"/>
              <a:gd name="textAreaTop" fmla="*/ 0 h 3480120"/>
              <a:gd name="textAreaBottom" fmla="*/ 3481560 h 3480120"/>
            </a:gdLst>
            <a:ahLst/>
            <a:cxnLst/>
            <a:rect l="textAreaLeft" t="textAreaTop" r="textAreaRight" b="textAreaBottom"/>
            <a:pathLst>
              <a:path w="4427843" h="3481392">
                <a:moveTo>
                  <a:pt x="0" y="0"/>
                </a:moveTo>
                <a:lnTo>
                  <a:pt x="4427843" y="0"/>
                </a:lnTo>
                <a:lnTo>
                  <a:pt x="4427843" y="3481391"/>
                </a:lnTo>
                <a:lnTo>
                  <a:pt x="0" y="3481391"/>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23" name="Freeform 7"/>
          <p:cNvSpPr/>
          <p:nvPr/>
        </p:nvSpPr>
        <p:spPr>
          <a:xfrm>
            <a:off x="-763560" y="-1534320"/>
            <a:ext cx="4898520" cy="3067200"/>
          </a:xfrm>
          <a:custGeom>
            <a:avLst/>
            <a:gdLst>
              <a:gd name="textAreaLeft" fmla="*/ 0 w 4898520"/>
              <a:gd name="textAreaRight" fmla="*/ 4899960 w 4898520"/>
              <a:gd name="textAreaTop" fmla="*/ 0 h 3067200"/>
              <a:gd name="textAreaBottom" fmla="*/ 3068640 h 3067200"/>
            </a:gdLst>
            <a:ahLst/>
            <a:cxnLst/>
            <a:rect l="textAreaLeft" t="textAreaTop" r="textAreaRight" b="textAreaBottom"/>
            <a:pathLst>
              <a:path w="4899948" h="3068592">
                <a:moveTo>
                  <a:pt x="0" y="0"/>
                </a:moveTo>
                <a:lnTo>
                  <a:pt x="4899947" y="0"/>
                </a:lnTo>
                <a:lnTo>
                  <a:pt x="4899947" y="3068592"/>
                </a:lnTo>
                <a:lnTo>
                  <a:pt x="0" y="3068592"/>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24" name="Freeform 8"/>
          <p:cNvSpPr/>
          <p:nvPr/>
        </p:nvSpPr>
        <p:spPr>
          <a:xfrm>
            <a:off x="12801600" y="-3053880"/>
            <a:ext cx="4290840" cy="3869640"/>
          </a:xfrm>
          <a:custGeom>
            <a:avLst/>
            <a:gdLst>
              <a:gd name="textAreaLeft" fmla="*/ 0 w 4290840"/>
              <a:gd name="textAreaRight" fmla="*/ 4292280 w 4290840"/>
              <a:gd name="textAreaTop" fmla="*/ 0 h 3869640"/>
              <a:gd name="textAreaBottom" fmla="*/ 3871080 h 3869640"/>
            </a:gdLst>
            <a:ahLst/>
            <a:cxnLst/>
            <a:rect l="textAreaLeft" t="textAreaTop" r="textAreaRight" b="textAreaBottom"/>
            <a:pathLst>
              <a:path w="4292424" h="3870986">
                <a:moveTo>
                  <a:pt x="0" y="0"/>
                </a:moveTo>
                <a:lnTo>
                  <a:pt x="4292424" y="0"/>
                </a:lnTo>
                <a:lnTo>
                  <a:pt x="4292424" y="3870986"/>
                </a:lnTo>
                <a:lnTo>
                  <a:pt x="0" y="3870986"/>
                </a:lnTo>
                <a:lnTo>
                  <a:pt x="0"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25" name="Freeform 9"/>
          <p:cNvSpPr/>
          <p:nvPr/>
        </p:nvSpPr>
        <p:spPr>
          <a:xfrm>
            <a:off x="10139040" y="9258480"/>
            <a:ext cx="4074840" cy="2862000"/>
          </a:xfrm>
          <a:custGeom>
            <a:avLst/>
            <a:gdLst>
              <a:gd name="textAreaLeft" fmla="*/ 0 w 4074840"/>
              <a:gd name="textAreaRight" fmla="*/ 4076280 w 4074840"/>
              <a:gd name="textAreaTop" fmla="*/ 0 h 2862000"/>
              <a:gd name="textAreaBottom" fmla="*/ 2863440 h 2862000"/>
            </a:gdLst>
            <a:ahLst/>
            <a:cxnLst/>
            <a:rect l="textAreaLeft" t="textAreaTop" r="textAreaRight" b="textAreaBottom"/>
            <a:pathLst>
              <a:path w="4076270" h="2863579">
                <a:moveTo>
                  <a:pt x="0" y="0"/>
                </a:moveTo>
                <a:lnTo>
                  <a:pt x="4076270" y="0"/>
                </a:lnTo>
                <a:lnTo>
                  <a:pt x="4076270" y="2863579"/>
                </a:lnTo>
                <a:lnTo>
                  <a:pt x="0" y="2863579"/>
                </a:lnTo>
                <a:lnTo>
                  <a:pt x="0" y="0"/>
                </a:lnTo>
                <a:close/>
              </a:path>
            </a:pathLst>
          </a:custGeom>
          <a:blipFill rotWithShape="0">
            <a:blip r:embed="rId8"/>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26" name="Freeform 10"/>
          <p:cNvSpPr/>
          <p:nvPr/>
        </p:nvSpPr>
        <p:spPr>
          <a:xfrm>
            <a:off x="7495560" y="-3297960"/>
            <a:ext cx="5491440" cy="4113360"/>
          </a:xfrm>
          <a:custGeom>
            <a:avLst/>
            <a:gdLst>
              <a:gd name="textAreaLeft" fmla="*/ 0 w 5491440"/>
              <a:gd name="textAreaRight" fmla="*/ 5492880 w 5491440"/>
              <a:gd name="textAreaTop" fmla="*/ 0 h 4113360"/>
              <a:gd name="textAreaBottom" fmla="*/ 4114800 h 4113360"/>
            </a:gdLst>
            <a:ahLst/>
            <a:cxnLst/>
            <a:rect l="textAreaLeft" t="textAreaTop" r="textAreaRight" b="textAreaBottom"/>
            <a:pathLst>
              <a:path w="5493058" h="4114800">
                <a:moveTo>
                  <a:pt x="0" y="0"/>
                </a:moveTo>
                <a:lnTo>
                  <a:pt x="5493058" y="0"/>
                </a:lnTo>
                <a:lnTo>
                  <a:pt x="5493058" y="4114800"/>
                </a:lnTo>
                <a:lnTo>
                  <a:pt x="0" y="4114800"/>
                </a:lnTo>
                <a:lnTo>
                  <a:pt x="0" y="0"/>
                </a:lnTo>
                <a:close/>
              </a:path>
            </a:pathLst>
          </a:custGeom>
          <a:blipFill rotWithShape="0">
            <a:blip r:embed="rId9"/>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27" name="Freeform 11"/>
          <p:cNvSpPr/>
          <p:nvPr/>
        </p:nvSpPr>
        <p:spPr>
          <a:xfrm rot="4747800">
            <a:off x="-2971080" y="3663720"/>
            <a:ext cx="4894560" cy="2734200"/>
          </a:xfrm>
          <a:custGeom>
            <a:avLst/>
            <a:gdLst>
              <a:gd name="textAreaLeft" fmla="*/ 0 w 4894560"/>
              <a:gd name="textAreaRight" fmla="*/ 4896000 w 4894560"/>
              <a:gd name="textAreaTop" fmla="*/ 0 h 2734200"/>
              <a:gd name="textAreaBottom" fmla="*/ 2735640 h 2734200"/>
            </a:gdLst>
            <a:ahLst/>
            <a:cxnLst/>
            <a:rect l="textAreaLeft" t="textAreaTop" r="textAreaRight" b="textAreaBottom"/>
            <a:pathLst>
              <a:path w="4896097" h="2735694">
                <a:moveTo>
                  <a:pt x="0" y="0"/>
                </a:moveTo>
                <a:lnTo>
                  <a:pt x="4896097" y="0"/>
                </a:lnTo>
                <a:lnTo>
                  <a:pt x="4896097" y="2735694"/>
                </a:lnTo>
                <a:lnTo>
                  <a:pt x="0" y="2735694"/>
                </a:lnTo>
                <a:lnTo>
                  <a:pt x="0" y="0"/>
                </a:lnTo>
                <a:close/>
              </a:path>
            </a:pathLst>
          </a:custGeom>
          <a:blipFill rotWithShape="0">
            <a:blip r:embed="rId10"/>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28" name="Freeform 12"/>
          <p:cNvSpPr/>
          <p:nvPr/>
        </p:nvSpPr>
        <p:spPr>
          <a:xfrm>
            <a:off x="4861080" y="-2102400"/>
            <a:ext cx="2891160" cy="2917800"/>
          </a:xfrm>
          <a:custGeom>
            <a:avLst/>
            <a:gdLst>
              <a:gd name="textAreaLeft" fmla="*/ 0 w 2891160"/>
              <a:gd name="textAreaRight" fmla="*/ 2892600 w 2891160"/>
              <a:gd name="textAreaTop" fmla="*/ 0 h 2917800"/>
              <a:gd name="textAreaBottom" fmla="*/ 2919240 h 2917800"/>
            </a:gdLst>
            <a:ahLst/>
            <a:cxnLst/>
            <a:rect l="textAreaLeft" t="textAreaTop" r="textAreaRight" b="textAreaBottom"/>
            <a:pathLst>
              <a:path w="2892762" h="2919301">
                <a:moveTo>
                  <a:pt x="0" y="0"/>
                </a:moveTo>
                <a:lnTo>
                  <a:pt x="2892761" y="0"/>
                </a:lnTo>
                <a:lnTo>
                  <a:pt x="2892761" y="2919300"/>
                </a:lnTo>
                <a:lnTo>
                  <a:pt x="0" y="2919300"/>
                </a:lnTo>
                <a:lnTo>
                  <a:pt x="0" y="0"/>
                </a:lnTo>
                <a:close/>
              </a:path>
            </a:pathLst>
          </a:custGeom>
          <a:blipFill rotWithShape="0">
            <a:blip r:embed="rId11"/>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29" name="Freeform 13"/>
          <p:cNvSpPr/>
          <p:nvPr/>
        </p:nvSpPr>
        <p:spPr>
          <a:xfrm>
            <a:off x="17494920" y="2370960"/>
            <a:ext cx="3574080" cy="3574080"/>
          </a:xfrm>
          <a:custGeom>
            <a:avLst/>
            <a:gdLst>
              <a:gd name="textAreaLeft" fmla="*/ 0 w 3574080"/>
              <a:gd name="textAreaRight" fmla="*/ 3575520 w 3574080"/>
              <a:gd name="textAreaTop" fmla="*/ 0 h 3574080"/>
              <a:gd name="textAreaBottom" fmla="*/ 3575520 h 3574080"/>
            </a:gdLst>
            <a:ahLst/>
            <a:cxnLst/>
            <a:rect l="textAreaLeft" t="textAreaTop" r="textAreaRight" b="textAreaBottom"/>
            <a:pathLst>
              <a:path w="3575541" h="3575541">
                <a:moveTo>
                  <a:pt x="0" y="0"/>
                </a:moveTo>
                <a:lnTo>
                  <a:pt x="3575541" y="0"/>
                </a:lnTo>
                <a:lnTo>
                  <a:pt x="3575541" y="3575541"/>
                </a:lnTo>
                <a:lnTo>
                  <a:pt x="0" y="3575541"/>
                </a:lnTo>
                <a:lnTo>
                  <a:pt x="0" y="0"/>
                </a:lnTo>
                <a:close/>
              </a:path>
            </a:pathLst>
          </a:custGeom>
          <a:blipFill rotWithShape="0">
            <a:blip r:embed="rId1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30" name="Freeform 14"/>
          <p:cNvSpPr/>
          <p:nvPr/>
        </p:nvSpPr>
        <p:spPr>
          <a:xfrm>
            <a:off x="2570400" y="9496800"/>
            <a:ext cx="2585520" cy="2385000"/>
          </a:xfrm>
          <a:custGeom>
            <a:avLst/>
            <a:gdLst>
              <a:gd name="textAreaLeft" fmla="*/ 0 w 2585520"/>
              <a:gd name="textAreaRight" fmla="*/ 2586960 w 2585520"/>
              <a:gd name="textAreaTop" fmla="*/ 0 h 2385000"/>
              <a:gd name="textAreaBottom" fmla="*/ 2386440 h 2385000"/>
            </a:gdLst>
            <a:ahLst/>
            <a:cxnLst/>
            <a:rect l="textAreaLeft" t="textAreaTop" r="textAreaRight" b="textAreaBottom"/>
            <a:pathLst>
              <a:path w="2587020" h="2386526">
                <a:moveTo>
                  <a:pt x="0" y="0"/>
                </a:moveTo>
                <a:lnTo>
                  <a:pt x="2587020" y="0"/>
                </a:lnTo>
                <a:lnTo>
                  <a:pt x="2587020" y="2386526"/>
                </a:lnTo>
                <a:lnTo>
                  <a:pt x="0" y="2386526"/>
                </a:lnTo>
                <a:lnTo>
                  <a:pt x="0" y="0"/>
                </a:lnTo>
                <a:close/>
              </a:path>
            </a:pathLst>
          </a:custGeom>
          <a:blipFill rotWithShape="0">
            <a:blip r:embed="rId1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31" name="Freeform 15"/>
          <p:cNvSpPr/>
          <p:nvPr/>
        </p:nvSpPr>
        <p:spPr>
          <a:xfrm rot="16317600">
            <a:off x="16595280" y="6971040"/>
            <a:ext cx="3381480" cy="1153080"/>
          </a:xfrm>
          <a:custGeom>
            <a:avLst/>
            <a:gdLst>
              <a:gd name="textAreaLeft" fmla="*/ 0 w 3381480"/>
              <a:gd name="textAreaRight" fmla="*/ 3382920 w 3381480"/>
              <a:gd name="textAreaTop" fmla="*/ 0 h 1153080"/>
              <a:gd name="textAreaBottom" fmla="*/ 1154520 h 1153080"/>
            </a:gdLst>
            <a:ahLst/>
            <a:cxnLst/>
            <a:rect l="textAreaLeft" t="textAreaTop" r="textAreaRight" b="textAreaBottom"/>
            <a:pathLst>
              <a:path w="3382987" h="1154444">
                <a:moveTo>
                  <a:pt x="0" y="0"/>
                </a:moveTo>
                <a:lnTo>
                  <a:pt x="3382988" y="0"/>
                </a:lnTo>
                <a:lnTo>
                  <a:pt x="3382988" y="1154445"/>
                </a:lnTo>
                <a:lnTo>
                  <a:pt x="0" y="1154445"/>
                </a:lnTo>
                <a:lnTo>
                  <a:pt x="0" y="0"/>
                </a:lnTo>
                <a:close/>
              </a:path>
            </a:pathLst>
          </a:custGeom>
          <a:blipFill rotWithShape="0">
            <a:blip r:embed="rId1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32" name="Freeform 16"/>
          <p:cNvSpPr/>
          <p:nvPr/>
        </p:nvSpPr>
        <p:spPr>
          <a:xfrm>
            <a:off x="17259480" y="-971640"/>
            <a:ext cx="3103200" cy="3341160"/>
          </a:xfrm>
          <a:custGeom>
            <a:avLst/>
            <a:gdLst>
              <a:gd name="textAreaLeft" fmla="*/ 0 w 3103200"/>
              <a:gd name="textAreaRight" fmla="*/ 3104640 w 3103200"/>
              <a:gd name="textAreaTop" fmla="*/ 0 h 3341160"/>
              <a:gd name="textAreaBottom" fmla="*/ 3342600 h 3341160"/>
            </a:gdLst>
            <a:ahLst/>
            <a:cxnLst/>
            <a:rect l="textAreaLeft" t="textAreaTop" r="textAreaRight" b="textAreaBottom"/>
            <a:pathLst>
              <a:path w="3104522" h="3342688">
                <a:moveTo>
                  <a:pt x="0" y="0"/>
                </a:moveTo>
                <a:lnTo>
                  <a:pt x="3104522" y="0"/>
                </a:lnTo>
                <a:lnTo>
                  <a:pt x="3104522" y="3342689"/>
                </a:lnTo>
                <a:lnTo>
                  <a:pt x="0" y="3342689"/>
                </a:lnTo>
                <a:lnTo>
                  <a:pt x="0" y="0"/>
                </a:lnTo>
                <a:close/>
              </a:path>
            </a:pathLst>
          </a:custGeom>
          <a:blipFill rotWithShape="0">
            <a:blip r:embed="rId1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Freeform 2"/>
          <p:cNvSpPr/>
          <p:nvPr/>
        </p:nvSpPr>
        <p:spPr>
          <a:xfrm rot="16200000">
            <a:off x="3999240" y="-3997800"/>
            <a:ext cx="10285560" cy="18286560"/>
          </a:xfrm>
          <a:custGeom>
            <a:avLst/>
            <a:gdLst>
              <a:gd name="textAreaLeft" fmla="*/ 0 w 10285560"/>
              <a:gd name="textAreaRight" fmla="*/ 10287000 w 10285560"/>
              <a:gd name="textAreaTop" fmla="*/ 0 h 18286560"/>
              <a:gd name="textAreaBottom" fmla="*/ 18288000 h 18286560"/>
            </a:gdLst>
            <a:ahLst/>
            <a:cxnLst/>
            <a:rect l="textAreaLeft" t="textAreaTop" r="textAreaRight" b="textAreaBottom"/>
            <a:pathLst>
              <a:path w="10287000" h="18288000">
                <a:moveTo>
                  <a:pt x="10287000" y="0"/>
                </a:moveTo>
                <a:lnTo>
                  <a:pt x="10287000" y="18288000"/>
                </a:lnTo>
                <a:lnTo>
                  <a:pt x="0" y="18288000"/>
                </a:lnTo>
                <a:lnTo>
                  <a:pt x="0" y="0"/>
                </a:lnTo>
                <a:lnTo>
                  <a:pt x="1028700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34" name="Freeform 3"/>
          <p:cNvSpPr/>
          <p:nvPr/>
        </p:nvSpPr>
        <p:spPr>
          <a:xfrm>
            <a:off x="-2329560" y="9018000"/>
            <a:ext cx="4898520" cy="3342600"/>
          </a:xfrm>
          <a:custGeom>
            <a:avLst/>
            <a:gdLst>
              <a:gd name="textAreaLeft" fmla="*/ 0 w 4898520"/>
              <a:gd name="textAreaRight" fmla="*/ 4899960 w 4898520"/>
              <a:gd name="textAreaTop" fmla="*/ 0 h 3342600"/>
              <a:gd name="textAreaBottom" fmla="*/ 3344040 h 3342600"/>
            </a:gdLst>
            <a:ahLst/>
            <a:cxnLst/>
            <a:rect l="textAreaLeft" t="textAreaTop" r="textAreaRight" b="textAreaBottom"/>
            <a:pathLst>
              <a:path w="4899948" h="3344214">
                <a:moveTo>
                  <a:pt x="0" y="0"/>
                </a:moveTo>
                <a:lnTo>
                  <a:pt x="4899947" y="0"/>
                </a:lnTo>
                <a:lnTo>
                  <a:pt x="4899947" y="3344214"/>
                </a:lnTo>
                <a:lnTo>
                  <a:pt x="0" y="3344214"/>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35" name="Freeform 4"/>
          <p:cNvSpPr/>
          <p:nvPr/>
        </p:nvSpPr>
        <p:spPr>
          <a:xfrm>
            <a:off x="5847120" y="9882360"/>
            <a:ext cx="3295440" cy="807840"/>
          </a:xfrm>
          <a:custGeom>
            <a:avLst/>
            <a:gdLst>
              <a:gd name="textAreaLeft" fmla="*/ 0 w 3295440"/>
              <a:gd name="textAreaRight" fmla="*/ 3296880 w 3295440"/>
              <a:gd name="textAreaTop" fmla="*/ 0 h 807840"/>
              <a:gd name="textAreaBottom" fmla="*/ 809280 h 807840"/>
            </a:gdLst>
            <a:ahLst/>
            <a:cxnLst/>
            <a:rect l="textAreaLeft" t="textAreaTop" r="textAreaRight" b="textAreaBottom"/>
            <a:pathLst>
              <a:path w="3296956" h="809253">
                <a:moveTo>
                  <a:pt x="0" y="0"/>
                </a:moveTo>
                <a:lnTo>
                  <a:pt x="3296956" y="0"/>
                </a:lnTo>
                <a:lnTo>
                  <a:pt x="3296956" y="809252"/>
                </a:lnTo>
                <a:lnTo>
                  <a:pt x="0" y="809252"/>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36" name="Freeform 5"/>
          <p:cNvSpPr/>
          <p:nvPr/>
        </p:nvSpPr>
        <p:spPr>
          <a:xfrm>
            <a:off x="14494680" y="9018000"/>
            <a:ext cx="4426560" cy="3480120"/>
          </a:xfrm>
          <a:custGeom>
            <a:avLst/>
            <a:gdLst>
              <a:gd name="textAreaLeft" fmla="*/ 0 w 4426560"/>
              <a:gd name="textAreaRight" fmla="*/ 4428000 w 4426560"/>
              <a:gd name="textAreaTop" fmla="*/ 0 h 3480120"/>
              <a:gd name="textAreaBottom" fmla="*/ 3481560 h 3480120"/>
            </a:gdLst>
            <a:ahLst/>
            <a:cxnLst/>
            <a:rect l="textAreaLeft" t="textAreaTop" r="textAreaRight" b="textAreaBottom"/>
            <a:pathLst>
              <a:path w="4427843" h="3481392">
                <a:moveTo>
                  <a:pt x="0" y="0"/>
                </a:moveTo>
                <a:lnTo>
                  <a:pt x="4427843" y="0"/>
                </a:lnTo>
                <a:lnTo>
                  <a:pt x="4427843" y="3481391"/>
                </a:lnTo>
                <a:lnTo>
                  <a:pt x="0" y="3481391"/>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37" name="Freeform 6"/>
          <p:cNvSpPr/>
          <p:nvPr/>
        </p:nvSpPr>
        <p:spPr>
          <a:xfrm>
            <a:off x="-763560" y="-1534320"/>
            <a:ext cx="4898520" cy="3067200"/>
          </a:xfrm>
          <a:custGeom>
            <a:avLst/>
            <a:gdLst>
              <a:gd name="textAreaLeft" fmla="*/ 0 w 4898520"/>
              <a:gd name="textAreaRight" fmla="*/ 4899960 w 4898520"/>
              <a:gd name="textAreaTop" fmla="*/ 0 h 3067200"/>
              <a:gd name="textAreaBottom" fmla="*/ 3068640 h 3067200"/>
            </a:gdLst>
            <a:ahLst/>
            <a:cxnLst/>
            <a:rect l="textAreaLeft" t="textAreaTop" r="textAreaRight" b="textAreaBottom"/>
            <a:pathLst>
              <a:path w="4899948" h="3068592">
                <a:moveTo>
                  <a:pt x="0" y="0"/>
                </a:moveTo>
                <a:lnTo>
                  <a:pt x="4899947" y="0"/>
                </a:lnTo>
                <a:lnTo>
                  <a:pt x="4899947" y="3068592"/>
                </a:lnTo>
                <a:lnTo>
                  <a:pt x="0" y="3068592"/>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38" name="Freeform 7"/>
          <p:cNvSpPr/>
          <p:nvPr/>
        </p:nvSpPr>
        <p:spPr>
          <a:xfrm>
            <a:off x="12801600" y="-3053880"/>
            <a:ext cx="4290840" cy="3869640"/>
          </a:xfrm>
          <a:custGeom>
            <a:avLst/>
            <a:gdLst>
              <a:gd name="textAreaLeft" fmla="*/ 0 w 4290840"/>
              <a:gd name="textAreaRight" fmla="*/ 4292280 w 4290840"/>
              <a:gd name="textAreaTop" fmla="*/ 0 h 3869640"/>
              <a:gd name="textAreaBottom" fmla="*/ 3871080 h 3869640"/>
            </a:gdLst>
            <a:ahLst/>
            <a:cxnLst/>
            <a:rect l="textAreaLeft" t="textAreaTop" r="textAreaRight" b="textAreaBottom"/>
            <a:pathLst>
              <a:path w="4292424" h="3870986">
                <a:moveTo>
                  <a:pt x="0" y="0"/>
                </a:moveTo>
                <a:lnTo>
                  <a:pt x="4292424" y="0"/>
                </a:lnTo>
                <a:lnTo>
                  <a:pt x="4292424" y="3870986"/>
                </a:lnTo>
                <a:lnTo>
                  <a:pt x="0" y="3870986"/>
                </a:lnTo>
                <a:lnTo>
                  <a:pt x="0"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39" name="Freeform 8"/>
          <p:cNvSpPr/>
          <p:nvPr/>
        </p:nvSpPr>
        <p:spPr>
          <a:xfrm>
            <a:off x="10139040" y="9258480"/>
            <a:ext cx="4074840" cy="2862000"/>
          </a:xfrm>
          <a:custGeom>
            <a:avLst/>
            <a:gdLst>
              <a:gd name="textAreaLeft" fmla="*/ 0 w 4074840"/>
              <a:gd name="textAreaRight" fmla="*/ 4076280 w 4074840"/>
              <a:gd name="textAreaTop" fmla="*/ 0 h 2862000"/>
              <a:gd name="textAreaBottom" fmla="*/ 2863440 h 2862000"/>
            </a:gdLst>
            <a:ahLst/>
            <a:cxnLst/>
            <a:rect l="textAreaLeft" t="textAreaTop" r="textAreaRight" b="textAreaBottom"/>
            <a:pathLst>
              <a:path w="4076270" h="2863579">
                <a:moveTo>
                  <a:pt x="0" y="0"/>
                </a:moveTo>
                <a:lnTo>
                  <a:pt x="4076270" y="0"/>
                </a:lnTo>
                <a:lnTo>
                  <a:pt x="4076270" y="2863579"/>
                </a:lnTo>
                <a:lnTo>
                  <a:pt x="0" y="2863579"/>
                </a:lnTo>
                <a:lnTo>
                  <a:pt x="0" y="0"/>
                </a:lnTo>
                <a:close/>
              </a:path>
            </a:pathLst>
          </a:custGeom>
          <a:blipFill rotWithShape="0">
            <a:blip r:embed="rId8"/>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40" name="Freeform 9"/>
          <p:cNvSpPr/>
          <p:nvPr/>
        </p:nvSpPr>
        <p:spPr>
          <a:xfrm>
            <a:off x="7495560" y="-3297960"/>
            <a:ext cx="5491440" cy="4113360"/>
          </a:xfrm>
          <a:custGeom>
            <a:avLst/>
            <a:gdLst>
              <a:gd name="textAreaLeft" fmla="*/ 0 w 5491440"/>
              <a:gd name="textAreaRight" fmla="*/ 5492880 w 5491440"/>
              <a:gd name="textAreaTop" fmla="*/ 0 h 4113360"/>
              <a:gd name="textAreaBottom" fmla="*/ 4114800 h 4113360"/>
            </a:gdLst>
            <a:ahLst/>
            <a:cxnLst/>
            <a:rect l="textAreaLeft" t="textAreaTop" r="textAreaRight" b="textAreaBottom"/>
            <a:pathLst>
              <a:path w="5493058" h="4114800">
                <a:moveTo>
                  <a:pt x="0" y="0"/>
                </a:moveTo>
                <a:lnTo>
                  <a:pt x="5493058" y="0"/>
                </a:lnTo>
                <a:lnTo>
                  <a:pt x="5493058" y="4114800"/>
                </a:lnTo>
                <a:lnTo>
                  <a:pt x="0" y="4114800"/>
                </a:lnTo>
                <a:lnTo>
                  <a:pt x="0" y="0"/>
                </a:lnTo>
                <a:close/>
              </a:path>
            </a:pathLst>
          </a:custGeom>
          <a:blipFill rotWithShape="0">
            <a:blip r:embed="rId9"/>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41" name="Freeform 10"/>
          <p:cNvSpPr/>
          <p:nvPr/>
        </p:nvSpPr>
        <p:spPr>
          <a:xfrm rot="4747800">
            <a:off x="-2971080" y="3663720"/>
            <a:ext cx="4894560" cy="2734200"/>
          </a:xfrm>
          <a:custGeom>
            <a:avLst/>
            <a:gdLst>
              <a:gd name="textAreaLeft" fmla="*/ 0 w 4894560"/>
              <a:gd name="textAreaRight" fmla="*/ 4896000 w 4894560"/>
              <a:gd name="textAreaTop" fmla="*/ 0 h 2734200"/>
              <a:gd name="textAreaBottom" fmla="*/ 2735640 h 2734200"/>
            </a:gdLst>
            <a:ahLst/>
            <a:cxnLst/>
            <a:rect l="textAreaLeft" t="textAreaTop" r="textAreaRight" b="textAreaBottom"/>
            <a:pathLst>
              <a:path w="4896097" h="2735694">
                <a:moveTo>
                  <a:pt x="0" y="0"/>
                </a:moveTo>
                <a:lnTo>
                  <a:pt x="4896097" y="0"/>
                </a:lnTo>
                <a:lnTo>
                  <a:pt x="4896097" y="2735694"/>
                </a:lnTo>
                <a:lnTo>
                  <a:pt x="0" y="2735694"/>
                </a:lnTo>
                <a:lnTo>
                  <a:pt x="0" y="0"/>
                </a:lnTo>
                <a:close/>
              </a:path>
            </a:pathLst>
          </a:custGeom>
          <a:blipFill rotWithShape="0">
            <a:blip r:embed="rId10"/>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42" name="Freeform 11"/>
          <p:cNvSpPr/>
          <p:nvPr/>
        </p:nvSpPr>
        <p:spPr>
          <a:xfrm>
            <a:off x="4861080" y="-2102400"/>
            <a:ext cx="2891160" cy="2917800"/>
          </a:xfrm>
          <a:custGeom>
            <a:avLst/>
            <a:gdLst>
              <a:gd name="textAreaLeft" fmla="*/ 0 w 2891160"/>
              <a:gd name="textAreaRight" fmla="*/ 2892600 w 2891160"/>
              <a:gd name="textAreaTop" fmla="*/ 0 h 2917800"/>
              <a:gd name="textAreaBottom" fmla="*/ 2919240 h 2917800"/>
            </a:gdLst>
            <a:ahLst/>
            <a:cxnLst/>
            <a:rect l="textAreaLeft" t="textAreaTop" r="textAreaRight" b="textAreaBottom"/>
            <a:pathLst>
              <a:path w="2892762" h="2919301">
                <a:moveTo>
                  <a:pt x="0" y="0"/>
                </a:moveTo>
                <a:lnTo>
                  <a:pt x="2892761" y="0"/>
                </a:lnTo>
                <a:lnTo>
                  <a:pt x="2892761" y="2919300"/>
                </a:lnTo>
                <a:lnTo>
                  <a:pt x="0" y="2919300"/>
                </a:lnTo>
                <a:lnTo>
                  <a:pt x="0" y="0"/>
                </a:lnTo>
                <a:close/>
              </a:path>
            </a:pathLst>
          </a:custGeom>
          <a:blipFill rotWithShape="0">
            <a:blip r:embed="rId11"/>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43" name="Freeform 12"/>
          <p:cNvSpPr/>
          <p:nvPr/>
        </p:nvSpPr>
        <p:spPr>
          <a:xfrm>
            <a:off x="17494920" y="2370960"/>
            <a:ext cx="3574080" cy="3574080"/>
          </a:xfrm>
          <a:custGeom>
            <a:avLst/>
            <a:gdLst>
              <a:gd name="textAreaLeft" fmla="*/ 0 w 3574080"/>
              <a:gd name="textAreaRight" fmla="*/ 3575520 w 3574080"/>
              <a:gd name="textAreaTop" fmla="*/ 0 h 3574080"/>
              <a:gd name="textAreaBottom" fmla="*/ 3575520 h 3574080"/>
            </a:gdLst>
            <a:ahLst/>
            <a:cxnLst/>
            <a:rect l="textAreaLeft" t="textAreaTop" r="textAreaRight" b="textAreaBottom"/>
            <a:pathLst>
              <a:path w="3575541" h="3575541">
                <a:moveTo>
                  <a:pt x="0" y="0"/>
                </a:moveTo>
                <a:lnTo>
                  <a:pt x="3575541" y="0"/>
                </a:lnTo>
                <a:lnTo>
                  <a:pt x="3575541" y="3575541"/>
                </a:lnTo>
                <a:lnTo>
                  <a:pt x="0" y="3575541"/>
                </a:lnTo>
                <a:lnTo>
                  <a:pt x="0" y="0"/>
                </a:lnTo>
                <a:close/>
              </a:path>
            </a:pathLst>
          </a:custGeom>
          <a:blipFill rotWithShape="0">
            <a:blip r:embed="rId1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44" name="Freeform 13"/>
          <p:cNvSpPr/>
          <p:nvPr/>
        </p:nvSpPr>
        <p:spPr>
          <a:xfrm>
            <a:off x="2570400" y="9496800"/>
            <a:ext cx="2585520" cy="2385000"/>
          </a:xfrm>
          <a:custGeom>
            <a:avLst/>
            <a:gdLst>
              <a:gd name="textAreaLeft" fmla="*/ 0 w 2585520"/>
              <a:gd name="textAreaRight" fmla="*/ 2586960 w 2585520"/>
              <a:gd name="textAreaTop" fmla="*/ 0 h 2385000"/>
              <a:gd name="textAreaBottom" fmla="*/ 2386440 h 2385000"/>
            </a:gdLst>
            <a:ahLst/>
            <a:cxnLst/>
            <a:rect l="textAreaLeft" t="textAreaTop" r="textAreaRight" b="textAreaBottom"/>
            <a:pathLst>
              <a:path w="2587020" h="2386526">
                <a:moveTo>
                  <a:pt x="0" y="0"/>
                </a:moveTo>
                <a:lnTo>
                  <a:pt x="2587020" y="0"/>
                </a:lnTo>
                <a:lnTo>
                  <a:pt x="2587020" y="2386526"/>
                </a:lnTo>
                <a:lnTo>
                  <a:pt x="0" y="2386526"/>
                </a:lnTo>
                <a:lnTo>
                  <a:pt x="0" y="0"/>
                </a:lnTo>
                <a:close/>
              </a:path>
            </a:pathLst>
          </a:custGeom>
          <a:blipFill rotWithShape="0">
            <a:blip r:embed="rId1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45" name="Freeform 14"/>
          <p:cNvSpPr/>
          <p:nvPr/>
        </p:nvSpPr>
        <p:spPr>
          <a:xfrm rot="16317600">
            <a:off x="16595280" y="6971040"/>
            <a:ext cx="3381480" cy="1153080"/>
          </a:xfrm>
          <a:custGeom>
            <a:avLst/>
            <a:gdLst>
              <a:gd name="textAreaLeft" fmla="*/ 0 w 3381480"/>
              <a:gd name="textAreaRight" fmla="*/ 3382920 w 3381480"/>
              <a:gd name="textAreaTop" fmla="*/ 0 h 1153080"/>
              <a:gd name="textAreaBottom" fmla="*/ 1154520 h 1153080"/>
            </a:gdLst>
            <a:ahLst/>
            <a:cxnLst/>
            <a:rect l="textAreaLeft" t="textAreaTop" r="textAreaRight" b="textAreaBottom"/>
            <a:pathLst>
              <a:path w="3382987" h="1154444">
                <a:moveTo>
                  <a:pt x="0" y="0"/>
                </a:moveTo>
                <a:lnTo>
                  <a:pt x="3382988" y="0"/>
                </a:lnTo>
                <a:lnTo>
                  <a:pt x="3382988" y="1154445"/>
                </a:lnTo>
                <a:lnTo>
                  <a:pt x="0" y="1154445"/>
                </a:lnTo>
                <a:lnTo>
                  <a:pt x="0" y="0"/>
                </a:lnTo>
                <a:close/>
              </a:path>
            </a:pathLst>
          </a:custGeom>
          <a:blipFill rotWithShape="0">
            <a:blip r:embed="rId1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46" name="Freeform 15"/>
          <p:cNvSpPr/>
          <p:nvPr/>
        </p:nvSpPr>
        <p:spPr>
          <a:xfrm>
            <a:off x="17259480" y="-971640"/>
            <a:ext cx="3103200" cy="3341160"/>
          </a:xfrm>
          <a:custGeom>
            <a:avLst/>
            <a:gdLst>
              <a:gd name="textAreaLeft" fmla="*/ 0 w 3103200"/>
              <a:gd name="textAreaRight" fmla="*/ 3104640 w 3103200"/>
              <a:gd name="textAreaTop" fmla="*/ 0 h 3341160"/>
              <a:gd name="textAreaBottom" fmla="*/ 3342600 h 3341160"/>
            </a:gdLst>
            <a:ahLst/>
            <a:cxnLst/>
            <a:rect l="textAreaLeft" t="textAreaTop" r="textAreaRight" b="textAreaBottom"/>
            <a:pathLst>
              <a:path w="3104522" h="3342688">
                <a:moveTo>
                  <a:pt x="0" y="0"/>
                </a:moveTo>
                <a:lnTo>
                  <a:pt x="3104522" y="0"/>
                </a:lnTo>
                <a:lnTo>
                  <a:pt x="3104522" y="3342689"/>
                </a:lnTo>
                <a:lnTo>
                  <a:pt x="0" y="3342689"/>
                </a:lnTo>
                <a:lnTo>
                  <a:pt x="0" y="0"/>
                </a:lnTo>
                <a:close/>
              </a:path>
            </a:pathLst>
          </a:custGeom>
          <a:blipFill rotWithShape="0">
            <a:blip r:embed="rId1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47" name="TextBox 16"/>
          <p:cNvSpPr/>
          <p:nvPr/>
        </p:nvSpPr>
        <p:spPr>
          <a:xfrm>
            <a:off x="1826280" y="1581840"/>
            <a:ext cx="14634360" cy="7924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701"/>
              </a:lnSpc>
            </a:pPr>
            <a:r>
              <a:rPr lang="en-US" sz="2700" b="0" strike="noStrike" spc="-55">
                <a:solidFill>
                  <a:srgbClr val="5E17EB"/>
                </a:solidFill>
                <a:latin typeface="DM Sans Bold"/>
              </a:rPr>
              <a:t>HISTOGRAMS</a:t>
            </a:r>
            <a:endParaRPr lang="en-US" sz="2700" b="0" strike="noStrike" spc="-1">
              <a:solidFill>
                <a:srgbClr val="000000"/>
              </a:solidFill>
              <a:latin typeface="Arial"/>
            </a:endParaRPr>
          </a:p>
          <a:p>
            <a:pPr algn="ctr" defTabSz="914400">
              <a:lnSpc>
                <a:spcPts val="2701"/>
              </a:lnSpc>
            </a:pPr>
            <a:r>
              <a:rPr lang="en-US" sz="2700" b="0" strike="noStrike" spc="-55">
                <a:solidFill>
                  <a:srgbClr val="000000"/>
                </a:solidFill>
                <a:latin typeface="DM Sans Bold"/>
              </a:rPr>
              <a:t>Our first implementation, and the simplest, is based on color and texture histograms.</a:t>
            </a:r>
            <a:endParaRPr lang="en-US" sz="2700" b="0" strike="noStrike" spc="-1">
              <a:solidFill>
                <a:srgbClr val="000000"/>
              </a:solidFill>
              <a:latin typeface="Arial"/>
            </a:endParaRPr>
          </a:p>
          <a:p>
            <a:pPr algn="ctr" defTabSz="914400">
              <a:lnSpc>
                <a:spcPts val="2701"/>
              </a:lnSpc>
            </a:pPr>
            <a:r>
              <a:rPr lang="en-US" sz="2700" b="0" strike="noStrike" spc="-55">
                <a:solidFill>
                  <a:srgbClr val="000000"/>
                </a:solidFill>
                <a:latin typeface="DM Sans Bold"/>
              </a:rPr>
              <a:t> </a:t>
            </a:r>
            <a:endParaRPr lang="en-US" sz="2700" b="0" strike="noStrike" spc="-1">
              <a:solidFill>
                <a:srgbClr val="000000"/>
              </a:solidFill>
              <a:latin typeface="Arial"/>
            </a:endParaRPr>
          </a:p>
          <a:p>
            <a:pPr algn="ctr" defTabSz="914400">
              <a:lnSpc>
                <a:spcPts val="2701"/>
              </a:lnSpc>
            </a:pPr>
            <a:r>
              <a:rPr lang="en-US" sz="2700" b="0" strike="noStrike" spc="-55">
                <a:solidFill>
                  <a:srgbClr val="5E17EB"/>
                </a:solidFill>
                <a:latin typeface="DM Sans Bold"/>
              </a:rPr>
              <a:t>COLOR HISTOGRAMS:</a:t>
            </a:r>
            <a:endParaRPr lang="en-US" sz="2700" b="0" strike="noStrike" spc="-1">
              <a:solidFill>
                <a:srgbClr val="000000"/>
              </a:solidFill>
              <a:latin typeface="Arial"/>
            </a:endParaRPr>
          </a:p>
          <a:p>
            <a:pPr algn="ctr" defTabSz="914400">
              <a:lnSpc>
                <a:spcPts val="2701"/>
              </a:lnSpc>
            </a:pPr>
            <a:r>
              <a:rPr lang="en-US" sz="2700" b="0" strike="noStrike" spc="-55">
                <a:solidFill>
                  <a:srgbClr val="000000"/>
                </a:solidFill>
                <a:latin typeface="DM Sans Bold"/>
              </a:rPr>
              <a:t>Representation of chromatic information: Color histograms focus on the distribution of colors in an image. They help describe the appearance of the image in terms of its color components (for example, red, green, and blue in the RGB model).</a:t>
            </a:r>
            <a:endParaRPr lang="en-US" sz="2700" b="0" strike="noStrike" spc="-1">
              <a:solidFill>
                <a:srgbClr val="000000"/>
              </a:solidFill>
              <a:latin typeface="Arial"/>
            </a:endParaRPr>
          </a:p>
          <a:p>
            <a:pPr algn="ctr" defTabSz="914400">
              <a:lnSpc>
                <a:spcPts val="2701"/>
              </a:lnSpc>
            </a:pPr>
            <a:endParaRPr lang="en-US" sz="1800" b="0" strike="noStrike" spc="-1">
              <a:solidFill>
                <a:srgbClr val="000000"/>
              </a:solidFill>
              <a:latin typeface="Arial"/>
            </a:endParaRPr>
          </a:p>
          <a:p>
            <a:pPr algn="ctr" defTabSz="914400">
              <a:lnSpc>
                <a:spcPts val="2701"/>
              </a:lnSpc>
            </a:pPr>
            <a:r>
              <a:rPr lang="en-US" sz="2700" b="0" strike="noStrike" spc="-55">
                <a:solidFill>
                  <a:srgbClr val="5E17EB"/>
                </a:solidFill>
                <a:latin typeface="DM Sans Bold"/>
              </a:rPr>
              <a:t>TEXTURE HISTOGRAMS:</a:t>
            </a:r>
            <a:endParaRPr lang="en-US" sz="2700" b="0" strike="noStrike" spc="-1">
              <a:solidFill>
                <a:srgbClr val="000000"/>
              </a:solidFill>
              <a:latin typeface="Arial"/>
            </a:endParaRPr>
          </a:p>
          <a:p>
            <a:pPr algn="ctr" defTabSz="914400">
              <a:lnSpc>
                <a:spcPts val="2701"/>
              </a:lnSpc>
            </a:pPr>
            <a:r>
              <a:rPr lang="en-US" sz="2700" b="0" strike="noStrike" spc="-55">
                <a:solidFill>
                  <a:srgbClr val="000000"/>
                </a:solidFill>
                <a:latin typeface="DM Sans Bold"/>
              </a:rPr>
              <a:t>Representation of repetitive patterns: Texture histograms are used to capture repetitive patterns or textures in an image. These patterns can be small repetitive structures (like dot patterns) or larger, more complex features.</a:t>
            </a:r>
            <a:endParaRPr lang="en-US" sz="2700" b="0" strike="noStrike" spc="-1">
              <a:solidFill>
                <a:srgbClr val="000000"/>
              </a:solidFill>
              <a:latin typeface="Arial"/>
            </a:endParaRPr>
          </a:p>
          <a:p>
            <a:pPr algn="ctr" defTabSz="914400">
              <a:lnSpc>
                <a:spcPts val="2701"/>
              </a:lnSpc>
            </a:pPr>
            <a:endParaRPr lang="en-US" sz="1800" b="0" strike="noStrike" spc="-1">
              <a:solidFill>
                <a:srgbClr val="000000"/>
              </a:solidFill>
              <a:latin typeface="Arial"/>
            </a:endParaRPr>
          </a:p>
          <a:p>
            <a:pPr algn="ctr" defTabSz="914400">
              <a:lnSpc>
                <a:spcPts val="2699"/>
              </a:lnSpc>
            </a:pPr>
            <a:r>
              <a:rPr lang="en-US" sz="2700" b="0" strike="noStrike" spc="-55">
                <a:solidFill>
                  <a:srgbClr val="000000"/>
                </a:solidFill>
                <a:latin typeface="DM Sans Bold"/>
              </a:rPr>
              <a:t>In conclusion, we can say that these types of solutions (made using histograms), although they may have a different initial focus where the content of the image is not the main thing to detect but other areas such as the chromatic area, are not the best solution we are looking for since our main goal is to describe the content of each image.</a:t>
            </a:r>
            <a:endParaRPr lang="en-US" sz="2700" b="0" strike="noStrike" spc="-1">
              <a:solidFill>
                <a:srgbClr val="000000"/>
              </a:solidFill>
              <a:latin typeface="Arial"/>
            </a:endParaRPr>
          </a:p>
          <a:p>
            <a:pPr algn="ctr" defTabSz="914400">
              <a:lnSpc>
                <a:spcPts val="4192"/>
              </a:lnSpc>
            </a:pPr>
            <a:endParaRPr lang="en-US" sz="1800" b="0" strike="noStrike" spc="-1">
              <a:solidFill>
                <a:srgbClr val="000000"/>
              </a:solidFill>
              <a:latin typeface="Arial"/>
            </a:endParaRPr>
          </a:p>
          <a:p>
            <a:pPr algn="ctr" defTabSz="914400">
              <a:lnSpc>
                <a:spcPts val="4192"/>
              </a:lnSpc>
            </a:pPr>
            <a:endParaRPr lang="en-US" sz="1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Freeform 2"/>
          <p:cNvSpPr/>
          <p:nvPr/>
        </p:nvSpPr>
        <p:spPr>
          <a:xfrm rot="16200000">
            <a:off x="3999240" y="-3997800"/>
            <a:ext cx="10285560" cy="18286560"/>
          </a:xfrm>
          <a:custGeom>
            <a:avLst/>
            <a:gdLst>
              <a:gd name="textAreaLeft" fmla="*/ 0 w 10285560"/>
              <a:gd name="textAreaRight" fmla="*/ 10287000 w 10285560"/>
              <a:gd name="textAreaTop" fmla="*/ 0 h 18286560"/>
              <a:gd name="textAreaBottom" fmla="*/ 18288000 h 18286560"/>
            </a:gdLst>
            <a:ahLst/>
            <a:cxnLst/>
            <a:rect l="textAreaLeft" t="textAreaTop" r="textAreaRight" b="textAreaBottom"/>
            <a:pathLst>
              <a:path w="10287000" h="18288000">
                <a:moveTo>
                  <a:pt x="10287000" y="0"/>
                </a:moveTo>
                <a:lnTo>
                  <a:pt x="10287000" y="18288000"/>
                </a:lnTo>
                <a:lnTo>
                  <a:pt x="0" y="18288000"/>
                </a:lnTo>
                <a:lnTo>
                  <a:pt x="0" y="0"/>
                </a:lnTo>
                <a:lnTo>
                  <a:pt x="1028700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49" name="Freeform 3"/>
          <p:cNvSpPr/>
          <p:nvPr/>
        </p:nvSpPr>
        <p:spPr>
          <a:xfrm>
            <a:off x="-2329560" y="9018000"/>
            <a:ext cx="4898520" cy="3342600"/>
          </a:xfrm>
          <a:custGeom>
            <a:avLst/>
            <a:gdLst>
              <a:gd name="textAreaLeft" fmla="*/ 0 w 4898520"/>
              <a:gd name="textAreaRight" fmla="*/ 4899960 w 4898520"/>
              <a:gd name="textAreaTop" fmla="*/ 0 h 3342600"/>
              <a:gd name="textAreaBottom" fmla="*/ 3344040 h 3342600"/>
            </a:gdLst>
            <a:ahLst/>
            <a:cxnLst/>
            <a:rect l="textAreaLeft" t="textAreaTop" r="textAreaRight" b="textAreaBottom"/>
            <a:pathLst>
              <a:path w="4899948" h="3344214">
                <a:moveTo>
                  <a:pt x="0" y="0"/>
                </a:moveTo>
                <a:lnTo>
                  <a:pt x="4899947" y="0"/>
                </a:lnTo>
                <a:lnTo>
                  <a:pt x="4899947" y="3344214"/>
                </a:lnTo>
                <a:lnTo>
                  <a:pt x="0" y="3344214"/>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50" name="Freeform 4"/>
          <p:cNvSpPr/>
          <p:nvPr/>
        </p:nvSpPr>
        <p:spPr>
          <a:xfrm>
            <a:off x="5847120" y="9882360"/>
            <a:ext cx="3295440" cy="807840"/>
          </a:xfrm>
          <a:custGeom>
            <a:avLst/>
            <a:gdLst>
              <a:gd name="textAreaLeft" fmla="*/ 0 w 3295440"/>
              <a:gd name="textAreaRight" fmla="*/ 3296880 w 3295440"/>
              <a:gd name="textAreaTop" fmla="*/ 0 h 807840"/>
              <a:gd name="textAreaBottom" fmla="*/ 809280 h 807840"/>
            </a:gdLst>
            <a:ahLst/>
            <a:cxnLst/>
            <a:rect l="textAreaLeft" t="textAreaTop" r="textAreaRight" b="textAreaBottom"/>
            <a:pathLst>
              <a:path w="3296956" h="809253">
                <a:moveTo>
                  <a:pt x="0" y="0"/>
                </a:moveTo>
                <a:lnTo>
                  <a:pt x="3296956" y="0"/>
                </a:lnTo>
                <a:lnTo>
                  <a:pt x="3296956" y="809252"/>
                </a:lnTo>
                <a:lnTo>
                  <a:pt x="0" y="809252"/>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51" name="Freeform 5"/>
          <p:cNvSpPr/>
          <p:nvPr/>
        </p:nvSpPr>
        <p:spPr>
          <a:xfrm>
            <a:off x="14494680" y="9018000"/>
            <a:ext cx="4426560" cy="3480120"/>
          </a:xfrm>
          <a:custGeom>
            <a:avLst/>
            <a:gdLst>
              <a:gd name="textAreaLeft" fmla="*/ 0 w 4426560"/>
              <a:gd name="textAreaRight" fmla="*/ 4428000 w 4426560"/>
              <a:gd name="textAreaTop" fmla="*/ 0 h 3480120"/>
              <a:gd name="textAreaBottom" fmla="*/ 3481560 h 3480120"/>
            </a:gdLst>
            <a:ahLst/>
            <a:cxnLst/>
            <a:rect l="textAreaLeft" t="textAreaTop" r="textAreaRight" b="textAreaBottom"/>
            <a:pathLst>
              <a:path w="4427843" h="3481392">
                <a:moveTo>
                  <a:pt x="0" y="0"/>
                </a:moveTo>
                <a:lnTo>
                  <a:pt x="4427843" y="0"/>
                </a:lnTo>
                <a:lnTo>
                  <a:pt x="4427843" y="3481391"/>
                </a:lnTo>
                <a:lnTo>
                  <a:pt x="0" y="3481391"/>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52" name="Freeform 6"/>
          <p:cNvSpPr/>
          <p:nvPr/>
        </p:nvSpPr>
        <p:spPr>
          <a:xfrm>
            <a:off x="-763560" y="-1534320"/>
            <a:ext cx="4898520" cy="3067200"/>
          </a:xfrm>
          <a:custGeom>
            <a:avLst/>
            <a:gdLst>
              <a:gd name="textAreaLeft" fmla="*/ 0 w 4898520"/>
              <a:gd name="textAreaRight" fmla="*/ 4899960 w 4898520"/>
              <a:gd name="textAreaTop" fmla="*/ 0 h 3067200"/>
              <a:gd name="textAreaBottom" fmla="*/ 3068640 h 3067200"/>
            </a:gdLst>
            <a:ahLst/>
            <a:cxnLst/>
            <a:rect l="textAreaLeft" t="textAreaTop" r="textAreaRight" b="textAreaBottom"/>
            <a:pathLst>
              <a:path w="4899948" h="3068592">
                <a:moveTo>
                  <a:pt x="0" y="0"/>
                </a:moveTo>
                <a:lnTo>
                  <a:pt x="4899947" y="0"/>
                </a:lnTo>
                <a:lnTo>
                  <a:pt x="4899947" y="3068592"/>
                </a:lnTo>
                <a:lnTo>
                  <a:pt x="0" y="3068592"/>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53" name="Freeform 7"/>
          <p:cNvSpPr/>
          <p:nvPr/>
        </p:nvSpPr>
        <p:spPr>
          <a:xfrm>
            <a:off x="12801600" y="-3053880"/>
            <a:ext cx="4290840" cy="3869640"/>
          </a:xfrm>
          <a:custGeom>
            <a:avLst/>
            <a:gdLst>
              <a:gd name="textAreaLeft" fmla="*/ 0 w 4290840"/>
              <a:gd name="textAreaRight" fmla="*/ 4292280 w 4290840"/>
              <a:gd name="textAreaTop" fmla="*/ 0 h 3869640"/>
              <a:gd name="textAreaBottom" fmla="*/ 3871080 h 3869640"/>
            </a:gdLst>
            <a:ahLst/>
            <a:cxnLst/>
            <a:rect l="textAreaLeft" t="textAreaTop" r="textAreaRight" b="textAreaBottom"/>
            <a:pathLst>
              <a:path w="4292424" h="3870986">
                <a:moveTo>
                  <a:pt x="0" y="0"/>
                </a:moveTo>
                <a:lnTo>
                  <a:pt x="4292424" y="0"/>
                </a:lnTo>
                <a:lnTo>
                  <a:pt x="4292424" y="3870986"/>
                </a:lnTo>
                <a:lnTo>
                  <a:pt x="0" y="3870986"/>
                </a:lnTo>
                <a:lnTo>
                  <a:pt x="0"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54" name="Freeform 8"/>
          <p:cNvSpPr/>
          <p:nvPr/>
        </p:nvSpPr>
        <p:spPr>
          <a:xfrm>
            <a:off x="10139040" y="9258480"/>
            <a:ext cx="4074840" cy="2862000"/>
          </a:xfrm>
          <a:custGeom>
            <a:avLst/>
            <a:gdLst>
              <a:gd name="textAreaLeft" fmla="*/ 0 w 4074840"/>
              <a:gd name="textAreaRight" fmla="*/ 4076280 w 4074840"/>
              <a:gd name="textAreaTop" fmla="*/ 0 h 2862000"/>
              <a:gd name="textAreaBottom" fmla="*/ 2863440 h 2862000"/>
            </a:gdLst>
            <a:ahLst/>
            <a:cxnLst/>
            <a:rect l="textAreaLeft" t="textAreaTop" r="textAreaRight" b="textAreaBottom"/>
            <a:pathLst>
              <a:path w="4076270" h="2863579">
                <a:moveTo>
                  <a:pt x="0" y="0"/>
                </a:moveTo>
                <a:lnTo>
                  <a:pt x="4076270" y="0"/>
                </a:lnTo>
                <a:lnTo>
                  <a:pt x="4076270" y="2863579"/>
                </a:lnTo>
                <a:lnTo>
                  <a:pt x="0" y="2863579"/>
                </a:lnTo>
                <a:lnTo>
                  <a:pt x="0" y="0"/>
                </a:lnTo>
                <a:close/>
              </a:path>
            </a:pathLst>
          </a:custGeom>
          <a:blipFill rotWithShape="0">
            <a:blip r:embed="rId8"/>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55" name="Freeform 9"/>
          <p:cNvSpPr/>
          <p:nvPr/>
        </p:nvSpPr>
        <p:spPr>
          <a:xfrm>
            <a:off x="7495560" y="-3297960"/>
            <a:ext cx="5491440" cy="4113360"/>
          </a:xfrm>
          <a:custGeom>
            <a:avLst/>
            <a:gdLst>
              <a:gd name="textAreaLeft" fmla="*/ 0 w 5491440"/>
              <a:gd name="textAreaRight" fmla="*/ 5492880 w 5491440"/>
              <a:gd name="textAreaTop" fmla="*/ 0 h 4113360"/>
              <a:gd name="textAreaBottom" fmla="*/ 4114800 h 4113360"/>
            </a:gdLst>
            <a:ahLst/>
            <a:cxnLst/>
            <a:rect l="textAreaLeft" t="textAreaTop" r="textAreaRight" b="textAreaBottom"/>
            <a:pathLst>
              <a:path w="5493058" h="4114800">
                <a:moveTo>
                  <a:pt x="0" y="0"/>
                </a:moveTo>
                <a:lnTo>
                  <a:pt x="5493058" y="0"/>
                </a:lnTo>
                <a:lnTo>
                  <a:pt x="5493058" y="4114800"/>
                </a:lnTo>
                <a:lnTo>
                  <a:pt x="0" y="4114800"/>
                </a:lnTo>
                <a:lnTo>
                  <a:pt x="0" y="0"/>
                </a:lnTo>
                <a:close/>
              </a:path>
            </a:pathLst>
          </a:custGeom>
          <a:blipFill rotWithShape="0">
            <a:blip r:embed="rId9"/>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56" name="Freeform 10"/>
          <p:cNvSpPr/>
          <p:nvPr/>
        </p:nvSpPr>
        <p:spPr>
          <a:xfrm rot="4747800">
            <a:off x="-2971080" y="3663720"/>
            <a:ext cx="4894560" cy="2734200"/>
          </a:xfrm>
          <a:custGeom>
            <a:avLst/>
            <a:gdLst>
              <a:gd name="textAreaLeft" fmla="*/ 0 w 4894560"/>
              <a:gd name="textAreaRight" fmla="*/ 4896000 w 4894560"/>
              <a:gd name="textAreaTop" fmla="*/ 0 h 2734200"/>
              <a:gd name="textAreaBottom" fmla="*/ 2735640 h 2734200"/>
            </a:gdLst>
            <a:ahLst/>
            <a:cxnLst/>
            <a:rect l="textAreaLeft" t="textAreaTop" r="textAreaRight" b="textAreaBottom"/>
            <a:pathLst>
              <a:path w="4896097" h="2735694">
                <a:moveTo>
                  <a:pt x="0" y="0"/>
                </a:moveTo>
                <a:lnTo>
                  <a:pt x="4896097" y="0"/>
                </a:lnTo>
                <a:lnTo>
                  <a:pt x="4896097" y="2735694"/>
                </a:lnTo>
                <a:lnTo>
                  <a:pt x="0" y="2735694"/>
                </a:lnTo>
                <a:lnTo>
                  <a:pt x="0" y="0"/>
                </a:lnTo>
                <a:close/>
              </a:path>
            </a:pathLst>
          </a:custGeom>
          <a:blipFill rotWithShape="0">
            <a:blip r:embed="rId10"/>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57" name="Freeform 11"/>
          <p:cNvSpPr/>
          <p:nvPr/>
        </p:nvSpPr>
        <p:spPr>
          <a:xfrm>
            <a:off x="4861080" y="-2102400"/>
            <a:ext cx="2891160" cy="2917800"/>
          </a:xfrm>
          <a:custGeom>
            <a:avLst/>
            <a:gdLst>
              <a:gd name="textAreaLeft" fmla="*/ 0 w 2891160"/>
              <a:gd name="textAreaRight" fmla="*/ 2892600 w 2891160"/>
              <a:gd name="textAreaTop" fmla="*/ 0 h 2917800"/>
              <a:gd name="textAreaBottom" fmla="*/ 2919240 h 2917800"/>
            </a:gdLst>
            <a:ahLst/>
            <a:cxnLst/>
            <a:rect l="textAreaLeft" t="textAreaTop" r="textAreaRight" b="textAreaBottom"/>
            <a:pathLst>
              <a:path w="2892762" h="2919301">
                <a:moveTo>
                  <a:pt x="0" y="0"/>
                </a:moveTo>
                <a:lnTo>
                  <a:pt x="2892761" y="0"/>
                </a:lnTo>
                <a:lnTo>
                  <a:pt x="2892761" y="2919300"/>
                </a:lnTo>
                <a:lnTo>
                  <a:pt x="0" y="2919300"/>
                </a:lnTo>
                <a:lnTo>
                  <a:pt x="0" y="0"/>
                </a:lnTo>
                <a:close/>
              </a:path>
            </a:pathLst>
          </a:custGeom>
          <a:blipFill rotWithShape="0">
            <a:blip r:embed="rId11"/>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58" name="Freeform 12"/>
          <p:cNvSpPr/>
          <p:nvPr/>
        </p:nvSpPr>
        <p:spPr>
          <a:xfrm>
            <a:off x="17494920" y="2370960"/>
            <a:ext cx="3574080" cy="3574080"/>
          </a:xfrm>
          <a:custGeom>
            <a:avLst/>
            <a:gdLst>
              <a:gd name="textAreaLeft" fmla="*/ 0 w 3574080"/>
              <a:gd name="textAreaRight" fmla="*/ 3575520 w 3574080"/>
              <a:gd name="textAreaTop" fmla="*/ 0 h 3574080"/>
              <a:gd name="textAreaBottom" fmla="*/ 3575520 h 3574080"/>
            </a:gdLst>
            <a:ahLst/>
            <a:cxnLst/>
            <a:rect l="textAreaLeft" t="textAreaTop" r="textAreaRight" b="textAreaBottom"/>
            <a:pathLst>
              <a:path w="3575541" h="3575541">
                <a:moveTo>
                  <a:pt x="0" y="0"/>
                </a:moveTo>
                <a:lnTo>
                  <a:pt x="3575541" y="0"/>
                </a:lnTo>
                <a:lnTo>
                  <a:pt x="3575541" y="3575541"/>
                </a:lnTo>
                <a:lnTo>
                  <a:pt x="0" y="3575541"/>
                </a:lnTo>
                <a:lnTo>
                  <a:pt x="0" y="0"/>
                </a:lnTo>
                <a:close/>
              </a:path>
            </a:pathLst>
          </a:custGeom>
          <a:blipFill rotWithShape="0">
            <a:blip r:embed="rId1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59" name="Freeform 13"/>
          <p:cNvSpPr/>
          <p:nvPr/>
        </p:nvSpPr>
        <p:spPr>
          <a:xfrm>
            <a:off x="2570400" y="9496800"/>
            <a:ext cx="2585520" cy="2385000"/>
          </a:xfrm>
          <a:custGeom>
            <a:avLst/>
            <a:gdLst>
              <a:gd name="textAreaLeft" fmla="*/ 0 w 2585520"/>
              <a:gd name="textAreaRight" fmla="*/ 2586960 w 2585520"/>
              <a:gd name="textAreaTop" fmla="*/ 0 h 2385000"/>
              <a:gd name="textAreaBottom" fmla="*/ 2386440 h 2385000"/>
            </a:gdLst>
            <a:ahLst/>
            <a:cxnLst/>
            <a:rect l="textAreaLeft" t="textAreaTop" r="textAreaRight" b="textAreaBottom"/>
            <a:pathLst>
              <a:path w="2587020" h="2386526">
                <a:moveTo>
                  <a:pt x="0" y="0"/>
                </a:moveTo>
                <a:lnTo>
                  <a:pt x="2587020" y="0"/>
                </a:lnTo>
                <a:lnTo>
                  <a:pt x="2587020" y="2386526"/>
                </a:lnTo>
                <a:lnTo>
                  <a:pt x="0" y="2386526"/>
                </a:lnTo>
                <a:lnTo>
                  <a:pt x="0" y="0"/>
                </a:lnTo>
                <a:close/>
              </a:path>
            </a:pathLst>
          </a:custGeom>
          <a:blipFill rotWithShape="0">
            <a:blip r:embed="rId1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60" name="Freeform 14"/>
          <p:cNvSpPr/>
          <p:nvPr/>
        </p:nvSpPr>
        <p:spPr>
          <a:xfrm rot="16317600">
            <a:off x="16595280" y="6971040"/>
            <a:ext cx="3381480" cy="1153080"/>
          </a:xfrm>
          <a:custGeom>
            <a:avLst/>
            <a:gdLst>
              <a:gd name="textAreaLeft" fmla="*/ 0 w 3381480"/>
              <a:gd name="textAreaRight" fmla="*/ 3382920 w 3381480"/>
              <a:gd name="textAreaTop" fmla="*/ 0 h 1153080"/>
              <a:gd name="textAreaBottom" fmla="*/ 1154520 h 1153080"/>
            </a:gdLst>
            <a:ahLst/>
            <a:cxnLst/>
            <a:rect l="textAreaLeft" t="textAreaTop" r="textAreaRight" b="textAreaBottom"/>
            <a:pathLst>
              <a:path w="3382987" h="1154444">
                <a:moveTo>
                  <a:pt x="0" y="0"/>
                </a:moveTo>
                <a:lnTo>
                  <a:pt x="3382988" y="0"/>
                </a:lnTo>
                <a:lnTo>
                  <a:pt x="3382988" y="1154445"/>
                </a:lnTo>
                <a:lnTo>
                  <a:pt x="0" y="1154445"/>
                </a:lnTo>
                <a:lnTo>
                  <a:pt x="0" y="0"/>
                </a:lnTo>
                <a:close/>
              </a:path>
            </a:pathLst>
          </a:custGeom>
          <a:blipFill rotWithShape="0">
            <a:blip r:embed="rId1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61" name="Freeform 15"/>
          <p:cNvSpPr/>
          <p:nvPr/>
        </p:nvSpPr>
        <p:spPr>
          <a:xfrm>
            <a:off x="17259480" y="-971640"/>
            <a:ext cx="3103200" cy="3341160"/>
          </a:xfrm>
          <a:custGeom>
            <a:avLst/>
            <a:gdLst>
              <a:gd name="textAreaLeft" fmla="*/ 0 w 3103200"/>
              <a:gd name="textAreaRight" fmla="*/ 3104640 w 3103200"/>
              <a:gd name="textAreaTop" fmla="*/ 0 h 3341160"/>
              <a:gd name="textAreaBottom" fmla="*/ 3342600 h 3341160"/>
            </a:gdLst>
            <a:ahLst/>
            <a:cxnLst/>
            <a:rect l="textAreaLeft" t="textAreaTop" r="textAreaRight" b="textAreaBottom"/>
            <a:pathLst>
              <a:path w="3104522" h="3342688">
                <a:moveTo>
                  <a:pt x="0" y="0"/>
                </a:moveTo>
                <a:lnTo>
                  <a:pt x="3104522" y="0"/>
                </a:lnTo>
                <a:lnTo>
                  <a:pt x="3104522" y="3342689"/>
                </a:lnTo>
                <a:lnTo>
                  <a:pt x="0" y="3342689"/>
                </a:lnTo>
                <a:lnTo>
                  <a:pt x="0" y="0"/>
                </a:lnTo>
                <a:close/>
              </a:path>
            </a:pathLst>
          </a:custGeom>
          <a:blipFill rotWithShape="0">
            <a:blip r:embed="rId1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62" name="TextBox 16"/>
          <p:cNvSpPr/>
          <p:nvPr/>
        </p:nvSpPr>
        <p:spPr>
          <a:xfrm>
            <a:off x="0" y="1104840"/>
            <a:ext cx="18286560" cy="8087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3699"/>
              </a:lnSpc>
            </a:pPr>
            <a:r>
              <a:rPr lang="en-US" sz="3700" b="0" strike="noStrike" spc="-75">
                <a:solidFill>
                  <a:srgbClr val="FF66C4"/>
                </a:solidFill>
                <a:latin typeface="DM Sans Bold"/>
              </a:rPr>
              <a:t>SIFT</a:t>
            </a:r>
            <a:endParaRPr lang="en-US" sz="3700" b="0" strike="noStrike" spc="-1">
              <a:solidFill>
                <a:srgbClr val="000000"/>
              </a:solidFill>
              <a:latin typeface="Arial"/>
            </a:endParaRPr>
          </a:p>
          <a:p>
            <a:pPr algn="ctr" defTabSz="914400">
              <a:lnSpc>
                <a:spcPts val="2999"/>
              </a:lnSpc>
            </a:pPr>
            <a:r>
              <a:rPr lang="en-US" sz="3000" b="0" strike="noStrike" spc="-60">
                <a:solidFill>
                  <a:srgbClr val="000000"/>
                </a:solidFill>
                <a:latin typeface="DM Sans Bold"/>
              </a:rPr>
              <a:t>SIFT descriptors (Scale-Invariant Feature Transform) are numerical representations used to describe key features or points of interest in an image. These descriptors are invariant to changes in scale, rotation, illumination, and perspective, making them useful in object recognition and image matching tasks. Each SIFT descriptor is calculated based on pixel information in a region around a key point detected in the image, and is used to identify and compare visual features in images.</a:t>
            </a:r>
            <a:endParaRPr lang="en-US" sz="3000" b="0" strike="noStrike" spc="-1">
              <a:solidFill>
                <a:srgbClr val="000000"/>
              </a:solidFill>
              <a:latin typeface="Arial"/>
            </a:endParaRPr>
          </a:p>
          <a:p>
            <a:pPr algn="ctr" defTabSz="914400">
              <a:lnSpc>
                <a:spcPts val="2999"/>
              </a:lnSpc>
            </a:pPr>
            <a:endParaRPr lang="en-US" sz="1800" b="0" strike="noStrike" spc="-1">
              <a:solidFill>
                <a:srgbClr val="000000"/>
              </a:solidFill>
              <a:latin typeface="Arial"/>
            </a:endParaRPr>
          </a:p>
          <a:p>
            <a:pPr algn="ctr" defTabSz="914400">
              <a:lnSpc>
                <a:spcPts val="2999"/>
              </a:lnSpc>
            </a:pPr>
            <a:r>
              <a:rPr lang="en-US" sz="3000" b="0" strike="noStrike" spc="-60">
                <a:solidFill>
                  <a:srgbClr val="000000"/>
                </a:solidFill>
                <a:latin typeface="DM Sans Bold"/>
              </a:rPr>
              <a:t>A SIFT vector is a local feature vector consisting of 128 values. Each image has a variable number of SIFT descriptors. Since it is a local feature vector, we cannot find similar images from a single descriptor, so we need to find the most similar descriptors for each descriptor of our query image. We have implemented different versions of this.</a:t>
            </a:r>
            <a:endParaRPr lang="en-US" sz="3000" b="0" strike="noStrike" spc="-1">
              <a:solidFill>
                <a:srgbClr val="000000"/>
              </a:solidFill>
              <a:latin typeface="Arial"/>
            </a:endParaRPr>
          </a:p>
          <a:p>
            <a:pPr algn="ctr" defTabSz="914400">
              <a:lnSpc>
                <a:spcPts val="2999"/>
              </a:lnSpc>
            </a:pPr>
            <a:endParaRPr lang="en-US" sz="1800" b="0" strike="noStrike" spc="-1">
              <a:solidFill>
                <a:srgbClr val="000000"/>
              </a:solidFill>
              <a:latin typeface="Arial"/>
            </a:endParaRPr>
          </a:p>
          <a:p>
            <a:pPr algn="ctr" defTabSz="914400">
              <a:lnSpc>
                <a:spcPts val="2999"/>
              </a:lnSpc>
            </a:pPr>
            <a:r>
              <a:rPr lang="en-US" sz="3000" b="0" strike="noStrike" spc="-60">
                <a:solidFill>
                  <a:srgbClr val="000000"/>
                </a:solidFill>
                <a:latin typeface="DM Sans Bold"/>
              </a:rPr>
              <a:t>Based on distances</a:t>
            </a:r>
            <a:endParaRPr lang="en-US" sz="3000" b="0" strike="noStrike" spc="-1">
              <a:solidFill>
                <a:srgbClr val="000000"/>
              </a:solidFill>
              <a:latin typeface="Arial"/>
            </a:endParaRPr>
          </a:p>
          <a:p>
            <a:pPr algn="ctr" defTabSz="914400">
              <a:lnSpc>
                <a:spcPts val="2999"/>
              </a:lnSpc>
            </a:pPr>
            <a:r>
              <a:rPr lang="en-US" sz="3000" b="0" strike="noStrike" spc="-60">
                <a:solidFill>
                  <a:srgbClr val="000000"/>
                </a:solidFill>
                <a:latin typeface="DM Sans Bold"/>
              </a:rPr>
              <a:t>Based on counts</a:t>
            </a:r>
            <a:endParaRPr lang="en-US" sz="3000" b="0" strike="noStrike" spc="-1">
              <a:solidFill>
                <a:srgbClr val="000000"/>
              </a:solidFill>
              <a:latin typeface="Arial"/>
            </a:endParaRPr>
          </a:p>
          <a:p>
            <a:pPr algn="ctr" defTabSz="914400">
              <a:lnSpc>
                <a:spcPts val="2999"/>
              </a:lnSpc>
            </a:pPr>
            <a:r>
              <a:rPr lang="en-US" sz="3000" b="0" strike="noStrike" spc="-60">
                <a:solidFill>
                  <a:srgbClr val="000000"/>
                </a:solidFill>
                <a:latin typeface="DM Sans Bold"/>
              </a:rPr>
              <a:t>Based on matching</a:t>
            </a:r>
            <a:endParaRPr lang="en-US" sz="3000" b="0" strike="noStrike" spc="-1">
              <a:solidFill>
                <a:srgbClr val="000000"/>
              </a:solidFill>
              <a:latin typeface="Arial"/>
            </a:endParaRPr>
          </a:p>
          <a:p>
            <a:pPr algn="ctr" defTabSz="914400">
              <a:lnSpc>
                <a:spcPts val="2999"/>
              </a:lnSpc>
            </a:pPr>
            <a:endParaRPr lang="en-US" sz="1800" b="0" strike="noStrike" spc="-1">
              <a:solidFill>
                <a:srgbClr val="000000"/>
              </a:solidFill>
              <a:latin typeface="Arial"/>
            </a:endParaRPr>
          </a:p>
          <a:p>
            <a:pPr algn="ctr" defTabSz="914400">
              <a:lnSpc>
                <a:spcPts val="2999"/>
              </a:lnSpc>
            </a:pPr>
            <a:r>
              <a:rPr lang="en-US" sz="3000" b="0" strike="noStrike" spc="-60">
                <a:solidFill>
                  <a:srgbClr val="000000"/>
                </a:solidFill>
                <a:latin typeface="DM Sans Bold"/>
              </a:rPr>
              <a:t>All these implementations have a similar procedure. The measure of distance between descriptors will be the Euclidean distance. We will use KNN to obtain the distances and the nearest neighbors of a given descriptor, and then calculate the average distance or count the occurrences of each image as a nearby image.</a:t>
            </a:r>
            <a:endParaRPr lang="en-US" sz="30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Freeform 2"/>
          <p:cNvSpPr/>
          <p:nvPr/>
        </p:nvSpPr>
        <p:spPr>
          <a:xfrm rot="16200000">
            <a:off x="3440520" y="-4877640"/>
            <a:ext cx="10285560" cy="18286560"/>
          </a:xfrm>
          <a:custGeom>
            <a:avLst/>
            <a:gdLst>
              <a:gd name="textAreaLeft" fmla="*/ 0 w 10285560"/>
              <a:gd name="textAreaRight" fmla="*/ 10287000 w 10285560"/>
              <a:gd name="textAreaTop" fmla="*/ 0 h 18286560"/>
              <a:gd name="textAreaBottom" fmla="*/ 18288000 h 18286560"/>
            </a:gdLst>
            <a:ahLst/>
            <a:cxnLst/>
            <a:rect l="textAreaLeft" t="textAreaTop" r="textAreaRight" b="textAreaBottom"/>
            <a:pathLst>
              <a:path w="10287000" h="18288000">
                <a:moveTo>
                  <a:pt x="10287000" y="0"/>
                </a:moveTo>
                <a:lnTo>
                  <a:pt x="10287000" y="18288000"/>
                </a:lnTo>
                <a:lnTo>
                  <a:pt x="0" y="18288000"/>
                </a:lnTo>
                <a:lnTo>
                  <a:pt x="0" y="0"/>
                </a:lnTo>
                <a:lnTo>
                  <a:pt x="1028700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64" name="Freeform 3"/>
          <p:cNvSpPr/>
          <p:nvPr/>
        </p:nvSpPr>
        <p:spPr>
          <a:xfrm>
            <a:off x="-2329560" y="9018000"/>
            <a:ext cx="4898520" cy="3342600"/>
          </a:xfrm>
          <a:custGeom>
            <a:avLst/>
            <a:gdLst>
              <a:gd name="textAreaLeft" fmla="*/ 0 w 4898520"/>
              <a:gd name="textAreaRight" fmla="*/ 4899960 w 4898520"/>
              <a:gd name="textAreaTop" fmla="*/ 0 h 3342600"/>
              <a:gd name="textAreaBottom" fmla="*/ 3344040 h 3342600"/>
            </a:gdLst>
            <a:ahLst/>
            <a:cxnLst/>
            <a:rect l="textAreaLeft" t="textAreaTop" r="textAreaRight" b="textAreaBottom"/>
            <a:pathLst>
              <a:path w="4899948" h="3344214">
                <a:moveTo>
                  <a:pt x="0" y="0"/>
                </a:moveTo>
                <a:lnTo>
                  <a:pt x="4899947" y="0"/>
                </a:lnTo>
                <a:lnTo>
                  <a:pt x="4899947" y="3344214"/>
                </a:lnTo>
                <a:lnTo>
                  <a:pt x="0" y="3344214"/>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65" name="Freeform 4"/>
          <p:cNvSpPr/>
          <p:nvPr/>
        </p:nvSpPr>
        <p:spPr>
          <a:xfrm>
            <a:off x="5847120" y="9882360"/>
            <a:ext cx="3295440" cy="807840"/>
          </a:xfrm>
          <a:custGeom>
            <a:avLst/>
            <a:gdLst>
              <a:gd name="textAreaLeft" fmla="*/ 0 w 3295440"/>
              <a:gd name="textAreaRight" fmla="*/ 3296880 w 3295440"/>
              <a:gd name="textAreaTop" fmla="*/ 0 h 807840"/>
              <a:gd name="textAreaBottom" fmla="*/ 809280 h 807840"/>
            </a:gdLst>
            <a:ahLst/>
            <a:cxnLst/>
            <a:rect l="textAreaLeft" t="textAreaTop" r="textAreaRight" b="textAreaBottom"/>
            <a:pathLst>
              <a:path w="3296956" h="809253">
                <a:moveTo>
                  <a:pt x="0" y="0"/>
                </a:moveTo>
                <a:lnTo>
                  <a:pt x="3296956" y="0"/>
                </a:lnTo>
                <a:lnTo>
                  <a:pt x="3296956" y="809252"/>
                </a:lnTo>
                <a:lnTo>
                  <a:pt x="0" y="809252"/>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66" name="Freeform 5"/>
          <p:cNvSpPr/>
          <p:nvPr/>
        </p:nvSpPr>
        <p:spPr>
          <a:xfrm>
            <a:off x="14494680" y="9018000"/>
            <a:ext cx="4426560" cy="3480120"/>
          </a:xfrm>
          <a:custGeom>
            <a:avLst/>
            <a:gdLst>
              <a:gd name="textAreaLeft" fmla="*/ 0 w 4426560"/>
              <a:gd name="textAreaRight" fmla="*/ 4428000 w 4426560"/>
              <a:gd name="textAreaTop" fmla="*/ 0 h 3480120"/>
              <a:gd name="textAreaBottom" fmla="*/ 3481560 h 3480120"/>
            </a:gdLst>
            <a:ahLst/>
            <a:cxnLst/>
            <a:rect l="textAreaLeft" t="textAreaTop" r="textAreaRight" b="textAreaBottom"/>
            <a:pathLst>
              <a:path w="4427843" h="3481392">
                <a:moveTo>
                  <a:pt x="0" y="0"/>
                </a:moveTo>
                <a:lnTo>
                  <a:pt x="4427843" y="0"/>
                </a:lnTo>
                <a:lnTo>
                  <a:pt x="4427843" y="3481391"/>
                </a:lnTo>
                <a:lnTo>
                  <a:pt x="0" y="3481391"/>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67" name="Freeform 6"/>
          <p:cNvSpPr/>
          <p:nvPr/>
        </p:nvSpPr>
        <p:spPr>
          <a:xfrm>
            <a:off x="-933120" y="-2872080"/>
            <a:ext cx="4898520" cy="3067200"/>
          </a:xfrm>
          <a:custGeom>
            <a:avLst/>
            <a:gdLst>
              <a:gd name="textAreaLeft" fmla="*/ 0 w 4898520"/>
              <a:gd name="textAreaRight" fmla="*/ 4899960 w 4898520"/>
              <a:gd name="textAreaTop" fmla="*/ 0 h 3067200"/>
              <a:gd name="textAreaBottom" fmla="*/ 3068640 h 3067200"/>
            </a:gdLst>
            <a:ahLst/>
            <a:cxnLst/>
            <a:rect l="textAreaLeft" t="textAreaTop" r="textAreaRight" b="textAreaBottom"/>
            <a:pathLst>
              <a:path w="4899948" h="3068592">
                <a:moveTo>
                  <a:pt x="0" y="0"/>
                </a:moveTo>
                <a:lnTo>
                  <a:pt x="4899947" y="0"/>
                </a:lnTo>
                <a:lnTo>
                  <a:pt x="4899947" y="3068592"/>
                </a:lnTo>
                <a:lnTo>
                  <a:pt x="0" y="3068592"/>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68" name="Freeform 7"/>
          <p:cNvSpPr/>
          <p:nvPr/>
        </p:nvSpPr>
        <p:spPr>
          <a:xfrm>
            <a:off x="13529880" y="-3477240"/>
            <a:ext cx="4290840" cy="3869640"/>
          </a:xfrm>
          <a:custGeom>
            <a:avLst/>
            <a:gdLst>
              <a:gd name="textAreaLeft" fmla="*/ 0 w 4290840"/>
              <a:gd name="textAreaRight" fmla="*/ 4292280 w 4290840"/>
              <a:gd name="textAreaTop" fmla="*/ 0 h 3869640"/>
              <a:gd name="textAreaBottom" fmla="*/ 3871080 h 3869640"/>
            </a:gdLst>
            <a:ahLst/>
            <a:cxnLst/>
            <a:rect l="textAreaLeft" t="textAreaTop" r="textAreaRight" b="textAreaBottom"/>
            <a:pathLst>
              <a:path w="4292424" h="3870986">
                <a:moveTo>
                  <a:pt x="0" y="0"/>
                </a:moveTo>
                <a:lnTo>
                  <a:pt x="4292424" y="0"/>
                </a:lnTo>
                <a:lnTo>
                  <a:pt x="4292424" y="3870986"/>
                </a:lnTo>
                <a:lnTo>
                  <a:pt x="0" y="3870986"/>
                </a:lnTo>
                <a:lnTo>
                  <a:pt x="0"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69" name="Freeform 8"/>
          <p:cNvSpPr/>
          <p:nvPr/>
        </p:nvSpPr>
        <p:spPr>
          <a:xfrm>
            <a:off x="10139040" y="9258480"/>
            <a:ext cx="4074840" cy="2862000"/>
          </a:xfrm>
          <a:custGeom>
            <a:avLst/>
            <a:gdLst>
              <a:gd name="textAreaLeft" fmla="*/ 0 w 4074840"/>
              <a:gd name="textAreaRight" fmla="*/ 4076280 w 4074840"/>
              <a:gd name="textAreaTop" fmla="*/ 0 h 2862000"/>
              <a:gd name="textAreaBottom" fmla="*/ 2863440 h 2862000"/>
            </a:gdLst>
            <a:ahLst/>
            <a:cxnLst/>
            <a:rect l="textAreaLeft" t="textAreaTop" r="textAreaRight" b="textAreaBottom"/>
            <a:pathLst>
              <a:path w="4076270" h="2863579">
                <a:moveTo>
                  <a:pt x="0" y="0"/>
                </a:moveTo>
                <a:lnTo>
                  <a:pt x="4076270" y="0"/>
                </a:lnTo>
                <a:lnTo>
                  <a:pt x="4076270" y="2863579"/>
                </a:lnTo>
                <a:lnTo>
                  <a:pt x="0" y="2863579"/>
                </a:lnTo>
                <a:lnTo>
                  <a:pt x="0" y="0"/>
                </a:lnTo>
                <a:close/>
              </a:path>
            </a:pathLst>
          </a:custGeom>
          <a:blipFill rotWithShape="0">
            <a:blip r:embed="rId8"/>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70" name="Freeform 9"/>
          <p:cNvSpPr/>
          <p:nvPr/>
        </p:nvSpPr>
        <p:spPr>
          <a:xfrm>
            <a:off x="8324640" y="-3822840"/>
            <a:ext cx="5491440" cy="4113360"/>
          </a:xfrm>
          <a:custGeom>
            <a:avLst/>
            <a:gdLst>
              <a:gd name="textAreaLeft" fmla="*/ 0 w 5491440"/>
              <a:gd name="textAreaRight" fmla="*/ 5492880 w 5491440"/>
              <a:gd name="textAreaTop" fmla="*/ 0 h 4113360"/>
              <a:gd name="textAreaBottom" fmla="*/ 4114800 h 4113360"/>
            </a:gdLst>
            <a:ahLst/>
            <a:cxnLst/>
            <a:rect l="textAreaLeft" t="textAreaTop" r="textAreaRight" b="textAreaBottom"/>
            <a:pathLst>
              <a:path w="5493058" h="4114800">
                <a:moveTo>
                  <a:pt x="0" y="0"/>
                </a:moveTo>
                <a:lnTo>
                  <a:pt x="5493058" y="0"/>
                </a:lnTo>
                <a:lnTo>
                  <a:pt x="5493058" y="4114800"/>
                </a:lnTo>
                <a:lnTo>
                  <a:pt x="0" y="4114800"/>
                </a:lnTo>
                <a:lnTo>
                  <a:pt x="0" y="0"/>
                </a:lnTo>
                <a:close/>
              </a:path>
            </a:pathLst>
          </a:custGeom>
          <a:blipFill rotWithShape="0">
            <a:blip r:embed="rId9"/>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71" name="Freeform 10"/>
          <p:cNvSpPr/>
          <p:nvPr/>
        </p:nvSpPr>
        <p:spPr>
          <a:xfrm rot="4747800">
            <a:off x="-2971080" y="3663720"/>
            <a:ext cx="4894560" cy="2734200"/>
          </a:xfrm>
          <a:custGeom>
            <a:avLst/>
            <a:gdLst>
              <a:gd name="textAreaLeft" fmla="*/ 0 w 4894560"/>
              <a:gd name="textAreaRight" fmla="*/ 4896000 w 4894560"/>
              <a:gd name="textAreaTop" fmla="*/ 0 h 2734200"/>
              <a:gd name="textAreaBottom" fmla="*/ 2735640 h 2734200"/>
            </a:gdLst>
            <a:ahLst/>
            <a:cxnLst/>
            <a:rect l="textAreaLeft" t="textAreaTop" r="textAreaRight" b="textAreaBottom"/>
            <a:pathLst>
              <a:path w="4896097" h="2735694">
                <a:moveTo>
                  <a:pt x="0" y="0"/>
                </a:moveTo>
                <a:lnTo>
                  <a:pt x="4896097" y="0"/>
                </a:lnTo>
                <a:lnTo>
                  <a:pt x="4896097" y="2735694"/>
                </a:lnTo>
                <a:lnTo>
                  <a:pt x="0" y="2735694"/>
                </a:lnTo>
                <a:lnTo>
                  <a:pt x="0" y="0"/>
                </a:lnTo>
                <a:close/>
              </a:path>
            </a:pathLst>
          </a:custGeom>
          <a:blipFill rotWithShape="0">
            <a:blip r:embed="rId10"/>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72" name="Freeform 11"/>
          <p:cNvSpPr/>
          <p:nvPr/>
        </p:nvSpPr>
        <p:spPr>
          <a:xfrm>
            <a:off x="4437720" y="-3067560"/>
            <a:ext cx="2891160" cy="2917800"/>
          </a:xfrm>
          <a:custGeom>
            <a:avLst/>
            <a:gdLst>
              <a:gd name="textAreaLeft" fmla="*/ 0 w 2891160"/>
              <a:gd name="textAreaRight" fmla="*/ 2892600 w 2891160"/>
              <a:gd name="textAreaTop" fmla="*/ 0 h 2917800"/>
              <a:gd name="textAreaBottom" fmla="*/ 2919240 h 2917800"/>
            </a:gdLst>
            <a:ahLst/>
            <a:cxnLst/>
            <a:rect l="textAreaLeft" t="textAreaTop" r="textAreaRight" b="textAreaBottom"/>
            <a:pathLst>
              <a:path w="2892762" h="2919301">
                <a:moveTo>
                  <a:pt x="0" y="0"/>
                </a:moveTo>
                <a:lnTo>
                  <a:pt x="2892761" y="0"/>
                </a:lnTo>
                <a:lnTo>
                  <a:pt x="2892761" y="2919300"/>
                </a:lnTo>
                <a:lnTo>
                  <a:pt x="0" y="2919300"/>
                </a:lnTo>
                <a:lnTo>
                  <a:pt x="0" y="0"/>
                </a:lnTo>
                <a:close/>
              </a:path>
            </a:pathLst>
          </a:custGeom>
          <a:blipFill rotWithShape="0">
            <a:blip r:embed="rId11"/>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73" name="Freeform 12"/>
          <p:cNvSpPr/>
          <p:nvPr/>
        </p:nvSpPr>
        <p:spPr>
          <a:xfrm>
            <a:off x="17494920" y="2370960"/>
            <a:ext cx="3574080" cy="3574080"/>
          </a:xfrm>
          <a:custGeom>
            <a:avLst/>
            <a:gdLst>
              <a:gd name="textAreaLeft" fmla="*/ 0 w 3574080"/>
              <a:gd name="textAreaRight" fmla="*/ 3575520 w 3574080"/>
              <a:gd name="textAreaTop" fmla="*/ 0 h 3574080"/>
              <a:gd name="textAreaBottom" fmla="*/ 3575520 h 3574080"/>
            </a:gdLst>
            <a:ahLst/>
            <a:cxnLst/>
            <a:rect l="textAreaLeft" t="textAreaTop" r="textAreaRight" b="textAreaBottom"/>
            <a:pathLst>
              <a:path w="3575541" h="3575541">
                <a:moveTo>
                  <a:pt x="0" y="0"/>
                </a:moveTo>
                <a:lnTo>
                  <a:pt x="3575541" y="0"/>
                </a:lnTo>
                <a:lnTo>
                  <a:pt x="3575541" y="3575541"/>
                </a:lnTo>
                <a:lnTo>
                  <a:pt x="0" y="3575541"/>
                </a:lnTo>
                <a:lnTo>
                  <a:pt x="0" y="0"/>
                </a:lnTo>
                <a:close/>
              </a:path>
            </a:pathLst>
          </a:custGeom>
          <a:blipFill rotWithShape="0">
            <a:blip r:embed="rId1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74" name="Freeform 13"/>
          <p:cNvSpPr/>
          <p:nvPr/>
        </p:nvSpPr>
        <p:spPr>
          <a:xfrm>
            <a:off x="2570400" y="9496800"/>
            <a:ext cx="2585520" cy="2385000"/>
          </a:xfrm>
          <a:custGeom>
            <a:avLst/>
            <a:gdLst>
              <a:gd name="textAreaLeft" fmla="*/ 0 w 2585520"/>
              <a:gd name="textAreaRight" fmla="*/ 2586960 w 2585520"/>
              <a:gd name="textAreaTop" fmla="*/ 0 h 2385000"/>
              <a:gd name="textAreaBottom" fmla="*/ 2386440 h 2385000"/>
            </a:gdLst>
            <a:ahLst/>
            <a:cxnLst/>
            <a:rect l="textAreaLeft" t="textAreaTop" r="textAreaRight" b="textAreaBottom"/>
            <a:pathLst>
              <a:path w="2587020" h="2386526">
                <a:moveTo>
                  <a:pt x="0" y="0"/>
                </a:moveTo>
                <a:lnTo>
                  <a:pt x="2587020" y="0"/>
                </a:lnTo>
                <a:lnTo>
                  <a:pt x="2587020" y="2386526"/>
                </a:lnTo>
                <a:lnTo>
                  <a:pt x="0" y="2386526"/>
                </a:lnTo>
                <a:lnTo>
                  <a:pt x="0" y="0"/>
                </a:lnTo>
                <a:close/>
              </a:path>
            </a:pathLst>
          </a:custGeom>
          <a:blipFill rotWithShape="0">
            <a:blip r:embed="rId1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75" name="Freeform 14"/>
          <p:cNvSpPr/>
          <p:nvPr/>
        </p:nvSpPr>
        <p:spPr>
          <a:xfrm rot="16317600">
            <a:off x="16595280" y="6971040"/>
            <a:ext cx="3381480" cy="1153080"/>
          </a:xfrm>
          <a:custGeom>
            <a:avLst/>
            <a:gdLst>
              <a:gd name="textAreaLeft" fmla="*/ 0 w 3381480"/>
              <a:gd name="textAreaRight" fmla="*/ 3382920 w 3381480"/>
              <a:gd name="textAreaTop" fmla="*/ 0 h 1153080"/>
              <a:gd name="textAreaBottom" fmla="*/ 1154520 h 1153080"/>
            </a:gdLst>
            <a:ahLst/>
            <a:cxnLst/>
            <a:rect l="textAreaLeft" t="textAreaTop" r="textAreaRight" b="textAreaBottom"/>
            <a:pathLst>
              <a:path w="3382987" h="1154444">
                <a:moveTo>
                  <a:pt x="0" y="0"/>
                </a:moveTo>
                <a:lnTo>
                  <a:pt x="3382988" y="0"/>
                </a:lnTo>
                <a:lnTo>
                  <a:pt x="3382988" y="1154445"/>
                </a:lnTo>
                <a:lnTo>
                  <a:pt x="0" y="1154445"/>
                </a:lnTo>
                <a:lnTo>
                  <a:pt x="0" y="0"/>
                </a:lnTo>
                <a:close/>
              </a:path>
            </a:pathLst>
          </a:custGeom>
          <a:blipFill rotWithShape="0">
            <a:blip r:embed="rId1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76" name="Freeform 15"/>
          <p:cNvSpPr/>
          <p:nvPr/>
        </p:nvSpPr>
        <p:spPr>
          <a:xfrm>
            <a:off x="17259480" y="-971640"/>
            <a:ext cx="3103200" cy="3341160"/>
          </a:xfrm>
          <a:custGeom>
            <a:avLst/>
            <a:gdLst>
              <a:gd name="textAreaLeft" fmla="*/ 0 w 3103200"/>
              <a:gd name="textAreaRight" fmla="*/ 3104640 w 3103200"/>
              <a:gd name="textAreaTop" fmla="*/ 0 h 3341160"/>
              <a:gd name="textAreaBottom" fmla="*/ 3342600 h 3341160"/>
            </a:gdLst>
            <a:ahLst/>
            <a:cxnLst/>
            <a:rect l="textAreaLeft" t="textAreaTop" r="textAreaRight" b="textAreaBottom"/>
            <a:pathLst>
              <a:path w="3104522" h="3342688">
                <a:moveTo>
                  <a:pt x="0" y="0"/>
                </a:moveTo>
                <a:lnTo>
                  <a:pt x="3104522" y="0"/>
                </a:lnTo>
                <a:lnTo>
                  <a:pt x="3104522" y="3342689"/>
                </a:lnTo>
                <a:lnTo>
                  <a:pt x="0" y="3342689"/>
                </a:lnTo>
                <a:lnTo>
                  <a:pt x="0" y="0"/>
                </a:lnTo>
                <a:close/>
              </a:path>
            </a:pathLst>
          </a:custGeom>
          <a:blipFill rotWithShape="0">
            <a:blip r:embed="rId1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77" name="TextBox 16"/>
          <p:cNvSpPr/>
          <p:nvPr/>
        </p:nvSpPr>
        <p:spPr>
          <a:xfrm>
            <a:off x="0" y="1085760"/>
            <a:ext cx="18286560" cy="6400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699"/>
              </a:lnSpc>
            </a:pPr>
            <a:r>
              <a:rPr lang="en-US" sz="2700" b="0" strike="noStrike" spc="-55">
                <a:solidFill>
                  <a:srgbClr val="5E17EB"/>
                </a:solidFill>
                <a:latin typeface="DM Sans Bold"/>
              </a:rPr>
              <a:t>CNN</a:t>
            </a:r>
            <a:endParaRPr lang="en-US" sz="27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This time, we are working with a global feature descriptor instead of a local one. The vector will be obtained from a pre-trained convolutional network, specifically VGG16. The vector corresponds to the last layer of the convolutional network, with a length of 25,088 once flattened.</a:t>
            </a:r>
            <a:endParaRPr lang="en-US" sz="2500" b="0" strike="noStrike" spc="-1">
              <a:solidFill>
                <a:srgbClr val="000000"/>
              </a:solidFill>
              <a:latin typeface="Arial"/>
            </a:endParaRPr>
          </a:p>
          <a:p>
            <a:pPr algn="ctr" defTabSz="914400">
              <a:lnSpc>
                <a:spcPts val="2500"/>
              </a:lnSpc>
            </a:pPr>
            <a:endParaRPr lang="en-US" sz="18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This implementation is simpler than the previous one because it involves a global feature vector, which we will directly input into the KNN model to find the most similar images. As we have done previously, we will first calculate the feature vectors of all images and store them in a numpy matrix ('CNN_matrix.npy'), adding two initial values that correspond to the folder and id of the image for later retrieval.</a:t>
            </a:r>
            <a:endParaRPr lang="en-US" sz="2500" b="0" strike="noStrike" spc="-1">
              <a:solidFill>
                <a:srgbClr val="000000"/>
              </a:solidFill>
              <a:latin typeface="Arial"/>
            </a:endParaRPr>
          </a:p>
          <a:p>
            <a:pPr algn="ctr" defTabSz="914400">
              <a:lnSpc>
                <a:spcPts val="2500"/>
              </a:lnSpc>
            </a:pPr>
            <a:endParaRPr lang="en-US" sz="1800" b="0" strike="noStrike" spc="-1">
              <a:solidFill>
                <a:srgbClr val="000000"/>
              </a:solidFill>
              <a:latin typeface="Arial"/>
            </a:endParaRPr>
          </a:p>
          <a:p>
            <a:pPr algn="ctr" defTabSz="914400">
              <a:lnSpc>
                <a:spcPts val="2699"/>
              </a:lnSpc>
            </a:pPr>
            <a:r>
              <a:rPr lang="en-US" sz="2700" b="0" strike="noStrike" spc="-55">
                <a:solidFill>
                  <a:srgbClr val="8C52FF"/>
                </a:solidFill>
                <a:latin typeface="DM Sans Bold"/>
              </a:rPr>
              <a:t>CNN+SIFT</a:t>
            </a:r>
            <a:endParaRPr lang="en-US" sz="27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CNN + SIFT The previous results are certainly better than random searching, but we still aspire to achieve better outcomes. Therefore, we opt for an implementation that combines the results of CNN and SIFT, the two implementations that have given us the best results.</a:t>
            </a:r>
            <a:endParaRPr lang="en-US" sz="25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In this implementation, we are combining a global feature vector (CNN) with a local feature vector (SIFT). The implementation will be analogous to that performed with SIFT based on counts, incorporating the 25,088 values from the CNN into the vector.</a:t>
            </a:r>
            <a:endParaRPr lang="en-US" sz="25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The first step will be to normalize the feature vectors separately since the magnitude of the values taken in them is different:</a:t>
            </a:r>
            <a:endParaRPr lang="en-US" sz="2500" b="0" strike="noStrike" spc="-1">
              <a:solidFill>
                <a:srgbClr val="000000"/>
              </a:solidFill>
              <a:latin typeface="Arial"/>
            </a:endParaRPr>
          </a:p>
          <a:p>
            <a:pPr algn="ctr" defTabSz="914400">
              <a:lnSpc>
                <a:spcPts val="2500"/>
              </a:lnSpc>
            </a:pPr>
            <a:r>
              <a:rPr lang="en-US" sz="2500" b="0" strike="noStrike" spc="-49">
                <a:solidFill>
                  <a:srgbClr val="000000"/>
                </a:solidFill>
                <a:latin typeface="DM Sans Bold"/>
              </a:rPr>
              <a:t>The rest is analogous to the implementation performed with SIFT based on counts.</a:t>
            </a:r>
            <a:endParaRPr lang="en-US" sz="25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805</TotalTime>
  <Words>1788</Words>
  <Application>Microsoft Office PowerPoint</Application>
  <PresentationFormat>Custom</PresentationFormat>
  <Paragraphs>174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DM Sans</vt:lpstr>
      <vt:lpstr>DM Sans Bold</vt:lpstr>
      <vt:lpstr>DM Sans Medium</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Image Retrieval(3 Models)</dc:title>
  <dc:subject/>
  <dc:creator/>
  <dc:description/>
  <cp:lastModifiedBy>ashfaaq hamja</cp:lastModifiedBy>
  <cp:revision>7</cp:revision>
  <dcterms:created xsi:type="dcterms:W3CDTF">2006-08-16T00:00:00Z</dcterms:created>
  <dcterms:modified xsi:type="dcterms:W3CDTF">2024-11-25T12:19:12Z</dcterms:modified>
  <dc:identifier>DAGCXXhLwkM</dc:identifier>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