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A05F"/>
    <a:srgbClr val="3A3B2C"/>
    <a:srgbClr val="C0A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8CF9C-BA9C-44B1-9723-3711BE37E33A}" v="3" dt="2024-05-04T06:53:27.334"/>
    <p1510:client id="{9F973103-2B4B-4E79-A06D-E50E60022058}" v="1008" dt="2024-05-04T06:16:46.805"/>
    <p1510:client id="{BDD48816-3900-40E8-AB56-5F4DD66808D1}" v="1449" dt="2024-05-03T23:08:51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763C023D-73E7-21E0-B998-CD55756DD632}"/>
              </a:ext>
            </a:extLst>
          </p:cNvPr>
          <p:cNvSpPr/>
          <p:nvPr/>
        </p:nvSpPr>
        <p:spPr>
          <a:xfrm>
            <a:off x="12470772" y="-2643"/>
            <a:ext cx="3115235" cy="6857999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typewriter with red and yellow buttons&#10;&#10;Description automatically generated">
            <a:extLst>
              <a:ext uri="{FF2B5EF4-FFF2-40B4-BE49-F238E27FC236}">
                <a16:creationId xmlns:a16="http://schemas.microsoft.com/office/drawing/2014/main" id="{9D5091D0-255B-E5E4-79C6-C9FFE1E5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14732" y="1200129"/>
            <a:ext cx="4899211" cy="4843182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186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ypewriter with red and yellow buttons&#10;&#10;Description automatically generated">
            <a:extLst>
              <a:ext uri="{FF2B5EF4-FFF2-40B4-BE49-F238E27FC236}">
                <a16:creationId xmlns:a16="http://schemas.microsoft.com/office/drawing/2014/main" id="{9D5091D0-255B-E5E4-79C6-C9FFE1E5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" y="-8120909"/>
            <a:ext cx="13980285" cy="13993139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A92F29-D5A4-6DDA-6FA8-12E08AC41753}"/>
              </a:ext>
            </a:extLst>
          </p:cNvPr>
          <p:cNvSpPr txBox="1"/>
          <p:nvPr/>
        </p:nvSpPr>
        <p:spPr>
          <a:xfrm>
            <a:off x="3724321" y="3426914"/>
            <a:ext cx="828419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22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ypewriter with red and yellow buttons&#10;&#10;Description automatically generated">
            <a:extLst>
              <a:ext uri="{FF2B5EF4-FFF2-40B4-BE49-F238E27FC236}">
                <a16:creationId xmlns:a16="http://schemas.microsoft.com/office/drawing/2014/main" id="{9D5091D0-255B-E5E4-79C6-C9FFE1E5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4" y="-11553078"/>
            <a:ext cx="10959828" cy="10963501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A92F29-D5A4-6DDA-6FA8-12E08AC41753}"/>
              </a:ext>
            </a:extLst>
          </p:cNvPr>
          <p:cNvSpPr txBox="1"/>
          <p:nvPr/>
        </p:nvSpPr>
        <p:spPr>
          <a:xfrm>
            <a:off x="3048585" y="8588386"/>
            <a:ext cx="828419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Generation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ABAA5-AD34-2A10-99AC-408BC557BF50}"/>
              </a:ext>
            </a:extLst>
          </p:cNvPr>
          <p:cNvSpPr txBox="1"/>
          <p:nvPr/>
        </p:nvSpPr>
        <p:spPr>
          <a:xfrm>
            <a:off x="4816357" y="1713274"/>
            <a:ext cx="2743200" cy="7654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87" b="1">
                <a:latin typeface="Montserrat"/>
              </a:rPr>
              <a:t>Entropy Collection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F240E-E886-4C74-83E8-1397432D2618}"/>
              </a:ext>
            </a:extLst>
          </p:cNvPr>
          <p:cNvSpPr txBox="1"/>
          <p:nvPr/>
        </p:nvSpPr>
        <p:spPr>
          <a:xfrm>
            <a:off x="4711508" y="2711601"/>
            <a:ext cx="2743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D3838"/>
                </a:solidFill>
                <a:latin typeface="Arial"/>
                <a:cs typeface="Arial"/>
              </a:rPr>
              <a:t>Gather entropy from various sources, such as system events, mouse movements, and keyboard inputs.</a:t>
            </a:r>
            <a:endParaRPr lang="en-US" sz="2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2C40AA-DF39-F0C7-CD54-CFA7FF9D979E}"/>
              </a:ext>
            </a:extLst>
          </p:cNvPr>
          <p:cNvSpPr/>
          <p:nvPr/>
        </p:nvSpPr>
        <p:spPr>
          <a:xfrm>
            <a:off x="4357558" y="961869"/>
            <a:ext cx="3660098" cy="46969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6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AABAA5-AD34-2A10-99AC-408BC557BF50}"/>
              </a:ext>
            </a:extLst>
          </p:cNvPr>
          <p:cNvSpPr txBox="1"/>
          <p:nvPr/>
        </p:nvSpPr>
        <p:spPr>
          <a:xfrm>
            <a:off x="8295678" y="1698897"/>
            <a:ext cx="2743200" cy="7654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87" b="1">
                <a:latin typeface="Montserrat"/>
              </a:rPr>
              <a:t>Entropy Collection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F240E-E886-4C74-83E8-1397432D2618}"/>
              </a:ext>
            </a:extLst>
          </p:cNvPr>
          <p:cNvSpPr txBox="1"/>
          <p:nvPr/>
        </p:nvSpPr>
        <p:spPr>
          <a:xfrm>
            <a:off x="8190829" y="2697224"/>
            <a:ext cx="2743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D3838"/>
                </a:solidFill>
                <a:latin typeface="Arial"/>
                <a:cs typeface="Arial"/>
              </a:rPr>
              <a:t>Gather entropy from various sources, such as system events, mouse movements, and keyboard inputs.</a:t>
            </a:r>
            <a:endParaRPr lang="en-US" sz="2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2C40AA-DF39-F0C7-CD54-CFA7FF9D979E}"/>
              </a:ext>
            </a:extLst>
          </p:cNvPr>
          <p:cNvSpPr/>
          <p:nvPr/>
        </p:nvSpPr>
        <p:spPr>
          <a:xfrm>
            <a:off x="7836879" y="947492"/>
            <a:ext cx="3660098" cy="46969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checkered pattern&#10;&#10;Description automatically generated">
            <a:extLst>
              <a:ext uri="{FF2B5EF4-FFF2-40B4-BE49-F238E27FC236}">
                <a16:creationId xmlns:a16="http://schemas.microsoft.com/office/drawing/2014/main" id="{D60AA5CA-4CF6-3E85-4904-A9746E82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6" t="12434" r="2749" b="14286"/>
          <a:stretch/>
        </p:blipFill>
        <p:spPr>
          <a:xfrm>
            <a:off x="2490562" y="2019152"/>
            <a:ext cx="2981249" cy="3015350"/>
          </a:xfrm>
          <a:prstGeom prst="rect">
            <a:avLst/>
          </a:prstGeom>
        </p:spPr>
      </p:pic>
      <p:pic>
        <p:nvPicPr>
          <p:cNvPr id="11" name="Picture 10" descr="A black chess piece on a white background&#10;&#10;Description automatically generated">
            <a:extLst>
              <a:ext uri="{FF2B5EF4-FFF2-40B4-BE49-F238E27FC236}">
                <a16:creationId xmlns:a16="http://schemas.microsoft.com/office/drawing/2014/main" id="{1496CEDF-C1F8-88F9-271C-3636A406B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2279" r="4651" b="4592"/>
          <a:stretch/>
        </p:blipFill>
        <p:spPr>
          <a:xfrm>
            <a:off x="12996845" y="1195312"/>
            <a:ext cx="1336356" cy="38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48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AABAA5-AD34-2A10-99AC-408BC557BF50}"/>
              </a:ext>
            </a:extLst>
          </p:cNvPr>
          <p:cNvSpPr txBox="1"/>
          <p:nvPr/>
        </p:nvSpPr>
        <p:spPr>
          <a:xfrm>
            <a:off x="13113863" y="-376088"/>
            <a:ext cx="2743200" cy="7654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87" b="1">
                <a:latin typeface="Montserrat"/>
              </a:rPr>
              <a:t>Entropy Collection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F240E-E886-4C74-83E8-1397432D2618}"/>
              </a:ext>
            </a:extLst>
          </p:cNvPr>
          <p:cNvSpPr txBox="1"/>
          <p:nvPr/>
        </p:nvSpPr>
        <p:spPr>
          <a:xfrm>
            <a:off x="14486121" y="1419409"/>
            <a:ext cx="2743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D3838"/>
                </a:solidFill>
                <a:latin typeface="Arial"/>
                <a:cs typeface="Arial"/>
              </a:rPr>
              <a:t>Gather entropy from various sources, such as system events, mouse movements, and keyboard inputs.</a:t>
            </a:r>
            <a:endParaRPr lang="en-US" sz="2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2C40AA-DF39-F0C7-CD54-CFA7FF9D979E}"/>
              </a:ext>
            </a:extLst>
          </p:cNvPr>
          <p:cNvSpPr/>
          <p:nvPr/>
        </p:nvSpPr>
        <p:spPr>
          <a:xfrm>
            <a:off x="7836879" y="947492"/>
            <a:ext cx="3660098" cy="46969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checkered pattern&#10;&#10;Description automatically generated">
            <a:extLst>
              <a:ext uri="{FF2B5EF4-FFF2-40B4-BE49-F238E27FC236}">
                <a16:creationId xmlns:a16="http://schemas.microsoft.com/office/drawing/2014/main" id="{D60AA5CA-4CF6-3E85-4904-A9746E82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6" t="12434" r="2749" b="14286"/>
          <a:stretch/>
        </p:blipFill>
        <p:spPr>
          <a:xfrm>
            <a:off x="2490562" y="2019152"/>
            <a:ext cx="2981249" cy="3015350"/>
          </a:xfrm>
          <a:prstGeom prst="rect">
            <a:avLst/>
          </a:prstGeom>
        </p:spPr>
      </p:pic>
      <p:pic>
        <p:nvPicPr>
          <p:cNvPr id="11" name="Picture 10" descr="A black chess piece on a white background&#10;&#10;Description automatically generated">
            <a:extLst>
              <a:ext uri="{FF2B5EF4-FFF2-40B4-BE49-F238E27FC236}">
                <a16:creationId xmlns:a16="http://schemas.microsoft.com/office/drawing/2014/main" id="{1496CEDF-C1F8-88F9-271C-3636A406B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0" t="2200" r="654" b="6112"/>
          <a:stretch/>
        </p:blipFill>
        <p:spPr>
          <a:xfrm>
            <a:off x="8964106" y="1054635"/>
            <a:ext cx="1650336" cy="4395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F18CA-4AC4-5256-9372-F8214D63EDE9}"/>
              </a:ext>
            </a:extLst>
          </p:cNvPr>
          <p:cNvSpPr txBox="1"/>
          <p:nvPr/>
        </p:nvSpPr>
        <p:spPr>
          <a:xfrm>
            <a:off x="2558561" y="5077557"/>
            <a:ext cx="3178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    B     C    D     E     F      G    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3C37C-D579-02A1-7338-CB45207EA8DF}"/>
              </a:ext>
            </a:extLst>
          </p:cNvPr>
          <p:cNvSpPr txBox="1"/>
          <p:nvPr/>
        </p:nvSpPr>
        <p:spPr>
          <a:xfrm>
            <a:off x="2192215" y="2032488"/>
            <a:ext cx="60080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8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2924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2C40AA-DF39-F0C7-CD54-CFA7FF9D979E}"/>
              </a:ext>
            </a:extLst>
          </p:cNvPr>
          <p:cNvSpPr/>
          <p:nvPr/>
        </p:nvSpPr>
        <p:spPr>
          <a:xfrm>
            <a:off x="7836879" y="947492"/>
            <a:ext cx="3660098" cy="46969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checkered pattern&#10;&#10;Description automatically generated">
            <a:extLst>
              <a:ext uri="{FF2B5EF4-FFF2-40B4-BE49-F238E27FC236}">
                <a16:creationId xmlns:a16="http://schemas.microsoft.com/office/drawing/2014/main" id="{D60AA5CA-4CF6-3E85-4904-A9746E82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6" t="12434" r="2749" b="14286"/>
          <a:stretch/>
        </p:blipFill>
        <p:spPr>
          <a:xfrm>
            <a:off x="2490562" y="2019152"/>
            <a:ext cx="2981249" cy="3015350"/>
          </a:xfrm>
          <a:prstGeom prst="rect">
            <a:avLst/>
          </a:prstGeom>
        </p:spPr>
      </p:pic>
      <p:pic>
        <p:nvPicPr>
          <p:cNvPr id="11" name="Picture 10" descr="A black chess piece on a white background&#10;&#10;Description automatically generated">
            <a:extLst>
              <a:ext uri="{FF2B5EF4-FFF2-40B4-BE49-F238E27FC236}">
                <a16:creationId xmlns:a16="http://schemas.microsoft.com/office/drawing/2014/main" id="{1496CEDF-C1F8-88F9-271C-3636A406B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0" t="2200" r="654" b="6112"/>
          <a:stretch/>
        </p:blipFill>
        <p:spPr>
          <a:xfrm>
            <a:off x="8964106" y="1054635"/>
            <a:ext cx="1650336" cy="4395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F18CA-4AC4-5256-9372-F8214D63EDE9}"/>
              </a:ext>
            </a:extLst>
          </p:cNvPr>
          <p:cNvSpPr txBox="1"/>
          <p:nvPr/>
        </p:nvSpPr>
        <p:spPr>
          <a:xfrm>
            <a:off x="2558561" y="5077557"/>
            <a:ext cx="3178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    B     C    D     E     F      G    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3C37C-D579-02A1-7338-CB45207EA8DF}"/>
              </a:ext>
            </a:extLst>
          </p:cNvPr>
          <p:cNvSpPr txBox="1"/>
          <p:nvPr/>
        </p:nvSpPr>
        <p:spPr>
          <a:xfrm>
            <a:off x="2192215" y="2032488"/>
            <a:ext cx="60080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8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A50B1E-0DE8-6868-8393-6636B6DC0184}"/>
              </a:ext>
            </a:extLst>
          </p:cNvPr>
          <p:cNvSpPr/>
          <p:nvPr/>
        </p:nvSpPr>
        <p:spPr>
          <a:xfrm>
            <a:off x="3732335" y="3613638"/>
            <a:ext cx="140676" cy="1758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64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2C40AA-DF39-F0C7-CD54-CFA7FF9D979E}"/>
              </a:ext>
            </a:extLst>
          </p:cNvPr>
          <p:cNvSpPr/>
          <p:nvPr/>
        </p:nvSpPr>
        <p:spPr>
          <a:xfrm>
            <a:off x="7836879" y="947492"/>
            <a:ext cx="3660098" cy="46969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checkered pattern&#10;&#10;Description automatically generated">
            <a:extLst>
              <a:ext uri="{FF2B5EF4-FFF2-40B4-BE49-F238E27FC236}">
                <a16:creationId xmlns:a16="http://schemas.microsoft.com/office/drawing/2014/main" id="{D60AA5CA-4CF6-3E85-4904-A9746E82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6" t="12434" r="2749" b="14286"/>
          <a:stretch/>
        </p:blipFill>
        <p:spPr>
          <a:xfrm>
            <a:off x="2490562" y="2019152"/>
            <a:ext cx="2981249" cy="3015350"/>
          </a:xfrm>
          <a:prstGeom prst="rect">
            <a:avLst/>
          </a:prstGeom>
        </p:spPr>
      </p:pic>
      <p:pic>
        <p:nvPicPr>
          <p:cNvPr id="11" name="Picture 10" descr="A black chess piece on a white background&#10;&#10;Description automatically generated">
            <a:extLst>
              <a:ext uri="{FF2B5EF4-FFF2-40B4-BE49-F238E27FC236}">
                <a16:creationId xmlns:a16="http://schemas.microsoft.com/office/drawing/2014/main" id="{1496CEDF-C1F8-88F9-271C-3636A406B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0" t="2200" r="654" b="6112"/>
          <a:stretch/>
        </p:blipFill>
        <p:spPr>
          <a:xfrm>
            <a:off x="8964106" y="1054635"/>
            <a:ext cx="1650336" cy="4395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F18CA-4AC4-5256-9372-F8214D63EDE9}"/>
              </a:ext>
            </a:extLst>
          </p:cNvPr>
          <p:cNvSpPr txBox="1"/>
          <p:nvPr/>
        </p:nvSpPr>
        <p:spPr>
          <a:xfrm>
            <a:off x="2558561" y="5077557"/>
            <a:ext cx="3178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    B     C    D     E     F      G    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3C37C-D579-02A1-7338-CB45207EA8DF}"/>
              </a:ext>
            </a:extLst>
          </p:cNvPr>
          <p:cNvSpPr txBox="1"/>
          <p:nvPr/>
        </p:nvSpPr>
        <p:spPr>
          <a:xfrm>
            <a:off x="2192215" y="2032488"/>
            <a:ext cx="60080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8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A50B1E-0DE8-6868-8393-6636B6DC0184}"/>
              </a:ext>
            </a:extLst>
          </p:cNvPr>
          <p:cNvSpPr/>
          <p:nvPr/>
        </p:nvSpPr>
        <p:spPr>
          <a:xfrm>
            <a:off x="3732335" y="3613638"/>
            <a:ext cx="140676" cy="1758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1BB45-E064-C719-262C-FD2FF7F591CB}"/>
              </a:ext>
            </a:extLst>
          </p:cNvPr>
          <p:cNvSpPr txBox="1"/>
          <p:nvPr/>
        </p:nvSpPr>
        <p:spPr>
          <a:xfrm>
            <a:off x="6095999" y="2136531"/>
            <a:ext cx="11049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/>
              <a:t>D4</a:t>
            </a:r>
          </a:p>
        </p:txBody>
      </p:sp>
    </p:spTree>
    <p:extLst>
      <p:ext uri="{BB962C8B-B14F-4D97-AF65-F5344CB8AC3E}">
        <p14:creationId xmlns:p14="http://schemas.microsoft.com/office/powerpoint/2010/main" val="4052421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2C40AA-DF39-F0C7-CD54-CFA7FF9D979E}"/>
              </a:ext>
            </a:extLst>
          </p:cNvPr>
          <p:cNvSpPr/>
          <p:nvPr/>
        </p:nvSpPr>
        <p:spPr>
          <a:xfrm>
            <a:off x="8551987" y="1357799"/>
            <a:ext cx="3484252" cy="42514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checkered pattern&#10;&#10;Description automatically generated">
            <a:extLst>
              <a:ext uri="{FF2B5EF4-FFF2-40B4-BE49-F238E27FC236}">
                <a16:creationId xmlns:a16="http://schemas.microsoft.com/office/drawing/2014/main" id="{D60AA5CA-4CF6-3E85-4904-A9746E82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6" t="12434" r="2749" b="14286"/>
          <a:stretch/>
        </p:blipFill>
        <p:spPr>
          <a:xfrm>
            <a:off x="1189300" y="2054321"/>
            <a:ext cx="2981249" cy="3015350"/>
          </a:xfrm>
          <a:prstGeom prst="rect">
            <a:avLst/>
          </a:prstGeom>
        </p:spPr>
      </p:pic>
      <p:pic>
        <p:nvPicPr>
          <p:cNvPr id="11" name="Picture 10" descr="A black chess piece on a white background&#10;&#10;Description automatically generated">
            <a:extLst>
              <a:ext uri="{FF2B5EF4-FFF2-40B4-BE49-F238E27FC236}">
                <a16:creationId xmlns:a16="http://schemas.microsoft.com/office/drawing/2014/main" id="{1496CEDF-C1F8-88F9-271C-3636A406B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0" t="3312" r="6536" b="6112"/>
          <a:stretch/>
        </p:blipFill>
        <p:spPr>
          <a:xfrm>
            <a:off x="9526814" y="1623760"/>
            <a:ext cx="1545011" cy="4342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F18CA-4AC4-5256-9372-F8214D63EDE9}"/>
              </a:ext>
            </a:extLst>
          </p:cNvPr>
          <p:cNvSpPr txBox="1"/>
          <p:nvPr/>
        </p:nvSpPr>
        <p:spPr>
          <a:xfrm>
            <a:off x="1257299" y="5112726"/>
            <a:ext cx="3178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    B     C    D     E     F      G    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3C37C-D579-02A1-7338-CB45207EA8DF}"/>
              </a:ext>
            </a:extLst>
          </p:cNvPr>
          <p:cNvSpPr txBox="1"/>
          <p:nvPr/>
        </p:nvSpPr>
        <p:spPr>
          <a:xfrm>
            <a:off x="890953" y="2067657"/>
            <a:ext cx="60080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8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1BB45-E064-C719-262C-FD2FF7F591CB}"/>
              </a:ext>
            </a:extLst>
          </p:cNvPr>
          <p:cNvSpPr txBox="1"/>
          <p:nvPr/>
        </p:nvSpPr>
        <p:spPr>
          <a:xfrm>
            <a:off x="5955322" y="-1204546"/>
            <a:ext cx="11049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/>
              <a:t>D4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AA9ABC-9C5D-3427-17F7-4EB001C97C20}"/>
              </a:ext>
            </a:extLst>
          </p:cNvPr>
          <p:cNvSpPr/>
          <p:nvPr/>
        </p:nvSpPr>
        <p:spPr>
          <a:xfrm>
            <a:off x="3050843" y="3589645"/>
            <a:ext cx="301388" cy="295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AA52F7-4B60-9803-5099-6A3953599159}"/>
              </a:ext>
            </a:extLst>
          </p:cNvPr>
          <p:cNvSpPr/>
          <p:nvPr/>
        </p:nvSpPr>
        <p:spPr>
          <a:xfrm>
            <a:off x="2004514" y="4306152"/>
            <a:ext cx="301388" cy="295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CDF889-640B-FC50-F325-549F4BA7E3DA}"/>
              </a:ext>
            </a:extLst>
          </p:cNvPr>
          <p:cNvSpPr/>
          <p:nvPr/>
        </p:nvSpPr>
        <p:spPr>
          <a:xfrm>
            <a:off x="2698275" y="4306152"/>
            <a:ext cx="301388" cy="295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50092-A12C-E231-6AC1-92B0B6D9167B}"/>
              </a:ext>
            </a:extLst>
          </p:cNvPr>
          <p:cNvSpPr/>
          <p:nvPr/>
        </p:nvSpPr>
        <p:spPr>
          <a:xfrm>
            <a:off x="2698274" y="2895883"/>
            <a:ext cx="301388" cy="295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180109-9885-4682-4C9A-BEA0FCCA6703}"/>
              </a:ext>
            </a:extLst>
          </p:cNvPr>
          <p:cNvSpPr/>
          <p:nvPr/>
        </p:nvSpPr>
        <p:spPr>
          <a:xfrm>
            <a:off x="1629199" y="2531942"/>
            <a:ext cx="301388" cy="295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8237B5-0601-EABB-D07F-6DD7E64D630D}"/>
              </a:ext>
            </a:extLst>
          </p:cNvPr>
          <p:cNvSpPr/>
          <p:nvPr/>
        </p:nvSpPr>
        <p:spPr>
          <a:xfrm>
            <a:off x="1259572" y="3589643"/>
            <a:ext cx="301388" cy="295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7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2C40AA-DF39-F0C7-CD54-CFA7FF9D979E}"/>
              </a:ext>
            </a:extLst>
          </p:cNvPr>
          <p:cNvSpPr/>
          <p:nvPr/>
        </p:nvSpPr>
        <p:spPr>
          <a:xfrm>
            <a:off x="8551987" y="1357799"/>
            <a:ext cx="3484252" cy="42514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checkered pattern&#10;&#10;Description automatically generated">
            <a:extLst>
              <a:ext uri="{FF2B5EF4-FFF2-40B4-BE49-F238E27FC236}">
                <a16:creationId xmlns:a16="http://schemas.microsoft.com/office/drawing/2014/main" id="{D60AA5CA-4CF6-3E85-4904-A9746E82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6" t="12434" r="2749" b="14286"/>
          <a:stretch/>
        </p:blipFill>
        <p:spPr>
          <a:xfrm>
            <a:off x="1189300" y="2054321"/>
            <a:ext cx="2981249" cy="3015350"/>
          </a:xfrm>
          <a:prstGeom prst="rect">
            <a:avLst/>
          </a:prstGeom>
        </p:spPr>
      </p:pic>
      <p:pic>
        <p:nvPicPr>
          <p:cNvPr id="11" name="Picture 10" descr="A black chess piece on a white background&#10;&#10;Description automatically generated">
            <a:extLst>
              <a:ext uri="{FF2B5EF4-FFF2-40B4-BE49-F238E27FC236}">
                <a16:creationId xmlns:a16="http://schemas.microsoft.com/office/drawing/2014/main" id="{1496CEDF-C1F8-88F9-271C-3636A406B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0" t="3312" r="6536" b="6112"/>
          <a:stretch/>
        </p:blipFill>
        <p:spPr>
          <a:xfrm>
            <a:off x="9526814" y="1623760"/>
            <a:ext cx="1545011" cy="4342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F18CA-4AC4-5256-9372-F8214D63EDE9}"/>
              </a:ext>
            </a:extLst>
          </p:cNvPr>
          <p:cNvSpPr txBox="1"/>
          <p:nvPr/>
        </p:nvSpPr>
        <p:spPr>
          <a:xfrm>
            <a:off x="1257299" y="5112726"/>
            <a:ext cx="3178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    B     C    D     E     F      G    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3C37C-D579-02A1-7338-CB45207EA8DF}"/>
              </a:ext>
            </a:extLst>
          </p:cNvPr>
          <p:cNvSpPr txBox="1"/>
          <p:nvPr/>
        </p:nvSpPr>
        <p:spPr>
          <a:xfrm>
            <a:off x="890953" y="2067657"/>
            <a:ext cx="60080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8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AA9ABC-9C5D-3427-17F7-4EB001C97C20}"/>
              </a:ext>
            </a:extLst>
          </p:cNvPr>
          <p:cNvSpPr/>
          <p:nvPr/>
        </p:nvSpPr>
        <p:spPr>
          <a:xfrm>
            <a:off x="5797061" y="2488140"/>
            <a:ext cx="301388" cy="295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AA52F7-4B60-9803-5099-6A3953599159}"/>
              </a:ext>
            </a:extLst>
          </p:cNvPr>
          <p:cNvSpPr/>
          <p:nvPr/>
        </p:nvSpPr>
        <p:spPr>
          <a:xfrm>
            <a:off x="5180771" y="2487914"/>
            <a:ext cx="301388" cy="295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CDF889-640B-FC50-F325-549F4BA7E3DA}"/>
              </a:ext>
            </a:extLst>
          </p:cNvPr>
          <p:cNvSpPr/>
          <p:nvPr/>
        </p:nvSpPr>
        <p:spPr>
          <a:xfrm>
            <a:off x="5783998" y="2487914"/>
            <a:ext cx="301388" cy="295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50092-A12C-E231-6AC1-92B0B6D9167B}"/>
              </a:ext>
            </a:extLst>
          </p:cNvPr>
          <p:cNvSpPr/>
          <p:nvPr/>
        </p:nvSpPr>
        <p:spPr>
          <a:xfrm>
            <a:off x="5482215" y="2488477"/>
            <a:ext cx="301388" cy="295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8237B5-0601-EABB-D07F-6DD7E64D630D}"/>
              </a:ext>
            </a:extLst>
          </p:cNvPr>
          <p:cNvSpPr/>
          <p:nvPr/>
        </p:nvSpPr>
        <p:spPr>
          <a:xfrm>
            <a:off x="6269156" y="2488138"/>
            <a:ext cx="301388" cy="295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180109-9885-4682-4C9A-BEA0FCCA6703}"/>
              </a:ext>
            </a:extLst>
          </p:cNvPr>
          <p:cNvSpPr/>
          <p:nvPr/>
        </p:nvSpPr>
        <p:spPr>
          <a:xfrm>
            <a:off x="4782823" y="2373506"/>
            <a:ext cx="2979704" cy="52203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AFDCD-6BC4-982A-D2B3-3BD202D04708}"/>
              </a:ext>
            </a:extLst>
          </p:cNvPr>
          <p:cNvSpPr txBox="1"/>
          <p:nvPr/>
        </p:nvSpPr>
        <p:spPr>
          <a:xfrm>
            <a:off x="5103890" y="2405769"/>
            <a:ext cx="26226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7B 6E 4A 2C 2E</a:t>
            </a:r>
          </a:p>
        </p:txBody>
      </p:sp>
    </p:spTree>
    <p:extLst>
      <p:ext uri="{BB962C8B-B14F-4D97-AF65-F5344CB8AC3E}">
        <p14:creationId xmlns:p14="http://schemas.microsoft.com/office/powerpoint/2010/main" val="303368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2C40AA-DF39-F0C7-CD54-CFA7FF9D979E}"/>
              </a:ext>
            </a:extLst>
          </p:cNvPr>
          <p:cNvSpPr/>
          <p:nvPr/>
        </p:nvSpPr>
        <p:spPr>
          <a:xfrm>
            <a:off x="13113827" y="1713399"/>
            <a:ext cx="3484252" cy="42514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checkered pattern&#10;&#10;Description automatically generated">
            <a:extLst>
              <a:ext uri="{FF2B5EF4-FFF2-40B4-BE49-F238E27FC236}">
                <a16:creationId xmlns:a16="http://schemas.microsoft.com/office/drawing/2014/main" id="{D60AA5CA-4CF6-3E85-4904-A9746E82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6" t="12434" r="2749" b="14286"/>
          <a:stretch/>
        </p:blipFill>
        <p:spPr>
          <a:xfrm>
            <a:off x="-5709340" y="2013681"/>
            <a:ext cx="2981249" cy="3015350"/>
          </a:xfrm>
          <a:prstGeom prst="rect">
            <a:avLst/>
          </a:prstGeom>
        </p:spPr>
      </p:pic>
      <p:pic>
        <p:nvPicPr>
          <p:cNvPr id="11" name="Picture 10" descr="A black chess piece on a white background&#10;&#10;Description automatically generated">
            <a:extLst>
              <a:ext uri="{FF2B5EF4-FFF2-40B4-BE49-F238E27FC236}">
                <a16:creationId xmlns:a16="http://schemas.microsoft.com/office/drawing/2014/main" id="{1496CEDF-C1F8-88F9-271C-3636A406B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0" t="3312" r="6536" b="6112"/>
          <a:stretch/>
        </p:blipFill>
        <p:spPr>
          <a:xfrm>
            <a:off x="13113294" y="-662240"/>
            <a:ext cx="2246051" cy="6272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F18CA-4AC4-5256-9372-F8214D63EDE9}"/>
              </a:ext>
            </a:extLst>
          </p:cNvPr>
          <p:cNvSpPr txBox="1"/>
          <p:nvPr/>
        </p:nvSpPr>
        <p:spPr>
          <a:xfrm>
            <a:off x="-5641341" y="5072086"/>
            <a:ext cx="3178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    B     C    D     E     F      G    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3C37C-D579-02A1-7338-CB45207EA8DF}"/>
              </a:ext>
            </a:extLst>
          </p:cNvPr>
          <p:cNvSpPr txBox="1"/>
          <p:nvPr/>
        </p:nvSpPr>
        <p:spPr>
          <a:xfrm>
            <a:off x="-6007687" y="2027017"/>
            <a:ext cx="60080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8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AA9ABC-9C5D-3427-17F7-4EB001C97C20}"/>
              </a:ext>
            </a:extLst>
          </p:cNvPr>
          <p:cNvSpPr/>
          <p:nvPr/>
        </p:nvSpPr>
        <p:spPr>
          <a:xfrm>
            <a:off x="4801381" y="-1535220"/>
            <a:ext cx="301388" cy="295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AA52F7-4B60-9803-5099-6A3953599159}"/>
              </a:ext>
            </a:extLst>
          </p:cNvPr>
          <p:cNvSpPr/>
          <p:nvPr/>
        </p:nvSpPr>
        <p:spPr>
          <a:xfrm>
            <a:off x="4185091" y="-1535446"/>
            <a:ext cx="301388" cy="295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CDF889-640B-FC50-F325-549F4BA7E3DA}"/>
              </a:ext>
            </a:extLst>
          </p:cNvPr>
          <p:cNvSpPr/>
          <p:nvPr/>
        </p:nvSpPr>
        <p:spPr>
          <a:xfrm>
            <a:off x="4788318" y="-1535446"/>
            <a:ext cx="301388" cy="295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50092-A12C-E231-6AC1-92B0B6D9167B}"/>
              </a:ext>
            </a:extLst>
          </p:cNvPr>
          <p:cNvSpPr/>
          <p:nvPr/>
        </p:nvSpPr>
        <p:spPr>
          <a:xfrm>
            <a:off x="4486535" y="-1534883"/>
            <a:ext cx="301388" cy="295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8237B5-0601-EABB-D07F-6DD7E64D630D}"/>
              </a:ext>
            </a:extLst>
          </p:cNvPr>
          <p:cNvSpPr/>
          <p:nvPr/>
        </p:nvSpPr>
        <p:spPr>
          <a:xfrm>
            <a:off x="5273476" y="-1535222"/>
            <a:ext cx="301388" cy="295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180109-9885-4682-4C9A-BEA0FCCA6703}"/>
              </a:ext>
            </a:extLst>
          </p:cNvPr>
          <p:cNvSpPr/>
          <p:nvPr/>
        </p:nvSpPr>
        <p:spPr>
          <a:xfrm>
            <a:off x="3787143" y="-1649854"/>
            <a:ext cx="2979704" cy="52203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AFDCD-6BC4-982A-D2B3-3BD202D04708}"/>
              </a:ext>
            </a:extLst>
          </p:cNvPr>
          <p:cNvSpPr txBox="1"/>
          <p:nvPr/>
        </p:nvSpPr>
        <p:spPr>
          <a:xfrm>
            <a:off x="4108210" y="-1617591"/>
            <a:ext cx="26226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7B 6E 4A 2C 2E</a:t>
            </a:r>
          </a:p>
        </p:txBody>
      </p:sp>
      <p:pic>
        <p:nvPicPr>
          <p:cNvPr id="15" name="Picture 14" descr="A lava lamp with yellow and orange spots&#10;&#10;Description automatically generated">
            <a:extLst>
              <a:ext uri="{FF2B5EF4-FFF2-40B4-BE49-F238E27FC236}">
                <a16:creationId xmlns:a16="http://schemas.microsoft.com/office/drawing/2014/main" id="{E2A9FDA9-E7DC-F27D-DF72-B343E8294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7893050"/>
            <a:ext cx="8097520" cy="5864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9FB3CA-F563-8F70-88B2-8FFF17109ECE}"/>
              </a:ext>
            </a:extLst>
          </p:cNvPr>
          <p:cNvSpPr txBox="1"/>
          <p:nvPr/>
        </p:nvSpPr>
        <p:spPr>
          <a:xfrm>
            <a:off x="7353300" y="-2542540"/>
            <a:ext cx="54610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True random number generation </a:t>
            </a:r>
            <a:br>
              <a:rPr lang="en-US" sz="3600" dirty="0"/>
            </a:br>
            <a:r>
              <a:rPr lang="en-US" sz="3600" dirty="0">
                <a:solidFill>
                  <a:srgbClr val="FFFFFF"/>
                </a:solidFill>
              </a:rPr>
              <a:t>using lava lamp</a:t>
            </a:r>
          </a:p>
          <a:p>
            <a:r>
              <a:rPr lang="en-US" sz="3600" dirty="0">
                <a:solidFill>
                  <a:srgbClr val="FFFFFF"/>
                </a:solidFill>
              </a:rPr>
              <a:t>By Cloudflare - </a:t>
            </a:r>
            <a:r>
              <a:rPr lang="en-US" sz="3600" dirty="0" err="1">
                <a:solidFill>
                  <a:srgbClr val="FFFFFF"/>
                </a:solidFill>
              </a:rPr>
              <a:t>Lavarand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3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lava lamp with yellow and orange spots&#10;&#10;Description automatically generated">
            <a:extLst>
              <a:ext uri="{FF2B5EF4-FFF2-40B4-BE49-F238E27FC236}">
                <a16:creationId xmlns:a16="http://schemas.microsoft.com/office/drawing/2014/main" id="{E2A9FDA9-E7DC-F27D-DF72-B343E829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496570"/>
            <a:ext cx="8097520" cy="5864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9FB3CA-F563-8F70-88B2-8FFF17109ECE}"/>
              </a:ext>
            </a:extLst>
          </p:cNvPr>
          <p:cNvSpPr txBox="1"/>
          <p:nvPr/>
        </p:nvSpPr>
        <p:spPr>
          <a:xfrm>
            <a:off x="6530340" y="1714500"/>
            <a:ext cx="54610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True random number generation </a:t>
            </a:r>
            <a:br>
              <a:rPr lang="en-US" sz="3600" dirty="0"/>
            </a:br>
            <a:r>
              <a:rPr lang="en-US" sz="3600" dirty="0">
                <a:solidFill>
                  <a:srgbClr val="FFFFFF"/>
                </a:solidFill>
              </a:rPr>
              <a:t>using lava lamp</a:t>
            </a:r>
          </a:p>
          <a:p>
            <a:r>
              <a:rPr lang="en-US" sz="3600" dirty="0">
                <a:solidFill>
                  <a:srgbClr val="FFFFFF"/>
                </a:solidFill>
              </a:rPr>
              <a:t>By </a:t>
            </a:r>
            <a:r>
              <a:rPr lang="en-US" sz="3600">
                <a:solidFill>
                  <a:srgbClr val="FFFFFF"/>
                </a:solidFill>
              </a:rPr>
              <a:t>Cloudflare</a:t>
            </a:r>
            <a:r>
              <a:rPr lang="en-US" sz="3600" dirty="0">
                <a:solidFill>
                  <a:srgbClr val="FFFFFF"/>
                </a:solidFill>
              </a:rPr>
              <a:t> - </a:t>
            </a:r>
            <a:r>
              <a:rPr lang="en-US" sz="3600" err="1">
                <a:solidFill>
                  <a:srgbClr val="FFFFFF"/>
                </a:solidFill>
              </a:rPr>
              <a:t>Lavarand</a:t>
            </a:r>
            <a:endParaRPr lang="en-US" sz="3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07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763C023D-73E7-21E0-B998-CD55756DD632}"/>
              </a:ext>
            </a:extLst>
          </p:cNvPr>
          <p:cNvSpPr/>
          <p:nvPr/>
        </p:nvSpPr>
        <p:spPr>
          <a:xfrm>
            <a:off x="4543984" y="5603"/>
            <a:ext cx="3115235" cy="6857999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typewriter with red and yellow buttons&#10;&#10;Description automatically generated">
            <a:extLst>
              <a:ext uri="{FF2B5EF4-FFF2-40B4-BE49-F238E27FC236}">
                <a16:creationId xmlns:a16="http://schemas.microsoft.com/office/drawing/2014/main" id="{9D5091D0-255B-E5E4-79C6-C9FFE1E5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94" y="1001806"/>
            <a:ext cx="4899211" cy="4843182"/>
          </a:xfrm>
          <a:prstGeom prst="rect">
            <a:avLst/>
          </a:prstGeom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A7CBDE-FE9A-B0FF-24EA-9E77F17928DC}"/>
              </a:ext>
            </a:extLst>
          </p:cNvPr>
          <p:cNvSpPr/>
          <p:nvPr/>
        </p:nvSpPr>
        <p:spPr>
          <a:xfrm>
            <a:off x="12755139" y="2077060"/>
            <a:ext cx="2602301" cy="76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lava lamp with yellow and orange spots&#10;&#10;Description automatically generated">
            <a:extLst>
              <a:ext uri="{FF2B5EF4-FFF2-40B4-BE49-F238E27FC236}">
                <a16:creationId xmlns:a16="http://schemas.microsoft.com/office/drawing/2014/main" id="{E2A9FDA9-E7DC-F27D-DF72-B343E829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55231" y="381551"/>
            <a:ext cx="8097520" cy="5864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9FB3CA-F563-8F70-88B2-8FFF17109ECE}"/>
              </a:ext>
            </a:extLst>
          </p:cNvPr>
          <p:cNvSpPr txBox="1"/>
          <p:nvPr/>
        </p:nvSpPr>
        <p:spPr>
          <a:xfrm>
            <a:off x="14366000" y="-600255"/>
            <a:ext cx="54610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True random number generation </a:t>
            </a:r>
            <a:br>
              <a:rPr lang="en-US" sz="3600" dirty="0"/>
            </a:br>
            <a:r>
              <a:rPr lang="en-US" sz="3600" dirty="0">
                <a:solidFill>
                  <a:srgbClr val="FFFFFF"/>
                </a:solidFill>
              </a:rPr>
              <a:t>using lava lamp</a:t>
            </a:r>
          </a:p>
          <a:p>
            <a:r>
              <a:rPr lang="en-US" sz="3600" dirty="0">
                <a:solidFill>
                  <a:srgbClr val="FFFFFF"/>
                </a:solidFill>
              </a:rPr>
              <a:t>By </a:t>
            </a:r>
            <a:r>
              <a:rPr lang="en-US" sz="3600">
                <a:solidFill>
                  <a:srgbClr val="FFFFFF"/>
                </a:solidFill>
              </a:rPr>
              <a:t>Cloudflare</a:t>
            </a:r>
            <a:r>
              <a:rPr lang="en-US" sz="3600" dirty="0">
                <a:solidFill>
                  <a:srgbClr val="FFFFFF"/>
                </a:solidFill>
              </a:rPr>
              <a:t> - </a:t>
            </a:r>
            <a:r>
              <a:rPr lang="en-US" sz="3600" err="1">
                <a:solidFill>
                  <a:srgbClr val="FFFFFF"/>
                </a:solidFill>
              </a:rPr>
              <a:t>Lavarand</a:t>
            </a:r>
            <a:endParaRPr lang="en-US" sz="3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353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11267-C22A-AAE6-14C7-C847F33A6BB7}"/>
              </a:ext>
            </a:extLst>
          </p:cNvPr>
          <p:cNvSpPr txBox="1"/>
          <p:nvPr/>
        </p:nvSpPr>
        <p:spPr>
          <a:xfrm>
            <a:off x="1662023" y="856891"/>
            <a:ext cx="7933426" cy="21159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Segoe UI"/>
                <a:cs typeface="Segoe UI"/>
              </a:rPr>
              <a:t>Pseudo-Random Number </a:t>
            </a:r>
            <a:endParaRPr lang="en-US" sz="4400" dirty="0">
              <a:latin typeface="Segoe UI"/>
              <a:cs typeface="Segoe UI"/>
            </a:endParaRPr>
          </a:p>
          <a:p>
            <a:r>
              <a:rPr lang="en-US" sz="4400" b="1" dirty="0">
                <a:latin typeface="Segoe UI"/>
                <a:cs typeface="Segoe UI"/>
              </a:rPr>
              <a:t>Vs True-Random Number</a:t>
            </a:r>
            <a:endParaRPr lang="en-US" sz="4400" dirty="0">
              <a:latin typeface="Segoe UI"/>
              <a:cs typeface="Segoe UI"/>
            </a:endParaRPr>
          </a:p>
          <a:p>
            <a:endParaRPr lang="en-US" sz="4350" b="1" dirty="0">
              <a:latin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519CF-6110-D398-BA00-E656DE5C243A}"/>
              </a:ext>
            </a:extLst>
          </p:cNvPr>
          <p:cNvSpPr txBox="1"/>
          <p:nvPr/>
        </p:nvSpPr>
        <p:spPr>
          <a:xfrm>
            <a:off x="1662023" y="3042249"/>
            <a:ext cx="2743200" cy="7654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87" b="1">
                <a:latin typeface="Montserrat"/>
              </a:rPr>
              <a:t>Deterministic Generation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C1A90-9625-3DE7-AC4C-3BE944C02B18}"/>
              </a:ext>
            </a:extLst>
          </p:cNvPr>
          <p:cNvSpPr txBox="1"/>
          <p:nvPr/>
        </p:nvSpPr>
        <p:spPr>
          <a:xfrm>
            <a:off x="4609381" y="3042249"/>
            <a:ext cx="2930105" cy="7654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87" b="1">
                <a:latin typeface="Montserrat"/>
              </a:rPr>
              <a:t>Efficiency and Speed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E64F2-1DD5-024A-011E-926B59786C36}"/>
              </a:ext>
            </a:extLst>
          </p:cNvPr>
          <p:cNvSpPr txBox="1"/>
          <p:nvPr/>
        </p:nvSpPr>
        <p:spPr>
          <a:xfrm>
            <a:off x="7772400" y="3214777"/>
            <a:ext cx="2743200" cy="4289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87" b="1">
                <a:latin typeface="Montserrat"/>
              </a:rPr>
              <a:t>Weaknesses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6C979-0678-08DD-1553-987605C5E82E}"/>
              </a:ext>
            </a:extLst>
          </p:cNvPr>
          <p:cNvSpPr txBox="1"/>
          <p:nvPr/>
        </p:nvSpPr>
        <p:spPr>
          <a:xfrm>
            <a:off x="1662023" y="3804249"/>
            <a:ext cx="2743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50">
                <a:solidFill>
                  <a:srgbClr val="3D3838"/>
                </a:solidFill>
                <a:latin typeface="Arial"/>
                <a:cs typeface="Arial"/>
              </a:rPr>
              <a:t>PRNGs use mathematical algorithms to generate a sequence of numbers that appears random, but is actually deterministic and predictable if the initial state (seed) is known.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AEEC6-0151-6378-14A7-013814EC3977}"/>
              </a:ext>
            </a:extLst>
          </p:cNvPr>
          <p:cNvSpPr txBox="1"/>
          <p:nvPr/>
        </p:nvSpPr>
        <p:spPr>
          <a:xfrm>
            <a:off x="4609381" y="3804249"/>
            <a:ext cx="2743200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50">
                <a:solidFill>
                  <a:srgbClr val="3D3838"/>
                </a:solidFill>
                <a:latin typeface="Arial"/>
                <a:cs typeface="Arial"/>
              </a:rPr>
              <a:t>PRNGs are generally faster and more efficient than TRNGs, making them suitable for many applications where speed is a priority.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CE1E3-DEC4-481F-5E10-633CFA40AE21}"/>
              </a:ext>
            </a:extLst>
          </p:cNvPr>
          <p:cNvSpPr txBox="1"/>
          <p:nvPr/>
        </p:nvSpPr>
        <p:spPr>
          <a:xfrm>
            <a:off x="7772400" y="3804249"/>
            <a:ext cx="2743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50">
                <a:solidFill>
                  <a:srgbClr val="3D3838"/>
                </a:solidFill>
                <a:latin typeface="Arial"/>
                <a:cs typeface="Arial"/>
              </a:rPr>
              <a:t>PRNGs can be vulnerable to attacks if the seed value is compromised, which can lead to the entire sequence of generated numbers being predictable.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11267-C22A-AAE6-14C7-C847F33A6BB7}"/>
              </a:ext>
            </a:extLst>
          </p:cNvPr>
          <p:cNvSpPr txBox="1"/>
          <p:nvPr/>
        </p:nvSpPr>
        <p:spPr>
          <a:xfrm>
            <a:off x="1662023" y="856891"/>
            <a:ext cx="7933426" cy="21159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Segoe UI"/>
                <a:cs typeface="Segoe UI"/>
              </a:rPr>
              <a:t>Pseudo-Random Number </a:t>
            </a:r>
            <a:endParaRPr lang="en-US" sz="4400" dirty="0">
              <a:latin typeface="Segoe UI"/>
              <a:cs typeface="Segoe UI"/>
            </a:endParaRPr>
          </a:p>
          <a:p>
            <a:r>
              <a:rPr lang="en-US" sz="4400" b="1" dirty="0">
                <a:latin typeface="Segoe UI"/>
                <a:cs typeface="Segoe UI"/>
              </a:rPr>
              <a:t>Vs True-Random Number</a:t>
            </a:r>
            <a:endParaRPr lang="en-US" sz="4400" dirty="0">
              <a:latin typeface="Segoe UI"/>
              <a:cs typeface="Segoe UI"/>
            </a:endParaRPr>
          </a:p>
          <a:p>
            <a:endParaRPr lang="en-US" sz="4350" b="1" dirty="0">
              <a:latin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519CF-6110-D398-BA00-E656DE5C243A}"/>
              </a:ext>
            </a:extLst>
          </p:cNvPr>
          <p:cNvSpPr txBox="1"/>
          <p:nvPr/>
        </p:nvSpPr>
        <p:spPr>
          <a:xfrm>
            <a:off x="1662023" y="3042249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Montserrat"/>
              </a:rPr>
              <a:t>Deterministic Generation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C1A90-9625-3DE7-AC4C-3BE944C02B18}"/>
              </a:ext>
            </a:extLst>
          </p:cNvPr>
          <p:cNvSpPr txBox="1"/>
          <p:nvPr/>
        </p:nvSpPr>
        <p:spPr>
          <a:xfrm>
            <a:off x="4609381" y="3042249"/>
            <a:ext cx="293010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Montserrat"/>
              </a:rPr>
              <a:t>Efficiency and Speed</a:t>
            </a: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E64F2-1DD5-024A-011E-926B59786C36}"/>
              </a:ext>
            </a:extLst>
          </p:cNvPr>
          <p:cNvSpPr txBox="1"/>
          <p:nvPr/>
        </p:nvSpPr>
        <p:spPr>
          <a:xfrm>
            <a:off x="7772400" y="321477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Montserrat"/>
              </a:rPr>
              <a:t>Weaknesses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6C979-0678-08DD-1553-987605C5E82E}"/>
              </a:ext>
            </a:extLst>
          </p:cNvPr>
          <p:cNvSpPr txBox="1"/>
          <p:nvPr/>
        </p:nvSpPr>
        <p:spPr>
          <a:xfrm>
            <a:off x="1662023" y="3804249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D3838"/>
                </a:solidFill>
                <a:latin typeface="Arial"/>
                <a:cs typeface="Arial"/>
              </a:rPr>
              <a:t>PRNGs use mathematical algorithms to generate a sequence of numbers that appears random, but is actually deterministic and predictable if the initial state (seed) is known.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AEEC6-0151-6378-14A7-013814EC3977}"/>
              </a:ext>
            </a:extLst>
          </p:cNvPr>
          <p:cNvSpPr txBox="1"/>
          <p:nvPr/>
        </p:nvSpPr>
        <p:spPr>
          <a:xfrm>
            <a:off x="4609381" y="3804249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D3838"/>
                </a:solidFill>
                <a:latin typeface="Arial"/>
                <a:cs typeface="Arial"/>
              </a:rPr>
              <a:t>PRNGs are generally faster and more efficient than TRNGs, making them suitable for many applications where speed is a priority.</a:t>
            </a:r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CE1E3-DEC4-481F-5E10-633CFA40AE21}"/>
              </a:ext>
            </a:extLst>
          </p:cNvPr>
          <p:cNvSpPr txBox="1"/>
          <p:nvPr/>
        </p:nvSpPr>
        <p:spPr>
          <a:xfrm>
            <a:off x="7772400" y="3804249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D3838"/>
                </a:solidFill>
                <a:latin typeface="Arial"/>
                <a:cs typeface="Arial"/>
              </a:rPr>
              <a:t>PRNGs can be vulnerable to attacks if the seed value is compromised, which can lead to the entire sequence of generated numbers being predictable.</a:t>
            </a:r>
            <a:endParaRPr lang="en-US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CB14F7-F977-7724-DCC2-D4A6404B5652}"/>
              </a:ext>
            </a:extLst>
          </p:cNvPr>
          <p:cNvSpPr/>
          <p:nvPr/>
        </p:nvSpPr>
        <p:spPr>
          <a:xfrm>
            <a:off x="1453859" y="3035523"/>
            <a:ext cx="2952903" cy="3315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1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11267-C22A-AAE6-14C7-C847F33A6BB7}"/>
              </a:ext>
            </a:extLst>
          </p:cNvPr>
          <p:cNvSpPr txBox="1"/>
          <p:nvPr/>
        </p:nvSpPr>
        <p:spPr>
          <a:xfrm>
            <a:off x="1662023" y="856891"/>
            <a:ext cx="7933426" cy="21159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Segoe UI"/>
                <a:cs typeface="Segoe UI"/>
              </a:rPr>
              <a:t>Pseudo-Random Number </a:t>
            </a:r>
            <a:endParaRPr lang="en-US" sz="4400" dirty="0">
              <a:latin typeface="Segoe UI"/>
              <a:cs typeface="Segoe UI"/>
            </a:endParaRPr>
          </a:p>
          <a:p>
            <a:r>
              <a:rPr lang="en-US" sz="4400" b="1" dirty="0">
                <a:latin typeface="Segoe UI"/>
                <a:cs typeface="Segoe UI"/>
              </a:rPr>
              <a:t>Vs True-Random Number</a:t>
            </a:r>
            <a:endParaRPr lang="en-US" sz="4400" dirty="0">
              <a:latin typeface="Segoe UI"/>
              <a:cs typeface="Segoe UI"/>
            </a:endParaRPr>
          </a:p>
          <a:p>
            <a:endParaRPr lang="en-US" sz="4350" b="1" dirty="0">
              <a:latin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519CF-6110-D398-BA00-E656DE5C243A}"/>
              </a:ext>
            </a:extLst>
          </p:cNvPr>
          <p:cNvSpPr txBox="1"/>
          <p:nvPr/>
        </p:nvSpPr>
        <p:spPr>
          <a:xfrm>
            <a:off x="1662023" y="3042249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Montserrat"/>
              </a:rPr>
              <a:t>Deterministic Generation</a:t>
            </a: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C1A90-9625-3DE7-AC4C-3BE944C02B18}"/>
              </a:ext>
            </a:extLst>
          </p:cNvPr>
          <p:cNvSpPr txBox="1"/>
          <p:nvPr/>
        </p:nvSpPr>
        <p:spPr>
          <a:xfrm>
            <a:off x="4609381" y="3042249"/>
            <a:ext cx="293010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Montserrat"/>
              </a:rPr>
              <a:t>Efficiency and Speed</a:t>
            </a: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E64F2-1DD5-024A-011E-926B59786C36}"/>
              </a:ext>
            </a:extLst>
          </p:cNvPr>
          <p:cNvSpPr txBox="1"/>
          <p:nvPr/>
        </p:nvSpPr>
        <p:spPr>
          <a:xfrm>
            <a:off x="7772400" y="321477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Montserrat"/>
              </a:rPr>
              <a:t>Weaknesses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6C979-0678-08DD-1553-987605C5E82E}"/>
              </a:ext>
            </a:extLst>
          </p:cNvPr>
          <p:cNvSpPr txBox="1"/>
          <p:nvPr/>
        </p:nvSpPr>
        <p:spPr>
          <a:xfrm>
            <a:off x="1662023" y="3804249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D3838"/>
                </a:solidFill>
                <a:latin typeface="Arial"/>
                <a:cs typeface="Arial"/>
              </a:rPr>
              <a:t>PRNGs use mathematical algorithms to generate a sequence of numbers that appears random, but is actually deterministic and predictable if the initial state (seed) is known.</a:t>
            </a:r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AEEC6-0151-6378-14A7-013814EC3977}"/>
              </a:ext>
            </a:extLst>
          </p:cNvPr>
          <p:cNvSpPr txBox="1"/>
          <p:nvPr/>
        </p:nvSpPr>
        <p:spPr>
          <a:xfrm>
            <a:off x="4609381" y="3804249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D3838"/>
                </a:solidFill>
                <a:latin typeface="Arial"/>
                <a:cs typeface="Arial"/>
              </a:rPr>
              <a:t>PRNGs are generally faster and more efficient than TRNGs, making them suitable for many applications where speed is a priority.</a:t>
            </a:r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CE1E3-DEC4-481F-5E10-633CFA40AE21}"/>
              </a:ext>
            </a:extLst>
          </p:cNvPr>
          <p:cNvSpPr txBox="1"/>
          <p:nvPr/>
        </p:nvSpPr>
        <p:spPr>
          <a:xfrm>
            <a:off x="7772400" y="3804249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D3838"/>
                </a:solidFill>
                <a:latin typeface="Arial"/>
                <a:cs typeface="Arial"/>
              </a:rPr>
              <a:t>PRNGs can be vulnerable to attacks if the seed value is compromised, which can lead to the entire sequence of generated numbers being predictable.</a:t>
            </a:r>
            <a:endParaRPr lang="en-US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CB14F7-F977-7724-DCC2-D4A6404B5652}"/>
              </a:ext>
            </a:extLst>
          </p:cNvPr>
          <p:cNvSpPr/>
          <p:nvPr/>
        </p:nvSpPr>
        <p:spPr>
          <a:xfrm>
            <a:off x="4501859" y="2937552"/>
            <a:ext cx="2952903" cy="3315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4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11267-C22A-AAE6-14C7-C847F33A6BB7}"/>
              </a:ext>
            </a:extLst>
          </p:cNvPr>
          <p:cNvSpPr txBox="1"/>
          <p:nvPr/>
        </p:nvSpPr>
        <p:spPr>
          <a:xfrm>
            <a:off x="1662023" y="856891"/>
            <a:ext cx="7933426" cy="21159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Segoe UI"/>
                <a:cs typeface="Segoe UI"/>
              </a:rPr>
              <a:t>Pseudo-Random Number </a:t>
            </a:r>
            <a:endParaRPr lang="en-US" sz="4400" dirty="0">
              <a:latin typeface="Segoe UI"/>
              <a:cs typeface="Segoe UI"/>
            </a:endParaRPr>
          </a:p>
          <a:p>
            <a:r>
              <a:rPr lang="en-US" sz="4400" b="1" dirty="0">
                <a:latin typeface="Segoe UI"/>
                <a:cs typeface="Segoe UI"/>
              </a:rPr>
              <a:t>Vs True-Random Number</a:t>
            </a:r>
            <a:endParaRPr lang="en-US" sz="4400" dirty="0">
              <a:latin typeface="Segoe UI"/>
              <a:cs typeface="Segoe UI"/>
            </a:endParaRPr>
          </a:p>
          <a:p>
            <a:endParaRPr lang="en-US" sz="4350" b="1" dirty="0">
              <a:latin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519CF-6110-D398-BA00-E656DE5C243A}"/>
              </a:ext>
            </a:extLst>
          </p:cNvPr>
          <p:cNvSpPr txBox="1"/>
          <p:nvPr/>
        </p:nvSpPr>
        <p:spPr>
          <a:xfrm>
            <a:off x="1662023" y="3042249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Montserrat"/>
              </a:rPr>
              <a:t>Deterministic Generation</a:t>
            </a: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C1A90-9625-3DE7-AC4C-3BE944C02B18}"/>
              </a:ext>
            </a:extLst>
          </p:cNvPr>
          <p:cNvSpPr txBox="1"/>
          <p:nvPr/>
        </p:nvSpPr>
        <p:spPr>
          <a:xfrm>
            <a:off x="4609381" y="3042249"/>
            <a:ext cx="293010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Montserrat"/>
              </a:rPr>
              <a:t>Efficiency and Speed</a:t>
            </a: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E64F2-1DD5-024A-011E-926B59786C36}"/>
              </a:ext>
            </a:extLst>
          </p:cNvPr>
          <p:cNvSpPr txBox="1"/>
          <p:nvPr/>
        </p:nvSpPr>
        <p:spPr>
          <a:xfrm>
            <a:off x="7772400" y="32147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Montserrat"/>
              </a:rPr>
              <a:t>Weaknesses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6C979-0678-08DD-1553-987605C5E82E}"/>
              </a:ext>
            </a:extLst>
          </p:cNvPr>
          <p:cNvSpPr txBox="1"/>
          <p:nvPr/>
        </p:nvSpPr>
        <p:spPr>
          <a:xfrm>
            <a:off x="1662023" y="3804249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D3838"/>
                </a:solidFill>
                <a:latin typeface="Arial"/>
                <a:cs typeface="Arial"/>
              </a:rPr>
              <a:t>PRNGs use mathematical algorithms to generate a sequence of numbers that appears random, but is actually deterministic and predictable if the initial state (seed) is known.</a:t>
            </a:r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AEEC6-0151-6378-14A7-013814EC3977}"/>
              </a:ext>
            </a:extLst>
          </p:cNvPr>
          <p:cNvSpPr txBox="1"/>
          <p:nvPr/>
        </p:nvSpPr>
        <p:spPr>
          <a:xfrm>
            <a:off x="4609381" y="3804249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3D3838"/>
                </a:solidFill>
                <a:latin typeface="Arial"/>
                <a:cs typeface="Arial"/>
              </a:rPr>
              <a:t>PRNGs are generally faster and more efficient than TRNGs, making them suitable for many applications where speed is a priority.</a:t>
            </a: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CE1E3-DEC4-481F-5E10-633CFA40AE21}"/>
              </a:ext>
            </a:extLst>
          </p:cNvPr>
          <p:cNvSpPr txBox="1"/>
          <p:nvPr/>
        </p:nvSpPr>
        <p:spPr>
          <a:xfrm>
            <a:off x="7772400" y="3804249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D3838"/>
                </a:solidFill>
                <a:latin typeface="Arial"/>
                <a:cs typeface="Arial"/>
              </a:rPr>
              <a:t>PRNGs can be vulnerable to attacks if the seed value is compromised, which can lead to the entire sequence of generated numbers being predictable.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CB14F7-F977-7724-DCC2-D4A6404B5652}"/>
              </a:ext>
            </a:extLst>
          </p:cNvPr>
          <p:cNvSpPr/>
          <p:nvPr/>
        </p:nvSpPr>
        <p:spPr>
          <a:xfrm>
            <a:off x="7669602" y="2828695"/>
            <a:ext cx="2952903" cy="3315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59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11267-C22A-AAE6-14C7-C847F33A6BB7}"/>
              </a:ext>
            </a:extLst>
          </p:cNvPr>
          <p:cNvSpPr txBox="1"/>
          <p:nvPr/>
        </p:nvSpPr>
        <p:spPr>
          <a:xfrm>
            <a:off x="1596709" y="-1918966"/>
            <a:ext cx="7933426" cy="1431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350" b="1" dirty="0">
                <a:latin typeface="Montserrat"/>
              </a:rPr>
              <a:t>Pseudo-Random Number </a:t>
            </a:r>
            <a:endParaRPr lang="en-US" sz="4350" b="1">
              <a:latin typeface="Montserrat"/>
            </a:endParaRPr>
          </a:p>
          <a:p>
            <a:r>
              <a:rPr lang="en-US" sz="4350" b="1" dirty="0">
                <a:latin typeface="Montserrat"/>
              </a:rPr>
              <a:t>Vs True-Random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519CF-6110-D398-BA00-E656DE5C243A}"/>
              </a:ext>
            </a:extLst>
          </p:cNvPr>
          <p:cNvSpPr txBox="1"/>
          <p:nvPr/>
        </p:nvSpPr>
        <p:spPr>
          <a:xfrm>
            <a:off x="1596708" y="8038792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Montserrat"/>
              </a:rPr>
              <a:t>Deterministic Generation</a:t>
            </a: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C1A90-9625-3DE7-AC4C-3BE944C02B18}"/>
              </a:ext>
            </a:extLst>
          </p:cNvPr>
          <p:cNvSpPr txBox="1"/>
          <p:nvPr/>
        </p:nvSpPr>
        <p:spPr>
          <a:xfrm>
            <a:off x="4544066" y="8038792"/>
            <a:ext cx="293010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Montserrat"/>
              </a:rPr>
              <a:t>Efficiency and Speed</a:t>
            </a: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E64F2-1DD5-024A-011E-926B59786C36}"/>
              </a:ext>
            </a:extLst>
          </p:cNvPr>
          <p:cNvSpPr txBox="1"/>
          <p:nvPr/>
        </p:nvSpPr>
        <p:spPr>
          <a:xfrm>
            <a:off x="7707085" y="821132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Montserrat"/>
              </a:rPr>
              <a:t>Weaknesses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6C979-0678-08DD-1553-987605C5E82E}"/>
              </a:ext>
            </a:extLst>
          </p:cNvPr>
          <p:cNvSpPr txBox="1"/>
          <p:nvPr/>
        </p:nvSpPr>
        <p:spPr>
          <a:xfrm>
            <a:off x="1596708" y="8800792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D3838"/>
                </a:solidFill>
                <a:latin typeface="Arial"/>
                <a:cs typeface="Arial"/>
              </a:rPr>
              <a:t>PRNGs use mathematical algorithms to generate a sequence of numbers that appears random, but is actually deterministic and predictable if the initial state (seed) is known.</a:t>
            </a:r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AEEC6-0151-6378-14A7-013814EC3977}"/>
              </a:ext>
            </a:extLst>
          </p:cNvPr>
          <p:cNvSpPr txBox="1"/>
          <p:nvPr/>
        </p:nvSpPr>
        <p:spPr>
          <a:xfrm>
            <a:off x="4544066" y="8800792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3D3838"/>
                </a:solidFill>
                <a:latin typeface="Arial"/>
                <a:cs typeface="Arial"/>
              </a:rPr>
              <a:t>PRNGs are generally faster and more efficient than TRNGs, making them suitable for many applications where speed is a priority.</a:t>
            </a: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CE1E3-DEC4-481F-5E10-633CFA40AE21}"/>
              </a:ext>
            </a:extLst>
          </p:cNvPr>
          <p:cNvSpPr txBox="1"/>
          <p:nvPr/>
        </p:nvSpPr>
        <p:spPr>
          <a:xfrm>
            <a:off x="7707085" y="8800792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D3838"/>
                </a:solidFill>
                <a:latin typeface="Arial"/>
                <a:cs typeface="Arial"/>
              </a:rPr>
              <a:t>PRNGs can be vulnerable to attacks if the seed value is compromised, which can lead to the entire sequence of generated numbers being predictable.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CB14F7-F977-7724-DCC2-D4A6404B5652}"/>
              </a:ext>
            </a:extLst>
          </p:cNvPr>
          <p:cNvSpPr/>
          <p:nvPr/>
        </p:nvSpPr>
        <p:spPr>
          <a:xfrm>
            <a:off x="7604287" y="7825238"/>
            <a:ext cx="2952903" cy="3315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preencoded.png">
            <a:extLst>
              <a:ext uri="{FF2B5EF4-FFF2-40B4-BE49-F238E27FC236}">
                <a16:creationId xmlns:a16="http://schemas.microsoft.com/office/drawing/2014/main" id="{31AF34C2-2EEB-80CD-B2B7-D8CA3401C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703" y="2875189"/>
            <a:ext cx="552450" cy="552450"/>
          </a:xfrm>
          <a:prstGeom prst="rect">
            <a:avLst/>
          </a:prstGeom>
        </p:spPr>
      </p:pic>
      <p:pic>
        <p:nvPicPr>
          <p:cNvPr id="11" name="Picture 10" descr="preencoded.png">
            <a:extLst>
              <a:ext uri="{FF2B5EF4-FFF2-40B4-BE49-F238E27FC236}">
                <a16:creationId xmlns:a16="http://schemas.microsoft.com/office/drawing/2014/main" id="{C5EFEDCA-4E3E-87DA-FCC8-A12AE8E7D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121" y="2876550"/>
            <a:ext cx="552450" cy="552450"/>
          </a:xfrm>
          <a:prstGeom prst="rect">
            <a:avLst/>
          </a:prstGeom>
        </p:spPr>
      </p:pic>
      <p:pic>
        <p:nvPicPr>
          <p:cNvPr id="12" name="Picture 11" descr="preencoded.png">
            <a:extLst>
              <a:ext uri="{FF2B5EF4-FFF2-40B4-BE49-F238E27FC236}">
                <a16:creationId xmlns:a16="http://schemas.microsoft.com/office/drawing/2014/main" id="{360F4355-17C6-5FC7-59EB-E8E7575A7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2877911"/>
            <a:ext cx="552450" cy="552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372072-2CBF-20AF-C035-E77180A1C8D8}"/>
              </a:ext>
            </a:extLst>
          </p:cNvPr>
          <p:cNvSpPr txBox="1"/>
          <p:nvPr/>
        </p:nvSpPr>
        <p:spPr>
          <a:xfrm>
            <a:off x="1132115" y="1371600"/>
            <a:ext cx="9568542" cy="7654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374" b="1">
                <a:latin typeface="Montserrat"/>
              </a:rPr>
              <a:t>Conclusion and Key </a:t>
            </a:r>
            <a:r>
              <a:rPr lang="en-US" sz="4350" b="1">
                <a:latin typeface="Montserrat"/>
              </a:rPr>
              <a:t>Takeaways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4EB5C-986F-D73A-50FD-872D6731F2C8}"/>
              </a:ext>
            </a:extLst>
          </p:cNvPr>
          <p:cNvSpPr txBox="1"/>
          <p:nvPr/>
        </p:nvSpPr>
        <p:spPr>
          <a:xfrm>
            <a:off x="805543" y="3581401"/>
            <a:ext cx="3015342" cy="4289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87" b="1">
                <a:latin typeface="Montserrat"/>
              </a:rPr>
              <a:t>Nonce Importance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20523-3DB5-75B1-8ED1-C40F2BA31539}"/>
              </a:ext>
            </a:extLst>
          </p:cNvPr>
          <p:cNvSpPr txBox="1"/>
          <p:nvPr/>
        </p:nvSpPr>
        <p:spPr>
          <a:xfrm>
            <a:off x="4539343" y="3581400"/>
            <a:ext cx="2743200" cy="7654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50" b="1" dirty="0">
                <a:latin typeface="Montserrat"/>
              </a:rPr>
              <a:t>Random Number Generation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15855F-EDB9-B985-61F0-914C5E763078}"/>
              </a:ext>
            </a:extLst>
          </p:cNvPr>
          <p:cNvSpPr txBox="1"/>
          <p:nvPr/>
        </p:nvSpPr>
        <p:spPr>
          <a:xfrm>
            <a:off x="8055428" y="3592287"/>
            <a:ext cx="3548742" cy="7654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87" b="1">
                <a:latin typeface="Montserrat"/>
              </a:rPr>
              <a:t>Cryptographic Security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0D13D-AD3A-25B4-A5E5-7AD94F18CECF}"/>
              </a:ext>
            </a:extLst>
          </p:cNvPr>
          <p:cNvSpPr txBox="1"/>
          <p:nvPr/>
        </p:nvSpPr>
        <p:spPr>
          <a:xfrm>
            <a:off x="805543" y="4005943"/>
            <a:ext cx="2743200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50">
                <a:solidFill>
                  <a:srgbClr val="3D3838"/>
                </a:solidFill>
                <a:latin typeface="Arial"/>
                <a:cs typeface="Arial"/>
              </a:rPr>
              <a:t>Nonces are crucial for ensuring the integrity and security of cryptographic communications.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D79366-5EBD-11B5-65EA-8A95679996CE}"/>
              </a:ext>
            </a:extLst>
          </p:cNvPr>
          <p:cNvSpPr txBox="1"/>
          <p:nvPr/>
        </p:nvSpPr>
        <p:spPr>
          <a:xfrm>
            <a:off x="4637314" y="4343400"/>
            <a:ext cx="2743200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50">
                <a:solidFill>
                  <a:srgbClr val="3D3838"/>
                </a:solidFill>
                <a:latin typeface="Arial"/>
                <a:cs typeface="Arial"/>
              </a:rPr>
              <a:t>Proper generation of random numbers, using either PRNGs or TRNGs, is essential for cryptographic applications.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0757E0-EAB0-24A4-6388-0F5D349F6ABE}"/>
              </a:ext>
            </a:extLst>
          </p:cNvPr>
          <p:cNvSpPr txBox="1"/>
          <p:nvPr/>
        </p:nvSpPr>
        <p:spPr>
          <a:xfrm>
            <a:off x="8055429" y="4071257"/>
            <a:ext cx="2743200" cy="1977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50">
                <a:solidFill>
                  <a:srgbClr val="3D3838"/>
                </a:solidFill>
                <a:latin typeface="Arial"/>
                <a:cs typeface="Arial"/>
              </a:rPr>
              <a:t>Understanding the characteristics and generation of nonces and random numbers is fundamental to maintaining strong cryptographic security.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9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encoded.png">
            <a:extLst>
              <a:ext uri="{FF2B5EF4-FFF2-40B4-BE49-F238E27FC236}">
                <a16:creationId xmlns:a16="http://schemas.microsoft.com/office/drawing/2014/main" id="{31AF34C2-2EEB-80CD-B2B7-D8CA3401C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2" y="7392761"/>
            <a:ext cx="552450" cy="552450"/>
          </a:xfrm>
          <a:prstGeom prst="rect">
            <a:avLst/>
          </a:prstGeom>
        </p:spPr>
      </p:pic>
      <p:pic>
        <p:nvPicPr>
          <p:cNvPr id="11" name="Picture 10" descr="preencoded.png">
            <a:extLst>
              <a:ext uri="{FF2B5EF4-FFF2-40B4-BE49-F238E27FC236}">
                <a16:creationId xmlns:a16="http://schemas.microsoft.com/office/drawing/2014/main" id="{C5EFEDCA-4E3E-87DA-FCC8-A12AE8E7D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7394122"/>
            <a:ext cx="552450" cy="552450"/>
          </a:xfrm>
          <a:prstGeom prst="rect">
            <a:avLst/>
          </a:prstGeom>
        </p:spPr>
      </p:pic>
      <p:pic>
        <p:nvPicPr>
          <p:cNvPr id="12" name="Picture 11" descr="preencoded.png">
            <a:extLst>
              <a:ext uri="{FF2B5EF4-FFF2-40B4-BE49-F238E27FC236}">
                <a16:creationId xmlns:a16="http://schemas.microsoft.com/office/drawing/2014/main" id="{360F4355-17C6-5FC7-59EB-E8E7575A7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54" y="7384597"/>
            <a:ext cx="552450" cy="552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372072-2CBF-20AF-C035-E77180A1C8D8}"/>
              </a:ext>
            </a:extLst>
          </p:cNvPr>
          <p:cNvSpPr txBox="1"/>
          <p:nvPr/>
        </p:nvSpPr>
        <p:spPr>
          <a:xfrm>
            <a:off x="1306286" y="-1066800"/>
            <a:ext cx="9568542" cy="7654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374" b="1">
                <a:latin typeface="Montserrat"/>
              </a:rPr>
              <a:t>Conclusion and Key </a:t>
            </a:r>
            <a:r>
              <a:rPr lang="en-US" sz="4350" b="1">
                <a:latin typeface="Montserrat"/>
              </a:rPr>
              <a:t>Takeaways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4EB5C-986F-D73A-50FD-872D6731F2C8}"/>
              </a:ext>
            </a:extLst>
          </p:cNvPr>
          <p:cNvSpPr txBox="1"/>
          <p:nvPr/>
        </p:nvSpPr>
        <p:spPr>
          <a:xfrm>
            <a:off x="555172" y="8098973"/>
            <a:ext cx="3015342" cy="4289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87" b="1">
                <a:latin typeface="Montserrat"/>
              </a:rPr>
              <a:t>Nonce Importance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20523-3DB5-75B1-8ED1-C40F2BA31539}"/>
              </a:ext>
            </a:extLst>
          </p:cNvPr>
          <p:cNvSpPr txBox="1"/>
          <p:nvPr/>
        </p:nvSpPr>
        <p:spPr>
          <a:xfrm>
            <a:off x="4288972" y="8098972"/>
            <a:ext cx="2743200" cy="7654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50" b="1" dirty="0">
                <a:latin typeface="Montserrat"/>
              </a:rPr>
              <a:t>Random Number Generation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15855F-EDB9-B985-61F0-914C5E763078}"/>
              </a:ext>
            </a:extLst>
          </p:cNvPr>
          <p:cNvSpPr txBox="1"/>
          <p:nvPr/>
        </p:nvSpPr>
        <p:spPr>
          <a:xfrm>
            <a:off x="7805057" y="8109859"/>
            <a:ext cx="3548742" cy="7654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87" b="1">
                <a:latin typeface="Montserrat"/>
              </a:rPr>
              <a:t>Cryptographic Security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0D13D-AD3A-25B4-A5E5-7AD94F18CECF}"/>
              </a:ext>
            </a:extLst>
          </p:cNvPr>
          <p:cNvSpPr txBox="1"/>
          <p:nvPr/>
        </p:nvSpPr>
        <p:spPr>
          <a:xfrm>
            <a:off x="555172" y="8523515"/>
            <a:ext cx="2743200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50">
                <a:solidFill>
                  <a:srgbClr val="3D3838"/>
                </a:solidFill>
                <a:latin typeface="Arial"/>
                <a:cs typeface="Arial"/>
              </a:rPr>
              <a:t>Nonces are crucial for ensuring the integrity and security of cryptographic communications.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D79366-5EBD-11B5-65EA-8A95679996CE}"/>
              </a:ext>
            </a:extLst>
          </p:cNvPr>
          <p:cNvSpPr txBox="1"/>
          <p:nvPr/>
        </p:nvSpPr>
        <p:spPr>
          <a:xfrm>
            <a:off x="4386943" y="8860972"/>
            <a:ext cx="2743200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50">
                <a:solidFill>
                  <a:srgbClr val="3D3838"/>
                </a:solidFill>
                <a:latin typeface="Arial"/>
                <a:cs typeface="Arial"/>
              </a:rPr>
              <a:t>Proper generation of random numbers, using either PRNGs or TRNGs, is essential for cryptographic applications.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0757E0-EAB0-24A4-6388-0F5D349F6ABE}"/>
              </a:ext>
            </a:extLst>
          </p:cNvPr>
          <p:cNvSpPr txBox="1"/>
          <p:nvPr/>
        </p:nvSpPr>
        <p:spPr>
          <a:xfrm>
            <a:off x="7805058" y="8588829"/>
            <a:ext cx="2743200" cy="1977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50">
                <a:solidFill>
                  <a:srgbClr val="3D3838"/>
                </a:solidFill>
                <a:latin typeface="Arial"/>
                <a:cs typeface="Arial"/>
              </a:rPr>
              <a:t>Understanding the characteristics and generation of nonces and random numbers is fundamental to maintaining strong cryptographic security.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2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763C023D-73E7-21E0-B998-CD55756DD632}"/>
              </a:ext>
            </a:extLst>
          </p:cNvPr>
          <p:cNvSpPr/>
          <p:nvPr/>
        </p:nvSpPr>
        <p:spPr>
          <a:xfrm>
            <a:off x="12925984" y="-339454"/>
            <a:ext cx="3115235" cy="6857999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typewriter with red and yellow buttons&#10;&#10;Description automatically generated">
            <a:extLst>
              <a:ext uri="{FF2B5EF4-FFF2-40B4-BE49-F238E27FC236}">
                <a16:creationId xmlns:a16="http://schemas.microsoft.com/office/drawing/2014/main" id="{9D5091D0-255B-E5E4-79C6-C9FFE1E5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7681" y="671127"/>
            <a:ext cx="5848116" cy="5849597"/>
          </a:xfrm>
          <a:prstGeom prst="rect">
            <a:avLst/>
          </a:prstGeom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A7CBDE-FE9A-B0FF-24EA-9E77F17928DC}"/>
              </a:ext>
            </a:extLst>
          </p:cNvPr>
          <p:cNvSpPr/>
          <p:nvPr/>
        </p:nvSpPr>
        <p:spPr>
          <a:xfrm>
            <a:off x="4545667" y="1444456"/>
            <a:ext cx="4140677" cy="76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E3D03-84B8-06D8-1100-3ED3904C1E4F}"/>
              </a:ext>
            </a:extLst>
          </p:cNvPr>
          <p:cNvSpPr txBox="1"/>
          <p:nvPr/>
        </p:nvSpPr>
        <p:spPr>
          <a:xfrm>
            <a:off x="4546839" y="3080660"/>
            <a:ext cx="7424186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D3838"/>
                </a:solidFill>
                <a:latin typeface="Arial"/>
                <a:ea typeface="+mn-lt"/>
                <a:cs typeface="Arial"/>
              </a:rPr>
              <a:t>Nonce and random number generation are fundamental concepts in cryptography and cybersecurity. This presentation will explore the definition, importance, and characteristics of a nonce, as well as delve into the different methods of generating random numbers.</a:t>
            </a:r>
            <a:endParaRPr lang="en-US" sz="2800"/>
          </a:p>
          <a:p>
            <a:br>
              <a:rPr lang="en-US" dirty="0"/>
            </a:b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EFD14-5BE6-89CA-314D-CBB7906A38C9}"/>
              </a:ext>
            </a:extLst>
          </p:cNvPr>
          <p:cNvSpPr txBox="1"/>
          <p:nvPr/>
        </p:nvSpPr>
        <p:spPr>
          <a:xfrm>
            <a:off x="9161317" y="-1298863"/>
            <a:ext cx="477981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ea typeface="+mn-lt"/>
                <a:cs typeface="+mn-lt"/>
              </a:rPr>
              <a:t>Defining Nonce</a:t>
            </a:r>
            <a:endParaRPr lang="en-US"/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8848B-78A9-5BE5-22BB-11AE0B8C5747}"/>
              </a:ext>
            </a:extLst>
          </p:cNvPr>
          <p:cNvSpPr txBox="1"/>
          <p:nvPr/>
        </p:nvSpPr>
        <p:spPr>
          <a:xfrm>
            <a:off x="9299862" y="-1160317"/>
            <a:ext cx="477981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ea typeface="+mn-lt"/>
                <a:cs typeface="+mn-lt"/>
              </a:rPr>
              <a:t>Number use once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585A0-0ACF-B599-CC71-FB705A0063DC}"/>
              </a:ext>
            </a:extLst>
          </p:cNvPr>
          <p:cNvSpPr txBox="1"/>
          <p:nvPr/>
        </p:nvSpPr>
        <p:spPr>
          <a:xfrm>
            <a:off x="4543164" y="671125"/>
            <a:ext cx="848307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800" b="1" dirty="0">
              <a:latin typeface="Montserrat"/>
            </a:endParaRPr>
          </a:p>
          <a:p>
            <a:r>
              <a:rPr lang="en-US" sz="4800" b="1" dirty="0">
                <a:latin typeface="Montserrat"/>
              </a:rPr>
              <a:t>Introduction to Nonce and Random Numbers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387393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763C023D-73E7-21E0-B998-CD55756DD632}"/>
              </a:ext>
            </a:extLst>
          </p:cNvPr>
          <p:cNvSpPr/>
          <p:nvPr/>
        </p:nvSpPr>
        <p:spPr>
          <a:xfrm>
            <a:off x="10099655" y="-810509"/>
            <a:ext cx="2090000" cy="5444836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typewriter with red and yellow buttons&#10;&#10;Description automatically generated">
            <a:extLst>
              <a:ext uri="{FF2B5EF4-FFF2-40B4-BE49-F238E27FC236}">
                <a16:creationId xmlns:a16="http://schemas.microsoft.com/office/drawing/2014/main" id="{9D5091D0-255B-E5E4-79C6-C9FFE1E5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082" y="1710218"/>
            <a:ext cx="5848116" cy="5849597"/>
          </a:xfrm>
          <a:prstGeom prst="rect">
            <a:avLst/>
          </a:prstGeom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A7CBDE-FE9A-B0FF-24EA-9E77F17928DC}"/>
              </a:ext>
            </a:extLst>
          </p:cNvPr>
          <p:cNvSpPr/>
          <p:nvPr/>
        </p:nvSpPr>
        <p:spPr>
          <a:xfrm>
            <a:off x="-4529060" y="3583"/>
            <a:ext cx="4140677" cy="76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585A0-0ACF-B599-CC71-FB705A0063DC}"/>
              </a:ext>
            </a:extLst>
          </p:cNvPr>
          <p:cNvSpPr txBox="1"/>
          <p:nvPr/>
        </p:nvSpPr>
        <p:spPr>
          <a:xfrm>
            <a:off x="-9704455" y="559150"/>
            <a:ext cx="820659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800" b="1" dirty="0">
              <a:latin typeface="Montserrat"/>
            </a:endParaRPr>
          </a:p>
          <a:p>
            <a:r>
              <a:rPr lang="en-US" sz="4800" b="1" dirty="0">
                <a:latin typeface="Montserrat"/>
              </a:rPr>
              <a:t>Introduction to Nonce and Random Numbers</a:t>
            </a:r>
            <a:endParaRPr lang="en-US" sz="4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E3D03-84B8-06D8-1100-3ED3904C1E4F}"/>
              </a:ext>
            </a:extLst>
          </p:cNvPr>
          <p:cNvSpPr txBox="1"/>
          <p:nvPr/>
        </p:nvSpPr>
        <p:spPr>
          <a:xfrm>
            <a:off x="-14129089" y="3468587"/>
            <a:ext cx="7424186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D3838"/>
                </a:solidFill>
                <a:latin typeface="Arial"/>
                <a:ea typeface="+mn-lt"/>
                <a:cs typeface="Arial"/>
              </a:rPr>
              <a:t>Nonce and random number generation are fundamental concepts in cryptography and cybersecurity. This presentation will explore the definition, importance, and characteristics of a nonce, as well as delve into the different methods of generating random numbers.</a:t>
            </a:r>
            <a:endParaRPr lang="en-US" sz="2800"/>
          </a:p>
          <a:p>
            <a:br>
              <a:rPr lang="en-US" dirty="0"/>
            </a:b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EFD14-5BE6-89CA-314D-CBB7906A38C9}"/>
              </a:ext>
            </a:extLst>
          </p:cNvPr>
          <p:cNvSpPr txBox="1"/>
          <p:nvPr/>
        </p:nvSpPr>
        <p:spPr>
          <a:xfrm>
            <a:off x="2621971" y="3106883"/>
            <a:ext cx="477981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ea typeface="+mn-lt"/>
                <a:cs typeface="+mn-lt"/>
              </a:rPr>
              <a:t>Defining Nonce</a:t>
            </a:r>
            <a:endParaRPr lang="en-US"/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8848B-78A9-5BE5-22BB-11AE0B8C5747}"/>
              </a:ext>
            </a:extLst>
          </p:cNvPr>
          <p:cNvSpPr txBox="1"/>
          <p:nvPr/>
        </p:nvSpPr>
        <p:spPr>
          <a:xfrm>
            <a:off x="2621971" y="3661065"/>
            <a:ext cx="47798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Number use once</a:t>
            </a:r>
            <a:endParaRPr lang="en-US" sz="3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08F72-66D9-44B1-7489-D09246543913}"/>
              </a:ext>
            </a:extLst>
          </p:cNvPr>
          <p:cNvSpPr/>
          <p:nvPr/>
        </p:nvSpPr>
        <p:spPr>
          <a:xfrm>
            <a:off x="2282947" y="3320317"/>
            <a:ext cx="341923" cy="2930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71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763C023D-73E7-21E0-B998-CD55756DD632}"/>
              </a:ext>
            </a:extLst>
          </p:cNvPr>
          <p:cNvSpPr/>
          <p:nvPr/>
        </p:nvSpPr>
        <p:spPr>
          <a:xfrm>
            <a:off x="10099655" y="-810509"/>
            <a:ext cx="2090000" cy="5444836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typewriter with red and yellow buttons&#10;&#10;Description automatically generated">
            <a:extLst>
              <a:ext uri="{FF2B5EF4-FFF2-40B4-BE49-F238E27FC236}">
                <a16:creationId xmlns:a16="http://schemas.microsoft.com/office/drawing/2014/main" id="{9D5091D0-255B-E5E4-79C6-C9FFE1E5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082" y="1710218"/>
            <a:ext cx="5848116" cy="5849597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EFD14-5BE6-89CA-314D-CBB7906A38C9}"/>
              </a:ext>
            </a:extLst>
          </p:cNvPr>
          <p:cNvSpPr txBox="1"/>
          <p:nvPr/>
        </p:nvSpPr>
        <p:spPr>
          <a:xfrm>
            <a:off x="2621971" y="3106883"/>
            <a:ext cx="4779817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Defining Nonce</a:t>
            </a:r>
            <a:endParaRPr lang="en-US" sz="3200"/>
          </a:p>
          <a:p>
            <a:br>
              <a:rPr lang="en-US" dirty="0"/>
            </a:b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8848B-78A9-5BE5-22BB-11AE0B8C5747}"/>
              </a:ext>
            </a:extLst>
          </p:cNvPr>
          <p:cNvSpPr txBox="1"/>
          <p:nvPr/>
        </p:nvSpPr>
        <p:spPr>
          <a:xfrm>
            <a:off x="2621971" y="3661065"/>
            <a:ext cx="477981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ea typeface="+mn-lt"/>
                <a:cs typeface="+mn-lt"/>
              </a:rPr>
              <a:t>Number use once</a:t>
            </a:r>
            <a:endParaRPr lang="en-US" sz="4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08F72-66D9-44B1-7489-D09246543913}"/>
              </a:ext>
            </a:extLst>
          </p:cNvPr>
          <p:cNvSpPr/>
          <p:nvPr/>
        </p:nvSpPr>
        <p:spPr>
          <a:xfrm>
            <a:off x="2282947" y="3903723"/>
            <a:ext cx="341923" cy="2930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3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763C023D-73E7-21E0-B998-CD55756DD632}"/>
              </a:ext>
            </a:extLst>
          </p:cNvPr>
          <p:cNvSpPr/>
          <p:nvPr/>
        </p:nvSpPr>
        <p:spPr>
          <a:xfrm>
            <a:off x="10099655" y="-810509"/>
            <a:ext cx="2090000" cy="5444836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typewriter with red and yellow buttons&#10;&#10;Description automatically generated">
            <a:extLst>
              <a:ext uri="{FF2B5EF4-FFF2-40B4-BE49-F238E27FC236}">
                <a16:creationId xmlns:a16="http://schemas.microsoft.com/office/drawing/2014/main" id="{9D5091D0-255B-E5E4-79C6-C9FFE1E5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082" y="1710218"/>
            <a:ext cx="5848116" cy="5849597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EFD14-5BE6-89CA-314D-CBB7906A38C9}"/>
              </a:ext>
            </a:extLst>
          </p:cNvPr>
          <p:cNvSpPr txBox="1"/>
          <p:nvPr/>
        </p:nvSpPr>
        <p:spPr>
          <a:xfrm>
            <a:off x="2621971" y="1713567"/>
            <a:ext cx="477981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ea typeface="+mn-lt"/>
                <a:cs typeface="+mn-lt"/>
              </a:rPr>
              <a:t>Characteristics</a:t>
            </a:r>
          </a:p>
          <a:p>
            <a:r>
              <a:rPr lang="en-US" sz="4400" b="1" dirty="0">
                <a:ea typeface="+mn-lt"/>
                <a:cs typeface="+mn-lt"/>
              </a:rPr>
              <a:t>Importance</a:t>
            </a:r>
          </a:p>
          <a:p>
            <a:r>
              <a:rPr lang="en-US" sz="4400" b="1" dirty="0">
                <a:ea typeface="+mn-lt"/>
                <a:cs typeface="+mn-lt"/>
              </a:rPr>
              <a:t>Defining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08F72-66D9-44B1-7489-D09246543913}"/>
              </a:ext>
            </a:extLst>
          </p:cNvPr>
          <p:cNvSpPr/>
          <p:nvPr/>
        </p:nvSpPr>
        <p:spPr>
          <a:xfrm>
            <a:off x="2282947" y="3286198"/>
            <a:ext cx="341923" cy="2930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21A7E3-82B6-C727-3DD6-5F3E5E893BAD}"/>
              </a:ext>
            </a:extLst>
          </p:cNvPr>
          <p:cNvSpPr/>
          <p:nvPr/>
        </p:nvSpPr>
        <p:spPr>
          <a:xfrm>
            <a:off x="2426179" y="3917829"/>
            <a:ext cx="4873924" cy="126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0AFEE8-D0C5-B972-BD53-4085B7C22EF6}"/>
              </a:ext>
            </a:extLst>
          </p:cNvPr>
          <p:cNvSpPr/>
          <p:nvPr/>
        </p:nvSpPr>
        <p:spPr>
          <a:xfrm>
            <a:off x="2614809" y="1590038"/>
            <a:ext cx="4792644" cy="158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8848B-78A9-5BE5-22BB-11AE0B8C5747}"/>
              </a:ext>
            </a:extLst>
          </p:cNvPr>
          <p:cNvSpPr txBox="1"/>
          <p:nvPr/>
        </p:nvSpPr>
        <p:spPr>
          <a:xfrm>
            <a:off x="2621971" y="4020499"/>
            <a:ext cx="477981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In cryptography, a nonce is a unique number used only once in a communication. It's often random or pseudo-random, and sometimes includes a timestamp for better accuracy.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4425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763C023D-73E7-21E0-B998-CD55756DD632}"/>
              </a:ext>
            </a:extLst>
          </p:cNvPr>
          <p:cNvSpPr/>
          <p:nvPr/>
        </p:nvSpPr>
        <p:spPr>
          <a:xfrm>
            <a:off x="10099655" y="-810509"/>
            <a:ext cx="2090000" cy="5444836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typewriter with red and yellow buttons&#10;&#10;Description automatically generated">
            <a:extLst>
              <a:ext uri="{FF2B5EF4-FFF2-40B4-BE49-F238E27FC236}">
                <a16:creationId xmlns:a16="http://schemas.microsoft.com/office/drawing/2014/main" id="{9D5091D0-255B-E5E4-79C6-C9FFE1E5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082" y="1710218"/>
            <a:ext cx="5848116" cy="5849597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EFD14-5BE6-89CA-314D-CBB7906A38C9}"/>
              </a:ext>
            </a:extLst>
          </p:cNvPr>
          <p:cNvSpPr txBox="1"/>
          <p:nvPr/>
        </p:nvSpPr>
        <p:spPr>
          <a:xfrm>
            <a:off x="2633344" y="2384582"/>
            <a:ext cx="477981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ea typeface="+mn-lt"/>
                <a:cs typeface="+mn-lt"/>
              </a:rPr>
              <a:t>Characteristics</a:t>
            </a:r>
          </a:p>
          <a:p>
            <a:r>
              <a:rPr lang="en-US" sz="4400" b="1" dirty="0">
                <a:ea typeface="+mn-lt"/>
                <a:cs typeface="+mn-lt"/>
              </a:rPr>
              <a:t>Importance</a:t>
            </a:r>
          </a:p>
          <a:p>
            <a:r>
              <a:rPr lang="en-US" sz="4400" b="1" dirty="0">
                <a:ea typeface="+mn-lt"/>
                <a:cs typeface="+mn-lt"/>
              </a:rPr>
              <a:t>Defining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08F72-66D9-44B1-7489-D09246543913}"/>
              </a:ext>
            </a:extLst>
          </p:cNvPr>
          <p:cNvSpPr/>
          <p:nvPr/>
        </p:nvSpPr>
        <p:spPr>
          <a:xfrm>
            <a:off x="2282947" y="3286198"/>
            <a:ext cx="341923" cy="2930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21A7E3-82B6-C727-3DD6-5F3E5E893BAD}"/>
              </a:ext>
            </a:extLst>
          </p:cNvPr>
          <p:cNvSpPr/>
          <p:nvPr/>
        </p:nvSpPr>
        <p:spPr>
          <a:xfrm>
            <a:off x="2446499" y="3897509"/>
            <a:ext cx="4853604" cy="1285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0AFEE8-D0C5-B972-BD53-4085B7C22EF6}"/>
              </a:ext>
            </a:extLst>
          </p:cNvPr>
          <p:cNvSpPr/>
          <p:nvPr/>
        </p:nvSpPr>
        <p:spPr>
          <a:xfrm>
            <a:off x="2584329" y="1904998"/>
            <a:ext cx="4873924" cy="126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8848B-78A9-5BE5-22BB-11AE0B8C5747}"/>
              </a:ext>
            </a:extLst>
          </p:cNvPr>
          <p:cNvSpPr txBox="1"/>
          <p:nvPr/>
        </p:nvSpPr>
        <p:spPr>
          <a:xfrm>
            <a:off x="2287146" y="3765741"/>
            <a:ext cx="477981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Unique messages:</a:t>
            </a:r>
            <a:r>
              <a:rPr lang="en-US" dirty="0">
                <a:ea typeface="+mn-lt"/>
                <a:cs typeface="+mn-lt"/>
              </a:rPr>
              <a:t> Nonces prevent replay attacks by ensuring each message is unique.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Authentication:</a:t>
            </a:r>
            <a:r>
              <a:rPr lang="en-US" dirty="0">
                <a:ea typeface="+mn-lt"/>
                <a:cs typeface="+mn-lt"/>
              </a:rPr>
              <a:t> They can help verify sender identity and prevent impersonation.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Stronger encryption:</a:t>
            </a:r>
            <a:r>
              <a:rPr lang="en-US" dirty="0">
                <a:ea typeface="+mn-lt"/>
                <a:cs typeface="+mn-lt"/>
              </a:rPr>
              <a:t> Nonces contribute to randomness, making encryption harder to crack.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9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763C023D-73E7-21E0-B998-CD55756DD632}"/>
              </a:ext>
            </a:extLst>
          </p:cNvPr>
          <p:cNvSpPr/>
          <p:nvPr/>
        </p:nvSpPr>
        <p:spPr>
          <a:xfrm>
            <a:off x="10099655" y="-810509"/>
            <a:ext cx="2090000" cy="5444836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typewriter with red and yellow buttons&#10;&#10;Description automatically generated">
            <a:extLst>
              <a:ext uri="{FF2B5EF4-FFF2-40B4-BE49-F238E27FC236}">
                <a16:creationId xmlns:a16="http://schemas.microsoft.com/office/drawing/2014/main" id="{9D5091D0-255B-E5E4-79C6-C9FFE1E5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082" y="1710218"/>
            <a:ext cx="5848116" cy="5849597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EFD14-5BE6-89CA-314D-CBB7906A38C9}"/>
              </a:ext>
            </a:extLst>
          </p:cNvPr>
          <p:cNvSpPr txBox="1"/>
          <p:nvPr/>
        </p:nvSpPr>
        <p:spPr>
          <a:xfrm>
            <a:off x="2587852" y="3066970"/>
            <a:ext cx="477981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ea typeface="+mn-lt"/>
                <a:cs typeface="+mn-lt"/>
              </a:rPr>
              <a:t>Characteristics</a:t>
            </a:r>
          </a:p>
          <a:p>
            <a:r>
              <a:rPr lang="en-US" sz="4400" b="1" dirty="0">
                <a:ea typeface="+mn-lt"/>
                <a:cs typeface="+mn-lt"/>
              </a:rPr>
              <a:t>Importance</a:t>
            </a:r>
          </a:p>
          <a:p>
            <a:r>
              <a:rPr lang="en-US" sz="4400" b="1" dirty="0">
                <a:ea typeface="+mn-lt"/>
                <a:cs typeface="+mn-lt"/>
              </a:rPr>
              <a:t>Defining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08F72-66D9-44B1-7489-D09246543913}"/>
              </a:ext>
            </a:extLst>
          </p:cNvPr>
          <p:cNvSpPr/>
          <p:nvPr/>
        </p:nvSpPr>
        <p:spPr>
          <a:xfrm>
            <a:off x="2282947" y="3286198"/>
            <a:ext cx="341923" cy="2930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21A7E3-82B6-C727-3DD6-5F3E5E893BAD}"/>
              </a:ext>
            </a:extLst>
          </p:cNvPr>
          <p:cNvSpPr/>
          <p:nvPr/>
        </p:nvSpPr>
        <p:spPr>
          <a:xfrm>
            <a:off x="2448925" y="3747232"/>
            <a:ext cx="4896670" cy="1413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0AFEE8-D0C5-B972-BD53-4085B7C22EF6}"/>
              </a:ext>
            </a:extLst>
          </p:cNvPr>
          <p:cNvSpPr/>
          <p:nvPr/>
        </p:nvSpPr>
        <p:spPr>
          <a:xfrm>
            <a:off x="2584329" y="1904998"/>
            <a:ext cx="4873924" cy="126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8848B-78A9-5BE5-22BB-11AE0B8C5747}"/>
              </a:ext>
            </a:extLst>
          </p:cNvPr>
          <p:cNvSpPr txBox="1"/>
          <p:nvPr/>
        </p:nvSpPr>
        <p:spPr>
          <a:xfrm>
            <a:off x="2621971" y="4020499"/>
            <a:ext cx="47798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Nonces: unique, unpredictable, never reused, efficiently generated for strong crypto.</a:t>
            </a:r>
            <a:endParaRPr lang="en-US" dirty="0">
              <a:ea typeface="+mn-lt"/>
              <a:cs typeface="+mn-lt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874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763C023D-73E7-21E0-B998-CD55756DD632}"/>
              </a:ext>
            </a:extLst>
          </p:cNvPr>
          <p:cNvSpPr/>
          <p:nvPr/>
        </p:nvSpPr>
        <p:spPr>
          <a:xfrm>
            <a:off x="14250849" y="-799136"/>
            <a:ext cx="2090000" cy="5444836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typewriter with red and yellow buttons&#10;&#10;Description automatically generated">
            <a:extLst>
              <a:ext uri="{FF2B5EF4-FFF2-40B4-BE49-F238E27FC236}">
                <a16:creationId xmlns:a16="http://schemas.microsoft.com/office/drawing/2014/main" id="{9D5091D0-255B-E5E4-79C6-C9FFE1E5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20" y="-7231909"/>
            <a:ext cx="12888085" cy="12900939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EFD14-5BE6-89CA-314D-CBB7906A38C9}"/>
              </a:ext>
            </a:extLst>
          </p:cNvPr>
          <p:cNvSpPr txBox="1"/>
          <p:nvPr/>
        </p:nvSpPr>
        <p:spPr>
          <a:xfrm>
            <a:off x="-7249909" y="3135209"/>
            <a:ext cx="477981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ea typeface="+mn-lt"/>
                <a:cs typeface="+mn-lt"/>
              </a:rPr>
              <a:t>Characteristics</a:t>
            </a:r>
          </a:p>
          <a:p>
            <a:r>
              <a:rPr lang="en-US" sz="4400" b="1" dirty="0">
                <a:ea typeface="+mn-lt"/>
                <a:cs typeface="+mn-lt"/>
              </a:rPr>
              <a:t>Importance</a:t>
            </a:r>
          </a:p>
          <a:p>
            <a:r>
              <a:rPr lang="en-US" sz="4400" b="1" dirty="0">
                <a:ea typeface="+mn-lt"/>
                <a:cs typeface="+mn-lt"/>
              </a:rPr>
              <a:t>Defining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08F72-66D9-44B1-7489-D09246543913}"/>
              </a:ext>
            </a:extLst>
          </p:cNvPr>
          <p:cNvSpPr/>
          <p:nvPr/>
        </p:nvSpPr>
        <p:spPr>
          <a:xfrm>
            <a:off x="-7554814" y="3354437"/>
            <a:ext cx="341923" cy="2930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21A7E3-82B6-C727-3DD6-5F3E5E893BAD}"/>
              </a:ext>
            </a:extLst>
          </p:cNvPr>
          <p:cNvSpPr/>
          <p:nvPr/>
        </p:nvSpPr>
        <p:spPr>
          <a:xfrm>
            <a:off x="-7388836" y="3815471"/>
            <a:ext cx="4896670" cy="1413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0AFEE8-D0C5-B972-BD53-4085B7C22EF6}"/>
              </a:ext>
            </a:extLst>
          </p:cNvPr>
          <p:cNvSpPr/>
          <p:nvPr/>
        </p:nvSpPr>
        <p:spPr>
          <a:xfrm>
            <a:off x="-7253432" y="1973237"/>
            <a:ext cx="4873924" cy="126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8848B-78A9-5BE5-22BB-11AE0B8C5747}"/>
              </a:ext>
            </a:extLst>
          </p:cNvPr>
          <p:cNvSpPr txBox="1"/>
          <p:nvPr/>
        </p:nvSpPr>
        <p:spPr>
          <a:xfrm>
            <a:off x="-7215790" y="4088738"/>
            <a:ext cx="47798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Nonces: unique, unpredictable, never reused, efficiently generated for strong crypto.</a:t>
            </a:r>
            <a:endParaRPr lang="en-US" dirty="0">
              <a:ea typeface="+mn-lt"/>
              <a:cs typeface="+mn-lt"/>
            </a:endParaRPr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92F29-D5A4-6DDA-6FA8-12E08AC41753}"/>
              </a:ext>
            </a:extLst>
          </p:cNvPr>
          <p:cNvSpPr txBox="1"/>
          <p:nvPr/>
        </p:nvSpPr>
        <p:spPr>
          <a:xfrm>
            <a:off x="2505121" y="2982414"/>
            <a:ext cx="828419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Random Numbers</a:t>
            </a:r>
          </a:p>
        </p:txBody>
      </p:sp>
    </p:spTree>
    <p:extLst>
      <p:ext uri="{BB962C8B-B14F-4D97-AF65-F5344CB8AC3E}">
        <p14:creationId xmlns:p14="http://schemas.microsoft.com/office/powerpoint/2010/main" val="625355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958</cp:revision>
  <dcterms:created xsi:type="dcterms:W3CDTF">2024-05-03T17:46:47Z</dcterms:created>
  <dcterms:modified xsi:type="dcterms:W3CDTF">2024-05-04T06:56:30Z</dcterms:modified>
</cp:coreProperties>
</file>