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57" r:id="rId7"/>
    <p:sldId id="263" r:id="rId8"/>
    <p:sldId id="262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76" d="100"/>
          <a:sy n="76" d="100"/>
        </p:scale>
        <p:origin x="33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blockchain.org/blockchai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" y="-190500"/>
            <a:ext cx="18287999" cy="10477500"/>
          </a:xfrm>
          <a:custGeom>
            <a:avLst/>
            <a:gdLst/>
            <a:ahLst/>
            <a:cxnLst/>
            <a:rect l="l" t="t" r="r" b="b"/>
            <a:pathLst>
              <a:path w="18287999" h="10286999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D83A3A"/>
          </a:solidFill>
        </p:spPr>
        <p:txBody>
          <a:bodyPr wrap="square" lIns="0" tIns="0" rIns="0" bIns="0" rtlCol="0">
            <a:noAutofit/>
          </a:bodyPr>
          <a:lstStyle/>
          <a:p>
            <a:pPr marL="285026" marR="2822438" indent="-151953">
              <a:lnSpc>
                <a:spcPct val="114583"/>
              </a:lnSpc>
              <a:spcBef>
                <a:spcPts val="3817"/>
              </a:spcBef>
            </a:pP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-3929812" y="-3138941"/>
            <a:ext cx="8752631" cy="17158049"/>
          </a:xfrm>
          <a:custGeom>
            <a:avLst/>
            <a:gdLst/>
            <a:ahLst/>
            <a:cxnLst/>
            <a:rect l="l" t="t" r="r" b="b"/>
            <a:pathLst>
              <a:path w="8752631" h="17158049">
                <a:moveTo>
                  <a:pt x="15697610" y="13369333"/>
                </a:moveTo>
                <a:lnTo>
                  <a:pt x="15788403" y="13231800"/>
                </a:lnTo>
                <a:lnTo>
                  <a:pt x="15876515" y="13092537"/>
                </a:lnTo>
                <a:lnTo>
                  <a:pt x="15961933" y="12951563"/>
                </a:lnTo>
                <a:lnTo>
                  <a:pt x="16044644" y="12808898"/>
                </a:lnTo>
                <a:lnTo>
                  <a:pt x="16124637" y="12664560"/>
                </a:lnTo>
                <a:lnTo>
                  <a:pt x="16201900" y="12518570"/>
                </a:lnTo>
                <a:lnTo>
                  <a:pt x="16276419" y="12370947"/>
                </a:lnTo>
                <a:lnTo>
                  <a:pt x="16348182" y="12221710"/>
                </a:lnTo>
                <a:lnTo>
                  <a:pt x="16417177" y="12070877"/>
                </a:lnTo>
                <a:lnTo>
                  <a:pt x="16483392" y="11918470"/>
                </a:lnTo>
                <a:lnTo>
                  <a:pt x="16548827" y="11759328"/>
                </a:lnTo>
                <a:lnTo>
                  <a:pt x="16610955" y="11599221"/>
                </a:lnTo>
                <a:lnTo>
                  <a:pt x="16669769" y="11438172"/>
                </a:lnTo>
                <a:lnTo>
                  <a:pt x="16725265" y="11276205"/>
                </a:lnTo>
                <a:lnTo>
                  <a:pt x="16777437" y="11113343"/>
                </a:lnTo>
                <a:lnTo>
                  <a:pt x="16826281" y="10949611"/>
                </a:lnTo>
                <a:lnTo>
                  <a:pt x="16871791" y="10785031"/>
                </a:lnTo>
                <a:lnTo>
                  <a:pt x="16913963" y="10619628"/>
                </a:lnTo>
                <a:lnTo>
                  <a:pt x="16952790" y="10453426"/>
                </a:lnTo>
                <a:lnTo>
                  <a:pt x="16988268" y="10286447"/>
                </a:lnTo>
                <a:lnTo>
                  <a:pt x="17020391" y="10118716"/>
                </a:lnTo>
                <a:lnTo>
                  <a:pt x="17049155" y="9950257"/>
                </a:lnTo>
                <a:lnTo>
                  <a:pt x="17074554" y="9781092"/>
                </a:lnTo>
                <a:lnTo>
                  <a:pt x="17096584" y="9611247"/>
                </a:lnTo>
                <a:lnTo>
                  <a:pt x="17115238" y="9440744"/>
                </a:lnTo>
                <a:lnTo>
                  <a:pt x="17130512" y="9269607"/>
                </a:lnTo>
                <a:lnTo>
                  <a:pt x="17142401" y="9097860"/>
                </a:lnTo>
                <a:lnTo>
                  <a:pt x="17150900" y="8925527"/>
                </a:lnTo>
                <a:lnTo>
                  <a:pt x="17154524" y="8802741"/>
                </a:lnTo>
                <a:lnTo>
                  <a:pt x="17154524" y="8353316"/>
                </a:lnTo>
                <a:lnTo>
                  <a:pt x="17151003" y="8232772"/>
                </a:lnTo>
                <a:lnTo>
                  <a:pt x="17142555" y="8060399"/>
                </a:lnTo>
                <a:lnTo>
                  <a:pt x="17130716" y="7888617"/>
                </a:lnTo>
                <a:lnTo>
                  <a:pt x="17115491" y="7717449"/>
                </a:lnTo>
                <a:lnTo>
                  <a:pt x="17096884" y="7546919"/>
                </a:lnTo>
                <a:lnTo>
                  <a:pt x="17074901" y="7377050"/>
                </a:lnTo>
                <a:lnTo>
                  <a:pt x="17049546" y="7207866"/>
                </a:lnTo>
                <a:lnTo>
                  <a:pt x="17020824" y="7039389"/>
                </a:lnTo>
                <a:lnTo>
                  <a:pt x="16988741" y="6871644"/>
                </a:lnTo>
                <a:lnTo>
                  <a:pt x="16953300" y="6704654"/>
                </a:lnTo>
                <a:lnTo>
                  <a:pt x="16914508" y="6538442"/>
                </a:lnTo>
                <a:lnTo>
                  <a:pt x="16872368" y="6373032"/>
                </a:lnTo>
                <a:lnTo>
                  <a:pt x="16826886" y="6208447"/>
                </a:lnTo>
                <a:lnTo>
                  <a:pt x="16778066" y="6044710"/>
                </a:lnTo>
                <a:lnTo>
                  <a:pt x="16725915" y="5881846"/>
                </a:lnTo>
                <a:lnTo>
                  <a:pt x="16670435" y="5719877"/>
                </a:lnTo>
                <a:lnTo>
                  <a:pt x="16611633" y="5558827"/>
                </a:lnTo>
                <a:lnTo>
                  <a:pt x="16549513" y="5398720"/>
                </a:lnTo>
                <a:lnTo>
                  <a:pt x="16484080" y="5239578"/>
                </a:lnTo>
                <a:lnTo>
                  <a:pt x="16417862" y="5087122"/>
                </a:lnTo>
                <a:lnTo>
                  <a:pt x="16348860" y="4936246"/>
                </a:lnTo>
                <a:lnTo>
                  <a:pt x="16277087" y="4786970"/>
                </a:lnTo>
                <a:lnTo>
                  <a:pt x="16202554" y="4639313"/>
                </a:lnTo>
                <a:lnTo>
                  <a:pt x="16125277" y="4493295"/>
                </a:lnTo>
                <a:lnTo>
                  <a:pt x="16045267" y="4348934"/>
                </a:lnTo>
                <a:lnTo>
                  <a:pt x="15962538" y="4206251"/>
                </a:lnTo>
                <a:lnTo>
                  <a:pt x="15877104" y="4065264"/>
                </a:lnTo>
                <a:lnTo>
                  <a:pt x="15788976" y="3925993"/>
                </a:lnTo>
                <a:lnTo>
                  <a:pt x="15698169" y="3788458"/>
                </a:lnTo>
                <a:lnTo>
                  <a:pt x="15604695" y="3652676"/>
                </a:lnTo>
                <a:lnTo>
                  <a:pt x="15508568" y="3518669"/>
                </a:lnTo>
                <a:lnTo>
                  <a:pt x="15409801" y="3386455"/>
                </a:lnTo>
                <a:lnTo>
                  <a:pt x="15308406" y="3256053"/>
                </a:lnTo>
                <a:lnTo>
                  <a:pt x="15213667" y="3138941"/>
                </a:lnTo>
                <a:lnTo>
                  <a:pt x="15191784" y="3138941"/>
                </a:lnTo>
                <a:lnTo>
                  <a:pt x="15295165" y="3266746"/>
                </a:lnTo>
                <a:lnTo>
                  <a:pt x="15396364" y="3396909"/>
                </a:lnTo>
                <a:lnTo>
                  <a:pt x="15494940" y="3528878"/>
                </a:lnTo>
                <a:lnTo>
                  <a:pt x="15590880" y="3662636"/>
                </a:lnTo>
                <a:lnTo>
                  <a:pt x="15684170" y="3798162"/>
                </a:lnTo>
                <a:lnTo>
                  <a:pt x="15774800" y="3935437"/>
                </a:lnTo>
                <a:lnTo>
                  <a:pt x="15862755" y="4074443"/>
                </a:lnTo>
                <a:lnTo>
                  <a:pt x="15948024" y="4215159"/>
                </a:lnTo>
                <a:lnTo>
                  <a:pt x="16030594" y="4357567"/>
                </a:lnTo>
                <a:lnTo>
                  <a:pt x="16110452" y="4501646"/>
                </a:lnTo>
                <a:lnTo>
                  <a:pt x="16187585" y="4647379"/>
                </a:lnTo>
                <a:lnTo>
                  <a:pt x="16261981" y="4794745"/>
                </a:lnTo>
                <a:lnTo>
                  <a:pt x="16333628" y="4943724"/>
                </a:lnTo>
                <a:lnTo>
                  <a:pt x="16402512" y="5094299"/>
                </a:lnTo>
                <a:lnTo>
                  <a:pt x="16468621" y="5246449"/>
                </a:lnTo>
                <a:lnTo>
                  <a:pt x="16533954" y="5405279"/>
                </a:lnTo>
                <a:lnTo>
                  <a:pt x="16595979" y="5565070"/>
                </a:lnTo>
                <a:lnTo>
                  <a:pt x="16654691" y="5725798"/>
                </a:lnTo>
                <a:lnTo>
                  <a:pt x="16710088" y="5887441"/>
                </a:lnTo>
                <a:lnTo>
                  <a:pt x="16762162" y="6049976"/>
                </a:lnTo>
                <a:lnTo>
                  <a:pt x="16810911" y="6213379"/>
                </a:lnTo>
                <a:lnTo>
                  <a:pt x="16856329" y="6377626"/>
                </a:lnTo>
                <a:lnTo>
                  <a:pt x="16898411" y="6542696"/>
                </a:lnTo>
                <a:lnTo>
                  <a:pt x="16937154" y="6708564"/>
                </a:lnTo>
                <a:lnTo>
                  <a:pt x="16972552" y="6875208"/>
                </a:lnTo>
                <a:lnTo>
                  <a:pt x="17004601" y="7042604"/>
                </a:lnTo>
                <a:lnTo>
                  <a:pt x="17033296" y="7210729"/>
                </a:lnTo>
                <a:lnTo>
                  <a:pt x="17058632" y="7379561"/>
                </a:lnTo>
                <a:lnTo>
                  <a:pt x="17080606" y="7549074"/>
                </a:lnTo>
                <a:lnTo>
                  <a:pt x="17099211" y="7719248"/>
                </a:lnTo>
                <a:lnTo>
                  <a:pt x="17114444" y="7890057"/>
                </a:lnTo>
                <a:lnTo>
                  <a:pt x="17126300" y="8061480"/>
                </a:lnTo>
                <a:lnTo>
                  <a:pt x="17134775" y="8233493"/>
                </a:lnTo>
                <a:lnTo>
                  <a:pt x="17139863" y="8406073"/>
                </a:lnTo>
                <a:lnTo>
                  <a:pt x="17141560" y="8579196"/>
                </a:lnTo>
                <a:lnTo>
                  <a:pt x="17139765" y="8752273"/>
                </a:lnTo>
                <a:lnTo>
                  <a:pt x="17134589" y="8924815"/>
                </a:lnTo>
                <a:lnTo>
                  <a:pt x="17126035" y="9096799"/>
                </a:lnTo>
                <a:lnTo>
                  <a:pt x="17114109" y="9268200"/>
                </a:lnTo>
                <a:lnTo>
                  <a:pt x="17098814" y="9438994"/>
                </a:lnTo>
                <a:lnTo>
                  <a:pt x="17080155" y="9609157"/>
                </a:lnTo>
                <a:lnTo>
                  <a:pt x="17058134" y="9778665"/>
                </a:lnTo>
                <a:lnTo>
                  <a:pt x="17032758" y="9947493"/>
                </a:lnTo>
                <a:lnTo>
                  <a:pt x="17004029" y="10115617"/>
                </a:lnTo>
                <a:lnTo>
                  <a:pt x="16971951" y="10283013"/>
                </a:lnTo>
                <a:lnTo>
                  <a:pt x="16936530" y="10449656"/>
                </a:lnTo>
                <a:lnTo>
                  <a:pt x="16897769" y="10615524"/>
                </a:lnTo>
                <a:lnTo>
                  <a:pt x="16855672" y="10780590"/>
                </a:lnTo>
                <a:lnTo>
                  <a:pt x="16810243" y="10944831"/>
                </a:lnTo>
                <a:lnTo>
                  <a:pt x="16761486" y="11108224"/>
                </a:lnTo>
                <a:lnTo>
                  <a:pt x="16709406" y="11270743"/>
                </a:lnTo>
                <a:lnTo>
                  <a:pt x="16654007" y="11432364"/>
                </a:lnTo>
                <a:lnTo>
                  <a:pt x="16595293" y="11593063"/>
                </a:lnTo>
                <a:lnTo>
                  <a:pt x="16533267" y="11752817"/>
                </a:lnTo>
                <a:lnTo>
                  <a:pt x="16467934" y="11911600"/>
                </a:lnTo>
                <a:lnTo>
                  <a:pt x="16401872" y="12063750"/>
                </a:lnTo>
                <a:lnTo>
                  <a:pt x="16333025" y="12214325"/>
                </a:lnTo>
                <a:lnTo>
                  <a:pt x="16261406" y="12363304"/>
                </a:lnTo>
                <a:lnTo>
                  <a:pt x="16187030" y="12510670"/>
                </a:lnTo>
                <a:lnTo>
                  <a:pt x="16109910" y="12656402"/>
                </a:lnTo>
                <a:lnTo>
                  <a:pt x="16030059" y="12800482"/>
                </a:lnTo>
                <a:lnTo>
                  <a:pt x="15947490" y="12942890"/>
                </a:lnTo>
                <a:lnTo>
                  <a:pt x="15862217" y="13083606"/>
                </a:lnTo>
                <a:lnTo>
                  <a:pt x="15774253" y="13222611"/>
                </a:lnTo>
                <a:lnTo>
                  <a:pt x="15683612" y="13359887"/>
                </a:lnTo>
                <a:lnTo>
                  <a:pt x="15638137" y="13425941"/>
                </a:lnTo>
                <a:lnTo>
                  <a:pt x="15658646" y="13425941"/>
                </a:lnTo>
                <a:lnTo>
                  <a:pt x="15697610" y="133693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19185" y="2609093"/>
            <a:ext cx="5068813" cy="5068813"/>
          </a:xfrm>
          <a:custGeom>
            <a:avLst/>
            <a:gdLst/>
            <a:ahLst/>
            <a:cxnLst/>
            <a:rect l="l" t="t" r="r" b="b"/>
            <a:pathLst>
              <a:path w="5068813" h="5068813">
                <a:moveTo>
                  <a:pt x="2742268" y="5060411"/>
                </a:moveTo>
                <a:lnTo>
                  <a:pt x="2945501" y="5035642"/>
                </a:lnTo>
                <a:lnTo>
                  <a:pt x="3143454" y="4995156"/>
                </a:lnTo>
                <a:lnTo>
                  <a:pt x="3335475" y="4939607"/>
                </a:lnTo>
                <a:lnTo>
                  <a:pt x="3520912" y="4869646"/>
                </a:lnTo>
                <a:lnTo>
                  <a:pt x="3699112" y="4785927"/>
                </a:lnTo>
                <a:lnTo>
                  <a:pt x="3869424" y="4689100"/>
                </a:lnTo>
                <a:lnTo>
                  <a:pt x="4031194" y="4579819"/>
                </a:lnTo>
                <a:lnTo>
                  <a:pt x="4183771" y="4458736"/>
                </a:lnTo>
                <a:lnTo>
                  <a:pt x="4326503" y="4326502"/>
                </a:lnTo>
                <a:lnTo>
                  <a:pt x="4458736" y="4183771"/>
                </a:lnTo>
                <a:lnTo>
                  <a:pt x="4579820" y="4031194"/>
                </a:lnTo>
                <a:lnTo>
                  <a:pt x="4689101" y="3869423"/>
                </a:lnTo>
                <a:lnTo>
                  <a:pt x="4785927" y="3699112"/>
                </a:lnTo>
                <a:lnTo>
                  <a:pt x="4869647" y="3520912"/>
                </a:lnTo>
                <a:lnTo>
                  <a:pt x="4939607" y="3335475"/>
                </a:lnTo>
                <a:lnTo>
                  <a:pt x="4995156" y="3143453"/>
                </a:lnTo>
                <a:lnTo>
                  <a:pt x="5035642" y="2945500"/>
                </a:lnTo>
                <a:lnTo>
                  <a:pt x="5060411" y="2742267"/>
                </a:lnTo>
                <a:lnTo>
                  <a:pt x="5068813" y="2534409"/>
                </a:lnTo>
                <a:lnTo>
                  <a:pt x="5060411" y="2326545"/>
                </a:lnTo>
                <a:lnTo>
                  <a:pt x="5035642" y="2123312"/>
                </a:lnTo>
                <a:lnTo>
                  <a:pt x="4995156" y="1925359"/>
                </a:lnTo>
                <a:lnTo>
                  <a:pt x="4939607" y="1733338"/>
                </a:lnTo>
                <a:lnTo>
                  <a:pt x="4869647" y="1547901"/>
                </a:lnTo>
                <a:lnTo>
                  <a:pt x="4785927" y="1369700"/>
                </a:lnTo>
                <a:lnTo>
                  <a:pt x="4689101" y="1199389"/>
                </a:lnTo>
                <a:lnTo>
                  <a:pt x="4579820" y="1037618"/>
                </a:lnTo>
                <a:lnTo>
                  <a:pt x="4458736" y="885041"/>
                </a:lnTo>
                <a:lnTo>
                  <a:pt x="4326503" y="742310"/>
                </a:lnTo>
                <a:lnTo>
                  <a:pt x="4183771" y="610076"/>
                </a:lnTo>
                <a:lnTo>
                  <a:pt x="4031194" y="488993"/>
                </a:lnTo>
                <a:lnTo>
                  <a:pt x="3869424" y="379712"/>
                </a:lnTo>
                <a:lnTo>
                  <a:pt x="3699112" y="282885"/>
                </a:lnTo>
                <a:lnTo>
                  <a:pt x="3520912" y="199166"/>
                </a:lnTo>
                <a:lnTo>
                  <a:pt x="3335475" y="129205"/>
                </a:lnTo>
                <a:lnTo>
                  <a:pt x="3143454" y="73656"/>
                </a:lnTo>
                <a:lnTo>
                  <a:pt x="2945501" y="33171"/>
                </a:lnTo>
                <a:lnTo>
                  <a:pt x="2742268" y="8401"/>
                </a:lnTo>
                <a:lnTo>
                  <a:pt x="2534407" y="0"/>
                </a:lnTo>
                <a:lnTo>
                  <a:pt x="2326546" y="8401"/>
                </a:lnTo>
                <a:lnTo>
                  <a:pt x="2123313" y="33171"/>
                </a:lnTo>
                <a:lnTo>
                  <a:pt x="1925359" y="73656"/>
                </a:lnTo>
                <a:lnTo>
                  <a:pt x="1733338" y="129205"/>
                </a:lnTo>
                <a:lnTo>
                  <a:pt x="1547901" y="199166"/>
                </a:lnTo>
                <a:lnTo>
                  <a:pt x="1369701" y="282885"/>
                </a:lnTo>
                <a:lnTo>
                  <a:pt x="1199389" y="379712"/>
                </a:lnTo>
                <a:lnTo>
                  <a:pt x="1037619" y="488993"/>
                </a:lnTo>
                <a:lnTo>
                  <a:pt x="885042" y="610076"/>
                </a:lnTo>
                <a:lnTo>
                  <a:pt x="742310" y="742310"/>
                </a:lnTo>
                <a:lnTo>
                  <a:pt x="610076" y="885041"/>
                </a:lnTo>
                <a:lnTo>
                  <a:pt x="488993" y="1037618"/>
                </a:lnTo>
                <a:lnTo>
                  <a:pt x="379712" y="1199389"/>
                </a:lnTo>
                <a:lnTo>
                  <a:pt x="282885" y="1369700"/>
                </a:lnTo>
                <a:lnTo>
                  <a:pt x="199166" y="1547901"/>
                </a:lnTo>
                <a:lnTo>
                  <a:pt x="129205" y="1733338"/>
                </a:lnTo>
                <a:lnTo>
                  <a:pt x="73656" y="1925359"/>
                </a:lnTo>
                <a:lnTo>
                  <a:pt x="33171" y="2123312"/>
                </a:lnTo>
                <a:lnTo>
                  <a:pt x="8401" y="2326545"/>
                </a:lnTo>
                <a:lnTo>
                  <a:pt x="0" y="2534406"/>
                </a:lnTo>
                <a:lnTo>
                  <a:pt x="8401" y="2742267"/>
                </a:lnTo>
                <a:lnTo>
                  <a:pt x="33171" y="2945500"/>
                </a:lnTo>
                <a:lnTo>
                  <a:pt x="73656" y="3143453"/>
                </a:lnTo>
                <a:lnTo>
                  <a:pt x="129205" y="3335475"/>
                </a:lnTo>
                <a:lnTo>
                  <a:pt x="199166" y="3520912"/>
                </a:lnTo>
                <a:lnTo>
                  <a:pt x="282885" y="3699112"/>
                </a:lnTo>
                <a:lnTo>
                  <a:pt x="379712" y="3869423"/>
                </a:lnTo>
                <a:lnTo>
                  <a:pt x="488993" y="4031194"/>
                </a:lnTo>
                <a:lnTo>
                  <a:pt x="610076" y="4183771"/>
                </a:lnTo>
                <a:lnTo>
                  <a:pt x="742310" y="4326502"/>
                </a:lnTo>
                <a:lnTo>
                  <a:pt x="885042" y="4458736"/>
                </a:lnTo>
                <a:lnTo>
                  <a:pt x="1037619" y="4579819"/>
                </a:lnTo>
                <a:lnTo>
                  <a:pt x="1199389" y="4689100"/>
                </a:lnTo>
                <a:lnTo>
                  <a:pt x="1369701" y="4785927"/>
                </a:lnTo>
                <a:lnTo>
                  <a:pt x="1547901" y="4869646"/>
                </a:lnTo>
                <a:lnTo>
                  <a:pt x="1733338" y="4939607"/>
                </a:lnTo>
                <a:lnTo>
                  <a:pt x="1925359" y="4995156"/>
                </a:lnTo>
                <a:lnTo>
                  <a:pt x="2123313" y="5035642"/>
                </a:lnTo>
                <a:lnTo>
                  <a:pt x="2326546" y="5060411"/>
                </a:lnTo>
                <a:lnTo>
                  <a:pt x="2534407" y="5068813"/>
                </a:lnTo>
                <a:lnTo>
                  <a:pt x="2742268" y="50604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02753" y="3908045"/>
            <a:ext cx="2705099" cy="2466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7994" y="2774180"/>
            <a:ext cx="13411200" cy="2834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10"/>
              </a:lnSpc>
              <a:spcBef>
                <a:spcPts val="420"/>
              </a:spcBef>
            </a:pPr>
            <a:r>
              <a:rPr lang="en-US" sz="9600" baseline="1348" dirty="0">
                <a:solidFill>
                  <a:srgbClr val="FFFFFF"/>
                </a:solidFill>
                <a:latin typeface="Times New Roman"/>
                <a:cs typeface="Times New Roman"/>
              </a:rPr>
              <a:t>Merkle trees, Nonce and Hashing </a:t>
            </a:r>
          </a:p>
          <a:p>
            <a:pPr marL="12700">
              <a:lnSpc>
                <a:spcPts val="8410"/>
              </a:lnSpc>
              <a:spcBef>
                <a:spcPts val="420"/>
              </a:spcBef>
            </a:pPr>
            <a:r>
              <a:rPr lang="en-US" sz="9600" baseline="1348" dirty="0">
                <a:solidFill>
                  <a:srgbClr val="FFFFFF"/>
                </a:solidFill>
                <a:latin typeface="Times New Roman"/>
                <a:cs typeface="Times New Roman"/>
              </a:rPr>
              <a:t>in Blockchain Data Structure</a:t>
            </a:r>
            <a:endParaRPr lang="en-US" sz="9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9191" y="4275474"/>
            <a:ext cx="2439695" cy="1117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10"/>
              </a:lnSpc>
              <a:spcBef>
                <a:spcPts val="420"/>
              </a:spcBef>
            </a:pPr>
            <a:endParaRPr sz="8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1684" y="5800990"/>
            <a:ext cx="7711907" cy="1253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10"/>
              </a:lnSpc>
              <a:spcBef>
                <a:spcPts val="420"/>
              </a:spcBef>
            </a:pPr>
            <a:endParaRPr sz="8600" dirty="0">
              <a:latin typeface="Times New Roman"/>
              <a:cs typeface="Times New Roman"/>
            </a:endParaRPr>
          </a:p>
          <a:p>
            <a:pPr marL="285026" marR="2822438" indent="-151953">
              <a:lnSpc>
                <a:spcPct val="114583"/>
              </a:lnSpc>
              <a:spcBef>
                <a:spcPts val="3817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Presented to </a:t>
            </a:r>
            <a:r>
              <a:rPr lang="en-US" sz="2400" spc="0" dirty="0" err="1">
                <a:solidFill>
                  <a:srgbClr val="FFFFFF"/>
                </a:solidFill>
                <a:latin typeface="Times New Roman"/>
                <a:cs typeface="Times New Roman"/>
              </a:rPr>
              <a:t>Shaikat</a:t>
            </a:r>
            <a:r>
              <a:rPr lang="en-US" sz="24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400" spc="0" dirty="0">
                <a:solidFill>
                  <a:srgbClr val="FFFFFF"/>
                </a:solidFill>
                <a:latin typeface="Times New Roman"/>
                <a:cs typeface="Times New Roman"/>
              </a:rPr>
              <a:t>Majumder, Faculty</a:t>
            </a:r>
            <a:r>
              <a:rPr lang="en-US" sz="24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400" spc="0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lang="en-US" sz="2400" spc="-1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400" spc="0" dirty="0">
                <a:solidFill>
                  <a:srgbClr val="FFFFFF"/>
                </a:solidFill>
                <a:latin typeface="Times New Roman"/>
                <a:cs typeface="Times New Roman"/>
              </a:rPr>
              <a:t>Creative</a:t>
            </a:r>
            <a:r>
              <a:rPr lang="en-US" sz="24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400" spc="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lang="en-US" sz="2400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400" spc="0" dirty="0">
                <a:solidFill>
                  <a:srgbClr val="FFFFFF"/>
                </a:solidFill>
                <a:latin typeface="Times New Roman"/>
                <a:cs typeface="Times New Roman"/>
              </a:rPr>
              <a:t>Institute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89434" y="6751151"/>
            <a:ext cx="5808212" cy="1168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430"/>
              </a:lnSpc>
              <a:spcBef>
                <a:spcPts val="121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BC0451-2AFC-4EF6-802C-EE404E155297}"/>
              </a:ext>
            </a:extLst>
          </p:cNvPr>
          <p:cNvSpPr txBox="1"/>
          <p:nvPr/>
        </p:nvSpPr>
        <p:spPr>
          <a:xfrm>
            <a:off x="1977026" y="7262407"/>
            <a:ext cx="5280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Abdur Rahman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3B4C7B-FD9D-4E1C-A903-2AB9BD52219E}"/>
              </a:ext>
            </a:extLst>
          </p:cNvPr>
          <p:cNvSpPr txBox="1"/>
          <p:nvPr/>
        </p:nvSpPr>
        <p:spPr>
          <a:xfrm>
            <a:off x="5943600" y="3924300"/>
            <a:ext cx="5557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424806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4F81C2-8337-48EB-A739-0AF200D2D635}"/>
              </a:ext>
            </a:extLst>
          </p:cNvPr>
          <p:cNvSpPr txBox="1"/>
          <p:nvPr/>
        </p:nvSpPr>
        <p:spPr>
          <a:xfrm>
            <a:off x="1828800" y="4543982"/>
            <a:ext cx="142195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up of hashes of various data blocks that summarize all the transactions in a block.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1F0BA-ABBB-423A-A0AD-B0BDDF66CFA4}"/>
              </a:ext>
            </a:extLst>
          </p:cNvPr>
          <p:cNvSpPr txBox="1"/>
          <p:nvPr/>
        </p:nvSpPr>
        <p:spPr>
          <a:xfrm>
            <a:off x="457200" y="627804"/>
            <a:ext cx="1676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Merkle 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5A0C9-6367-4663-81E8-97715E477BBA}"/>
              </a:ext>
            </a:extLst>
          </p:cNvPr>
          <p:cNvSpPr txBox="1"/>
          <p:nvPr/>
        </p:nvSpPr>
        <p:spPr>
          <a:xfrm>
            <a:off x="1858617" y="2752095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Binary Hash Trees.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3609-9FFB-4074-BFBA-081F8582BF67}"/>
              </a:ext>
            </a:extLst>
          </p:cNvPr>
          <p:cNvSpPr txBox="1"/>
          <p:nvPr/>
        </p:nvSpPr>
        <p:spPr>
          <a:xfrm>
            <a:off x="1828800" y="3543300"/>
            <a:ext cx="1508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where the same data should exist in multiple places.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616D6-8B6D-4E6C-BA65-D263A7931155}"/>
              </a:ext>
            </a:extLst>
          </p:cNvPr>
          <p:cNvSpPr txBox="1"/>
          <p:nvPr/>
        </p:nvSpPr>
        <p:spPr>
          <a:xfrm>
            <a:off x="1885121" y="6089464"/>
            <a:ext cx="12877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allows the network participant to verify whether the transaction got included in the block or not.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8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773A3-29E1-4EDF-AC5D-AC2F0B28B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6612" y="1485900"/>
            <a:ext cx="13274776" cy="693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FF2ED-1879-486B-A3DF-D6E09C7213A9}"/>
              </a:ext>
            </a:extLst>
          </p:cNvPr>
          <p:cNvSpPr txBox="1"/>
          <p:nvPr/>
        </p:nvSpPr>
        <p:spPr>
          <a:xfrm>
            <a:off x="14935200" y="2400300"/>
            <a:ext cx="129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Merkle root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DE8DF-BA94-458D-8FB7-2F64CC60B897}"/>
              </a:ext>
            </a:extLst>
          </p:cNvPr>
          <p:cNvSpPr/>
          <p:nvPr/>
        </p:nvSpPr>
        <p:spPr>
          <a:xfrm>
            <a:off x="14935200" y="2324100"/>
            <a:ext cx="1371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Merkle root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3EDB58-BC07-4764-81E0-8FCC21A798F2}"/>
              </a:ext>
            </a:extLst>
          </p:cNvPr>
          <p:cNvCxnSpPr>
            <a:cxnSpLocks/>
          </p:cNvCxnSpPr>
          <p:nvPr/>
        </p:nvCxnSpPr>
        <p:spPr>
          <a:xfrm>
            <a:off x="14859000" y="2280166"/>
            <a:ext cx="0" cy="5011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5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7863D-D279-4C16-A760-43F1CDC612C8}"/>
              </a:ext>
            </a:extLst>
          </p:cNvPr>
          <p:cNvSpPr txBox="1"/>
          <p:nvPr/>
        </p:nvSpPr>
        <p:spPr>
          <a:xfrm>
            <a:off x="1676400" y="800100"/>
            <a:ext cx="8034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Merkle Tree useful in Blockchain?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E7F30-1536-4995-B600-B770FE0D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62100"/>
            <a:ext cx="15240000" cy="5372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1F88CC-956E-46F6-9D34-83286BD7D4B1}"/>
              </a:ext>
            </a:extLst>
          </p:cNvPr>
          <p:cNvSpPr txBox="1"/>
          <p:nvPr/>
        </p:nvSpPr>
        <p:spPr>
          <a:xfrm>
            <a:off x="1066800" y="7505700"/>
            <a:ext cx="1713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Merkle root, the network participants can verify the transactions have not been tampered with.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4F81C2-8337-48EB-A739-0AF200D2D635}"/>
              </a:ext>
            </a:extLst>
          </p:cNvPr>
          <p:cNvSpPr txBox="1"/>
          <p:nvPr/>
        </p:nvSpPr>
        <p:spPr>
          <a:xfrm>
            <a:off x="1630016" y="4457700"/>
            <a:ext cx="142195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hash must be lower or equal for the block to be added to the blockchain.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1F0BA-ABBB-423A-A0AD-B0BDDF66CFA4}"/>
              </a:ext>
            </a:extLst>
          </p:cNvPr>
          <p:cNvSpPr txBox="1"/>
          <p:nvPr/>
        </p:nvSpPr>
        <p:spPr>
          <a:xfrm>
            <a:off x="6742042" y="627804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5A0C9-6367-4663-81E8-97715E477BBA}"/>
              </a:ext>
            </a:extLst>
          </p:cNvPr>
          <p:cNvSpPr txBox="1"/>
          <p:nvPr/>
        </p:nvSpPr>
        <p:spPr>
          <a:xfrm>
            <a:off x="1630017" y="220562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Nonce = Number used only once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3609-9FFB-4074-BFBA-081F8582BF67}"/>
              </a:ext>
            </a:extLst>
          </p:cNvPr>
          <p:cNvSpPr txBox="1"/>
          <p:nvPr/>
        </p:nvSpPr>
        <p:spPr>
          <a:xfrm>
            <a:off x="1600200" y="2996828"/>
            <a:ext cx="1508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iners parse through millions of nonce values to ultimately find the golden nonce that will suit the blockchain.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377B2-A7DD-425F-90D3-CFCCB0BD339F}"/>
              </a:ext>
            </a:extLst>
          </p:cNvPr>
          <p:cNvSpPr txBox="1"/>
          <p:nvPr/>
        </p:nvSpPr>
        <p:spPr>
          <a:xfrm>
            <a:off x="1636642" y="5766678"/>
            <a:ext cx="14219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changing the nonce, we can change the hash value.</a:t>
            </a:r>
          </a:p>
        </p:txBody>
      </p:sp>
    </p:spTree>
    <p:extLst>
      <p:ext uri="{BB962C8B-B14F-4D97-AF65-F5344CB8AC3E}">
        <p14:creationId xmlns:p14="http://schemas.microsoft.com/office/powerpoint/2010/main" val="178752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A9B05-04AC-4B96-AFF4-AA1D2C0E2C75}"/>
              </a:ext>
            </a:extLst>
          </p:cNvPr>
          <p:cNvSpPr txBox="1"/>
          <p:nvPr/>
        </p:nvSpPr>
        <p:spPr>
          <a:xfrm>
            <a:off x="7162800" y="6477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Nonce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75E6F-2226-4014-9066-7283A4BDF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215" y="2858279"/>
            <a:ext cx="6528217" cy="42201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BCC282-635E-4E3C-804C-AB6C6E2FFD5C}"/>
              </a:ext>
            </a:extLst>
          </p:cNvPr>
          <p:cNvSpPr txBox="1"/>
          <p:nvPr/>
        </p:nvSpPr>
        <p:spPr>
          <a:xfrm>
            <a:off x="3200400" y="7200900"/>
            <a:ext cx="2086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6ACF3-DB38-4D20-B983-2B6190C02149}"/>
              </a:ext>
            </a:extLst>
          </p:cNvPr>
          <p:cNvSpPr/>
          <p:nvPr/>
        </p:nvSpPr>
        <p:spPr>
          <a:xfrm>
            <a:off x="12268200" y="2471748"/>
            <a:ext cx="4495800" cy="472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Target: 00002fa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AED6180-6088-4286-B562-92D5BB63E632}"/>
              </a:ext>
            </a:extLst>
          </p:cNvPr>
          <p:cNvSpPr/>
          <p:nvPr/>
        </p:nvSpPr>
        <p:spPr>
          <a:xfrm>
            <a:off x="10706100" y="2452982"/>
            <a:ext cx="914400" cy="47244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AE3D3-6101-447C-A907-A0A2945A2F7F}"/>
              </a:ext>
            </a:extLst>
          </p:cNvPr>
          <p:cNvSpPr txBox="1"/>
          <p:nvPr/>
        </p:nvSpPr>
        <p:spPr>
          <a:xfrm>
            <a:off x="10706100" y="2019300"/>
            <a:ext cx="1080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Largest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D58D1-A601-4DE2-AF62-AAEBE7D0BC32}"/>
              </a:ext>
            </a:extLst>
          </p:cNvPr>
          <p:cNvSpPr txBox="1"/>
          <p:nvPr/>
        </p:nvSpPr>
        <p:spPr>
          <a:xfrm>
            <a:off x="10729291" y="7441168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Smallest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70FBE-DA15-49BD-B299-D2984A1C37B1}"/>
              </a:ext>
            </a:extLst>
          </p:cNvPr>
          <p:cNvSpPr txBox="1"/>
          <p:nvPr/>
        </p:nvSpPr>
        <p:spPr>
          <a:xfrm>
            <a:off x="12954000" y="1860947"/>
            <a:ext cx="9939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All possible hashes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585E5-9890-4403-8552-0CC1D4292BB0}"/>
              </a:ext>
            </a:extLst>
          </p:cNvPr>
          <p:cNvSpPr txBox="1"/>
          <p:nvPr/>
        </p:nvSpPr>
        <p:spPr>
          <a:xfrm>
            <a:off x="13106400" y="2452982"/>
            <a:ext cx="9939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ffffffffffff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C0FC4-F1D2-4F97-AC52-342E525A3E01}"/>
              </a:ext>
            </a:extLst>
          </p:cNvPr>
          <p:cNvSpPr txBox="1"/>
          <p:nvPr/>
        </p:nvSpPr>
        <p:spPr>
          <a:xfrm>
            <a:off x="13108551" y="6616778"/>
            <a:ext cx="11525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000000000000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C66F00-3FB0-4881-A8BB-DB16C1000FDA}"/>
              </a:ext>
            </a:extLst>
          </p:cNvPr>
          <p:cNvCxnSpPr/>
          <p:nvPr/>
        </p:nvCxnSpPr>
        <p:spPr>
          <a:xfrm>
            <a:off x="12268200" y="5143500"/>
            <a:ext cx="4495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D98392-3E5C-4660-922C-2507BA6B3151}"/>
              </a:ext>
            </a:extLst>
          </p:cNvPr>
          <p:cNvCxnSpPr/>
          <p:nvPr/>
        </p:nvCxnSpPr>
        <p:spPr>
          <a:xfrm>
            <a:off x="7315200" y="3670222"/>
            <a:ext cx="6248400" cy="2082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8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E1F0BA-ABBB-423A-A0AD-B0BDDF66CFA4}"/>
              </a:ext>
            </a:extLst>
          </p:cNvPr>
          <p:cNvSpPr txBox="1"/>
          <p:nvPr/>
        </p:nvSpPr>
        <p:spPr>
          <a:xfrm>
            <a:off x="6742042" y="627804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5A0C9-6367-4663-81E8-97715E477BBA}"/>
              </a:ext>
            </a:extLst>
          </p:cNvPr>
          <p:cNvSpPr txBox="1"/>
          <p:nvPr/>
        </p:nvSpPr>
        <p:spPr>
          <a:xfrm>
            <a:off x="1828800" y="3009900"/>
            <a:ext cx="15316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taking an input and converting it into a fixed length of output.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converted by using SHA – 256 algorithm.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One-way function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be irreversible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Salt can be added for freshness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1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E2DEA9-7D41-4A6A-9137-DFD63AEC3B4C}"/>
              </a:ext>
            </a:extLst>
          </p:cNvPr>
          <p:cNvSpPr txBox="1"/>
          <p:nvPr/>
        </p:nvSpPr>
        <p:spPr>
          <a:xfrm>
            <a:off x="3048000" y="1333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A6B07-067E-41F8-B4D7-DE001B149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48" y="2337996"/>
            <a:ext cx="13641704" cy="5611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382C-0085-44C8-BC11-49D5F54B0128}"/>
              </a:ext>
            </a:extLst>
          </p:cNvPr>
          <p:cNvSpPr txBox="1"/>
          <p:nvPr/>
        </p:nvSpPr>
        <p:spPr>
          <a:xfrm>
            <a:off x="6553200" y="1164223"/>
            <a:ext cx="442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Blockchain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85607-6003-4456-8491-2CFC94F5DA44}"/>
              </a:ext>
            </a:extLst>
          </p:cNvPr>
          <p:cNvSpPr txBox="1"/>
          <p:nvPr/>
        </p:nvSpPr>
        <p:spPr>
          <a:xfrm>
            <a:off x="1295400" y="8648700"/>
            <a:ext cx="1585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single change in a block will tamper with the entire blockchain network. Click </a:t>
            </a:r>
            <a:r>
              <a:rPr lang="en-US" sz="2800" dirty="0">
                <a:hlinkClick r:id="rId3"/>
              </a:rPr>
              <a:t>here</a:t>
            </a:r>
            <a:r>
              <a:rPr lang="en-US" sz="2800" dirty="0"/>
              <a:t> to witness the example</a:t>
            </a:r>
          </a:p>
        </p:txBody>
      </p:sp>
    </p:spTree>
    <p:extLst>
      <p:ext uri="{BB962C8B-B14F-4D97-AF65-F5344CB8AC3E}">
        <p14:creationId xmlns:p14="http://schemas.microsoft.com/office/powerpoint/2010/main" val="390484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3B4C7B-FD9D-4E1C-A903-2AB9BD52219E}"/>
              </a:ext>
            </a:extLst>
          </p:cNvPr>
          <p:cNvSpPr txBox="1"/>
          <p:nvPr/>
        </p:nvSpPr>
        <p:spPr>
          <a:xfrm>
            <a:off x="5943600" y="3924300"/>
            <a:ext cx="679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9159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246</Words>
  <Application>Microsoft Office PowerPoint</Application>
  <PresentationFormat>Custom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 rahman</dc:creator>
  <cp:lastModifiedBy>abdur rahman</cp:lastModifiedBy>
  <cp:revision>10</cp:revision>
  <dcterms:modified xsi:type="dcterms:W3CDTF">2024-05-04T10:38:12Z</dcterms:modified>
</cp:coreProperties>
</file>