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58" r:id="rId5"/>
    <p:sldId id="259" r:id="rId6"/>
    <p:sldId id="263" r:id="rId7"/>
    <p:sldId id="260" r:id="rId8"/>
    <p:sldId id="264" r:id="rId9"/>
    <p:sldId id="261" r:id="rId10"/>
    <p:sldId id="265" r:id="rId11"/>
    <p:sldId id="266" r:id="rId12"/>
    <p:sldId id="262"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5/4/2024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59762"/>
            <a:ext cx="8689976" cy="1668659"/>
          </a:xfrm>
        </p:spPr>
        <p:txBody>
          <a:bodyPr>
            <a:normAutofit/>
          </a:bodyPr>
          <a:lstStyle/>
          <a:p>
            <a:r>
              <a:rPr lang="en-US" sz="6000" dirty="0" smtClean="0"/>
              <a:t>Welcome to everyone</a:t>
            </a:r>
            <a:endParaRPr lang="en-US" sz="6000" dirty="0"/>
          </a:p>
        </p:txBody>
      </p:sp>
      <p:sp>
        <p:nvSpPr>
          <p:cNvPr id="3" name="Subtitle 2"/>
          <p:cNvSpPr>
            <a:spLocks noGrp="1"/>
          </p:cNvSpPr>
          <p:nvPr>
            <p:ph type="subTitle" idx="1"/>
          </p:nvPr>
        </p:nvSpPr>
        <p:spPr>
          <a:xfrm>
            <a:off x="1751012" y="2585302"/>
            <a:ext cx="8689976" cy="2326063"/>
          </a:xfrm>
        </p:spPr>
        <p:txBody>
          <a:bodyPr>
            <a:noAutofit/>
          </a:bodyPr>
          <a:lstStyle/>
          <a:p>
            <a:r>
              <a:rPr lang="en-US" sz="3200" dirty="0" err="1" smtClean="0"/>
              <a:t>Shahidul</a:t>
            </a:r>
            <a:r>
              <a:rPr lang="en-US" sz="3200" dirty="0" smtClean="0"/>
              <a:t> Islam </a:t>
            </a:r>
          </a:p>
          <a:p>
            <a:r>
              <a:rPr lang="en-US" sz="3200" dirty="0" smtClean="0"/>
              <a:t>Course name : </a:t>
            </a:r>
            <a:r>
              <a:rPr lang="en-US" sz="3200" dirty="0" err="1" smtClean="0"/>
              <a:t>blockchain</a:t>
            </a:r>
            <a:r>
              <a:rPr lang="en-US" sz="3200" dirty="0" smtClean="0"/>
              <a:t> technology </a:t>
            </a:r>
          </a:p>
          <a:p>
            <a:r>
              <a:rPr lang="en-US" sz="3200" dirty="0" smtClean="0"/>
              <a:t>Batch Number </a:t>
            </a:r>
            <a:r>
              <a:rPr lang="en-US" sz="3200" dirty="0"/>
              <a:t>: </a:t>
            </a:r>
            <a:r>
              <a:rPr lang="en-US" sz="3200" b="1" dirty="0"/>
              <a:t>BC </a:t>
            </a:r>
            <a:r>
              <a:rPr lang="en-US" sz="3200" b="1" dirty="0" smtClean="0"/>
              <a:t>2304</a:t>
            </a:r>
          </a:p>
          <a:p>
            <a:endParaRPr lang="en-US" sz="3200" dirty="0"/>
          </a:p>
        </p:txBody>
      </p:sp>
    </p:spTree>
    <p:extLst>
      <p:ext uri="{BB962C8B-B14F-4D97-AF65-F5344CB8AC3E}">
        <p14:creationId xmlns:p14="http://schemas.microsoft.com/office/powerpoint/2010/main" val="2269908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2322" y="1723364"/>
            <a:ext cx="9960990" cy="2397451"/>
          </a:xfrm>
          <a:prstGeom prst="rect">
            <a:avLst/>
          </a:prstGeom>
        </p:spPr>
        <p:txBody>
          <a:bodyPr wrap="square">
            <a:spAutoFit/>
          </a:bodyPr>
          <a:lstStyle/>
          <a:p>
            <a:pPr algn="just">
              <a:lnSpc>
                <a:spcPct val="107000"/>
              </a:lnSpc>
              <a:spcAft>
                <a:spcPts val="800"/>
              </a:spcAft>
            </a:pPr>
            <a:r>
              <a:rPr lang="en-US" sz="2800" dirty="0">
                <a:latin typeface="Tw Cen MT (Body)"/>
                <a:ea typeface="Calibri" panose="020F0502020204030204" pitchFamily="34" charset="0"/>
                <a:cs typeface="Times New Roman" panose="02020603050405020304" pitchFamily="18" charset="0"/>
              </a:rPr>
              <a:t>Few Methods to breach Availability </a:t>
            </a:r>
            <a:r>
              <a:rPr lang="en-US" sz="2800" dirty="0" smtClean="0">
                <a:latin typeface="Tw Cen MT (Body)"/>
                <a:ea typeface="Calibri" panose="020F0502020204030204" pitchFamily="34" charset="0"/>
                <a:cs typeface="Times New Roman" panose="02020603050405020304" pitchFamily="18" charset="0"/>
              </a:rPr>
              <a:t>such as </a:t>
            </a:r>
            <a:r>
              <a:rPr lang="en-US" sz="2800" dirty="0" err="1" smtClean="0">
                <a:latin typeface="Tw Cen MT (Body)"/>
                <a:ea typeface="Calibri" panose="020F0502020204030204" pitchFamily="34" charset="0"/>
                <a:cs typeface="Times New Roman" panose="02020603050405020304" pitchFamily="18" charset="0"/>
              </a:rPr>
              <a:t>DDoS</a:t>
            </a:r>
            <a:r>
              <a:rPr lang="en-US" sz="2800" dirty="0" smtClean="0">
                <a:latin typeface="Tw Cen MT (Body)"/>
                <a:ea typeface="Calibri" panose="020F0502020204030204" pitchFamily="34" charset="0"/>
                <a:cs typeface="Times New Roman" panose="02020603050405020304" pitchFamily="18" charset="0"/>
              </a:rPr>
              <a:t> </a:t>
            </a:r>
            <a:r>
              <a:rPr lang="en-US" sz="2800" dirty="0">
                <a:latin typeface="Tw Cen MT (Body)"/>
                <a:ea typeface="Calibri" panose="020F0502020204030204" pitchFamily="34" charset="0"/>
                <a:cs typeface="Times New Roman" panose="02020603050405020304" pitchFamily="18" charset="0"/>
              </a:rPr>
              <a:t>attacks, Malware attacks Power outages or failures, </a:t>
            </a:r>
            <a:r>
              <a:rPr lang="en-US" sz="2800" dirty="0" smtClean="0">
                <a:latin typeface="Tw Cen MT (Body)"/>
                <a:ea typeface="Calibri" panose="020F0502020204030204" pitchFamily="34" charset="0"/>
                <a:cs typeface="Times New Roman" panose="02020603050405020304" pitchFamily="18" charset="0"/>
              </a:rPr>
              <a:t>Natural disasters</a:t>
            </a:r>
            <a:r>
              <a:rPr lang="en-US" sz="2800" dirty="0">
                <a:latin typeface="Tw Cen MT (Body)"/>
                <a:ea typeface="Calibri" panose="020F0502020204030204" pitchFamily="34" charset="0"/>
                <a:cs typeface="Times New Roman" panose="02020603050405020304" pitchFamily="18" charset="0"/>
              </a:rPr>
              <a:t>, Human error or system failures Tools available to achieve availability (Firewalls, IDS/IPS, Regular backups, Cloud-based solutions)</a:t>
            </a:r>
          </a:p>
        </p:txBody>
      </p:sp>
    </p:spTree>
    <p:extLst>
      <p:ext uri="{BB962C8B-B14F-4D97-AF65-F5344CB8AC3E}">
        <p14:creationId xmlns:p14="http://schemas.microsoft.com/office/powerpoint/2010/main" val="301138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9444" y="311084"/>
            <a:ext cx="4060367" cy="707886"/>
          </a:xfrm>
          <a:prstGeom prst="rect">
            <a:avLst/>
          </a:prstGeom>
          <a:noFill/>
        </p:spPr>
        <p:txBody>
          <a:bodyPr wrap="square" rtlCol="0">
            <a:spAutoFit/>
          </a:bodyPr>
          <a:lstStyle/>
          <a:p>
            <a:r>
              <a:rPr lang="en-US" sz="4000" dirty="0"/>
              <a:t>Non-repudiation </a:t>
            </a:r>
            <a:endParaRPr lang="en-US" sz="4000" dirty="0"/>
          </a:p>
        </p:txBody>
      </p:sp>
      <p:sp>
        <p:nvSpPr>
          <p:cNvPr id="3" name="TextBox 2"/>
          <p:cNvSpPr txBox="1"/>
          <p:nvPr/>
        </p:nvSpPr>
        <p:spPr>
          <a:xfrm>
            <a:off x="1187776" y="1555423"/>
            <a:ext cx="8606673" cy="2246769"/>
          </a:xfrm>
          <a:prstGeom prst="rect">
            <a:avLst/>
          </a:prstGeom>
          <a:noFill/>
        </p:spPr>
        <p:txBody>
          <a:bodyPr wrap="square" rtlCol="0">
            <a:spAutoFit/>
          </a:bodyPr>
          <a:lstStyle/>
          <a:p>
            <a:pPr algn="just"/>
            <a:r>
              <a:rPr lang="en-US" sz="2800" dirty="0"/>
              <a:t>Non-repudiation means that it is not possible for a user to deny performing an action that they have actually performed. This is important for ensuring accountability and preventing fraud.</a:t>
            </a:r>
          </a:p>
          <a:p>
            <a:pPr algn="just"/>
            <a:endParaRPr lang="en-US" sz="2800" dirty="0"/>
          </a:p>
        </p:txBody>
      </p:sp>
    </p:spTree>
    <p:extLst>
      <p:ext uri="{BB962C8B-B14F-4D97-AF65-F5344CB8AC3E}">
        <p14:creationId xmlns:p14="http://schemas.microsoft.com/office/powerpoint/2010/main" val="83727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B63A-EEF6-47BA-9569-AE7812DD8DEE}"/>
              </a:ext>
            </a:extLst>
          </p:cNvPr>
          <p:cNvSpPr txBox="1">
            <a:spLocks/>
          </p:cNvSpPr>
          <p:nvPr/>
        </p:nvSpPr>
        <p:spPr>
          <a:xfrm>
            <a:off x="1448782" y="421687"/>
            <a:ext cx="7886700" cy="1325563"/>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CIA Triad Controls</a:t>
            </a:r>
            <a:br>
              <a:rPr lang="en-US" dirty="0" smtClean="0"/>
            </a:br>
            <a:endParaRPr lang="en-US" dirty="0"/>
          </a:p>
        </p:txBody>
      </p:sp>
      <p:sp>
        <p:nvSpPr>
          <p:cNvPr id="3" name="Content Placeholder 2">
            <a:extLst>
              <a:ext uri="{FF2B5EF4-FFF2-40B4-BE49-F238E27FC236}">
                <a16:creationId xmlns:a16="http://schemas.microsoft.com/office/drawing/2014/main" id="{50F5F555-32F3-4430-84F7-AC72E623B56C}"/>
              </a:ext>
            </a:extLst>
          </p:cNvPr>
          <p:cNvSpPr txBox="1">
            <a:spLocks/>
          </p:cNvSpPr>
          <p:nvPr/>
        </p:nvSpPr>
        <p:spPr>
          <a:xfrm>
            <a:off x="666357" y="1825625"/>
            <a:ext cx="9109239" cy="4351338"/>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400" dirty="0" smtClean="0"/>
              <a:t>Confidentiality - encryption with a secret key, hashing, steganography </a:t>
            </a:r>
          </a:p>
          <a:p>
            <a:r>
              <a:rPr lang="en-US" sz="2400" dirty="0" smtClean="0"/>
              <a:t>Integrity - hashing (tampering/modification detection)</a:t>
            </a:r>
          </a:p>
          <a:p>
            <a:r>
              <a:rPr lang="en-US" sz="2400" dirty="0" smtClean="0"/>
              <a:t>Availability - redundancy</a:t>
            </a:r>
          </a:p>
          <a:p>
            <a:pPr marL="0" indent="0">
              <a:buFont typeface="Arial" panose="020B0604020202020204" pitchFamily="34" charset="0"/>
              <a:buNone/>
            </a:pPr>
            <a:endParaRPr lang="en-US" sz="2800" dirty="0" smtClean="0"/>
          </a:p>
          <a:p>
            <a:endParaRPr lang="en-US" sz="2400" dirty="0" smtClean="0"/>
          </a:p>
          <a:p>
            <a:endParaRPr lang="en-US" sz="2400" dirty="0"/>
          </a:p>
        </p:txBody>
      </p:sp>
    </p:spTree>
    <p:extLst>
      <p:ext uri="{BB962C8B-B14F-4D97-AF65-F5344CB8AC3E}">
        <p14:creationId xmlns:p14="http://schemas.microsoft.com/office/powerpoint/2010/main" val="81919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7418" y="1389437"/>
            <a:ext cx="9725320" cy="1569660"/>
          </a:xfrm>
          <a:prstGeom prst="rect">
            <a:avLst/>
          </a:prstGeom>
        </p:spPr>
        <p:txBody>
          <a:bodyPr wrap="square">
            <a:spAutoFit/>
          </a:bodyPr>
          <a:lstStyle/>
          <a:p>
            <a:pPr algn="just"/>
            <a:r>
              <a:rPr lang="en-US" sz="2400" dirty="0" smtClean="0">
                <a:latin typeface="Calibri" panose="020F0502020204030204" pitchFamily="34" charset="0"/>
                <a:ea typeface="Calibri" panose="020F0502020204030204" pitchFamily="34" charset="0"/>
                <a:cs typeface="Times New Roman" panose="02020603050405020304" pitchFamily="18" charset="0"/>
              </a:rPr>
              <a:t>Overall the </a:t>
            </a:r>
            <a:r>
              <a:rPr lang="en-US" sz="2400" dirty="0">
                <a:latin typeface="Calibri" panose="020F0502020204030204" pitchFamily="34" charset="0"/>
                <a:ea typeface="Calibri" panose="020F0502020204030204" pitchFamily="34" charset="0"/>
                <a:cs typeface="Times New Roman" panose="02020603050405020304" pitchFamily="18" charset="0"/>
              </a:rPr>
              <a:t>CIA Model is widely used by organizations of all sizes to develop and implement security policies and procedures. It is also used by security professionals to assess the security risks of information systems and to design and implement security solutions.</a:t>
            </a:r>
            <a:endParaRPr lang="en-US" sz="2400" dirty="0"/>
          </a:p>
        </p:txBody>
      </p:sp>
    </p:spTree>
    <p:extLst>
      <p:ext uri="{BB962C8B-B14F-4D97-AF65-F5344CB8AC3E}">
        <p14:creationId xmlns:p14="http://schemas.microsoft.com/office/powerpoint/2010/main" val="2524158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7793" y="2450969"/>
            <a:ext cx="3751868" cy="923330"/>
          </a:xfrm>
          <a:prstGeom prst="rect">
            <a:avLst/>
          </a:prstGeom>
          <a:noFill/>
        </p:spPr>
        <p:txBody>
          <a:bodyPr wrap="square" rtlCol="0">
            <a:spAutoFit/>
          </a:bodyPr>
          <a:lstStyle/>
          <a:p>
            <a:r>
              <a:rPr lang="en-US" sz="5400" dirty="0" smtClean="0"/>
              <a:t>THANK YOU</a:t>
            </a:r>
            <a:endParaRPr lang="en-US" sz="5400" dirty="0"/>
          </a:p>
        </p:txBody>
      </p:sp>
    </p:spTree>
    <p:extLst>
      <p:ext uri="{BB962C8B-B14F-4D97-AF65-F5344CB8AC3E}">
        <p14:creationId xmlns:p14="http://schemas.microsoft.com/office/powerpoint/2010/main" val="82220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2238" y="1734533"/>
            <a:ext cx="9398524" cy="2554545"/>
          </a:xfrm>
          <a:prstGeom prst="rect">
            <a:avLst/>
          </a:prstGeom>
          <a:noFill/>
        </p:spPr>
        <p:txBody>
          <a:bodyPr wrap="square" rtlCol="0">
            <a:spAutoFit/>
          </a:bodyPr>
          <a:lstStyle/>
          <a:p>
            <a:pPr algn="just"/>
            <a:r>
              <a:rPr lang="en-US" sz="3200" dirty="0"/>
              <a:t>I</a:t>
            </a:r>
            <a:r>
              <a:rPr lang="en-US" sz="3200" dirty="0" smtClean="0"/>
              <a:t>nformation </a:t>
            </a:r>
            <a:r>
              <a:rPr lang="en-US" sz="3200" dirty="0"/>
              <a:t>security is essential for safeguarding sensitive data, maintaining trust and credibility, complying with regulations, mitigating risks, ensuring business continuity, and protecting reputation and brand image. </a:t>
            </a:r>
            <a:endParaRPr lang="en-US" sz="3200" dirty="0"/>
          </a:p>
        </p:txBody>
      </p:sp>
      <p:sp>
        <p:nvSpPr>
          <p:cNvPr id="3" name="TextBox 2"/>
          <p:cNvSpPr txBox="1"/>
          <p:nvPr/>
        </p:nvSpPr>
        <p:spPr>
          <a:xfrm>
            <a:off x="4817097" y="0"/>
            <a:ext cx="2545237" cy="923330"/>
          </a:xfrm>
          <a:prstGeom prst="rect">
            <a:avLst/>
          </a:prstGeom>
          <a:noFill/>
        </p:spPr>
        <p:txBody>
          <a:bodyPr wrap="square" rtlCol="0">
            <a:spAutoFit/>
          </a:bodyPr>
          <a:lstStyle/>
          <a:p>
            <a:r>
              <a:rPr lang="en-US" sz="5400" dirty="0"/>
              <a:t>security</a:t>
            </a:r>
          </a:p>
        </p:txBody>
      </p:sp>
    </p:spTree>
    <p:extLst>
      <p:ext uri="{BB962C8B-B14F-4D97-AF65-F5344CB8AC3E}">
        <p14:creationId xmlns:p14="http://schemas.microsoft.com/office/powerpoint/2010/main" val="1535823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469" y="2551012"/>
            <a:ext cx="10364451" cy="1596177"/>
          </a:xfrm>
        </p:spPr>
        <p:txBody>
          <a:bodyPr>
            <a:normAutofit/>
          </a:bodyPr>
          <a:lstStyle/>
          <a:p>
            <a:r>
              <a:rPr lang="en-US" sz="4800" b="1" dirty="0"/>
              <a:t>CIA triad and Non Repudiation</a:t>
            </a:r>
            <a:endParaRPr lang="en-US" sz="4800" dirty="0"/>
          </a:p>
        </p:txBody>
      </p:sp>
    </p:spTree>
    <p:extLst>
      <p:ext uri="{BB962C8B-B14F-4D97-AF65-F5344CB8AC3E}">
        <p14:creationId xmlns:p14="http://schemas.microsoft.com/office/powerpoint/2010/main" val="310782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364" y="3648174"/>
            <a:ext cx="11717518" cy="1569660"/>
          </a:xfrm>
          <a:prstGeom prst="rect">
            <a:avLst/>
          </a:prstGeom>
          <a:noFill/>
        </p:spPr>
        <p:txBody>
          <a:bodyPr wrap="square" rtlCol="0">
            <a:spAutoFit/>
          </a:bodyPr>
          <a:lstStyle/>
          <a:p>
            <a:pPr algn="just"/>
            <a:r>
              <a:rPr lang="en-US" sz="3200" dirty="0"/>
              <a:t>The CIA model, or CIA triad, serves as a foundational framework for ensuring information security. It provides a structured approach to addressing key objectives in safeguarding information assets.</a:t>
            </a:r>
            <a:endParaRPr lang="en-US" sz="3200" dirty="0"/>
          </a:p>
        </p:txBody>
      </p:sp>
      <p:pic>
        <p:nvPicPr>
          <p:cNvPr id="3" name="Picture 2"/>
          <p:cNvPicPr>
            <a:picLocks noChangeAspect="1"/>
          </p:cNvPicPr>
          <p:nvPr/>
        </p:nvPicPr>
        <p:blipFill>
          <a:blip r:embed="rId2"/>
          <a:stretch>
            <a:fillRect/>
          </a:stretch>
        </p:blipFill>
        <p:spPr>
          <a:xfrm>
            <a:off x="3625588" y="920187"/>
            <a:ext cx="3753043" cy="2552831"/>
          </a:xfrm>
          <a:prstGeom prst="rect">
            <a:avLst/>
          </a:prstGeom>
        </p:spPr>
      </p:pic>
      <p:sp>
        <p:nvSpPr>
          <p:cNvPr id="4" name="TextBox 3"/>
          <p:cNvSpPr txBox="1"/>
          <p:nvPr/>
        </p:nvSpPr>
        <p:spPr>
          <a:xfrm>
            <a:off x="4290764" y="160256"/>
            <a:ext cx="2422690" cy="707886"/>
          </a:xfrm>
          <a:prstGeom prst="rect">
            <a:avLst/>
          </a:prstGeom>
          <a:noFill/>
        </p:spPr>
        <p:txBody>
          <a:bodyPr wrap="square" rtlCol="0">
            <a:spAutoFit/>
          </a:bodyPr>
          <a:lstStyle/>
          <a:p>
            <a:r>
              <a:rPr lang="en-US" sz="4000" b="1" dirty="0"/>
              <a:t>CIA Model</a:t>
            </a:r>
            <a:endParaRPr lang="en-US" sz="4000" dirty="0"/>
          </a:p>
        </p:txBody>
      </p:sp>
    </p:spTree>
    <p:extLst>
      <p:ext uri="{BB962C8B-B14F-4D97-AF65-F5344CB8AC3E}">
        <p14:creationId xmlns:p14="http://schemas.microsoft.com/office/powerpoint/2010/main" val="1916134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0D38-2112-4CC9-9B90-3B5197A1F93C}"/>
              </a:ext>
            </a:extLst>
          </p:cNvPr>
          <p:cNvSpPr txBox="1">
            <a:spLocks/>
          </p:cNvSpPr>
          <p:nvPr/>
        </p:nvSpPr>
        <p:spPr>
          <a:xfrm>
            <a:off x="2696065" y="390231"/>
            <a:ext cx="4939646" cy="95462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Confidentiality</a:t>
            </a:r>
            <a:endParaRPr lang="en-US" dirty="0"/>
          </a:p>
        </p:txBody>
      </p:sp>
      <p:sp>
        <p:nvSpPr>
          <p:cNvPr id="3" name="Content Placeholder 2">
            <a:extLst>
              <a:ext uri="{FF2B5EF4-FFF2-40B4-BE49-F238E27FC236}">
                <a16:creationId xmlns:a16="http://schemas.microsoft.com/office/drawing/2014/main" id="{803AD5A9-2695-409E-B998-7DAD9AE9741A}"/>
              </a:ext>
            </a:extLst>
          </p:cNvPr>
          <p:cNvSpPr txBox="1">
            <a:spLocks/>
          </p:cNvSpPr>
          <p:nvPr/>
        </p:nvSpPr>
        <p:spPr>
          <a:xfrm>
            <a:off x="628650" y="1825625"/>
            <a:ext cx="11563350" cy="3019752"/>
          </a:xfrm>
          <a:prstGeom prst="rect">
            <a:avLst/>
          </a:prstGeom>
        </p:spPr>
        <p:txBody>
          <a:bodyPr>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400" dirty="0" smtClean="0"/>
              <a:t>Access and privacy controls are designed to ensure confidentiality. They include the principles of identification, authentication, and authorization.</a:t>
            </a:r>
          </a:p>
          <a:p>
            <a:r>
              <a:rPr lang="en-US" sz="2400" dirty="0" smtClean="0"/>
              <a:t>Encryption is a security control for confidentiality.</a:t>
            </a:r>
          </a:p>
          <a:p>
            <a:r>
              <a:rPr lang="en-US" sz="2400" dirty="0" smtClean="0"/>
              <a:t>Examples of authentication controls to protect include passwords, biometrics, PINs.</a:t>
            </a:r>
          </a:p>
          <a:p>
            <a:r>
              <a:rPr lang="en-US" sz="2400" dirty="0" smtClean="0"/>
              <a:t>Monitoring file access activity and usage provide detection measures for a confidentiality attack.</a:t>
            </a:r>
          </a:p>
          <a:p>
            <a:endParaRPr lang="en-US" sz="2400" dirty="0"/>
          </a:p>
        </p:txBody>
      </p:sp>
    </p:spTree>
    <p:extLst>
      <p:ext uri="{BB962C8B-B14F-4D97-AF65-F5344CB8AC3E}">
        <p14:creationId xmlns:p14="http://schemas.microsoft.com/office/powerpoint/2010/main" val="197704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4614" y="1816499"/>
            <a:ext cx="9923283" cy="1277850"/>
          </a:xfrm>
          <a:prstGeom prst="rect">
            <a:avLst/>
          </a:prstGeom>
        </p:spPr>
        <p:txBody>
          <a:bodyPr wrap="square">
            <a:spAutoFit/>
          </a:bodyPr>
          <a:lstStyle/>
          <a:p>
            <a:pPr>
              <a:lnSpc>
                <a:spcPct val="107000"/>
              </a:lnSpc>
              <a:spcAft>
                <a:spcPts val="800"/>
              </a:spcAft>
            </a:pPr>
            <a:r>
              <a:rPr lang="en-US" sz="2400" dirty="0">
                <a:latin typeface="Tw Cen MT (Body)"/>
                <a:ea typeface="Calibri" panose="020F0502020204030204" pitchFamily="34" charset="0"/>
                <a:cs typeface="Times New Roman" panose="02020603050405020304" pitchFamily="18" charset="0"/>
              </a:rPr>
              <a:t>Few Methods to breach confidentiality (Social engineering, Password cracking, Phishing scams, Malware attacks, Unsecured networks and systems, Insider threat)</a:t>
            </a:r>
          </a:p>
        </p:txBody>
      </p:sp>
    </p:spTree>
    <p:extLst>
      <p:ext uri="{BB962C8B-B14F-4D97-AF65-F5344CB8AC3E}">
        <p14:creationId xmlns:p14="http://schemas.microsoft.com/office/powerpoint/2010/main" val="212696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AE3F-66B3-4816-93E4-25C84B349B5F}"/>
              </a:ext>
            </a:extLst>
          </p:cNvPr>
          <p:cNvSpPr txBox="1">
            <a:spLocks/>
          </p:cNvSpPr>
          <p:nvPr/>
        </p:nvSpPr>
        <p:spPr>
          <a:xfrm>
            <a:off x="600370" y="506469"/>
            <a:ext cx="7886700" cy="1325563"/>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4000" dirty="0" smtClean="0"/>
              <a:t>Integrity</a:t>
            </a:r>
            <a:br>
              <a:rPr lang="en-US" sz="4000" dirty="0" smtClean="0"/>
            </a:br>
            <a:endParaRPr lang="en-US" sz="4000" dirty="0"/>
          </a:p>
        </p:txBody>
      </p:sp>
      <p:sp>
        <p:nvSpPr>
          <p:cNvPr id="3" name="Content Placeholder 2">
            <a:extLst>
              <a:ext uri="{FF2B5EF4-FFF2-40B4-BE49-F238E27FC236}">
                <a16:creationId xmlns:a16="http://schemas.microsoft.com/office/drawing/2014/main" id="{3922AE32-924F-4D77-BD5A-B0DD887D442C}"/>
              </a:ext>
            </a:extLst>
          </p:cNvPr>
          <p:cNvSpPr txBox="1">
            <a:spLocks/>
          </p:cNvSpPr>
          <p:nvPr/>
        </p:nvSpPr>
        <p:spPr>
          <a:xfrm>
            <a:off x="732344" y="1832032"/>
            <a:ext cx="9938797" cy="4351338"/>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400" dirty="0" smtClean="0"/>
              <a:t>Access controls ensure that information is not tampered with (modified or deleted).</a:t>
            </a:r>
          </a:p>
          <a:p>
            <a:r>
              <a:rPr lang="en-US" sz="2400" dirty="0" smtClean="0"/>
              <a:t>Integrity can impact confidentiality and availability.</a:t>
            </a:r>
          </a:p>
          <a:p>
            <a:r>
              <a:rPr lang="en-US" sz="2400" dirty="0" smtClean="0"/>
              <a:t>Authentication and authorization controls can ensure integrity.</a:t>
            </a:r>
          </a:p>
          <a:p>
            <a:r>
              <a:rPr lang="en-US" sz="2400" dirty="0" smtClean="0"/>
              <a:t>An example of security control is the use of file hashes.</a:t>
            </a:r>
          </a:p>
          <a:p>
            <a:r>
              <a:rPr lang="en-US" sz="2400" dirty="0" smtClean="0"/>
              <a:t>Attacks of integrity are the most dangerous attack. They are the hardest to detect and to deter.</a:t>
            </a:r>
          </a:p>
          <a:p>
            <a:endParaRPr lang="en-US" sz="2400" dirty="0" smtClean="0"/>
          </a:p>
          <a:p>
            <a:endParaRPr lang="en-US" sz="2400" dirty="0"/>
          </a:p>
        </p:txBody>
      </p:sp>
    </p:spTree>
    <p:extLst>
      <p:ext uri="{BB962C8B-B14F-4D97-AF65-F5344CB8AC3E}">
        <p14:creationId xmlns:p14="http://schemas.microsoft.com/office/powerpoint/2010/main" val="895045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8882" y="1654727"/>
            <a:ext cx="9037164" cy="1441933"/>
          </a:xfrm>
          <a:prstGeom prst="rect">
            <a:avLst/>
          </a:prstGeom>
        </p:spPr>
        <p:txBody>
          <a:bodyPr wrap="square">
            <a:spAutoFit/>
          </a:bodyPr>
          <a:lstStyle/>
          <a:p>
            <a:pPr algn="just">
              <a:lnSpc>
                <a:spcPct val="107000"/>
              </a:lnSpc>
              <a:spcAft>
                <a:spcPts val="800"/>
              </a:spcAft>
            </a:pPr>
            <a:r>
              <a:rPr lang="en-US" sz="2800" dirty="0">
                <a:latin typeface="Tw Cen MT (Body)"/>
                <a:ea typeface="Calibri" panose="020F0502020204030204" pitchFamily="34" charset="0"/>
                <a:cs typeface="Times New Roman" panose="02020603050405020304" pitchFamily="18" charset="0"/>
              </a:rPr>
              <a:t>Few Methods to breach Integrity </a:t>
            </a:r>
            <a:r>
              <a:rPr lang="en-US" sz="2800" dirty="0" smtClean="0">
                <a:latin typeface="Tw Cen MT (Body)"/>
                <a:ea typeface="Calibri" panose="020F0502020204030204" pitchFamily="34" charset="0"/>
                <a:cs typeface="Times New Roman" panose="02020603050405020304" pitchFamily="18" charset="0"/>
              </a:rPr>
              <a:t>(such as SQL </a:t>
            </a:r>
            <a:r>
              <a:rPr lang="en-US" sz="2800" dirty="0">
                <a:latin typeface="Tw Cen MT (Body)"/>
                <a:ea typeface="Calibri" panose="020F0502020204030204" pitchFamily="34" charset="0"/>
                <a:cs typeface="Times New Roman" panose="02020603050405020304" pitchFamily="18" charset="0"/>
              </a:rPr>
              <a:t>injection, Malware </a:t>
            </a:r>
            <a:r>
              <a:rPr lang="en-US" sz="2800" dirty="0" smtClean="0">
                <a:latin typeface="Tw Cen MT (Body)"/>
                <a:ea typeface="Calibri" panose="020F0502020204030204" pitchFamily="34" charset="0"/>
                <a:cs typeface="Times New Roman" panose="02020603050405020304" pitchFamily="18" charset="0"/>
              </a:rPr>
              <a:t>attacks, Man-in-the-middle </a:t>
            </a:r>
            <a:r>
              <a:rPr lang="en-US" sz="2800" dirty="0">
                <a:latin typeface="Tw Cen MT (Body)"/>
                <a:ea typeface="Calibri" panose="020F0502020204030204" pitchFamily="34" charset="0"/>
                <a:cs typeface="Times New Roman" panose="02020603050405020304" pitchFamily="18" charset="0"/>
              </a:rPr>
              <a:t>attacks Data tampering, Man-in-the-middle attacks)</a:t>
            </a:r>
          </a:p>
        </p:txBody>
      </p:sp>
    </p:spTree>
    <p:extLst>
      <p:ext uri="{BB962C8B-B14F-4D97-AF65-F5344CB8AC3E}">
        <p14:creationId xmlns:p14="http://schemas.microsoft.com/office/powerpoint/2010/main" val="98428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A007-F9F6-4E11-B0A0-C65B10279673}"/>
              </a:ext>
            </a:extLst>
          </p:cNvPr>
          <p:cNvSpPr txBox="1">
            <a:spLocks/>
          </p:cNvSpPr>
          <p:nvPr/>
        </p:nvSpPr>
        <p:spPr>
          <a:xfrm>
            <a:off x="628650" y="365126"/>
            <a:ext cx="7886700" cy="1325563"/>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4000" dirty="0" smtClean="0"/>
              <a:t>Availability</a:t>
            </a:r>
            <a:endParaRPr lang="en-US" sz="4000" dirty="0"/>
          </a:p>
        </p:txBody>
      </p:sp>
      <p:sp>
        <p:nvSpPr>
          <p:cNvPr id="3" name="Content Placeholder 2">
            <a:extLst>
              <a:ext uri="{FF2B5EF4-FFF2-40B4-BE49-F238E27FC236}">
                <a16:creationId xmlns:a16="http://schemas.microsoft.com/office/drawing/2014/main" id="{C8845F9B-1A58-4979-84A1-46B8EF0B04ED}"/>
              </a:ext>
            </a:extLst>
          </p:cNvPr>
          <p:cNvSpPr txBox="1">
            <a:spLocks/>
          </p:cNvSpPr>
          <p:nvPr/>
        </p:nvSpPr>
        <p:spPr>
          <a:xfrm>
            <a:off x="628649" y="1825625"/>
            <a:ext cx="10532687" cy="3776185"/>
          </a:xfrm>
          <a:prstGeom prst="rect">
            <a:avLst/>
          </a:prstGeom>
        </p:spPr>
        <p:txBody>
          <a:bodyPr>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400" dirty="0" smtClean="0"/>
              <a:t>Ensuring that services are available when needed to the people who need them.</a:t>
            </a:r>
          </a:p>
          <a:p>
            <a:r>
              <a:rPr lang="en-US" sz="2400" dirty="0" smtClean="0"/>
              <a:t>Availability can be impacted by natural (fire, floods, hurricanes), environmental (power outage), or artificial (</a:t>
            </a:r>
            <a:r>
              <a:rPr lang="en-US" sz="2400" dirty="0" err="1" smtClean="0"/>
              <a:t>DDoS</a:t>
            </a:r>
            <a:r>
              <a:rPr lang="en-US" sz="2400" dirty="0" smtClean="0"/>
              <a:t> attack) events.</a:t>
            </a:r>
          </a:p>
          <a:p>
            <a:r>
              <a:rPr lang="en-US" sz="2400" dirty="0" smtClean="0"/>
              <a:t>Security controls for confidentiality and integrity can impact availability.  For example, disabling outside access to a database to protect confidentiality and integrity impacts the availability of the information in the database.</a:t>
            </a:r>
          </a:p>
          <a:p>
            <a:endParaRPr lang="en-US" sz="2400" dirty="0"/>
          </a:p>
        </p:txBody>
      </p:sp>
    </p:spTree>
    <p:extLst>
      <p:ext uri="{BB962C8B-B14F-4D97-AF65-F5344CB8AC3E}">
        <p14:creationId xmlns:p14="http://schemas.microsoft.com/office/powerpoint/2010/main" val="28943313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109</TotalTime>
  <Words>470</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Tw Cen MT</vt:lpstr>
      <vt:lpstr>Tw Cen MT (Body)</vt:lpstr>
      <vt:lpstr>Droplet</vt:lpstr>
      <vt:lpstr>Welcome to everyone</vt:lpstr>
      <vt:lpstr>PowerPoint Presentation</vt:lpstr>
      <vt:lpstr>CIA triad and Non Repudiation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rony hossain</dc:creator>
  <cp:lastModifiedBy>rony hossain</cp:lastModifiedBy>
  <cp:revision>8</cp:revision>
  <dcterms:created xsi:type="dcterms:W3CDTF">2024-05-04T06:56:15Z</dcterms:created>
  <dcterms:modified xsi:type="dcterms:W3CDTF">2024-05-04T08:45:25Z</dcterms:modified>
</cp:coreProperties>
</file>