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06DAA8-F4F8-4BAA-B10B-CDA071B22CF0}">
  <a:tblStyle styleId="{3A06DAA8-F4F8-4BAA-B10B-CDA071B22C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OpenSans-bold.fntdata"/><Relationship Id="rId10" Type="http://schemas.openxmlformats.org/officeDocument/2006/relationships/slide" Target="slides/slide3.xml"/><Relationship Id="rId32" Type="http://schemas.openxmlformats.org/officeDocument/2006/relationships/font" Target="fonts/OpenSans-regular.fntdata"/><Relationship Id="rId13" Type="http://schemas.openxmlformats.org/officeDocument/2006/relationships/slide" Target="slides/slide6.xml"/><Relationship Id="rId35" Type="http://schemas.openxmlformats.org/officeDocument/2006/relationships/font" Target="fonts/OpenSans-boldItalic.fntdata"/><Relationship Id="rId12" Type="http://schemas.openxmlformats.org/officeDocument/2006/relationships/slide" Target="slides/slide5.xml"/><Relationship Id="rId34" Type="http://schemas.openxmlformats.org/officeDocument/2006/relationships/font" Target="fonts/OpenSans-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e964a1cd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e964a1cd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1d3f39d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1d3f39d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e964a1cd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e964a1cd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 several challenges to the business. It is </a:t>
            </a:r>
            <a:r>
              <a:rPr lang="en"/>
              <a:t>important</a:t>
            </a:r>
            <a:r>
              <a:rPr lang="en"/>
              <a:t> to be able to build the right product under a reasonable time while making sure that the </a:t>
            </a:r>
            <a:r>
              <a:rPr lang="en"/>
              <a:t>coding</a:t>
            </a:r>
            <a:r>
              <a:rPr lang="en"/>
              <a:t> </a:t>
            </a:r>
            <a:r>
              <a:rPr lang="en"/>
              <a:t>standards</a:t>
            </a:r>
            <a:r>
              <a:rPr lang="en"/>
              <a:t> are high. However the existing team has several weaknesses, skill gaps and anti patterns that needs to be fixed in order to allow for a high performing agile team that is able to handle the task at hand.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e964a1cd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e964a1cd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leadership has specific concerns which are well justified. A lack of </a:t>
            </a:r>
            <a:r>
              <a:rPr lang="en"/>
              <a:t>knowledge</a:t>
            </a:r>
            <a:r>
              <a:rPr lang="en"/>
              <a:t> transfer will create a lot of friction in onboarding </a:t>
            </a:r>
            <a:r>
              <a:rPr lang="en"/>
              <a:t>additional</a:t>
            </a:r>
            <a:r>
              <a:rPr lang="en"/>
              <a:t> </a:t>
            </a:r>
            <a:r>
              <a:rPr lang="en"/>
              <a:t>developed</a:t>
            </a:r>
            <a:r>
              <a:rPr lang="en"/>
              <a:t> and create unnecessary bottlenecks and point of dependencies that can put the </a:t>
            </a:r>
            <a:r>
              <a:rPr lang="en"/>
              <a:t>project</a:t>
            </a:r>
            <a:r>
              <a:rPr lang="en"/>
              <a:t> at risk. Hence it is very </a:t>
            </a:r>
            <a:r>
              <a:rPr lang="en"/>
              <a:t>important</a:t>
            </a:r>
            <a:r>
              <a:rPr lang="en"/>
              <a:t> to allow for knowledge transfer which can only occur in an environment that foster trust and team collaboration.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e964a1cd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e964a1cd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e964a1cd2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e964a1cd2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e964a1cd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e964a1cd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e964a1cd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e964a1cd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e964a1cd2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e964a1cd2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Burndown Chart is an extremely good information radiator for the team to stay aligned on the amount of work that they are currently ruminating with. This is to motivate the team and see if they can complete the tasks assigned in the given time. Also this helps immensely in the upcoming sprint planning.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ce964a1cd2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ce964a1cd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Velocity Charts are extremely important as they help identify the efficiency of the team while at the same time giving us a reference to compare the team performance month on month. Any burn downs in the team or friction can be directly linked to changes in the velocity and be identified earlier and necessary steps can be taken.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3c535a6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c535a6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e964a1cd2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e964a1cd2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1d3f39d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1d3f39d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is an </a:t>
            </a:r>
            <a:r>
              <a:rPr lang="en"/>
              <a:t>important</a:t>
            </a:r>
            <a:r>
              <a:rPr lang="en"/>
              <a:t> development methodology that allows for teams to build products faster than ever before. It is a project management approach that is new and as </a:t>
            </a:r>
            <a:r>
              <a:rPr lang="en"/>
              <a:t>opposed</a:t>
            </a:r>
            <a:r>
              <a:rPr lang="en"/>
              <a:t> to the waterfall model is extremely adaptable to changing requirements allowing diverse teams across the world to adopt it.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e964a1cd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e964a1cd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is extremely fluid as compared to the older waterfall models. Since most of the projects in the current times have a high changin requirement, hence the use and </a:t>
            </a:r>
            <a:r>
              <a:rPr lang="en"/>
              <a:t>popularity</a:t>
            </a:r>
            <a:r>
              <a:rPr lang="en"/>
              <a:t> of the agile framework is extremely relevant in the recent times. Agile is extremely useful for the project that is taken on my WorldVisitz as the project has a tight time to launch in the market and there are several changing requirements. Therefore it is obvious that a lot of learning is required by the entire team to lead this product and the development must be done in small incremental steps to avoid big blunders.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1d3f39d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1d3f39d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agile manifesto has 12 principles and 4 values that were crafted to allow for minimal </a:t>
            </a:r>
            <a:r>
              <a:rPr lang="en"/>
              <a:t>ambiguity</a:t>
            </a:r>
            <a:r>
              <a:rPr lang="en"/>
              <a:t> in the teams that are going to adopt the agile </a:t>
            </a:r>
            <a:r>
              <a:rPr lang="en"/>
              <a:t>approach</a:t>
            </a:r>
            <a:r>
              <a:rPr lang="en"/>
              <a:t>. The principles of agile allow for the values of the agile to be implemented in teams </a:t>
            </a:r>
            <a:r>
              <a:rPr lang="en"/>
              <a:t>efficiently</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e964a1c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e964a1c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values of agile are the ones that are responsible for the development of the 12 agile principles. The follow the agile manifesto as it provides us with the 4 important values that allow for a output driven or outcome driven approach rather than being stuck in a process and tool based approach that take away time and energy in just following the methods.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1d3f39df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1d3f39d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Waterfall has been very rigid and hence for the needs of the changing requirements for the softwares of the </a:t>
            </a:r>
            <a:r>
              <a:rPr lang="en"/>
              <a:t>modern times it was important for the development of the agile methods.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1d3f39d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1d3f39d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will definitely be of </a:t>
            </a:r>
            <a:r>
              <a:rPr lang="en"/>
              <a:t>immense</a:t>
            </a:r>
            <a:r>
              <a:rPr lang="en"/>
              <a:t> help to the WorldVisitz project as will allow for the development of the right product that will be market fit. </a:t>
            </a:r>
            <a:r>
              <a:rPr lang="en"/>
              <a:t>Further</a:t>
            </a:r>
            <a:r>
              <a:rPr lang="en"/>
              <a:t> agile will help in launching the product in small incremental </a:t>
            </a:r>
            <a:r>
              <a:rPr lang="en"/>
              <a:t>approach</a:t>
            </a:r>
            <a:r>
              <a:rPr lang="en"/>
              <a:t> and any mistakes or </a:t>
            </a:r>
            <a:r>
              <a:rPr lang="en"/>
              <a:t>shortcoming</a:t>
            </a:r>
            <a:r>
              <a:rPr lang="en"/>
              <a:t> can be thoroughly analysed by the team in sprints and changes can be </a:t>
            </a:r>
            <a:r>
              <a:rPr lang="en"/>
              <a:t>accommodate</a:t>
            </a:r>
            <a:r>
              <a:rPr lang="en"/>
              <a:t> aoccordingly.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1d3f39df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1d3f39df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is a general </a:t>
            </a:r>
            <a:r>
              <a:rPr lang="en"/>
              <a:t>broad</a:t>
            </a:r>
            <a:r>
              <a:rPr lang="en"/>
              <a:t> term. There are several exact frameworks that agile follows like scrum, kanban and XP to name a few and most popular ones. These frameworks have several things in common, they all have several </a:t>
            </a:r>
            <a:r>
              <a:rPr lang="en"/>
              <a:t>ceremonies</a:t>
            </a:r>
            <a:r>
              <a:rPr lang="en"/>
              <a:t> and different types of roles. Scrum and kanban is focused on any type of product building while the XPframework is more suited towards software development specifically.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sz="4200"/>
              <a:t>WorldVisitz Mobile Application Agile Delivery Launch</a:t>
            </a:r>
            <a:endParaRPr sz="4200"/>
          </a:p>
        </p:txBody>
      </p:sp>
      <p:sp>
        <p:nvSpPr>
          <p:cNvPr id="130" name="Google Shape;130;p30"/>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Agile Foundations - Presentation for the Leadership Team</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Presented by: Shaikat Majumder</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1" name="Google Shape;131;p3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457200" y="185175"/>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The Agile Frameworks</a:t>
            </a:r>
            <a:endParaRPr/>
          </a:p>
        </p:txBody>
      </p:sp>
      <p:graphicFrame>
        <p:nvGraphicFramePr>
          <p:cNvPr id="201" name="Google Shape;201;p39"/>
          <p:cNvGraphicFramePr/>
          <p:nvPr/>
        </p:nvGraphicFramePr>
        <p:xfrm>
          <a:off x="457200" y="974750"/>
          <a:ext cx="3000000" cy="3000000"/>
        </p:xfrm>
        <a:graphic>
          <a:graphicData uri="http://schemas.openxmlformats.org/drawingml/2006/table">
            <a:tbl>
              <a:tblPr>
                <a:noFill/>
                <a:tableStyleId>{3A06DAA8-F4F8-4BAA-B10B-CDA071B22CF0}</a:tableStyleId>
              </a:tblPr>
              <a:tblGrid>
                <a:gridCol w="2793600"/>
                <a:gridCol w="2793600"/>
                <a:gridCol w="2793600"/>
              </a:tblGrid>
              <a:tr h="534725">
                <a:tc>
                  <a:txBody>
                    <a:bodyPr/>
                    <a:lstStyle/>
                    <a:p>
                      <a:pPr indent="0" lvl="0" marL="0" rtl="0" algn="ctr">
                        <a:spcBef>
                          <a:spcPts val="0"/>
                        </a:spcBef>
                        <a:spcAft>
                          <a:spcPts val="0"/>
                        </a:spcAft>
                        <a:buNone/>
                      </a:pPr>
                      <a:r>
                        <a:rPr b="1" lang="en" sz="2400">
                          <a:solidFill>
                            <a:srgbClr val="0097A7"/>
                          </a:solidFill>
                        </a:rPr>
                        <a:t>Scrum</a:t>
                      </a:r>
                      <a:endParaRPr b="1" sz="2400">
                        <a:solidFill>
                          <a:srgbClr val="0097A7"/>
                        </a:solidFill>
                      </a:endParaRPr>
                    </a:p>
                  </a:txBody>
                  <a:tcPr marT="91425" marB="91425" marR="91425" marL="91425"/>
                </a:tc>
                <a:tc>
                  <a:txBody>
                    <a:bodyPr/>
                    <a:lstStyle/>
                    <a:p>
                      <a:pPr indent="0" lvl="0" marL="0" rtl="0" algn="ctr">
                        <a:spcBef>
                          <a:spcPts val="0"/>
                        </a:spcBef>
                        <a:spcAft>
                          <a:spcPts val="0"/>
                        </a:spcAft>
                        <a:buNone/>
                      </a:pPr>
                      <a:r>
                        <a:rPr b="1" lang="en" sz="2400">
                          <a:solidFill>
                            <a:srgbClr val="0097A7"/>
                          </a:solidFill>
                        </a:rPr>
                        <a:t>Kanban</a:t>
                      </a:r>
                      <a:endParaRPr b="1" sz="2400">
                        <a:solidFill>
                          <a:srgbClr val="0097A7"/>
                        </a:solidFill>
                      </a:endParaRPr>
                    </a:p>
                  </a:txBody>
                  <a:tcPr marT="91425" marB="91425" marR="91425" marL="91425"/>
                </a:tc>
                <a:tc>
                  <a:txBody>
                    <a:bodyPr/>
                    <a:lstStyle/>
                    <a:p>
                      <a:pPr indent="0" lvl="0" marL="0" rtl="0" algn="ctr">
                        <a:spcBef>
                          <a:spcPts val="0"/>
                        </a:spcBef>
                        <a:spcAft>
                          <a:spcPts val="0"/>
                        </a:spcAft>
                        <a:buNone/>
                      </a:pPr>
                      <a:r>
                        <a:rPr b="1" lang="en" sz="2400">
                          <a:solidFill>
                            <a:srgbClr val="0097A7"/>
                          </a:solidFill>
                        </a:rPr>
                        <a:t>XP</a:t>
                      </a:r>
                      <a:endParaRPr b="1" sz="2400">
                        <a:solidFill>
                          <a:srgbClr val="0097A7"/>
                        </a:solidFill>
                      </a:endParaRPr>
                    </a:p>
                  </a:txBody>
                  <a:tcPr marT="91425" marB="91425" marR="91425" marL="91425"/>
                </a:tc>
              </a:tr>
              <a:tr h="650175">
                <a:tc>
                  <a:txBody>
                    <a:bodyPr/>
                    <a:lstStyle/>
                    <a:p>
                      <a:pPr indent="0" lvl="0" marL="0" rtl="0" algn="l">
                        <a:spcBef>
                          <a:spcPts val="0"/>
                        </a:spcBef>
                        <a:spcAft>
                          <a:spcPts val="0"/>
                        </a:spcAft>
                        <a:buNone/>
                      </a:pPr>
                      <a:r>
                        <a:rPr lang="en"/>
                        <a:t>The length of each sprint is fixed and no or minimal changes during the sprint</a:t>
                      </a:r>
                      <a:endParaRPr/>
                    </a:p>
                  </a:txBody>
                  <a:tcPr marT="91425" marB="91425" marR="91425" marL="91425"/>
                </a:tc>
                <a:tc>
                  <a:txBody>
                    <a:bodyPr/>
                    <a:lstStyle/>
                    <a:p>
                      <a:pPr indent="0" lvl="0" marL="0" rtl="0" algn="l">
                        <a:spcBef>
                          <a:spcPts val="0"/>
                        </a:spcBef>
                        <a:spcAft>
                          <a:spcPts val="0"/>
                        </a:spcAft>
                        <a:buNone/>
                      </a:pPr>
                      <a:r>
                        <a:rPr lang="en"/>
                        <a:t>Changes can be </a:t>
                      </a:r>
                      <a:r>
                        <a:rPr lang="en"/>
                        <a:t>accommodate</a:t>
                      </a:r>
                      <a:r>
                        <a:rPr lang="en"/>
                        <a:t> any time</a:t>
                      </a:r>
                      <a:endParaRPr/>
                    </a:p>
                  </a:txBody>
                  <a:tcPr marT="91425" marB="91425" marR="91425" marL="91425"/>
                </a:tc>
                <a:tc>
                  <a:txBody>
                    <a:bodyPr/>
                    <a:lstStyle/>
                    <a:p>
                      <a:pPr indent="0" lvl="0" marL="0" rtl="0" algn="l">
                        <a:spcBef>
                          <a:spcPts val="0"/>
                        </a:spcBef>
                        <a:spcAft>
                          <a:spcPts val="0"/>
                        </a:spcAft>
                        <a:buNone/>
                      </a:pPr>
                      <a:r>
                        <a:rPr lang="en"/>
                        <a:t>Changes are made at all levels, framework is </a:t>
                      </a:r>
                      <a:r>
                        <a:rPr lang="en"/>
                        <a:t>reviewed</a:t>
                      </a:r>
                      <a:r>
                        <a:rPr lang="en"/>
                        <a:t> and adjusted every sprint.</a:t>
                      </a:r>
                      <a:endParaRPr/>
                    </a:p>
                  </a:txBody>
                  <a:tcPr marT="91425" marB="91425" marR="91425" marL="91425"/>
                </a:tc>
              </a:tr>
              <a:tr h="650175">
                <a:tc>
                  <a:txBody>
                    <a:bodyPr/>
                    <a:lstStyle/>
                    <a:p>
                      <a:pPr indent="0" lvl="0" marL="0" rtl="0" algn="l">
                        <a:spcBef>
                          <a:spcPts val="0"/>
                        </a:spcBef>
                        <a:spcAft>
                          <a:spcPts val="0"/>
                        </a:spcAft>
                        <a:buNone/>
                      </a:pPr>
                      <a:r>
                        <a:rPr lang="en"/>
                        <a:t>Work is organised in fixed length iteration called sprints</a:t>
                      </a:r>
                      <a:endParaRPr/>
                    </a:p>
                  </a:txBody>
                  <a:tcPr marT="91425" marB="91425" marR="91425" marL="91425"/>
                </a:tc>
                <a:tc>
                  <a:txBody>
                    <a:bodyPr/>
                    <a:lstStyle/>
                    <a:p>
                      <a:pPr indent="0" lvl="0" marL="0" rtl="0" algn="l">
                        <a:spcBef>
                          <a:spcPts val="0"/>
                        </a:spcBef>
                        <a:spcAft>
                          <a:spcPts val="0"/>
                        </a:spcAft>
                        <a:buNone/>
                      </a:pPr>
                      <a:r>
                        <a:rPr lang="en"/>
                        <a:t>Work is organised and visualised using boards called Kanban Boards. Members pull work from the backlog only when there is room for work (WIP) system where the </a:t>
                      </a:r>
                      <a:r>
                        <a:rPr lang="en"/>
                        <a:t>items move from left to right</a:t>
                      </a:r>
                      <a:endParaRPr/>
                    </a:p>
                  </a:txBody>
                  <a:tcPr marT="91425" marB="91425" marR="91425" marL="91425"/>
                </a:tc>
                <a:tc>
                  <a:txBody>
                    <a:bodyPr/>
                    <a:lstStyle/>
                    <a:p>
                      <a:pPr indent="0" lvl="0" marL="0" rtl="0" algn="l">
                        <a:spcBef>
                          <a:spcPts val="0"/>
                        </a:spcBef>
                        <a:spcAft>
                          <a:spcPts val="0"/>
                        </a:spcAft>
                        <a:buNone/>
                      </a:pPr>
                      <a:r>
                        <a:rPr lang="en"/>
                        <a:t>Work is organised is short iterations</a:t>
                      </a:r>
                      <a:endParaRPr/>
                    </a:p>
                  </a:txBody>
                  <a:tcPr marT="91425" marB="91425" marR="91425" marL="91425"/>
                </a:tc>
              </a:tr>
              <a:tr h="650175">
                <a:tc>
                  <a:txBody>
                    <a:bodyPr/>
                    <a:lstStyle/>
                    <a:p>
                      <a:pPr indent="0" lvl="0" marL="0" rtl="0" algn="l">
                        <a:spcBef>
                          <a:spcPts val="0"/>
                        </a:spcBef>
                        <a:spcAft>
                          <a:spcPts val="0"/>
                        </a:spcAft>
                        <a:buNone/>
                      </a:pPr>
                      <a:r>
                        <a:rPr lang="en"/>
                        <a:t>Roles are Product Owner, Scrum Master and the Agile Team</a:t>
                      </a:r>
                      <a:endParaRPr/>
                    </a:p>
                  </a:txBody>
                  <a:tcPr marT="91425" marB="91425" marR="91425" marL="91425"/>
                </a:tc>
                <a:tc>
                  <a:txBody>
                    <a:bodyPr/>
                    <a:lstStyle/>
                    <a:p>
                      <a:pPr indent="0" lvl="0" marL="0" rtl="0" algn="l">
                        <a:spcBef>
                          <a:spcPts val="0"/>
                        </a:spcBef>
                        <a:spcAft>
                          <a:spcPts val="0"/>
                        </a:spcAft>
                        <a:buNone/>
                      </a:pPr>
                      <a:r>
                        <a:rPr lang="en"/>
                        <a:t>Roles are Product Owner, Facilitator and the Agile Team</a:t>
                      </a:r>
                      <a:endParaRPr/>
                    </a:p>
                  </a:txBody>
                  <a:tcPr marT="91425" marB="91425" marR="91425" marL="91425"/>
                </a:tc>
                <a:tc>
                  <a:txBody>
                    <a:bodyPr/>
                    <a:lstStyle/>
                    <a:p>
                      <a:pPr indent="0" lvl="0" marL="0" rtl="0" algn="l">
                        <a:spcBef>
                          <a:spcPts val="0"/>
                        </a:spcBef>
                        <a:spcAft>
                          <a:spcPts val="0"/>
                        </a:spcAft>
                        <a:buNone/>
                      </a:pPr>
                      <a:r>
                        <a:rPr lang="en"/>
                        <a:t>Roles are Customer, Tester, Coach and Programmer</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457200" y="1876350"/>
            <a:ext cx="8229600" cy="13908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4200"/>
              <a:t>Part 2: The Optimal Agile Framework for WorldVisitz</a:t>
            </a:r>
            <a:endParaRPr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12" name="Google Shape;212;p41"/>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Challenges to the Business of WordlVisitz</a:t>
            </a:r>
            <a:endParaRPr/>
          </a:p>
        </p:txBody>
      </p:sp>
      <p:sp>
        <p:nvSpPr>
          <p:cNvPr id="213" name="Google Shape;213;p41"/>
          <p:cNvSpPr txBox="1"/>
          <p:nvPr>
            <p:ph idx="1" type="body"/>
          </p:nvPr>
        </p:nvSpPr>
        <p:spPr>
          <a:xfrm>
            <a:off x="457200" y="1691763"/>
            <a:ext cx="8229600" cy="2424300"/>
          </a:xfrm>
          <a:prstGeom prst="rect">
            <a:avLst/>
          </a:prstGeom>
        </p:spPr>
        <p:txBody>
          <a:bodyPr anchorCtr="0" anchor="t" bIns="34275" lIns="34275" spcFirstLastPara="1" rIns="34275" wrap="square" tIns="34275">
            <a:spAutoFit/>
          </a:bodyPr>
          <a:lstStyle/>
          <a:p>
            <a:pPr indent="-342900" lvl="0" marL="457200" rtl="0" algn="l">
              <a:lnSpc>
                <a:spcPct val="150000"/>
              </a:lnSpc>
              <a:spcBef>
                <a:spcPts val="0"/>
              </a:spcBef>
              <a:spcAft>
                <a:spcPts val="0"/>
              </a:spcAft>
              <a:buSzPts val="1800"/>
              <a:buAutoNum type="arabicPeriod"/>
            </a:pPr>
            <a:r>
              <a:rPr lang="en"/>
              <a:t>Streaming Development Time and Faster Delivery (less than 18 months)</a:t>
            </a:r>
            <a:endParaRPr/>
          </a:p>
          <a:p>
            <a:pPr indent="-342900" lvl="0" marL="457200" rtl="0" algn="l">
              <a:lnSpc>
                <a:spcPct val="150000"/>
              </a:lnSpc>
              <a:spcBef>
                <a:spcPts val="0"/>
              </a:spcBef>
              <a:spcAft>
                <a:spcPts val="0"/>
              </a:spcAft>
              <a:buSzPts val="1800"/>
              <a:buAutoNum type="arabicPeriod"/>
            </a:pPr>
            <a:r>
              <a:rPr lang="en"/>
              <a:t>Foster Knowledge transfer between the team members</a:t>
            </a:r>
            <a:endParaRPr/>
          </a:p>
          <a:p>
            <a:pPr indent="-342900" lvl="0" marL="457200" rtl="0" algn="l">
              <a:lnSpc>
                <a:spcPct val="150000"/>
              </a:lnSpc>
              <a:spcBef>
                <a:spcPts val="0"/>
              </a:spcBef>
              <a:spcAft>
                <a:spcPts val="0"/>
              </a:spcAft>
              <a:buSzPts val="1800"/>
              <a:buAutoNum type="arabicPeriod"/>
            </a:pPr>
            <a:r>
              <a:rPr lang="en"/>
              <a:t>Build Trusts and Standards in the Team</a:t>
            </a:r>
            <a:endParaRPr/>
          </a:p>
          <a:p>
            <a:pPr indent="-342900" lvl="0" marL="457200" rtl="0" algn="l">
              <a:lnSpc>
                <a:spcPct val="150000"/>
              </a:lnSpc>
              <a:spcBef>
                <a:spcPts val="0"/>
              </a:spcBef>
              <a:spcAft>
                <a:spcPts val="0"/>
              </a:spcAft>
              <a:buSzPts val="1800"/>
              <a:buAutoNum type="arabicPeriod"/>
            </a:pPr>
            <a:r>
              <a:rPr lang="en"/>
              <a:t>Build Incrementally, Well-tested and Market-fit Product</a:t>
            </a:r>
            <a:endParaRPr/>
          </a:p>
          <a:p>
            <a:pPr indent="-342900" lvl="0" marL="457200" rtl="0" algn="l">
              <a:lnSpc>
                <a:spcPct val="150000"/>
              </a:lnSpc>
              <a:spcBef>
                <a:spcPts val="0"/>
              </a:spcBef>
              <a:spcAft>
                <a:spcPts val="0"/>
              </a:spcAft>
              <a:buSzPts val="1800"/>
              <a:buAutoNum type="arabicPeriod"/>
            </a:pPr>
            <a:r>
              <a:rPr lang="en"/>
              <a:t>Improve the team efficiency by addressing skill gaps, weaknesses and anti-patterns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19" name="Google Shape;219;p42"/>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Majors Concerns for the Leadership</a:t>
            </a:r>
            <a:endParaRPr/>
          </a:p>
        </p:txBody>
      </p:sp>
      <p:sp>
        <p:nvSpPr>
          <p:cNvPr id="220" name="Google Shape;220;p42"/>
          <p:cNvSpPr txBox="1"/>
          <p:nvPr>
            <p:ph idx="1" type="body"/>
          </p:nvPr>
        </p:nvSpPr>
        <p:spPr>
          <a:xfrm>
            <a:off x="816050" y="1248252"/>
            <a:ext cx="8229600" cy="1685400"/>
          </a:xfrm>
          <a:prstGeom prst="rect">
            <a:avLst/>
          </a:prstGeom>
        </p:spPr>
        <p:txBody>
          <a:bodyPr anchorCtr="0" anchor="t" bIns="34275" lIns="34275" spcFirstLastPara="1" rIns="34275" wrap="square" tIns="34275">
            <a:spAutoFit/>
          </a:bodyPr>
          <a:lstStyle/>
          <a:p>
            <a:pPr indent="-419100" lvl="0" marL="457200" rtl="0" algn="l">
              <a:lnSpc>
                <a:spcPct val="150000"/>
              </a:lnSpc>
              <a:spcBef>
                <a:spcPts val="0"/>
              </a:spcBef>
              <a:spcAft>
                <a:spcPts val="0"/>
              </a:spcAft>
              <a:buClr>
                <a:schemeClr val="dk1"/>
              </a:buClr>
              <a:buSzPts val="3000"/>
              <a:buAutoNum type="arabicPeriod"/>
            </a:pPr>
            <a:r>
              <a:rPr lang="en" sz="3000">
                <a:solidFill>
                  <a:schemeClr val="dk1"/>
                </a:solidFill>
              </a:rPr>
              <a:t>Current Lack of Knowledge Transfer</a:t>
            </a:r>
            <a:endParaRPr sz="3000">
              <a:solidFill>
                <a:schemeClr val="dk1"/>
              </a:solidFill>
            </a:endParaRPr>
          </a:p>
          <a:p>
            <a:pPr indent="-419100" lvl="0" marL="457200" rtl="0" algn="l">
              <a:spcBef>
                <a:spcPts val="0"/>
              </a:spcBef>
              <a:spcAft>
                <a:spcPts val="0"/>
              </a:spcAft>
              <a:buClr>
                <a:schemeClr val="dk1"/>
              </a:buClr>
              <a:buSzPts val="3000"/>
              <a:buAutoNum type="arabicPeriod"/>
            </a:pPr>
            <a:r>
              <a:rPr lang="en" sz="3000">
                <a:solidFill>
                  <a:schemeClr val="dk1"/>
                </a:solidFill>
              </a:rPr>
              <a:t>Lack of Trust and Camaraderie among Developers</a:t>
            </a:r>
            <a:endParaRPr sz="3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idx="1" type="body"/>
          </p:nvPr>
        </p:nvSpPr>
        <p:spPr>
          <a:xfrm>
            <a:off x="457200" y="914251"/>
            <a:ext cx="8229600" cy="309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b="1" lang="en"/>
              <a:t>What I suggest should be used for WorldVisitz </a:t>
            </a:r>
            <a:endParaRPr b="1"/>
          </a:p>
        </p:txBody>
      </p:sp>
      <p:sp>
        <p:nvSpPr>
          <p:cNvPr id="226" name="Google Shape;226;p43"/>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https://www.scrum.org/resources/what-scrum-module</a:t>
            </a:r>
            <a:endParaRPr/>
          </a:p>
        </p:txBody>
      </p:sp>
      <p:sp>
        <p:nvSpPr>
          <p:cNvPr id="227" name="Google Shape;227;p43"/>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The </a:t>
            </a:r>
            <a:r>
              <a:rPr lang="en"/>
              <a:t>Recommended</a:t>
            </a:r>
            <a:r>
              <a:rPr lang="en"/>
              <a:t> Framework</a:t>
            </a:r>
            <a:endParaRPr/>
          </a:p>
        </p:txBody>
      </p:sp>
      <p:sp>
        <p:nvSpPr>
          <p:cNvPr id="228" name="Google Shape;228;p43"/>
          <p:cNvSpPr txBox="1"/>
          <p:nvPr>
            <p:ph idx="3" type="body"/>
          </p:nvPr>
        </p:nvSpPr>
        <p:spPr>
          <a:xfrm>
            <a:off x="500700" y="1313527"/>
            <a:ext cx="8229600" cy="608100"/>
          </a:xfrm>
          <a:prstGeom prst="rect">
            <a:avLst/>
          </a:prstGeom>
        </p:spPr>
        <p:txBody>
          <a:bodyPr anchorCtr="0" anchor="ctr" bIns="34275" lIns="34275" spcFirstLastPara="1" rIns="34275" wrap="square" tIns="34275">
            <a:spAutoFit/>
          </a:bodyPr>
          <a:lstStyle/>
          <a:p>
            <a:pPr indent="0" lvl="0" marL="0" rtl="0" algn="l">
              <a:spcBef>
                <a:spcPts val="700"/>
              </a:spcBef>
              <a:spcAft>
                <a:spcPts val="0"/>
              </a:spcAft>
              <a:buNone/>
            </a:pPr>
            <a:r>
              <a:rPr b="1" lang="en" sz="3500"/>
              <a:t>Scrum Framework</a:t>
            </a:r>
            <a:endParaRPr b="1" sz="3500"/>
          </a:p>
        </p:txBody>
      </p:sp>
      <p:pic>
        <p:nvPicPr>
          <p:cNvPr id="229" name="Google Shape;229;p43"/>
          <p:cNvPicPr preferRelativeResize="0"/>
          <p:nvPr/>
        </p:nvPicPr>
        <p:blipFill>
          <a:blip r:embed="rId3">
            <a:alphaModFix/>
          </a:blip>
          <a:stretch>
            <a:fillRect/>
          </a:stretch>
        </p:blipFill>
        <p:spPr>
          <a:xfrm>
            <a:off x="1022350" y="1802049"/>
            <a:ext cx="6951462" cy="299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idx="1" type="body"/>
          </p:nvPr>
        </p:nvSpPr>
        <p:spPr>
          <a:xfrm>
            <a:off x="457200" y="914251"/>
            <a:ext cx="8229600" cy="309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Scrum Framework Ceremony, Structure, Agenda, Frequency, Duration and Purpose</a:t>
            </a:r>
            <a:endParaRPr/>
          </a:p>
        </p:txBody>
      </p:sp>
      <p:sp>
        <p:nvSpPr>
          <p:cNvPr id="235" name="Google Shape;235;p44"/>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36" name="Google Shape;236;p44"/>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Recommended Framework Structure</a:t>
            </a:r>
            <a:endParaRPr/>
          </a:p>
        </p:txBody>
      </p:sp>
      <p:pic>
        <p:nvPicPr>
          <p:cNvPr id="237" name="Google Shape;237;p44"/>
          <p:cNvPicPr preferRelativeResize="0"/>
          <p:nvPr/>
        </p:nvPicPr>
        <p:blipFill>
          <a:blip r:embed="rId3">
            <a:alphaModFix/>
          </a:blip>
          <a:stretch>
            <a:fillRect/>
          </a:stretch>
        </p:blipFill>
        <p:spPr>
          <a:xfrm>
            <a:off x="1211498" y="1750537"/>
            <a:ext cx="6299026" cy="263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457200" y="704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The Scrum Framework Structure</a:t>
            </a:r>
            <a:endParaRPr/>
          </a:p>
        </p:txBody>
      </p:sp>
      <p:graphicFrame>
        <p:nvGraphicFramePr>
          <p:cNvPr id="243" name="Google Shape;243;p45"/>
          <p:cNvGraphicFramePr/>
          <p:nvPr/>
        </p:nvGraphicFramePr>
        <p:xfrm>
          <a:off x="297300" y="725250"/>
          <a:ext cx="3000000" cy="3000000"/>
        </p:xfrm>
        <a:graphic>
          <a:graphicData uri="http://schemas.openxmlformats.org/drawingml/2006/table">
            <a:tbl>
              <a:tblPr>
                <a:noFill/>
                <a:tableStyleId>{3A06DAA8-F4F8-4BAA-B10B-CDA071B22CF0}</a:tableStyleId>
              </a:tblPr>
              <a:tblGrid>
                <a:gridCol w="1563050"/>
                <a:gridCol w="2814625"/>
                <a:gridCol w="1355400"/>
                <a:gridCol w="1193350"/>
                <a:gridCol w="1410825"/>
              </a:tblGrid>
              <a:tr h="414925">
                <a:tc>
                  <a:txBody>
                    <a:bodyPr/>
                    <a:lstStyle/>
                    <a:p>
                      <a:pPr indent="0" lvl="0" marL="0" rtl="0" algn="l">
                        <a:spcBef>
                          <a:spcPts val="0"/>
                        </a:spcBef>
                        <a:spcAft>
                          <a:spcPts val="0"/>
                        </a:spcAft>
                        <a:buNone/>
                      </a:pPr>
                      <a:r>
                        <a:rPr b="1" lang="en">
                          <a:solidFill>
                            <a:srgbClr val="E8E8E8"/>
                          </a:solidFill>
                        </a:rPr>
                        <a:t>Event Name</a:t>
                      </a:r>
                      <a:endParaRPr b="1">
                        <a:solidFill>
                          <a:srgbClr val="E8E8E8"/>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rgbClr val="E8E8E8"/>
                          </a:solidFill>
                        </a:rPr>
                        <a:t>Agenda</a:t>
                      </a:r>
                      <a:endParaRPr b="1">
                        <a:solidFill>
                          <a:srgbClr val="E8E8E8"/>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rgbClr val="E8E8E8"/>
                          </a:solidFill>
                        </a:rPr>
                        <a:t>Frequency</a:t>
                      </a:r>
                      <a:endParaRPr b="1">
                        <a:solidFill>
                          <a:srgbClr val="E8E8E8"/>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rgbClr val="E8E8E8"/>
                          </a:solidFill>
                        </a:rPr>
                        <a:t>Duration</a:t>
                      </a:r>
                      <a:endParaRPr b="1">
                        <a:solidFill>
                          <a:srgbClr val="E8E8E8"/>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a:solidFill>
                            <a:srgbClr val="E8E8E8"/>
                          </a:solidFill>
                        </a:rPr>
                        <a:t>Purpose</a:t>
                      </a:r>
                      <a:endParaRPr b="1">
                        <a:solidFill>
                          <a:srgbClr val="E8E8E8"/>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832425">
                <a:tc>
                  <a:txBody>
                    <a:bodyPr/>
                    <a:lstStyle/>
                    <a:p>
                      <a:pPr indent="0" lvl="0" marL="0" rtl="0" algn="l">
                        <a:spcBef>
                          <a:spcPts val="0"/>
                        </a:spcBef>
                        <a:spcAft>
                          <a:spcPts val="0"/>
                        </a:spcAft>
                        <a:buNone/>
                      </a:pPr>
                      <a:r>
                        <a:rPr lang="en" sz="1100"/>
                        <a:t>Sprint Planning</a:t>
                      </a:r>
                      <a:endParaRPr sz="11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100"/>
                        <a:t>The Scrum Master facilitates this meeting to select items from the backlog for the upcoming sprint according to the team capacity</a:t>
                      </a:r>
                      <a:endParaRPr sz="11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100"/>
                        <a:t>At the beginning of each sprint</a:t>
                      </a:r>
                      <a:endParaRPr sz="11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100"/>
                        <a:t>8 hours for a 30 day sprint</a:t>
                      </a:r>
                      <a:endParaRPr sz="11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 sz="1100"/>
                        <a:t>Planning the upcoming sprint</a:t>
                      </a:r>
                      <a:endParaRPr sz="1100"/>
                    </a:p>
                  </a:txBody>
                  <a:tcPr marT="91425" marB="91425" marR="91425" marL="91425">
                    <a:lnT cap="flat" cmpd="sng" w="9525">
                      <a:solidFill>
                        <a:schemeClr val="dk1"/>
                      </a:solidFill>
                      <a:prstDash val="solid"/>
                      <a:round/>
                      <a:headEnd len="sm" w="sm" type="none"/>
                      <a:tailEnd len="sm" w="sm" type="none"/>
                    </a:lnT>
                  </a:tcPr>
                </a:tc>
              </a:tr>
              <a:tr h="668900">
                <a:tc>
                  <a:txBody>
                    <a:bodyPr/>
                    <a:lstStyle/>
                    <a:p>
                      <a:pPr indent="0" lvl="0" marL="0" rtl="0" algn="l">
                        <a:spcBef>
                          <a:spcPts val="0"/>
                        </a:spcBef>
                        <a:spcAft>
                          <a:spcPts val="0"/>
                        </a:spcAft>
                        <a:buNone/>
                      </a:pPr>
                      <a:r>
                        <a:rPr lang="en" sz="1100"/>
                        <a:t>Daily Scrum</a:t>
                      </a:r>
                      <a:endParaRPr sz="1100"/>
                    </a:p>
                  </a:txBody>
                  <a:tcPr marT="91425" marB="91425" marR="91425" marL="91425"/>
                </a:tc>
                <a:tc>
                  <a:txBody>
                    <a:bodyPr/>
                    <a:lstStyle/>
                    <a:p>
                      <a:pPr indent="0" lvl="0" marL="0" rtl="0" algn="l">
                        <a:spcBef>
                          <a:spcPts val="0"/>
                        </a:spcBef>
                        <a:spcAft>
                          <a:spcPts val="0"/>
                        </a:spcAft>
                        <a:buNone/>
                      </a:pPr>
                      <a:r>
                        <a:rPr lang="en" sz="1100"/>
                        <a:t>Team </a:t>
                      </a:r>
                      <a:r>
                        <a:rPr lang="en" sz="1100"/>
                        <a:t>members</a:t>
                      </a:r>
                      <a:r>
                        <a:rPr lang="en" sz="1100"/>
                        <a:t> to update the team about their tasks and team to </a:t>
                      </a:r>
                      <a:r>
                        <a:rPr lang="en" sz="1100"/>
                        <a:t>remove</a:t>
                      </a:r>
                      <a:r>
                        <a:rPr lang="en" sz="1100"/>
                        <a:t> any </a:t>
                      </a:r>
                      <a:r>
                        <a:rPr lang="en" sz="1100"/>
                        <a:t>blockers</a:t>
                      </a:r>
                      <a:r>
                        <a:rPr lang="en" sz="1100"/>
                        <a:t> as identified by the team</a:t>
                      </a:r>
                      <a:endParaRPr sz="1100"/>
                    </a:p>
                  </a:txBody>
                  <a:tcPr marT="91425" marB="91425" marR="91425" marL="91425"/>
                </a:tc>
                <a:tc>
                  <a:txBody>
                    <a:bodyPr/>
                    <a:lstStyle/>
                    <a:p>
                      <a:pPr indent="0" lvl="0" marL="0" rtl="0" algn="l">
                        <a:spcBef>
                          <a:spcPts val="0"/>
                        </a:spcBef>
                        <a:spcAft>
                          <a:spcPts val="0"/>
                        </a:spcAft>
                        <a:buNone/>
                      </a:pPr>
                      <a:r>
                        <a:rPr lang="en" sz="1100"/>
                        <a:t>Held Daily or Everyday</a:t>
                      </a:r>
                      <a:endParaRPr sz="1100"/>
                    </a:p>
                  </a:txBody>
                  <a:tcPr marT="91425" marB="91425" marR="91425" marL="91425"/>
                </a:tc>
                <a:tc>
                  <a:txBody>
                    <a:bodyPr/>
                    <a:lstStyle/>
                    <a:p>
                      <a:pPr indent="0" lvl="0" marL="0" rtl="0" algn="l">
                        <a:spcBef>
                          <a:spcPts val="0"/>
                        </a:spcBef>
                        <a:spcAft>
                          <a:spcPts val="0"/>
                        </a:spcAft>
                        <a:buNone/>
                      </a:pPr>
                      <a:r>
                        <a:rPr lang="en" sz="1100"/>
                        <a:t>15 minutes daily</a:t>
                      </a:r>
                      <a:endParaRPr sz="1100"/>
                    </a:p>
                  </a:txBody>
                  <a:tcPr marT="91425" marB="91425" marR="91425" marL="91425"/>
                </a:tc>
                <a:tc>
                  <a:txBody>
                    <a:bodyPr/>
                    <a:lstStyle/>
                    <a:p>
                      <a:pPr indent="0" lvl="0" marL="0" rtl="0" algn="l">
                        <a:spcBef>
                          <a:spcPts val="0"/>
                        </a:spcBef>
                        <a:spcAft>
                          <a:spcPts val="0"/>
                        </a:spcAft>
                        <a:buNone/>
                      </a:pPr>
                      <a:r>
                        <a:rPr lang="en" sz="1100"/>
                        <a:t>Updating</a:t>
                      </a:r>
                      <a:r>
                        <a:rPr lang="en" sz="1100"/>
                        <a:t> the team on daily works</a:t>
                      </a:r>
                      <a:endParaRPr sz="1100"/>
                    </a:p>
                  </a:txBody>
                  <a:tcPr marT="91425" marB="91425" marR="91425" marL="91425"/>
                </a:tc>
              </a:tr>
              <a:tr h="668900">
                <a:tc>
                  <a:txBody>
                    <a:bodyPr/>
                    <a:lstStyle/>
                    <a:p>
                      <a:pPr indent="0" lvl="0" marL="0" rtl="0" algn="l">
                        <a:spcBef>
                          <a:spcPts val="0"/>
                        </a:spcBef>
                        <a:spcAft>
                          <a:spcPts val="0"/>
                        </a:spcAft>
                        <a:buNone/>
                      </a:pPr>
                      <a:r>
                        <a:rPr lang="en" sz="1100"/>
                        <a:t>Sprint Review</a:t>
                      </a:r>
                      <a:endParaRPr sz="1100"/>
                    </a:p>
                  </a:txBody>
                  <a:tcPr marT="91425" marB="91425" marR="91425" marL="91425"/>
                </a:tc>
                <a:tc>
                  <a:txBody>
                    <a:bodyPr/>
                    <a:lstStyle/>
                    <a:p>
                      <a:pPr indent="0" lvl="0" marL="0" rtl="0" algn="l">
                        <a:spcBef>
                          <a:spcPts val="0"/>
                        </a:spcBef>
                        <a:spcAft>
                          <a:spcPts val="0"/>
                        </a:spcAft>
                        <a:buNone/>
                      </a:pPr>
                      <a:r>
                        <a:rPr lang="en" sz="1100"/>
                        <a:t>Presentation of work completed during the sprint, reviewed against the product goal and feedbacks given by the stakeholders</a:t>
                      </a:r>
                      <a:endParaRPr sz="1100"/>
                    </a:p>
                  </a:txBody>
                  <a:tcPr marT="91425" marB="91425" marR="91425" marL="91425"/>
                </a:tc>
                <a:tc>
                  <a:txBody>
                    <a:bodyPr/>
                    <a:lstStyle/>
                    <a:p>
                      <a:pPr indent="0" lvl="0" marL="0" rtl="0" algn="l">
                        <a:spcBef>
                          <a:spcPts val="0"/>
                        </a:spcBef>
                        <a:spcAft>
                          <a:spcPts val="0"/>
                        </a:spcAft>
                        <a:buNone/>
                      </a:pPr>
                      <a:r>
                        <a:rPr lang="en" sz="1100"/>
                        <a:t>Held at the end of every sprint</a:t>
                      </a:r>
                      <a:endParaRPr sz="1100"/>
                    </a:p>
                  </a:txBody>
                  <a:tcPr marT="91425" marB="91425" marR="91425" marL="91425"/>
                </a:tc>
                <a:tc>
                  <a:txBody>
                    <a:bodyPr/>
                    <a:lstStyle/>
                    <a:p>
                      <a:pPr indent="0" lvl="0" marL="0" rtl="0" algn="l">
                        <a:spcBef>
                          <a:spcPts val="0"/>
                        </a:spcBef>
                        <a:spcAft>
                          <a:spcPts val="0"/>
                        </a:spcAft>
                        <a:buNone/>
                      </a:pPr>
                      <a:r>
                        <a:rPr lang="en" sz="1100"/>
                        <a:t>4 Hours for a 30 day sprint</a:t>
                      </a:r>
                      <a:endParaRPr sz="1100"/>
                    </a:p>
                  </a:txBody>
                  <a:tcPr marT="91425" marB="91425" marR="91425" marL="91425"/>
                </a:tc>
                <a:tc>
                  <a:txBody>
                    <a:bodyPr/>
                    <a:lstStyle/>
                    <a:p>
                      <a:pPr indent="0" lvl="0" marL="0" rtl="0" algn="l">
                        <a:spcBef>
                          <a:spcPts val="0"/>
                        </a:spcBef>
                        <a:spcAft>
                          <a:spcPts val="0"/>
                        </a:spcAft>
                        <a:buNone/>
                      </a:pPr>
                      <a:r>
                        <a:rPr lang="en" sz="1100"/>
                        <a:t>Reviewing the work done by stakeholders</a:t>
                      </a:r>
                      <a:endParaRPr sz="1100"/>
                    </a:p>
                  </a:txBody>
                  <a:tcPr marT="91425" marB="91425" marR="91425" marL="91425"/>
                </a:tc>
              </a:tr>
              <a:tr h="832425">
                <a:tc>
                  <a:txBody>
                    <a:bodyPr/>
                    <a:lstStyle/>
                    <a:p>
                      <a:pPr indent="0" lvl="0" marL="0" rtl="0" algn="l">
                        <a:spcBef>
                          <a:spcPts val="0"/>
                        </a:spcBef>
                        <a:spcAft>
                          <a:spcPts val="0"/>
                        </a:spcAft>
                        <a:buNone/>
                      </a:pPr>
                      <a:r>
                        <a:rPr lang="en" sz="1100"/>
                        <a:t>Sprint Retrospective</a:t>
                      </a:r>
                      <a:endParaRPr sz="1100"/>
                    </a:p>
                  </a:txBody>
                  <a:tcPr marT="91425" marB="91425" marR="91425" marL="91425"/>
                </a:tc>
                <a:tc>
                  <a:txBody>
                    <a:bodyPr/>
                    <a:lstStyle/>
                    <a:p>
                      <a:pPr indent="0" lvl="0" marL="0" rtl="0" algn="l">
                        <a:spcBef>
                          <a:spcPts val="0"/>
                        </a:spcBef>
                        <a:spcAft>
                          <a:spcPts val="0"/>
                        </a:spcAft>
                        <a:buNone/>
                      </a:pPr>
                      <a:r>
                        <a:rPr lang="en" sz="1100"/>
                        <a:t>Reflection of previous sprint, prioritise opportunities for improvements and create new items for backlog for next sprint</a:t>
                      </a:r>
                      <a:endParaRPr sz="1100"/>
                    </a:p>
                  </a:txBody>
                  <a:tcPr marT="91425" marB="91425" marR="91425" marL="91425"/>
                </a:tc>
                <a:tc>
                  <a:txBody>
                    <a:bodyPr/>
                    <a:lstStyle/>
                    <a:p>
                      <a:pPr indent="0" lvl="0" marL="0" rtl="0" algn="l">
                        <a:spcBef>
                          <a:spcPts val="0"/>
                        </a:spcBef>
                        <a:spcAft>
                          <a:spcPts val="0"/>
                        </a:spcAft>
                        <a:buNone/>
                      </a:pPr>
                      <a:r>
                        <a:rPr lang="en" sz="1100"/>
                        <a:t>Held after the sprint </a:t>
                      </a:r>
                      <a:r>
                        <a:rPr lang="en" sz="1100"/>
                        <a:t>review</a:t>
                      </a:r>
                      <a:r>
                        <a:rPr lang="en" sz="1100"/>
                        <a:t> and before the next sprint</a:t>
                      </a:r>
                      <a:endParaRPr sz="1100"/>
                    </a:p>
                  </a:txBody>
                  <a:tcPr marT="91425" marB="91425" marR="91425" marL="91425"/>
                </a:tc>
                <a:tc>
                  <a:txBody>
                    <a:bodyPr/>
                    <a:lstStyle/>
                    <a:p>
                      <a:pPr indent="0" lvl="0" marL="0" rtl="0" algn="l">
                        <a:spcBef>
                          <a:spcPts val="0"/>
                        </a:spcBef>
                        <a:spcAft>
                          <a:spcPts val="0"/>
                        </a:spcAft>
                        <a:buNone/>
                      </a:pPr>
                      <a:r>
                        <a:rPr lang="en" sz="1100"/>
                        <a:t>3 hours for a 30 day sprint</a:t>
                      </a:r>
                      <a:endParaRPr sz="1100"/>
                    </a:p>
                  </a:txBody>
                  <a:tcPr marT="91425" marB="91425" marR="91425" marL="91425"/>
                </a:tc>
                <a:tc>
                  <a:txBody>
                    <a:bodyPr/>
                    <a:lstStyle/>
                    <a:p>
                      <a:pPr indent="0" lvl="0" marL="0" rtl="0" algn="l">
                        <a:spcBef>
                          <a:spcPts val="0"/>
                        </a:spcBef>
                        <a:spcAft>
                          <a:spcPts val="0"/>
                        </a:spcAft>
                        <a:buNone/>
                      </a:pPr>
                      <a:r>
                        <a:rPr lang="en" sz="1100"/>
                        <a:t>Finding opportunities to </a:t>
                      </a:r>
                      <a:r>
                        <a:rPr lang="en" sz="1100"/>
                        <a:t>improve</a:t>
                      </a:r>
                      <a:endParaRPr sz="1100"/>
                    </a:p>
                  </a:txBody>
                  <a:tcPr marT="91425" marB="91425" marR="91425" marL="91425"/>
                </a:tc>
              </a:tr>
              <a:tr h="948375">
                <a:tc>
                  <a:txBody>
                    <a:bodyPr/>
                    <a:lstStyle/>
                    <a:p>
                      <a:pPr indent="0" lvl="0" marL="0" rtl="0" algn="l">
                        <a:spcBef>
                          <a:spcPts val="0"/>
                        </a:spcBef>
                        <a:spcAft>
                          <a:spcPts val="0"/>
                        </a:spcAft>
                        <a:buNone/>
                      </a:pPr>
                      <a:r>
                        <a:rPr lang="en" sz="1100"/>
                        <a:t>Backlog Refinement</a:t>
                      </a:r>
                      <a:endParaRPr sz="1100"/>
                    </a:p>
                  </a:txBody>
                  <a:tcPr marT="91425" marB="91425" marR="91425" marL="91425"/>
                </a:tc>
                <a:tc>
                  <a:txBody>
                    <a:bodyPr/>
                    <a:lstStyle/>
                    <a:p>
                      <a:pPr indent="0" lvl="0" marL="0" rtl="0" algn="l">
                        <a:spcBef>
                          <a:spcPts val="0"/>
                        </a:spcBef>
                        <a:spcAft>
                          <a:spcPts val="0"/>
                        </a:spcAft>
                        <a:buNone/>
                      </a:pPr>
                      <a:r>
                        <a:rPr lang="en" sz="1100"/>
                        <a:t>Team to review backlog items for making sure the backlog items are well defined, understood by the team and ready for sprint planning sessions.</a:t>
                      </a:r>
                      <a:endParaRPr sz="1100"/>
                    </a:p>
                  </a:txBody>
                  <a:tcPr marT="91425" marB="91425" marR="91425" marL="91425"/>
                </a:tc>
                <a:tc>
                  <a:txBody>
                    <a:bodyPr/>
                    <a:lstStyle/>
                    <a:p>
                      <a:pPr indent="0" lvl="0" marL="0" rtl="0" algn="l">
                        <a:spcBef>
                          <a:spcPts val="0"/>
                        </a:spcBef>
                        <a:spcAft>
                          <a:spcPts val="0"/>
                        </a:spcAft>
                        <a:buNone/>
                      </a:pPr>
                      <a:r>
                        <a:rPr lang="en" sz="1100"/>
                        <a:t>Conducted as per requirements</a:t>
                      </a:r>
                      <a:endParaRPr sz="1100"/>
                    </a:p>
                  </a:txBody>
                  <a:tcPr marT="91425" marB="91425" marR="91425" marL="91425"/>
                </a:tc>
                <a:tc>
                  <a:txBody>
                    <a:bodyPr/>
                    <a:lstStyle/>
                    <a:p>
                      <a:pPr indent="0" lvl="0" marL="0" rtl="0" algn="l">
                        <a:spcBef>
                          <a:spcPts val="0"/>
                        </a:spcBef>
                        <a:spcAft>
                          <a:spcPts val="0"/>
                        </a:spcAft>
                        <a:buNone/>
                      </a:pPr>
                      <a:r>
                        <a:rPr lang="en" sz="1100"/>
                        <a:t>Around 3 days for a 30 day lng sprint</a:t>
                      </a:r>
                      <a:endParaRPr sz="1100"/>
                    </a:p>
                  </a:txBody>
                  <a:tcPr marT="91425" marB="91425" marR="91425" marL="91425"/>
                </a:tc>
                <a:tc>
                  <a:txBody>
                    <a:bodyPr/>
                    <a:lstStyle/>
                    <a:p>
                      <a:pPr indent="0" lvl="0" marL="0" rtl="0" algn="l">
                        <a:spcBef>
                          <a:spcPts val="0"/>
                        </a:spcBef>
                        <a:spcAft>
                          <a:spcPts val="0"/>
                        </a:spcAft>
                        <a:buNone/>
                      </a:pPr>
                      <a:r>
                        <a:rPr lang="en" sz="1100"/>
                        <a:t>Improving the backlog for next sprints</a:t>
                      </a:r>
                      <a:endParaRPr sz="11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49" name="Google Shape;249;p46"/>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How Recommended Framework can be used to Solve the Challenges</a:t>
            </a:r>
            <a:endParaRPr/>
          </a:p>
        </p:txBody>
      </p:sp>
      <p:sp>
        <p:nvSpPr>
          <p:cNvPr id="250" name="Google Shape;250;p46"/>
          <p:cNvSpPr txBox="1"/>
          <p:nvPr>
            <p:ph idx="1" type="body"/>
          </p:nvPr>
        </p:nvSpPr>
        <p:spPr>
          <a:xfrm>
            <a:off x="457200" y="1604763"/>
            <a:ext cx="8229600" cy="2901300"/>
          </a:xfrm>
          <a:prstGeom prst="rect">
            <a:avLst/>
          </a:prstGeom>
        </p:spPr>
        <p:txBody>
          <a:bodyPr anchorCtr="0" anchor="t" bIns="34275" lIns="34275" spcFirstLastPara="1" rIns="34275" wrap="square" tIns="34275">
            <a:spAutoFit/>
          </a:bodyPr>
          <a:lstStyle/>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Scrum Provides </a:t>
            </a:r>
            <a:r>
              <a:rPr b="1" lang="en" sz="1600">
                <a:solidFill>
                  <a:schemeClr val="dk1"/>
                </a:solidFill>
              </a:rPr>
              <a:t>Well Planned Approach Sprinting Planning</a:t>
            </a:r>
            <a:r>
              <a:rPr lang="en" sz="1600">
                <a:solidFill>
                  <a:schemeClr val="dk1"/>
                </a:solidFill>
              </a:rPr>
              <a:t> ensuring that the sprint work in done with minimal confusion and proper division of workings</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Scrum </a:t>
            </a:r>
            <a:r>
              <a:rPr b="1" lang="en" sz="1600">
                <a:solidFill>
                  <a:schemeClr val="dk1"/>
                </a:solidFill>
              </a:rPr>
              <a:t>ensures that the product is built incrementally according to the Market requirements</a:t>
            </a:r>
            <a:r>
              <a:rPr lang="en" sz="1600">
                <a:solidFill>
                  <a:schemeClr val="dk1"/>
                </a:solidFill>
              </a:rPr>
              <a:t> by breaking down the whole development process into 14 day long sprint</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Scrum allows for </a:t>
            </a:r>
            <a:r>
              <a:rPr b="1" lang="en" sz="1600">
                <a:solidFill>
                  <a:schemeClr val="dk1"/>
                </a:solidFill>
              </a:rPr>
              <a:t>knowledge transfer and standardised review cycles to better understand what should be </a:t>
            </a:r>
            <a:r>
              <a:rPr b="1" lang="en" sz="1600">
                <a:solidFill>
                  <a:schemeClr val="dk1"/>
                </a:solidFill>
              </a:rPr>
              <a:t>improved</a:t>
            </a:r>
            <a:r>
              <a:rPr lang="en" sz="1600">
                <a:solidFill>
                  <a:schemeClr val="dk1"/>
                </a:solidFill>
              </a:rPr>
              <a:t> to allow for even more efficient development in the upcoming sprints</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idx="1" type="body"/>
          </p:nvPr>
        </p:nvSpPr>
        <p:spPr>
          <a:xfrm>
            <a:off x="457200" y="914251"/>
            <a:ext cx="8229600" cy="309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Suggested 2 Information Radiators</a:t>
            </a:r>
            <a:endParaRPr/>
          </a:p>
        </p:txBody>
      </p:sp>
      <p:sp>
        <p:nvSpPr>
          <p:cNvPr id="256" name="Google Shape;256;p47"/>
          <p:cNvSpPr txBox="1"/>
          <p:nvPr>
            <p:ph idx="2" type="body"/>
          </p:nvPr>
        </p:nvSpPr>
        <p:spPr>
          <a:xfrm>
            <a:off x="457200" y="4639425"/>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https://www.google.com/url?sa=i&amp;url=https%3A%2F%2Funichrone.com%2Fblog%2Fagile%2Fsprint-burndown-chart%2F&amp;psig=AOvVaw0fOg3YJmdqij0VN9MGqAyQ&amp;ust=1713889859040000&amp;source=images&amp;cd=vfe&amp;opi=89978449&amp;ved=0CBIQjRxqFwoTCJCh_7Of1oUDFQAAAAAdAAAAABAE</a:t>
            </a:r>
            <a:endParaRPr/>
          </a:p>
        </p:txBody>
      </p:sp>
      <p:sp>
        <p:nvSpPr>
          <p:cNvPr id="257" name="Google Shape;257;p47"/>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Information Radiator for Scrum</a:t>
            </a:r>
            <a:endParaRPr/>
          </a:p>
        </p:txBody>
      </p:sp>
      <p:sp>
        <p:nvSpPr>
          <p:cNvPr id="258" name="Google Shape;258;p47"/>
          <p:cNvSpPr txBox="1"/>
          <p:nvPr>
            <p:ph idx="3" type="body"/>
          </p:nvPr>
        </p:nvSpPr>
        <p:spPr>
          <a:xfrm>
            <a:off x="457200" y="1339500"/>
            <a:ext cx="4492800" cy="1405800"/>
          </a:xfrm>
          <a:prstGeom prst="rect">
            <a:avLst/>
          </a:prstGeom>
        </p:spPr>
        <p:txBody>
          <a:bodyPr anchorCtr="0" anchor="ctr" bIns="34275" lIns="34275" spcFirstLastPara="1" rIns="34275" wrap="square" tIns="34275">
            <a:spAutoFit/>
          </a:bodyPr>
          <a:lstStyle/>
          <a:p>
            <a:pPr indent="0" lvl="0" marL="0" rtl="0" algn="l">
              <a:spcBef>
                <a:spcPts val="700"/>
              </a:spcBef>
              <a:spcAft>
                <a:spcPts val="0"/>
              </a:spcAft>
              <a:buNone/>
            </a:pPr>
            <a:r>
              <a:rPr b="1" lang="en"/>
              <a:t>Information</a:t>
            </a:r>
            <a:r>
              <a:rPr b="1" lang="en"/>
              <a:t> Radiator 01: Burndown Chart: </a:t>
            </a:r>
            <a:endParaRPr b="1"/>
          </a:p>
          <a:p>
            <a:pPr indent="0" lvl="0" marL="0" rtl="0" algn="l">
              <a:spcBef>
                <a:spcPts val="700"/>
              </a:spcBef>
              <a:spcAft>
                <a:spcPts val="0"/>
              </a:spcAft>
              <a:buNone/>
            </a:pPr>
            <a:r>
              <a:rPr lang="en" sz="1500">
                <a:solidFill>
                  <a:schemeClr val="dk1"/>
                </a:solidFill>
                <a:latin typeface="Arial"/>
                <a:ea typeface="Arial"/>
                <a:cs typeface="Arial"/>
                <a:sym typeface="Arial"/>
              </a:rPr>
              <a:t>A burndown chart shows the amount of work that has been completed in an epic or sprint, and the total work remaining.</a:t>
            </a:r>
            <a:endParaRPr/>
          </a:p>
        </p:txBody>
      </p:sp>
      <p:pic>
        <p:nvPicPr>
          <p:cNvPr id="259" name="Google Shape;259;p47"/>
          <p:cNvPicPr preferRelativeResize="0"/>
          <p:nvPr/>
        </p:nvPicPr>
        <p:blipFill>
          <a:blip r:embed="rId3">
            <a:alphaModFix/>
          </a:blip>
          <a:stretch>
            <a:fillRect/>
          </a:stretch>
        </p:blipFill>
        <p:spPr>
          <a:xfrm>
            <a:off x="5290300" y="1164927"/>
            <a:ext cx="3353010" cy="2162449"/>
          </a:xfrm>
          <a:prstGeom prst="rect">
            <a:avLst/>
          </a:prstGeom>
          <a:noFill/>
          <a:ln>
            <a:noFill/>
          </a:ln>
        </p:spPr>
      </p:pic>
      <p:sp>
        <p:nvSpPr>
          <p:cNvPr id="260" name="Google Shape;260;p47"/>
          <p:cNvSpPr txBox="1"/>
          <p:nvPr/>
        </p:nvSpPr>
        <p:spPr>
          <a:xfrm>
            <a:off x="457200" y="2979525"/>
            <a:ext cx="5710800" cy="1659900"/>
          </a:xfrm>
          <a:prstGeom prst="rect">
            <a:avLst/>
          </a:prstGeom>
          <a:noFill/>
          <a:ln>
            <a:noFill/>
          </a:ln>
        </p:spPr>
        <p:txBody>
          <a:bodyPr anchorCtr="0" anchor="t" bIns="91425" lIns="91425" spcFirstLastPara="1" rIns="91425" wrap="square" tIns="91425">
            <a:spAutoFit/>
          </a:bodyPr>
          <a:lstStyle/>
          <a:p>
            <a:pPr indent="0" lvl="0" marL="0" rtl="0" algn="l">
              <a:spcBef>
                <a:spcPts val="700"/>
              </a:spcBef>
              <a:spcAft>
                <a:spcPts val="0"/>
              </a:spcAft>
              <a:buNone/>
            </a:pPr>
            <a:r>
              <a:rPr b="1" lang="en" sz="1800">
                <a:solidFill>
                  <a:srgbClr val="2D3D4A"/>
                </a:solidFill>
                <a:latin typeface="Open Sans"/>
                <a:ea typeface="Open Sans"/>
                <a:cs typeface="Open Sans"/>
                <a:sym typeface="Open Sans"/>
              </a:rPr>
              <a:t>Benefit of the Information Radiator</a:t>
            </a:r>
            <a:endParaRPr b="1" sz="1800">
              <a:solidFill>
                <a:srgbClr val="2D3D4A"/>
              </a:solidFill>
              <a:latin typeface="Open Sans"/>
              <a:ea typeface="Open Sans"/>
              <a:cs typeface="Open Sans"/>
              <a:sym typeface="Open Sans"/>
            </a:endParaRPr>
          </a:p>
          <a:p>
            <a:pPr indent="-342900" lvl="0" marL="457200" rtl="0" algn="l">
              <a:spcBef>
                <a:spcPts val="700"/>
              </a:spcBef>
              <a:spcAft>
                <a:spcPts val="0"/>
              </a:spcAft>
              <a:buClr>
                <a:srgbClr val="2D3D4A"/>
              </a:buClr>
              <a:buSzPts val="1800"/>
              <a:buFont typeface="Open Sans"/>
              <a:buAutoNum type="arabicPeriod"/>
            </a:pPr>
            <a:r>
              <a:rPr lang="en" sz="1800">
                <a:solidFill>
                  <a:srgbClr val="2D3D4A"/>
                </a:solidFill>
                <a:latin typeface="Open Sans"/>
                <a:ea typeface="Open Sans"/>
                <a:cs typeface="Open Sans"/>
                <a:sym typeface="Open Sans"/>
              </a:rPr>
              <a:t>Helps in understanding the </a:t>
            </a:r>
            <a:r>
              <a:rPr lang="en" sz="1800">
                <a:solidFill>
                  <a:srgbClr val="2D3D4A"/>
                </a:solidFill>
                <a:latin typeface="Open Sans"/>
                <a:ea typeface="Open Sans"/>
                <a:cs typeface="Open Sans"/>
                <a:sym typeface="Open Sans"/>
              </a:rPr>
              <a:t>probability</a:t>
            </a:r>
            <a:r>
              <a:rPr lang="en" sz="1800">
                <a:solidFill>
                  <a:srgbClr val="2D3D4A"/>
                </a:solidFill>
                <a:latin typeface="Open Sans"/>
                <a:ea typeface="Open Sans"/>
                <a:cs typeface="Open Sans"/>
                <a:sym typeface="Open Sans"/>
              </a:rPr>
              <a:t> of the work being completed, </a:t>
            </a:r>
            <a:endParaRPr sz="1800">
              <a:solidFill>
                <a:srgbClr val="2D3D4A"/>
              </a:solidFill>
              <a:latin typeface="Open Sans"/>
              <a:ea typeface="Open Sans"/>
              <a:cs typeface="Open Sans"/>
              <a:sym typeface="Open Sans"/>
            </a:endParaRPr>
          </a:p>
          <a:p>
            <a:pPr indent="-342900" lvl="0" marL="457200" rtl="0" algn="l">
              <a:spcBef>
                <a:spcPts val="0"/>
              </a:spcBef>
              <a:spcAft>
                <a:spcPts val="0"/>
              </a:spcAft>
              <a:buClr>
                <a:srgbClr val="2D3D4A"/>
              </a:buClr>
              <a:buSzPts val="1800"/>
              <a:buFont typeface="Open Sans"/>
              <a:buAutoNum type="arabicPeriod"/>
            </a:pPr>
            <a:r>
              <a:rPr lang="en" sz="1800">
                <a:solidFill>
                  <a:srgbClr val="2D3D4A"/>
                </a:solidFill>
                <a:latin typeface="Open Sans"/>
                <a:ea typeface="Open Sans"/>
                <a:cs typeface="Open Sans"/>
                <a:sym typeface="Open Sans"/>
              </a:rPr>
              <a:t>Keeps the team in track on the sprint by visualizing the effective down being done</a:t>
            </a:r>
            <a:endParaRPr sz="1800">
              <a:solidFill>
                <a:srgbClr val="2D3D4A"/>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66" name="Google Shape;266;p48"/>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Information Radiator for Scrum</a:t>
            </a:r>
            <a:endParaRPr/>
          </a:p>
        </p:txBody>
      </p:sp>
      <p:sp>
        <p:nvSpPr>
          <p:cNvPr id="267" name="Google Shape;267;p48"/>
          <p:cNvSpPr txBox="1"/>
          <p:nvPr>
            <p:ph idx="1" type="body"/>
          </p:nvPr>
        </p:nvSpPr>
        <p:spPr>
          <a:xfrm>
            <a:off x="457200" y="1142850"/>
            <a:ext cx="4460100" cy="1454700"/>
          </a:xfrm>
          <a:prstGeom prst="rect">
            <a:avLst/>
          </a:prstGeom>
        </p:spPr>
        <p:txBody>
          <a:bodyPr anchorCtr="0" anchor="t" bIns="34275" lIns="34275" spcFirstLastPara="1" rIns="34275" wrap="square" tIns="34275">
            <a:spAutoFit/>
          </a:bodyPr>
          <a:lstStyle/>
          <a:p>
            <a:pPr indent="0" lvl="0" marL="0" rtl="0" algn="l">
              <a:spcBef>
                <a:spcPts val="0"/>
              </a:spcBef>
              <a:spcAft>
                <a:spcPts val="0"/>
              </a:spcAft>
              <a:buNone/>
            </a:pPr>
            <a:r>
              <a:rPr b="1" lang="en">
                <a:solidFill>
                  <a:srgbClr val="2D3D4A"/>
                </a:solidFill>
              </a:rPr>
              <a:t>Information Radiator 02: Velocity Chart</a:t>
            </a:r>
            <a:endParaRPr b="1">
              <a:solidFill>
                <a:srgbClr val="2D3D4A"/>
              </a:solidFill>
            </a:endParaRPr>
          </a:p>
          <a:p>
            <a:pPr indent="0" lvl="0" marL="0" rtl="0" algn="l">
              <a:spcBef>
                <a:spcPts val="0"/>
              </a:spcBef>
              <a:spcAft>
                <a:spcPts val="0"/>
              </a:spcAft>
              <a:buNone/>
            </a:pPr>
            <a:r>
              <a:t/>
            </a:r>
            <a:endParaRPr b="1">
              <a:solidFill>
                <a:srgbClr val="2D3D4A"/>
              </a:solidFill>
            </a:endParaRPr>
          </a:p>
          <a:p>
            <a:pPr indent="0" lvl="0" marL="0" rtl="0" algn="l">
              <a:spcBef>
                <a:spcPts val="0"/>
              </a:spcBef>
              <a:spcAft>
                <a:spcPts val="0"/>
              </a:spcAft>
              <a:buNone/>
            </a:pPr>
            <a:r>
              <a:rPr lang="en">
                <a:solidFill>
                  <a:srgbClr val="2D3D4A"/>
                </a:solidFill>
              </a:rPr>
              <a:t>It is an overview of how much has been delivered each sprint</a:t>
            </a:r>
            <a:endParaRPr>
              <a:solidFill>
                <a:srgbClr val="2D3D4A"/>
              </a:solidFill>
            </a:endParaRPr>
          </a:p>
        </p:txBody>
      </p:sp>
      <p:pic>
        <p:nvPicPr>
          <p:cNvPr id="268" name="Google Shape;268;p48"/>
          <p:cNvPicPr preferRelativeResize="0"/>
          <p:nvPr/>
        </p:nvPicPr>
        <p:blipFill>
          <a:blip r:embed="rId3">
            <a:alphaModFix/>
          </a:blip>
          <a:stretch>
            <a:fillRect/>
          </a:stretch>
        </p:blipFill>
        <p:spPr>
          <a:xfrm>
            <a:off x="5624150" y="1066175"/>
            <a:ext cx="2936023" cy="2015624"/>
          </a:xfrm>
          <a:prstGeom prst="rect">
            <a:avLst/>
          </a:prstGeom>
          <a:noFill/>
          <a:ln>
            <a:noFill/>
          </a:ln>
        </p:spPr>
      </p:pic>
      <p:sp>
        <p:nvSpPr>
          <p:cNvPr id="269" name="Google Shape;269;p48"/>
          <p:cNvSpPr txBox="1"/>
          <p:nvPr/>
        </p:nvSpPr>
        <p:spPr>
          <a:xfrm>
            <a:off x="457200" y="2729425"/>
            <a:ext cx="7222200" cy="179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700"/>
              </a:spcBef>
              <a:spcAft>
                <a:spcPts val="0"/>
              </a:spcAft>
              <a:buNone/>
            </a:pPr>
            <a:r>
              <a:rPr b="1" lang="en" sz="1800">
                <a:solidFill>
                  <a:srgbClr val="2D3D4A"/>
                </a:solidFill>
                <a:latin typeface="Open Sans"/>
                <a:ea typeface="Open Sans"/>
                <a:cs typeface="Open Sans"/>
                <a:sym typeface="Open Sans"/>
              </a:rPr>
              <a:t>Benefit of the Information Radiator</a:t>
            </a:r>
            <a:endParaRPr b="1" sz="1800">
              <a:solidFill>
                <a:srgbClr val="2D3D4A"/>
              </a:solidFill>
              <a:latin typeface="Open Sans"/>
              <a:ea typeface="Open Sans"/>
              <a:cs typeface="Open Sans"/>
              <a:sym typeface="Open Sans"/>
            </a:endParaRPr>
          </a:p>
          <a:p>
            <a:pPr indent="-342900" lvl="0" marL="457200" rtl="0" algn="l">
              <a:lnSpc>
                <a:spcPct val="150000"/>
              </a:lnSpc>
              <a:spcBef>
                <a:spcPts val="700"/>
              </a:spcBef>
              <a:spcAft>
                <a:spcPts val="0"/>
              </a:spcAft>
              <a:buClr>
                <a:srgbClr val="2D3D4A"/>
              </a:buClr>
              <a:buSzPts val="1800"/>
              <a:buFont typeface="Open Sans"/>
              <a:buAutoNum type="arabicPeriod"/>
            </a:pPr>
            <a:r>
              <a:rPr lang="en" sz="1800">
                <a:solidFill>
                  <a:srgbClr val="2D3D4A"/>
                </a:solidFill>
                <a:latin typeface="Open Sans"/>
                <a:ea typeface="Open Sans"/>
                <a:cs typeface="Open Sans"/>
                <a:sym typeface="Open Sans"/>
              </a:rPr>
              <a:t>Can be used as a suitable indicator to find out team burnout </a:t>
            </a:r>
            <a:endParaRPr sz="1800">
              <a:solidFill>
                <a:srgbClr val="2D3D4A"/>
              </a:solidFill>
              <a:latin typeface="Open Sans"/>
              <a:ea typeface="Open Sans"/>
              <a:cs typeface="Open Sans"/>
              <a:sym typeface="Open Sans"/>
            </a:endParaRPr>
          </a:p>
          <a:p>
            <a:pPr indent="-342900" lvl="0" marL="457200" rtl="0" algn="l">
              <a:lnSpc>
                <a:spcPct val="150000"/>
              </a:lnSpc>
              <a:spcBef>
                <a:spcPts val="0"/>
              </a:spcBef>
              <a:spcAft>
                <a:spcPts val="0"/>
              </a:spcAft>
              <a:buClr>
                <a:srgbClr val="2D3D4A"/>
              </a:buClr>
              <a:buSzPts val="1800"/>
              <a:buFont typeface="Open Sans"/>
              <a:buAutoNum type="arabicPeriod"/>
            </a:pPr>
            <a:r>
              <a:rPr lang="en" sz="1800">
                <a:solidFill>
                  <a:srgbClr val="2D3D4A"/>
                </a:solidFill>
                <a:latin typeface="Open Sans"/>
                <a:ea typeface="Open Sans"/>
                <a:cs typeface="Open Sans"/>
                <a:sym typeface="Open Sans"/>
              </a:rPr>
              <a:t>Helps in understanding the teams capacity and capabilities and helps in better allocating work for the upcoming sprints</a:t>
            </a:r>
            <a:endParaRPr sz="1800">
              <a:solidFill>
                <a:srgbClr val="2D3D4A"/>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457200" y="1876350"/>
            <a:ext cx="8229600" cy="13908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4200"/>
              <a:t>Part 1: How WorldVisitz Can Benefit From Agile </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457200" y="1876350"/>
            <a:ext cx="8229600" cy="1069800"/>
          </a:xfrm>
          <a:prstGeom prst="rect">
            <a:avLst/>
          </a:prstGeom>
        </p:spPr>
        <p:txBody>
          <a:bodyPr anchorCtr="0" anchor="b" bIns="34275" lIns="34275" spcFirstLastPara="1" rIns="34275" wrap="square" tIns="34275">
            <a:spAutoFit/>
          </a:bodyPr>
          <a:lstStyle/>
          <a:p>
            <a:pPr indent="0" lvl="0" marL="0" rtl="0" algn="ctr">
              <a:spcBef>
                <a:spcPts val="0"/>
              </a:spcBef>
              <a:spcAft>
                <a:spcPts val="0"/>
              </a:spcAft>
              <a:buNone/>
            </a:pPr>
            <a:r>
              <a:rPr b="1" lang="en" sz="6500"/>
              <a:t>Thank You</a:t>
            </a:r>
            <a:endParaRPr b="1" sz="6500"/>
          </a:p>
        </p:txBody>
      </p:sp>
      <p:cxnSp>
        <p:nvCxnSpPr>
          <p:cNvPr id="275" name="Google Shape;275;p49"/>
          <p:cNvCxnSpPr/>
          <p:nvPr/>
        </p:nvCxnSpPr>
        <p:spPr>
          <a:xfrm>
            <a:off x="2005650" y="3022275"/>
            <a:ext cx="5132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ph idx="1" type="body"/>
          </p:nvPr>
        </p:nvSpPr>
        <p:spPr>
          <a:xfrm>
            <a:off x="457200" y="914251"/>
            <a:ext cx="8229600" cy="309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include a description of the Agile Manifesto and why it is important to follow it</a:t>
            </a:r>
            <a:endParaRPr/>
          </a:p>
        </p:txBody>
      </p:sp>
      <p:sp>
        <p:nvSpPr>
          <p:cNvPr id="142" name="Google Shape;142;p32"/>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https://www.atlassian.com/agile</a:t>
            </a:r>
            <a:endParaRPr/>
          </a:p>
        </p:txBody>
      </p:sp>
      <p:sp>
        <p:nvSpPr>
          <p:cNvPr id="143" name="Google Shape;143;p32"/>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What is Agile?</a:t>
            </a:r>
            <a:endParaRPr/>
          </a:p>
        </p:txBody>
      </p:sp>
      <p:sp>
        <p:nvSpPr>
          <p:cNvPr id="144" name="Google Shape;144;p32"/>
          <p:cNvSpPr txBox="1"/>
          <p:nvPr>
            <p:ph idx="3" type="body"/>
          </p:nvPr>
        </p:nvSpPr>
        <p:spPr>
          <a:xfrm>
            <a:off x="457200" y="1558037"/>
            <a:ext cx="8229600" cy="2100900"/>
          </a:xfrm>
          <a:prstGeom prst="rect">
            <a:avLst/>
          </a:prstGeom>
        </p:spPr>
        <p:txBody>
          <a:bodyPr anchorCtr="0" anchor="ctr" bIns="34275" lIns="34275" spcFirstLastPara="1" rIns="34275" wrap="square" tIns="34275">
            <a:spAutoFit/>
          </a:bodyPr>
          <a:lstStyle/>
          <a:p>
            <a:pPr indent="0" lvl="0" marL="0" rtl="0" algn="l">
              <a:lnSpc>
                <a:spcPct val="150000"/>
              </a:lnSpc>
              <a:spcBef>
                <a:spcPts val="700"/>
              </a:spcBef>
              <a:spcAft>
                <a:spcPts val="0"/>
              </a:spcAft>
              <a:buNone/>
            </a:pPr>
            <a:r>
              <a:rPr lang="en" sz="2400">
                <a:solidFill>
                  <a:srgbClr val="091E42"/>
                </a:solidFill>
                <a:highlight>
                  <a:srgbClr val="FFFFFF"/>
                </a:highlight>
                <a:latin typeface="Roboto"/>
                <a:ea typeface="Roboto"/>
                <a:cs typeface="Roboto"/>
                <a:sym typeface="Roboto"/>
              </a:rPr>
              <a:t>The Agile methodology is a</a:t>
            </a:r>
            <a:r>
              <a:rPr lang="en" sz="2400">
                <a:solidFill>
                  <a:srgbClr val="091E42"/>
                </a:solidFill>
                <a:highlight>
                  <a:srgbClr val="FFD966"/>
                </a:highlight>
                <a:latin typeface="Roboto"/>
                <a:ea typeface="Roboto"/>
                <a:cs typeface="Roboto"/>
                <a:sym typeface="Roboto"/>
              </a:rPr>
              <a:t> project management approach</a:t>
            </a:r>
            <a:r>
              <a:rPr lang="en" sz="2400">
                <a:solidFill>
                  <a:srgbClr val="091E42"/>
                </a:solidFill>
                <a:highlight>
                  <a:srgbClr val="FFFFFF"/>
                </a:highlight>
                <a:latin typeface="Roboto"/>
                <a:ea typeface="Roboto"/>
                <a:cs typeface="Roboto"/>
                <a:sym typeface="Roboto"/>
              </a:rPr>
              <a:t> that involves breaking the project into phases and </a:t>
            </a:r>
            <a:r>
              <a:rPr lang="en" sz="2400">
                <a:solidFill>
                  <a:srgbClr val="091E42"/>
                </a:solidFill>
                <a:highlight>
                  <a:srgbClr val="FFD966"/>
                </a:highlight>
                <a:latin typeface="Roboto"/>
                <a:ea typeface="Roboto"/>
                <a:cs typeface="Roboto"/>
                <a:sym typeface="Roboto"/>
              </a:rPr>
              <a:t>emphasizes continuous collaboration and improvement. Teams follow a cycle of planning, executing, and evaluating.</a:t>
            </a:r>
            <a:endParaRPr sz="2800">
              <a:highlight>
                <a:srgbClr val="FFD966"/>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txBox="1"/>
          <p:nvPr>
            <p:ph idx="1" type="body"/>
          </p:nvPr>
        </p:nvSpPr>
        <p:spPr>
          <a:xfrm>
            <a:off x="457200" y="914251"/>
            <a:ext cx="8229600" cy="309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b="1" lang="en"/>
              <a:t>Why we care about Agile</a:t>
            </a:r>
            <a:endParaRPr b="1"/>
          </a:p>
        </p:txBody>
      </p:sp>
      <p:sp>
        <p:nvSpPr>
          <p:cNvPr id="150" name="Google Shape;150;p33"/>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51" name="Google Shape;151;p33"/>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Why Agile is Important</a:t>
            </a:r>
            <a:endParaRPr/>
          </a:p>
        </p:txBody>
      </p:sp>
      <p:sp>
        <p:nvSpPr>
          <p:cNvPr id="152" name="Google Shape;152;p33"/>
          <p:cNvSpPr txBox="1"/>
          <p:nvPr/>
        </p:nvSpPr>
        <p:spPr>
          <a:xfrm>
            <a:off x="457200" y="1411500"/>
            <a:ext cx="8070300" cy="3370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700"/>
              </a:spcBef>
              <a:spcAft>
                <a:spcPts val="0"/>
              </a:spcAft>
              <a:buClr>
                <a:srgbClr val="091E42"/>
              </a:buClr>
              <a:buSzPts val="1800"/>
              <a:buFont typeface="Roboto"/>
              <a:buAutoNum type="arabicPeriod"/>
            </a:pPr>
            <a:r>
              <a:rPr lang="en" sz="1800">
                <a:solidFill>
                  <a:srgbClr val="091E42"/>
                </a:solidFill>
                <a:highlight>
                  <a:srgbClr val="FFFFFF"/>
                </a:highlight>
                <a:latin typeface="Roboto"/>
                <a:ea typeface="Roboto"/>
                <a:cs typeface="Roboto"/>
                <a:sym typeface="Roboto"/>
              </a:rPr>
              <a:t>Agile Allows for Swift and Incremental Delivery of the Project allowing for the most adequate and market fit solution,</a:t>
            </a:r>
            <a:endParaRPr sz="1800">
              <a:solidFill>
                <a:srgbClr val="091E42"/>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091E42"/>
              </a:buClr>
              <a:buSzPts val="1800"/>
              <a:buFont typeface="Roboto"/>
              <a:buAutoNum type="arabicPeriod"/>
            </a:pPr>
            <a:r>
              <a:rPr lang="en" sz="1800">
                <a:solidFill>
                  <a:srgbClr val="091E42"/>
                </a:solidFill>
                <a:highlight>
                  <a:srgbClr val="FFFFFF"/>
                </a:highlight>
                <a:latin typeface="Roboto"/>
                <a:ea typeface="Roboto"/>
                <a:cs typeface="Roboto"/>
                <a:sym typeface="Roboto"/>
              </a:rPr>
              <a:t>Agile is Minimal and extremely adaptive to the requirements of the project and the team allowing for maximum flexibility to ensure high quality teams</a:t>
            </a:r>
            <a:endParaRPr sz="1800">
              <a:solidFill>
                <a:srgbClr val="091E42"/>
              </a:solidFill>
              <a:highlight>
                <a:srgbClr val="FFFFFF"/>
              </a:highlight>
              <a:latin typeface="Roboto"/>
              <a:ea typeface="Roboto"/>
              <a:cs typeface="Roboto"/>
              <a:sym typeface="Roboto"/>
            </a:endParaRPr>
          </a:p>
          <a:p>
            <a:pPr indent="-342900" lvl="0" marL="457200" rtl="0" algn="l">
              <a:lnSpc>
                <a:spcPct val="150000"/>
              </a:lnSpc>
              <a:spcBef>
                <a:spcPts val="0"/>
              </a:spcBef>
              <a:spcAft>
                <a:spcPts val="0"/>
              </a:spcAft>
              <a:buClr>
                <a:srgbClr val="091E42"/>
              </a:buClr>
              <a:buSzPts val="1800"/>
              <a:buFont typeface="Roboto"/>
              <a:buAutoNum type="arabicPeriod"/>
            </a:pPr>
            <a:r>
              <a:rPr lang="en" sz="1800">
                <a:solidFill>
                  <a:srgbClr val="091E42"/>
                </a:solidFill>
                <a:highlight>
                  <a:srgbClr val="FFFFFF"/>
                </a:highlight>
                <a:latin typeface="Roboto"/>
                <a:ea typeface="Roboto"/>
                <a:cs typeface="Roboto"/>
                <a:sym typeface="Roboto"/>
              </a:rPr>
              <a:t>Agile allows for the maximum learning in an incremental way, so we do not have to wait till after the </a:t>
            </a:r>
            <a:r>
              <a:rPr lang="en" sz="1800">
                <a:solidFill>
                  <a:srgbClr val="091E42"/>
                </a:solidFill>
                <a:highlight>
                  <a:srgbClr val="FFFFFF"/>
                </a:highlight>
                <a:latin typeface="Roboto"/>
                <a:ea typeface="Roboto"/>
                <a:cs typeface="Roboto"/>
                <a:sym typeface="Roboto"/>
              </a:rPr>
              <a:t>launch to learn about our product’s performance</a:t>
            </a:r>
            <a:endParaRPr sz="1800">
              <a:solidFill>
                <a:srgbClr val="091E4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26700" y="163125"/>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What is Agile Manifesto?</a:t>
            </a:r>
            <a:endParaRPr/>
          </a:p>
        </p:txBody>
      </p:sp>
      <p:sp>
        <p:nvSpPr>
          <p:cNvPr id="158" name="Google Shape;158;p34"/>
          <p:cNvSpPr txBox="1"/>
          <p:nvPr>
            <p:ph idx="1" type="body"/>
          </p:nvPr>
        </p:nvSpPr>
        <p:spPr>
          <a:xfrm>
            <a:off x="388500" y="910625"/>
            <a:ext cx="8755500" cy="4083600"/>
          </a:xfrm>
          <a:prstGeom prst="rect">
            <a:avLst/>
          </a:prstGeom>
        </p:spPr>
        <p:txBody>
          <a:bodyPr anchorCtr="0" anchor="t" bIns="34275" lIns="34275" spcFirstLastPara="1" rIns="34275" wrap="square" tIns="34275">
            <a:spAutoFit/>
          </a:bodyPr>
          <a:lstStyle/>
          <a:p>
            <a:pPr indent="0" lvl="0" marL="0" rtl="0" algn="l">
              <a:spcBef>
                <a:spcPts val="0"/>
              </a:spcBef>
              <a:spcAft>
                <a:spcPts val="0"/>
              </a:spcAft>
              <a:buNone/>
            </a:pPr>
            <a:r>
              <a:rPr b="1" lang="en"/>
              <a:t>The 12 Principles of the Agile manifesto: </a:t>
            </a:r>
            <a:endParaRPr b="1"/>
          </a:p>
          <a:p>
            <a:pPr indent="-304800" lvl="0" marL="457200" rtl="0" algn="l">
              <a:lnSpc>
                <a:spcPct val="115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Our highest priority is to satisfy the customer through early and continuous delivery of valuable software.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Welcome changing requirements, even late in development. Agile processes harness change for the customer's competitive advantage.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Deliver working software frequently, from a couple of weeks to a couple of months, with a preference to the shorter timescale.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Business people and developers must work together daily throughout the project.</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Build projects around motivated individuals.Give them the environment and support they need, and trust them to get the job done.</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most efficient and effective method of conveying information to and within a development</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team is face-to-face conversation.</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Working software is the primary measure of progress.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Agile processes promote sustainable development. The sponsors, developers, and users should be able to maintain a constant pace indefinitely.</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Continuous attention to technical excellence and good design enhances agility.</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Simplicity → the art of maximizing the amount of work not done--is essential.</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best architectures, requirements, and designs emerge from self-organizing teams.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At regular intervals, the team reflects on how to become more effective, then tunes and adjusts its behavior accordingly.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5"/>
          <p:cNvSpPr txBox="1"/>
          <p:nvPr>
            <p:ph idx="1" type="body"/>
          </p:nvPr>
        </p:nvSpPr>
        <p:spPr>
          <a:xfrm>
            <a:off x="457200" y="1142601"/>
            <a:ext cx="8229600" cy="309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b="1" lang="en"/>
              <a:t>Why do we want to </a:t>
            </a:r>
            <a:r>
              <a:rPr b="1" lang="en"/>
              <a:t>follow</a:t>
            </a:r>
            <a:r>
              <a:rPr b="1" lang="en"/>
              <a:t> the Agile Manifesto?</a:t>
            </a:r>
            <a:endParaRPr b="1"/>
          </a:p>
        </p:txBody>
      </p:sp>
      <p:sp>
        <p:nvSpPr>
          <p:cNvPr id="164" name="Google Shape;164;p35"/>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65" name="Google Shape;165;p35"/>
          <p:cNvSpPr txBox="1"/>
          <p:nvPr>
            <p:ph type="title"/>
          </p:nvPr>
        </p:nvSpPr>
        <p:spPr>
          <a:xfrm>
            <a:off x="457200" y="53315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Reasons for the Agile Manifesto</a:t>
            </a:r>
            <a:endParaRPr/>
          </a:p>
        </p:txBody>
      </p:sp>
      <p:sp>
        <p:nvSpPr>
          <p:cNvPr id="166" name="Google Shape;166;p35"/>
          <p:cNvSpPr txBox="1"/>
          <p:nvPr>
            <p:ph idx="3" type="body"/>
          </p:nvPr>
        </p:nvSpPr>
        <p:spPr>
          <a:xfrm>
            <a:off x="457200" y="1541877"/>
            <a:ext cx="8229600" cy="2839800"/>
          </a:xfrm>
          <a:prstGeom prst="rect">
            <a:avLst/>
          </a:prstGeom>
        </p:spPr>
        <p:txBody>
          <a:bodyPr anchorCtr="0" anchor="ctr" bIns="34275" lIns="34275" spcFirstLastPara="1" rIns="34275" wrap="square" tIns="34275">
            <a:spAutoFit/>
          </a:bodyPr>
          <a:lstStyle/>
          <a:p>
            <a:pPr indent="-342900" lvl="0" marL="457200" rtl="0" algn="l">
              <a:lnSpc>
                <a:spcPct val="150000"/>
              </a:lnSpc>
              <a:spcBef>
                <a:spcPts val="700"/>
              </a:spcBef>
              <a:spcAft>
                <a:spcPts val="0"/>
              </a:spcAft>
              <a:buSzPts val="1800"/>
              <a:buAutoNum type="arabicPeriod"/>
            </a:pPr>
            <a:r>
              <a:rPr lang="en"/>
              <a:t>The Agile Manifesto exactly and precisely sets out the 12 principles and 4 values to makes the offerings of the agile  exactly and </a:t>
            </a:r>
            <a:r>
              <a:rPr lang="en"/>
              <a:t>unambiguous</a:t>
            </a:r>
            <a:endParaRPr/>
          </a:p>
          <a:p>
            <a:pPr indent="-342900" lvl="0" marL="457200" rtl="0" algn="l">
              <a:lnSpc>
                <a:spcPct val="150000"/>
              </a:lnSpc>
              <a:spcBef>
                <a:spcPts val="0"/>
              </a:spcBef>
              <a:spcAft>
                <a:spcPts val="0"/>
              </a:spcAft>
              <a:buSzPts val="1800"/>
              <a:buAutoNum type="arabicPeriod"/>
            </a:pPr>
            <a:r>
              <a:rPr lang="en"/>
              <a:t>The Agile Manifesto is focused on responding to change over following comprehensive documentation</a:t>
            </a:r>
            <a:endParaRPr/>
          </a:p>
          <a:p>
            <a:pPr indent="-342900" lvl="0" marL="457200" rtl="0" algn="l">
              <a:lnSpc>
                <a:spcPct val="150000"/>
              </a:lnSpc>
              <a:spcBef>
                <a:spcPts val="0"/>
              </a:spcBef>
              <a:spcAft>
                <a:spcPts val="0"/>
              </a:spcAft>
              <a:buSzPts val="1800"/>
              <a:buAutoNum type="arabicPeriod"/>
            </a:pPr>
            <a:r>
              <a:rPr lang="en"/>
              <a:t>Focuses on customer collaboration over contract negotiation</a:t>
            </a:r>
            <a:endParaRPr/>
          </a:p>
          <a:p>
            <a:pPr indent="-342900" lvl="0" marL="457200" rtl="0" algn="l">
              <a:lnSpc>
                <a:spcPct val="150000"/>
              </a:lnSpc>
              <a:spcBef>
                <a:spcPts val="0"/>
              </a:spcBef>
              <a:spcAft>
                <a:spcPts val="0"/>
              </a:spcAft>
              <a:buSzPts val="1800"/>
              <a:buAutoNum type="arabicPeriod"/>
            </a:pPr>
            <a:r>
              <a:rPr lang="en"/>
              <a:t>Responding to change over following a Plan</a:t>
            </a:r>
            <a:endParaRPr/>
          </a:p>
          <a:p>
            <a:pPr indent="-342900" lvl="0" marL="457200" rtl="0" algn="l">
              <a:lnSpc>
                <a:spcPct val="150000"/>
              </a:lnSpc>
              <a:spcBef>
                <a:spcPts val="0"/>
              </a:spcBef>
              <a:spcAft>
                <a:spcPts val="0"/>
              </a:spcAft>
              <a:buSzPts val="1800"/>
              <a:buAutoNum type="arabicPeriod"/>
            </a:pPr>
            <a:r>
              <a:rPr lang="en"/>
              <a:t>Individuals and Interactions over Processes and Tools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idx="1" type="body"/>
          </p:nvPr>
        </p:nvSpPr>
        <p:spPr>
          <a:xfrm>
            <a:off x="457200" y="1447651"/>
            <a:ext cx="8229600" cy="309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List the key differences between the two of them</a:t>
            </a:r>
            <a:endParaRPr/>
          </a:p>
        </p:txBody>
      </p:sp>
      <p:sp>
        <p:nvSpPr>
          <p:cNvPr id="172" name="Google Shape;172;p36"/>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73" name="Google Shape;173;p36"/>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Key differences between Agile and Waterfall</a:t>
            </a:r>
            <a:endParaRPr/>
          </a:p>
        </p:txBody>
      </p:sp>
      <p:sp>
        <p:nvSpPr>
          <p:cNvPr id="174" name="Google Shape;174;p36"/>
          <p:cNvSpPr txBox="1"/>
          <p:nvPr>
            <p:ph idx="3" type="body"/>
          </p:nvPr>
        </p:nvSpPr>
        <p:spPr>
          <a:xfrm>
            <a:off x="1731100" y="1846375"/>
            <a:ext cx="1089000" cy="346200"/>
          </a:xfrm>
          <a:prstGeom prst="rect">
            <a:avLst/>
          </a:prstGeom>
        </p:spPr>
        <p:txBody>
          <a:bodyPr anchorCtr="0" anchor="ctr" bIns="34275" lIns="34275" spcFirstLastPara="1" rIns="34275" wrap="square" tIns="34275">
            <a:spAutoFit/>
          </a:bodyPr>
          <a:lstStyle/>
          <a:p>
            <a:pPr indent="0" lvl="0" marL="0" rtl="0" algn="l">
              <a:spcBef>
                <a:spcPts val="700"/>
              </a:spcBef>
              <a:spcAft>
                <a:spcPts val="0"/>
              </a:spcAft>
              <a:buNone/>
            </a:pPr>
            <a:r>
              <a:rPr b="1" lang="en">
                <a:solidFill>
                  <a:srgbClr val="02B3E4"/>
                </a:solidFill>
              </a:rPr>
              <a:t>Agile</a:t>
            </a:r>
            <a:endParaRPr b="1">
              <a:solidFill>
                <a:srgbClr val="02B3E4"/>
              </a:solidFill>
            </a:endParaRPr>
          </a:p>
        </p:txBody>
      </p:sp>
      <p:sp>
        <p:nvSpPr>
          <p:cNvPr id="175" name="Google Shape;175;p36"/>
          <p:cNvSpPr txBox="1"/>
          <p:nvPr>
            <p:ph idx="1" type="body"/>
          </p:nvPr>
        </p:nvSpPr>
        <p:spPr>
          <a:xfrm>
            <a:off x="6231600" y="1757250"/>
            <a:ext cx="1763100" cy="346200"/>
          </a:xfrm>
          <a:prstGeom prst="rect">
            <a:avLst/>
          </a:prstGeom>
        </p:spPr>
        <p:txBody>
          <a:bodyPr anchorCtr="0" anchor="t" bIns="34275" lIns="34275" spcFirstLastPara="1" rIns="34275" wrap="square" tIns="34275">
            <a:spAutoFit/>
          </a:bodyPr>
          <a:lstStyle/>
          <a:p>
            <a:pPr indent="0" lvl="0" marL="0" rtl="0" algn="l">
              <a:spcBef>
                <a:spcPts val="0"/>
              </a:spcBef>
              <a:spcAft>
                <a:spcPts val="0"/>
              </a:spcAft>
              <a:buNone/>
            </a:pPr>
            <a:r>
              <a:rPr b="1" lang="en"/>
              <a:t>Waterfall</a:t>
            </a:r>
            <a:endParaRPr b="1"/>
          </a:p>
        </p:txBody>
      </p:sp>
      <p:cxnSp>
        <p:nvCxnSpPr>
          <p:cNvPr id="176" name="Google Shape;176;p36"/>
          <p:cNvCxnSpPr/>
          <p:nvPr/>
        </p:nvCxnSpPr>
        <p:spPr>
          <a:xfrm>
            <a:off x="4525850" y="1929075"/>
            <a:ext cx="0" cy="26751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36"/>
          <p:cNvSpPr txBox="1"/>
          <p:nvPr>
            <p:ph idx="1" type="body"/>
          </p:nvPr>
        </p:nvSpPr>
        <p:spPr>
          <a:xfrm>
            <a:off x="827250" y="2281700"/>
            <a:ext cx="3024300" cy="1916400"/>
          </a:xfrm>
          <a:prstGeom prst="rect">
            <a:avLst/>
          </a:prstGeom>
        </p:spPr>
        <p:txBody>
          <a:bodyPr anchorCtr="0" anchor="t" bIns="34275" lIns="34275" spcFirstLastPara="1" rIns="34275" wrap="square" tIns="34275">
            <a:spAutoFit/>
          </a:bodyPr>
          <a:lstStyle/>
          <a:p>
            <a:pPr indent="-323850" lvl="0" marL="457200" rtl="0" algn="l">
              <a:spcBef>
                <a:spcPts val="0"/>
              </a:spcBef>
              <a:spcAft>
                <a:spcPts val="0"/>
              </a:spcAft>
              <a:buClr>
                <a:schemeClr val="dk1"/>
              </a:buClr>
              <a:buSzPts val="1500"/>
              <a:buAutoNum type="arabicPeriod"/>
            </a:pPr>
            <a:r>
              <a:rPr lang="en" sz="1500">
                <a:solidFill>
                  <a:schemeClr val="dk1"/>
                </a:solidFill>
              </a:rPr>
              <a:t>Follows a iterative and incremental model of Development</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More flexible and adaptable to changing requirements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Incremental, small deliverables, lightweight documents</a:t>
            </a:r>
            <a:endParaRPr sz="1500">
              <a:solidFill>
                <a:schemeClr val="dk1"/>
              </a:solidFill>
            </a:endParaRPr>
          </a:p>
        </p:txBody>
      </p:sp>
      <p:sp>
        <p:nvSpPr>
          <p:cNvPr id="178" name="Google Shape;178;p36"/>
          <p:cNvSpPr txBox="1"/>
          <p:nvPr>
            <p:ph idx="1" type="body"/>
          </p:nvPr>
        </p:nvSpPr>
        <p:spPr>
          <a:xfrm>
            <a:off x="5285800" y="2260050"/>
            <a:ext cx="3024300" cy="1916400"/>
          </a:xfrm>
          <a:prstGeom prst="rect">
            <a:avLst/>
          </a:prstGeom>
        </p:spPr>
        <p:txBody>
          <a:bodyPr anchorCtr="0" anchor="t" bIns="34275" lIns="34275" spcFirstLastPara="1" rIns="34275" wrap="square" tIns="34275">
            <a:spAutoFit/>
          </a:bodyPr>
          <a:lstStyle/>
          <a:p>
            <a:pPr indent="-323850" lvl="0" marL="457200" rtl="0" algn="l">
              <a:spcBef>
                <a:spcPts val="0"/>
              </a:spcBef>
              <a:spcAft>
                <a:spcPts val="0"/>
              </a:spcAft>
              <a:buClr>
                <a:schemeClr val="dk1"/>
              </a:buClr>
              <a:buSzPts val="1500"/>
              <a:buAutoNum type="arabicPeriod"/>
            </a:pPr>
            <a:r>
              <a:rPr lang="en" sz="1500">
                <a:solidFill>
                  <a:schemeClr val="dk1"/>
                </a:solidFill>
              </a:rPr>
              <a:t>Follows a Linear Sequential Model of Development</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Less Flexible and Adaptable to </a:t>
            </a:r>
            <a:r>
              <a:rPr lang="en" sz="1500">
                <a:solidFill>
                  <a:schemeClr val="dk1"/>
                </a:solidFill>
              </a:rPr>
              <a:t>changing</a:t>
            </a:r>
            <a:r>
              <a:rPr lang="en" sz="1500">
                <a:solidFill>
                  <a:schemeClr val="dk1"/>
                </a:solidFill>
              </a:rPr>
              <a:t> requirements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Comprehensive </a:t>
            </a:r>
            <a:r>
              <a:rPr lang="en" sz="1500">
                <a:solidFill>
                  <a:schemeClr val="dk1"/>
                </a:solidFill>
              </a:rPr>
              <a:t>documentation</a:t>
            </a:r>
            <a:r>
              <a:rPr lang="en" sz="1500">
                <a:solidFill>
                  <a:schemeClr val="dk1"/>
                </a:solidFill>
              </a:rPr>
              <a:t> and delivery of project done at once at the end</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idx="1" type="body"/>
          </p:nvPr>
        </p:nvSpPr>
        <p:spPr>
          <a:xfrm>
            <a:off x="457200" y="1447651"/>
            <a:ext cx="8229600" cy="309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Your argument should explain: (i) why Agile is a more effective solution for WorldVisitz, and (ii) incorporate at least two Agile principles</a:t>
            </a:r>
            <a:endParaRPr/>
          </a:p>
        </p:txBody>
      </p:sp>
      <p:sp>
        <p:nvSpPr>
          <p:cNvPr id="184" name="Google Shape;184;p37"/>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85" name="Google Shape;185;p37"/>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The benefits of Business Agility to WorldVisitz</a:t>
            </a:r>
            <a:endParaRPr/>
          </a:p>
        </p:txBody>
      </p:sp>
      <p:sp>
        <p:nvSpPr>
          <p:cNvPr id="186" name="Google Shape;186;p37"/>
          <p:cNvSpPr txBox="1"/>
          <p:nvPr>
            <p:ph idx="3" type="body"/>
          </p:nvPr>
        </p:nvSpPr>
        <p:spPr>
          <a:xfrm>
            <a:off x="457200" y="2191988"/>
            <a:ext cx="8229600" cy="2493600"/>
          </a:xfrm>
          <a:prstGeom prst="rect">
            <a:avLst/>
          </a:prstGeom>
        </p:spPr>
        <p:txBody>
          <a:bodyPr anchorCtr="0" anchor="ctr" bIns="34275" lIns="34275" spcFirstLastPara="1" rIns="34275" wrap="square" tIns="34275">
            <a:spAutoFit/>
          </a:bodyPr>
          <a:lstStyle/>
          <a:p>
            <a:pPr indent="0" lvl="0" marL="0" rtl="0" algn="l">
              <a:spcBef>
                <a:spcPts val="700"/>
              </a:spcBef>
              <a:spcAft>
                <a:spcPts val="0"/>
              </a:spcAft>
              <a:buNone/>
            </a:pPr>
            <a:r>
              <a:rPr b="1" lang="en" sz="1400" u="sng">
                <a:solidFill>
                  <a:srgbClr val="34457F"/>
                </a:solidFill>
              </a:rPr>
              <a:t>Principle of Agile that helps WorldVisitz: </a:t>
            </a:r>
            <a:r>
              <a:rPr b="1" lang="en" sz="1400" u="sng">
                <a:solidFill>
                  <a:srgbClr val="34457F"/>
                </a:solidFill>
              </a:rPr>
              <a:t>Individuals and Interactions over Processes and Tools</a:t>
            </a:r>
            <a:endParaRPr b="1" sz="1400" u="sng">
              <a:solidFill>
                <a:srgbClr val="34457F"/>
              </a:solidFill>
            </a:endParaRPr>
          </a:p>
          <a:p>
            <a:pPr indent="0" lvl="0" marL="0" rtl="0" algn="l">
              <a:spcBef>
                <a:spcPts val="700"/>
              </a:spcBef>
              <a:spcAft>
                <a:spcPts val="0"/>
              </a:spcAft>
              <a:buNone/>
            </a:pPr>
            <a:r>
              <a:rPr b="1" lang="en" sz="1400"/>
              <a:t>How Agile Become a More Effective Solution: </a:t>
            </a:r>
            <a:r>
              <a:rPr lang="en" sz="1400"/>
              <a:t>Allows for the </a:t>
            </a:r>
            <a:r>
              <a:rPr lang="en" sz="1400"/>
              <a:t>Development</a:t>
            </a:r>
            <a:r>
              <a:rPr lang="en" sz="1400"/>
              <a:t> of Software that is made via keeping the individuals and customers in focus to allow for the most appropriate software rather than over focusing on tools</a:t>
            </a:r>
            <a:endParaRPr b="1" sz="1400"/>
          </a:p>
          <a:p>
            <a:pPr indent="0" lvl="0" marL="0" rtl="0" algn="l">
              <a:spcBef>
                <a:spcPts val="700"/>
              </a:spcBef>
              <a:spcAft>
                <a:spcPts val="0"/>
              </a:spcAft>
              <a:buNone/>
            </a:pPr>
            <a:r>
              <a:rPr b="1" lang="en" sz="1400" u="sng">
                <a:solidFill>
                  <a:srgbClr val="34457F"/>
                </a:solidFill>
              </a:rPr>
              <a:t>Principle of Agile that helps WorldVisitz: Responding to Change over following a Plan</a:t>
            </a:r>
            <a:endParaRPr b="1" sz="1400" u="sng">
              <a:solidFill>
                <a:srgbClr val="34457F"/>
              </a:solidFill>
            </a:endParaRPr>
          </a:p>
          <a:p>
            <a:pPr indent="0" lvl="0" marL="0" rtl="0" algn="l">
              <a:spcBef>
                <a:spcPts val="700"/>
              </a:spcBef>
              <a:spcAft>
                <a:spcPts val="0"/>
              </a:spcAft>
              <a:buNone/>
            </a:pPr>
            <a:r>
              <a:rPr b="1" lang="en" sz="1400"/>
              <a:t>How Agile Become a More Effective Solution: </a:t>
            </a:r>
            <a:r>
              <a:rPr lang="en" sz="1400"/>
              <a:t>Allows for the development of software that is built incrementally to allow for the development of a product that is market fit and solve the problem in the product in an incremental approach while fostering standards, knowledge transfer and Standards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idx="1" type="body"/>
          </p:nvPr>
        </p:nvSpPr>
        <p:spPr>
          <a:xfrm>
            <a:off x="457200" y="914251"/>
            <a:ext cx="8229600" cy="3096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include a comparison of each of the three frameworks (Scrum, Kanban, XP)</a:t>
            </a:r>
            <a:endParaRPr/>
          </a:p>
        </p:txBody>
      </p:sp>
      <p:sp>
        <p:nvSpPr>
          <p:cNvPr id="192" name="Google Shape;192;p38"/>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93" name="Google Shape;193;p38"/>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What is Agile Umbrella</a:t>
            </a:r>
            <a:endParaRPr/>
          </a:p>
        </p:txBody>
      </p:sp>
      <p:sp>
        <p:nvSpPr>
          <p:cNvPr id="194" name="Google Shape;194;p38"/>
          <p:cNvSpPr txBox="1"/>
          <p:nvPr>
            <p:ph idx="3" type="body"/>
          </p:nvPr>
        </p:nvSpPr>
        <p:spPr>
          <a:xfrm>
            <a:off x="457200" y="1588713"/>
            <a:ext cx="4449300" cy="2745000"/>
          </a:xfrm>
          <a:prstGeom prst="rect">
            <a:avLst/>
          </a:prstGeom>
        </p:spPr>
        <p:txBody>
          <a:bodyPr anchorCtr="0" anchor="ctr" bIns="34275" lIns="34275" spcFirstLastPara="1" rIns="34275" wrap="square" tIns="34275">
            <a:spAutoFit/>
          </a:bodyPr>
          <a:lstStyle/>
          <a:p>
            <a:pPr indent="0" lvl="0" marL="0" rtl="0" algn="l">
              <a:spcBef>
                <a:spcPts val="700"/>
              </a:spcBef>
              <a:spcAft>
                <a:spcPts val="0"/>
              </a:spcAft>
              <a:buNone/>
            </a:pPr>
            <a:r>
              <a:rPr b="1" lang="en"/>
              <a:t>The Agile Umbrella: </a:t>
            </a:r>
            <a:endParaRPr b="1"/>
          </a:p>
          <a:p>
            <a:pPr indent="0" lvl="0" marL="0" rtl="0" algn="l">
              <a:lnSpc>
                <a:spcPct val="150000"/>
              </a:lnSpc>
              <a:spcBef>
                <a:spcPts val="700"/>
              </a:spcBef>
              <a:spcAft>
                <a:spcPts val="0"/>
              </a:spcAft>
              <a:buNone/>
            </a:pPr>
            <a:r>
              <a:rPr lang="en" sz="1500">
                <a:solidFill>
                  <a:srgbClr val="242424"/>
                </a:solidFill>
                <a:highlight>
                  <a:srgbClr val="FFFFFF"/>
                </a:highlight>
                <a:latin typeface="Arial"/>
                <a:ea typeface="Arial"/>
                <a:cs typeface="Arial"/>
                <a:sym typeface="Arial"/>
              </a:rPr>
              <a:t>The beauty of Agile lies in its versatility and its ability to accommodate diverse frameworks. Some of the most popular Agile frameworks include Scrum, Kanban, Lean, Extreme Programming (XP), and many others. These frameworks offer distinct approaches to Agile implementation, tailored to meet specific organizational needs and objectives.</a:t>
            </a:r>
            <a:endParaRPr b="1" sz="2100"/>
          </a:p>
        </p:txBody>
      </p:sp>
      <p:pic>
        <p:nvPicPr>
          <p:cNvPr id="195" name="Google Shape;195;p38"/>
          <p:cNvPicPr preferRelativeResize="0"/>
          <p:nvPr/>
        </p:nvPicPr>
        <p:blipFill>
          <a:blip r:embed="rId3">
            <a:alphaModFix/>
          </a:blip>
          <a:stretch>
            <a:fillRect/>
          </a:stretch>
        </p:blipFill>
        <p:spPr>
          <a:xfrm>
            <a:off x="5361977" y="1572902"/>
            <a:ext cx="2911599" cy="2776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