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3B34A1-41F1-4AB2-ACCF-350EC407FD06}">
  <a:tblStyle styleId="{B13B34A1-41F1-4AB2-ACCF-350EC407FD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4.xml"/><Relationship Id="rId22" Type="http://schemas.openxmlformats.org/officeDocument/2006/relationships/font" Target="fonts/OpenSans-italic.fntdata"/><Relationship Id="rId10" Type="http://schemas.openxmlformats.org/officeDocument/2006/relationships/slide" Target="slides/slide3.xml"/><Relationship Id="rId21" Type="http://schemas.openxmlformats.org/officeDocument/2006/relationships/font" Target="fonts/OpenSans-bold.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7515110cb_1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57515110cb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1e57a717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1e57a717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1e57a717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1e57a717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am </a:t>
            </a:r>
            <a:r>
              <a:rPr lang="en"/>
              <a:t>recommending</a:t>
            </a:r>
            <a:r>
              <a:rPr lang="en"/>
              <a:t> both one to one coaching and team coaching based on the skill gaps, anti patterns and weaknesses </a:t>
            </a:r>
            <a:r>
              <a:rPr lang="en"/>
              <a:t>exhibited</a:t>
            </a:r>
            <a:r>
              <a:rPr lang="en"/>
              <a:t> by each participants </a:t>
            </a:r>
            <a:r>
              <a:rPr lang="en"/>
              <a:t>according</a:t>
            </a:r>
            <a:r>
              <a:rPr lang="en"/>
              <a:t> to the case study. It is to be kept in mind that some trainings should be done by the whole team and members can be added to a particular training based on </a:t>
            </a:r>
            <a:r>
              <a:rPr lang="en"/>
              <a:t>specific</a:t>
            </a:r>
            <a:r>
              <a:rPr lang="en"/>
              <a:t> requests from the members. Trainings should also be continued on a rolling basis.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e982c58c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e982c58c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63c535a6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3c535a6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1e57a717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1e57a717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2B3E4"/>
              </a:buClr>
              <a:buSzPts val="1200"/>
              <a:buFont typeface="Open Sans"/>
              <a:buAutoNum type="arabicPeriod"/>
            </a:pPr>
            <a:r>
              <a:rPr lang="en" sz="1200">
                <a:solidFill>
                  <a:srgbClr val="2D3D4A"/>
                </a:solidFill>
                <a:latin typeface="Open Sans"/>
                <a:ea typeface="Open Sans"/>
                <a:cs typeface="Open Sans"/>
                <a:sym typeface="Open Sans"/>
              </a:rPr>
              <a:t>Allow for Increased flexibility in teams via allowing for more flexible planning and collaboration over waterfall approach</a:t>
            </a:r>
            <a:endParaRPr sz="1200">
              <a:solidFill>
                <a:srgbClr val="2D3D4A"/>
              </a:solidFill>
              <a:latin typeface="Open Sans"/>
              <a:ea typeface="Open Sans"/>
              <a:cs typeface="Open Sans"/>
              <a:sym typeface="Open Sans"/>
            </a:endParaRPr>
          </a:p>
          <a:p>
            <a:pPr indent="-304800" lvl="0" marL="457200" rtl="0" algn="l">
              <a:spcBef>
                <a:spcPts val="0"/>
              </a:spcBef>
              <a:spcAft>
                <a:spcPts val="0"/>
              </a:spcAft>
              <a:buClr>
                <a:srgbClr val="2D3D4A"/>
              </a:buClr>
              <a:buSzPts val="1200"/>
              <a:buFont typeface="Open Sans"/>
              <a:buAutoNum type="arabicPeriod"/>
            </a:pPr>
            <a:r>
              <a:rPr lang="en" sz="1200">
                <a:solidFill>
                  <a:srgbClr val="2D3D4A"/>
                </a:solidFill>
                <a:latin typeface="Open Sans"/>
                <a:ea typeface="Open Sans"/>
                <a:cs typeface="Open Sans"/>
                <a:sym typeface="Open Sans"/>
              </a:rPr>
              <a:t>Allow for greater collaboration through reviews and daily standups </a:t>
            </a:r>
            <a:endParaRPr sz="1200">
              <a:solidFill>
                <a:srgbClr val="2D3D4A"/>
              </a:solidFill>
              <a:latin typeface="Open Sans"/>
              <a:ea typeface="Open Sans"/>
              <a:cs typeface="Open Sans"/>
              <a:sym typeface="Open Sans"/>
            </a:endParaRPr>
          </a:p>
          <a:p>
            <a:pPr indent="-304800" lvl="0" marL="457200" rtl="0" algn="l">
              <a:spcBef>
                <a:spcPts val="0"/>
              </a:spcBef>
              <a:spcAft>
                <a:spcPts val="0"/>
              </a:spcAft>
              <a:buClr>
                <a:srgbClr val="2D3D4A"/>
              </a:buClr>
              <a:buSzPts val="1200"/>
              <a:buFont typeface="Open Sans"/>
              <a:buAutoNum type="arabicPeriod"/>
            </a:pPr>
            <a:r>
              <a:rPr lang="en" sz="1200">
                <a:solidFill>
                  <a:srgbClr val="2D3D4A"/>
                </a:solidFill>
                <a:latin typeface="Open Sans"/>
                <a:ea typeface="Open Sans"/>
                <a:cs typeface="Open Sans"/>
                <a:sym typeface="Open Sans"/>
              </a:rPr>
              <a:t>Faster time for launching product to the market via providing working software through iterative cycles,</a:t>
            </a:r>
            <a:endParaRPr sz="1200">
              <a:solidFill>
                <a:srgbClr val="2D3D4A"/>
              </a:solidFill>
              <a:latin typeface="Open Sans"/>
              <a:ea typeface="Open Sans"/>
              <a:cs typeface="Open Sans"/>
              <a:sym typeface="Open Sans"/>
            </a:endParaRPr>
          </a:p>
          <a:p>
            <a:pPr indent="-304800" lvl="0" marL="457200" rtl="0" algn="l">
              <a:spcBef>
                <a:spcPts val="0"/>
              </a:spcBef>
              <a:spcAft>
                <a:spcPts val="0"/>
              </a:spcAft>
              <a:buClr>
                <a:srgbClr val="2D3D4A"/>
              </a:buClr>
              <a:buSzPts val="1200"/>
              <a:buFont typeface="Open Sans"/>
              <a:buAutoNum type="arabicPeriod"/>
            </a:pPr>
            <a:r>
              <a:rPr lang="en" sz="1200">
                <a:solidFill>
                  <a:srgbClr val="2D3D4A"/>
                </a:solidFill>
                <a:latin typeface="Open Sans"/>
                <a:ea typeface="Open Sans"/>
                <a:cs typeface="Open Sans"/>
                <a:sym typeface="Open Sans"/>
              </a:rPr>
              <a:t>More Transparency by allowing and promoting transparency and making the work visible at higher frequencies for the stakeholders</a:t>
            </a:r>
            <a:endParaRPr sz="1200">
              <a:solidFill>
                <a:srgbClr val="2D3D4A"/>
              </a:solidFill>
              <a:latin typeface="Open Sans"/>
              <a:ea typeface="Open Sans"/>
              <a:cs typeface="Open Sans"/>
              <a:sym typeface="Open Sans"/>
            </a:endParaRPr>
          </a:p>
          <a:p>
            <a:pPr indent="-304800" lvl="0" marL="457200" rtl="0" algn="l">
              <a:spcBef>
                <a:spcPts val="0"/>
              </a:spcBef>
              <a:spcAft>
                <a:spcPts val="0"/>
              </a:spcAft>
              <a:buClr>
                <a:srgbClr val="2D3D4A"/>
              </a:buClr>
              <a:buSzPts val="1200"/>
              <a:buFont typeface="Open Sans"/>
              <a:buAutoNum type="arabicPeriod"/>
            </a:pPr>
            <a:r>
              <a:rPr lang="en" sz="1200">
                <a:solidFill>
                  <a:srgbClr val="2D3D4A"/>
                </a:solidFill>
                <a:latin typeface="Open Sans"/>
                <a:ea typeface="Open Sans"/>
                <a:cs typeface="Open Sans"/>
                <a:sym typeface="Open Sans"/>
              </a:rPr>
              <a:t>Allows for continuous Improvements via regular retrospectives and feedbacks while allowing the team to thinks of improvements and do experiments to find out what suits them the best for quality work.</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1e57a71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1e57a71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1e57a71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1e57a71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Burndown Chart is an </a:t>
            </a:r>
            <a:r>
              <a:rPr lang="en"/>
              <a:t>extremely</a:t>
            </a:r>
            <a:r>
              <a:rPr lang="en"/>
              <a:t> good </a:t>
            </a:r>
            <a:r>
              <a:rPr lang="en"/>
              <a:t>information</a:t>
            </a:r>
            <a:r>
              <a:rPr lang="en"/>
              <a:t> radiator for the team to stay aligned on the amount of work that they are currently </a:t>
            </a:r>
            <a:r>
              <a:rPr lang="en"/>
              <a:t>ruminating</a:t>
            </a:r>
            <a:r>
              <a:rPr lang="en"/>
              <a:t> with. This is to </a:t>
            </a:r>
            <a:r>
              <a:rPr lang="en"/>
              <a:t>motivate</a:t>
            </a:r>
            <a:r>
              <a:rPr lang="en"/>
              <a:t> the team and see if they can complete the tasks assigned in the given time. Also this helps </a:t>
            </a:r>
            <a:r>
              <a:rPr lang="en"/>
              <a:t>immensely</a:t>
            </a:r>
            <a:r>
              <a:rPr lang="en"/>
              <a:t> in the </a:t>
            </a:r>
            <a:r>
              <a:rPr lang="en"/>
              <a:t>upcoming</a:t>
            </a:r>
            <a:r>
              <a:rPr lang="en"/>
              <a:t> sprint planning.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e982c58c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e982c58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Velocity Charts are extremely </a:t>
            </a:r>
            <a:r>
              <a:rPr lang="en"/>
              <a:t>important as they help identify the efficiency of the team while at the same time giving us a reference to compare the team performance month on month. Any burn downs in the team or friction can be directly linked to changes in the velocity and be identified earlier and necessary steps can be taken.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1e57a717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51e57a717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1e57a71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51e57a71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1e57a717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1e57a717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am recommending that the whole team should be </a:t>
            </a:r>
            <a:r>
              <a:rPr lang="en"/>
              <a:t>involved</a:t>
            </a:r>
            <a:r>
              <a:rPr lang="en"/>
              <a:t> in the scrum methods. Jane Doe should be the scrum master due to being the project </a:t>
            </a:r>
            <a:r>
              <a:rPr lang="en"/>
              <a:t>manager</a:t>
            </a:r>
            <a:r>
              <a:rPr lang="en"/>
              <a:t> and having </a:t>
            </a:r>
            <a:r>
              <a:rPr lang="en"/>
              <a:t>suitable</a:t>
            </a:r>
            <a:r>
              <a:rPr lang="en"/>
              <a:t> management skills. John Smith should be the Product Owner due to having the highest </a:t>
            </a:r>
            <a:r>
              <a:rPr lang="en"/>
              <a:t>understanding</a:t>
            </a:r>
            <a:r>
              <a:rPr lang="en"/>
              <a:t> of the </a:t>
            </a:r>
            <a:r>
              <a:rPr lang="en"/>
              <a:t>requirements</a:t>
            </a:r>
            <a:r>
              <a:rPr lang="en"/>
              <a:t> of the product and the business needs. The stakeholders should be the business analyst and the subject matter expert as they do not have direct involvement in the development of the product. The rest of the team should be the scrum team doing the development, design and </a:t>
            </a:r>
            <a:r>
              <a:rPr lang="en"/>
              <a:t>testing</a:t>
            </a:r>
            <a:r>
              <a:rPr lang="en"/>
              <a:t> works.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56" name="Google Shape;56;p14"/>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7" name="Google Shape;57;p14"/>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8" name="Google Shape;58;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1" name="Google Shape;61;p1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rgbClr val="FFFFFF"/>
        </a:solidFill>
      </p:bgPr>
    </p:bg>
    <p:spTree>
      <p:nvGrpSpPr>
        <p:cNvPr id="62" name="Shape 62"/>
        <p:cNvGrpSpPr/>
        <p:nvPr/>
      </p:nvGrpSpPr>
      <p:grpSpPr>
        <a:xfrm>
          <a:off x="0" y="0"/>
          <a:ext cx="0" cy="0"/>
          <a:chOff x="0" y="0"/>
          <a:chExt cx="0" cy="0"/>
        </a:xfrm>
      </p:grpSpPr>
      <p:sp>
        <p:nvSpPr>
          <p:cNvPr id="63" name="Google Shape;63;p16"/>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4" name="Google Shape;64;p1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5" name="Google Shape;65;p16"/>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6" name="Google Shape;66;p1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p:cSld name="Segue with Subtitle">
    <p:spTree>
      <p:nvGrpSpPr>
        <p:cNvPr id="68" name="Shape 68"/>
        <p:cNvGrpSpPr/>
        <p:nvPr/>
      </p:nvGrpSpPr>
      <p:grpSpPr>
        <a:xfrm>
          <a:off x="0" y="0"/>
          <a:ext cx="0" cy="0"/>
          <a:chOff x="0" y="0"/>
          <a:chExt cx="0" cy="0"/>
        </a:xfrm>
      </p:grpSpPr>
      <p:sp>
        <p:nvSpPr>
          <p:cNvPr id="69" name="Google Shape;69;p17"/>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0" name="Google Shape;70;p17"/>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1" name="Google Shape;71;p1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Light">
  <p:cSld name="Segue with Subtitle Light">
    <p:bg>
      <p:bgPr>
        <a:solidFill>
          <a:srgbClr val="02B3E4"/>
        </a:solidFill>
      </p:bgPr>
    </p:bg>
    <p:spTree>
      <p:nvGrpSpPr>
        <p:cNvPr id="72" name="Shape 72"/>
        <p:cNvGrpSpPr/>
        <p:nvPr/>
      </p:nvGrpSpPr>
      <p:grpSpPr>
        <a:xfrm>
          <a:off x="0" y="0"/>
          <a:ext cx="0" cy="0"/>
          <a:chOff x="0" y="0"/>
          <a:chExt cx="0" cy="0"/>
        </a:xfrm>
      </p:grpSpPr>
      <p:sp>
        <p:nvSpPr>
          <p:cNvPr id="73" name="Google Shape;73;p18"/>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4" name="Google Shape;74;p18"/>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5" name="Google Shape;75;p1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Light">
  <p:cSld name="Segue Light">
    <p:bg>
      <p:bgPr>
        <a:solidFill>
          <a:srgbClr val="02B3E4"/>
        </a:solid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8" name="Google Shape;78;p1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FFFFFF"/>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indent="-152400" lvl="0" marL="152400" marR="0" rtl="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1" name="Google Shape;81;p20"/>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2" name="Google Shape;82;p2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p:cSld name="Title with Content">
    <p:bg>
      <p:bgPr>
        <a:solidFill>
          <a:srgbClr val="FFFFFF"/>
        </a:solidFill>
      </p:bgPr>
    </p:bg>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5" name="Google Shape;85;p21"/>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6" name="Google Shape;86;p21"/>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7" name="Google Shape;87;p21"/>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8" name="Google Shape;88;p2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amp; Image">
  <p:cSld name="Title with Content &amp; Image">
    <p:bg>
      <p:bgPr>
        <a:solidFill>
          <a:srgbClr val="FFFFFF"/>
        </a:solidFill>
      </p:bgPr>
    </p:bg>
    <p:spTree>
      <p:nvGrpSpPr>
        <p:cNvPr id="89" name="Shape 89"/>
        <p:cNvGrpSpPr/>
        <p:nvPr/>
      </p:nvGrpSpPr>
      <p:grpSpPr>
        <a:xfrm>
          <a:off x="0" y="0"/>
          <a:ext cx="0" cy="0"/>
          <a:chOff x="0" y="0"/>
          <a:chExt cx="0" cy="0"/>
        </a:xfrm>
      </p:grpSpPr>
      <p:sp>
        <p:nvSpPr>
          <p:cNvPr id="90" name="Google Shape;90;p22"/>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1" name="Google Shape;91;p22"/>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2" name="Google Shape;92;p22"/>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93" name="Google Shape;93;p22"/>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4" name="Google Shape;94;p2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cSld name="Image">
    <p:bg>
      <p:bgPr>
        <a:solidFill>
          <a:srgbClr val="2D3D4A"/>
        </a:solidFill>
      </p:bgPr>
    </p:bg>
    <p:spTree>
      <p:nvGrpSpPr>
        <p:cNvPr id="96" name="Shape 96"/>
        <p:cNvGrpSpPr/>
        <p:nvPr/>
      </p:nvGrpSpPr>
      <p:grpSpPr>
        <a:xfrm>
          <a:off x="0" y="0"/>
          <a:ext cx="0" cy="0"/>
          <a:chOff x="0" y="0"/>
          <a:chExt cx="0" cy="0"/>
        </a:xfrm>
      </p:grpSpPr>
      <p:sp>
        <p:nvSpPr>
          <p:cNvPr id="97" name="Google Shape;97;p23"/>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8" name="Google Shape;98;p2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p:cSld name="Demo">
    <p:spTree>
      <p:nvGrpSpPr>
        <p:cNvPr id="99"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101" name="Google Shape;101;p24"/>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02" name="Google Shape;102;p2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Dark">
  <p:cSld name="Logo A Dark">
    <p:spTree>
      <p:nvGrpSpPr>
        <p:cNvPr id="103"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07" name="Google Shape;107;p2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Light">
  <p:cSld name="Logo A Light">
    <p:bg>
      <p:bgPr>
        <a:solidFill>
          <a:srgbClr val="02B3E4"/>
        </a:solidFill>
      </p:bgPr>
    </p:bg>
    <p:spTree>
      <p:nvGrpSpPr>
        <p:cNvPr id="108"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12" name="Google Shape;112;p2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Dark">
  <p:cSld name="Logo B Dark">
    <p:spTree>
      <p:nvGrpSpPr>
        <p:cNvPr id="113"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117" name="Google Shape;117;p2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Light">
  <p:cSld name="Logo B Light">
    <p:bg>
      <p:bgPr>
        <a:solidFill>
          <a:srgbClr val="02B3E4"/>
        </a:solidFill>
      </p:bgPr>
    </p:bg>
    <p:spTree>
      <p:nvGrpSpPr>
        <p:cNvPr id="118"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122" name="Google Shape;122;p2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123" name="Shape 123"/>
        <p:cNvGrpSpPr/>
        <p:nvPr/>
      </p:nvGrpSpPr>
      <p:grpSpPr>
        <a:xfrm>
          <a:off x="0" y="0"/>
          <a:ext cx="0" cy="0"/>
          <a:chOff x="0" y="0"/>
          <a:chExt cx="0" cy="0"/>
        </a:xfrm>
      </p:grpSpPr>
      <p:sp>
        <p:nvSpPr>
          <p:cNvPr id="124" name="Google Shape;124;p2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2" name="Google Shape;52;p13"/>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3" name="Google Shape;53;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sz="4200"/>
              <a:t>WorldVisitz Mobile Application Agile Delivery Launch</a:t>
            </a:r>
            <a:endParaRPr sz="4200"/>
          </a:p>
        </p:txBody>
      </p:sp>
      <p:sp>
        <p:nvSpPr>
          <p:cNvPr id="130" name="Google Shape;130;p30"/>
          <p:cNvSpPr txBox="1"/>
          <p:nvPr>
            <p:ph idx="1" type="body"/>
          </p:nvPr>
        </p:nvSpPr>
        <p:spPr>
          <a:xfrm>
            <a:off x="457200" y="2195525"/>
            <a:ext cx="5900700" cy="1003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Font typeface="Open Sans"/>
              <a:buNone/>
            </a:pPr>
            <a:r>
              <a:rPr lang="en"/>
              <a:t>Agile Onboarding - Presentation for the Agile Team</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rPr b="1" lang="en"/>
              <a:t>Presented by: Shaikat Majumder</a:t>
            </a:r>
            <a:endParaRPr b="1"/>
          </a:p>
          <a:p>
            <a:pPr indent="0" lvl="0" marL="0" marR="0" rtl="0" algn="l">
              <a:lnSpc>
                <a:spcPct val="131250"/>
              </a:lnSpc>
              <a:spcBef>
                <a:spcPts val="0"/>
              </a:spcBef>
              <a:spcAft>
                <a:spcPts val="0"/>
              </a:spcAft>
              <a:buClr>
                <a:srgbClr val="9CBDD8"/>
              </a:buClr>
              <a:buFont typeface="Open Sans"/>
              <a:buNone/>
            </a:pPr>
            <a:r>
              <a:t/>
            </a:r>
            <a:endParaRPr sz="500"/>
          </a:p>
        </p:txBody>
      </p:sp>
      <p:sp>
        <p:nvSpPr>
          <p:cNvPr id="131" name="Google Shape;131;p30"/>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9"/>
          <p:cNvSpPr txBox="1"/>
          <p:nvPr>
            <p:ph idx="2" type="body"/>
          </p:nvPr>
        </p:nvSpPr>
        <p:spPr>
          <a:xfrm>
            <a:off x="401300" y="4668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92" name="Google Shape;192;p39"/>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Appendix 1 - Skill Gaps</a:t>
            </a:r>
            <a:endParaRPr/>
          </a:p>
        </p:txBody>
      </p:sp>
      <p:graphicFrame>
        <p:nvGraphicFramePr>
          <p:cNvPr id="193" name="Google Shape;193;p39"/>
          <p:cNvGraphicFramePr/>
          <p:nvPr/>
        </p:nvGraphicFramePr>
        <p:xfrm>
          <a:off x="524275" y="965800"/>
          <a:ext cx="3000000" cy="3000000"/>
        </p:xfrm>
        <a:graphic>
          <a:graphicData uri="http://schemas.openxmlformats.org/drawingml/2006/table">
            <a:tbl>
              <a:tblPr>
                <a:noFill/>
                <a:tableStyleId>{B13B34A1-41F1-4AB2-ACCF-350EC407FD06}</a:tableStyleId>
              </a:tblPr>
              <a:tblGrid>
                <a:gridCol w="2937425"/>
                <a:gridCol w="5169200"/>
              </a:tblGrid>
              <a:tr h="381000">
                <a:tc>
                  <a:txBody>
                    <a:bodyPr/>
                    <a:lstStyle/>
                    <a:p>
                      <a:pPr indent="0" lvl="0" marL="0" rtl="0" algn="l">
                        <a:spcBef>
                          <a:spcPts val="0"/>
                        </a:spcBef>
                        <a:spcAft>
                          <a:spcPts val="0"/>
                        </a:spcAft>
                        <a:buNone/>
                      </a:pPr>
                      <a:r>
                        <a:rPr b="1" lang="en">
                          <a:solidFill>
                            <a:srgbClr val="FFFFFF"/>
                          </a:solidFill>
                        </a:rPr>
                        <a:t>Name if Team Member</a:t>
                      </a:r>
                      <a:endParaRPr b="1">
                        <a:solidFill>
                          <a:srgbClr val="FFFFFF"/>
                        </a:solidFill>
                      </a:endParaRPr>
                    </a:p>
                  </a:txBody>
                  <a:tcPr marT="91425" marB="91425" marR="91425" marL="91425">
                    <a:solidFill>
                      <a:schemeClr val="dk1"/>
                    </a:solidFill>
                  </a:tcPr>
                </a:tc>
                <a:tc>
                  <a:txBody>
                    <a:bodyPr/>
                    <a:lstStyle/>
                    <a:p>
                      <a:pPr indent="0" lvl="0" marL="0" rtl="0" algn="l">
                        <a:spcBef>
                          <a:spcPts val="0"/>
                        </a:spcBef>
                        <a:spcAft>
                          <a:spcPts val="0"/>
                        </a:spcAft>
                        <a:buNone/>
                      </a:pPr>
                      <a:r>
                        <a:rPr b="1" lang="en">
                          <a:solidFill>
                            <a:srgbClr val="FFFFFF"/>
                          </a:solidFill>
                        </a:rPr>
                        <a:t>Skill Gap, </a:t>
                      </a:r>
                      <a:r>
                        <a:rPr b="1" lang="en">
                          <a:solidFill>
                            <a:srgbClr val="FFFFFF"/>
                          </a:solidFill>
                        </a:rPr>
                        <a:t>Weakness</a:t>
                      </a:r>
                      <a:r>
                        <a:rPr b="1" lang="en">
                          <a:solidFill>
                            <a:srgbClr val="FFFFFF"/>
                          </a:solidFill>
                        </a:rPr>
                        <a:t> or Anti patterns Identified</a:t>
                      </a:r>
                      <a:endParaRPr b="1">
                        <a:solidFill>
                          <a:srgbClr val="FFFFFF"/>
                        </a:solidFill>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en"/>
                        <a:t>Jane Doe </a:t>
                      </a:r>
                      <a:endParaRPr/>
                    </a:p>
                  </a:txBody>
                  <a:tcPr marT="91425" marB="91425" marR="91425" marL="91425"/>
                </a:tc>
                <a:tc>
                  <a:txBody>
                    <a:bodyPr/>
                    <a:lstStyle/>
                    <a:p>
                      <a:pPr indent="0" lvl="0" marL="0" rtl="0" algn="l">
                        <a:spcBef>
                          <a:spcPts val="0"/>
                        </a:spcBef>
                        <a:spcAft>
                          <a:spcPts val="0"/>
                        </a:spcAft>
                        <a:buNone/>
                      </a:pPr>
                      <a:r>
                        <a:rPr lang="en"/>
                        <a:t>Lack of Empathy and Team </a:t>
                      </a:r>
                      <a:r>
                        <a:rPr lang="en"/>
                        <a:t>Collaboration</a:t>
                      </a:r>
                      <a:endParaRPr/>
                    </a:p>
                  </a:txBody>
                  <a:tcPr marT="91425" marB="91425" marR="91425" marL="91425"/>
                </a:tc>
              </a:tr>
              <a:tr h="381000">
                <a:tc>
                  <a:txBody>
                    <a:bodyPr/>
                    <a:lstStyle/>
                    <a:p>
                      <a:pPr indent="0" lvl="0" marL="0" rtl="0" algn="l">
                        <a:spcBef>
                          <a:spcPts val="0"/>
                        </a:spcBef>
                        <a:spcAft>
                          <a:spcPts val="0"/>
                        </a:spcAft>
                        <a:buNone/>
                      </a:pPr>
                      <a:r>
                        <a:rPr lang="en"/>
                        <a:t>Jim Brady and Nathan Connor</a:t>
                      </a:r>
                      <a:endParaRPr/>
                    </a:p>
                  </a:txBody>
                  <a:tcPr marT="91425" marB="91425" marR="91425" marL="91425"/>
                </a:tc>
                <a:tc>
                  <a:txBody>
                    <a:bodyPr/>
                    <a:lstStyle/>
                    <a:p>
                      <a:pPr indent="0" lvl="0" marL="0" rtl="0" algn="l">
                        <a:spcBef>
                          <a:spcPts val="0"/>
                        </a:spcBef>
                        <a:spcAft>
                          <a:spcPts val="0"/>
                        </a:spcAft>
                        <a:buNone/>
                      </a:pPr>
                      <a:r>
                        <a:rPr lang="en"/>
                        <a:t>Lack of handling advanced </a:t>
                      </a:r>
                      <a:r>
                        <a:rPr lang="en"/>
                        <a:t>technical</a:t>
                      </a:r>
                      <a:r>
                        <a:rPr lang="en"/>
                        <a:t> requirements</a:t>
                      </a:r>
                      <a:endParaRPr/>
                    </a:p>
                  </a:txBody>
                  <a:tcPr marT="91425" marB="91425" marR="91425" marL="91425"/>
                </a:tc>
              </a:tr>
              <a:tr h="381000">
                <a:tc>
                  <a:txBody>
                    <a:bodyPr/>
                    <a:lstStyle/>
                    <a:p>
                      <a:pPr indent="0" lvl="0" marL="0" rtl="0" algn="l">
                        <a:spcBef>
                          <a:spcPts val="0"/>
                        </a:spcBef>
                        <a:spcAft>
                          <a:spcPts val="0"/>
                        </a:spcAft>
                        <a:buNone/>
                      </a:pPr>
                      <a:r>
                        <a:rPr lang="en"/>
                        <a:t>John Smith</a:t>
                      </a:r>
                      <a:endParaRPr/>
                    </a:p>
                  </a:txBody>
                  <a:tcPr marT="91425" marB="91425" marR="91425" marL="91425"/>
                </a:tc>
                <a:tc>
                  <a:txBody>
                    <a:bodyPr/>
                    <a:lstStyle/>
                    <a:p>
                      <a:pPr indent="0" lvl="0" marL="0" rtl="0" algn="l">
                        <a:spcBef>
                          <a:spcPts val="0"/>
                        </a:spcBef>
                        <a:spcAft>
                          <a:spcPts val="0"/>
                        </a:spcAft>
                        <a:buNone/>
                      </a:pPr>
                      <a:r>
                        <a:rPr lang="en"/>
                        <a:t>Lack of team communication skills, blocked by </a:t>
                      </a:r>
                      <a:r>
                        <a:rPr lang="en"/>
                        <a:t>facilities</a:t>
                      </a:r>
                      <a:endParaRPr/>
                    </a:p>
                  </a:txBody>
                  <a:tcPr marT="91425" marB="91425" marR="91425" marL="91425"/>
                </a:tc>
              </a:tr>
              <a:tr h="381000">
                <a:tc>
                  <a:txBody>
                    <a:bodyPr/>
                    <a:lstStyle/>
                    <a:p>
                      <a:pPr indent="0" lvl="0" marL="0" rtl="0" algn="l">
                        <a:spcBef>
                          <a:spcPts val="0"/>
                        </a:spcBef>
                        <a:spcAft>
                          <a:spcPts val="0"/>
                        </a:spcAft>
                        <a:buNone/>
                      </a:pPr>
                      <a:r>
                        <a:rPr lang="en"/>
                        <a:t>All Developers</a:t>
                      </a:r>
                      <a:endParaRPr/>
                    </a:p>
                  </a:txBody>
                  <a:tcPr marT="91425" marB="91425" marR="91425" marL="91425"/>
                </a:tc>
                <a:tc>
                  <a:txBody>
                    <a:bodyPr/>
                    <a:lstStyle/>
                    <a:p>
                      <a:pPr indent="0" lvl="0" marL="0" rtl="0" algn="l">
                        <a:spcBef>
                          <a:spcPts val="0"/>
                        </a:spcBef>
                        <a:spcAft>
                          <a:spcPts val="0"/>
                        </a:spcAft>
                        <a:buNone/>
                      </a:pPr>
                      <a:r>
                        <a:rPr lang="en"/>
                        <a:t>Lack of consistent coding standards, lack of trust</a:t>
                      </a:r>
                      <a:endParaRPr/>
                    </a:p>
                  </a:txBody>
                  <a:tcPr marT="91425" marB="91425" marR="91425" marL="91425"/>
                </a:tc>
              </a:tr>
              <a:tr h="381000">
                <a:tc>
                  <a:txBody>
                    <a:bodyPr/>
                    <a:lstStyle/>
                    <a:p>
                      <a:pPr indent="0" lvl="0" marL="0" rtl="0" algn="l">
                        <a:spcBef>
                          <a:spcPts val="0"/>
                        </a:spcBef>
                        <a:spcAft>
                          <a:spcPts val="0"/>
                        </a:spcAft>
                        <a:buNone/>
                      </a:pPr>
                      <a:r>
                        <a:rPr lang="en"/>
                        <a:t>Jerry Holden</a:t>
                      </a:r>
                      <a:endParaRPr/>
                    </a:p>
                  </a:txBody>
                  <a:tcPr marT="91425" marB="91425" marR="91425" marL="91425"/>
                </a:tc>
                <a:tc>
                  <a:txBody>
                    <a:bodyPr/>
                    <a:lstStyle/>
                    <a:p>
                      <a:pPr indent="0" lvl="0" marL="0" rtl="0" algn="l">
                        <a:spcBef>
                          <a:spcPts val="0"/>
                        </a:spcBef>
                        <a:spcAft>
                          <a:spcPts val="0"/>
                        </a:spcAft>
                        <a:buNone/>
                      </a:pPr>
                      <a:r>
                        <a:rPr lang="en"/>
                        <a:t>Requirements are frozen early by the analyst</a:t>
                      </a:r>
                      <a:endParaRPr/>
                    </a:p>
                  </a:txBody>
                  <a:tcPr marT="91425" marB="91425" marR="91425" marL="91425"/>
                </a:tc>
              </a:tr>
              <a:tr h="381000">
                <a:tc>
                  <a:txBody>
                    <a:bodyPr/>
                    <a:lstStyle/>
                    <a:p>
                      <a:pPr indent="0" lvl="0" marL="0" rtl="0" algn="l">
                        <a:spcBef>
                          <a:spcPts val="0"/>
                        </a:spcBef>
                        <a:spcAft>
                          <a:spcPts val="0"/>
                        </a:spcAft>
                        <a:buNone/>
                      </a:pPr>
                      <a:r>
                        <a:rPr lang="en"/>
                        <a:t>James Cowx</a:t>
                      </a:r>
                      <a:endParaRPr/>
                    </a:p>
                  </a:txBody>
                  <a:tcPr marT="91425" marB="91425" marR="91425" marL="91425"/>
                </a:tc>
                <a:tc>
                  <a:txBody>
                    <a:bodyPr/>
                    <a:lstStyle/>
                    <a:p>
                      <a:pPr indent="0" lvl="0" marL="0" rtl="0" algn="l">
                        <a:spcBef>
                          <a:spcPts val="0"/>
                        </a:spcBef>
                        <a:spcAft>
                          <a:spcPts val="0"/>
                        </a:spcAft>
                        <a:buNone/>
                      </a:pPr>
                      <a:r>
                        <a:rPr lang="en"/>
                        <a:t>Customer feedbacks received late, or after launch</a:t>
                      </a:r>
                      <a:endParaRPr/>
                    </a:p>
                  </a:txBody>
                  <a:tcPr marT="91425" marB="91425" marR="91425" marL="91425"/>
                </a:tc>
              </a:tr>
              <a:tr h="381000">
                <a:tc>
                  <a:txBody>
                    <a:bodyPr/>
                    <a:lstStyle/>
                    <a:p>
                      <a:pPr indent="0" lvl="0" marL="0" rtl="0" algn="l">
                        <a:spcBef>
                          <a:spcPts val="0"/>
                        </a:spcBef>
                        <a:spcAft>
                          <a:spcPts val="0"/>
                        </a:spcAft>
                        <a:buNone/>
                      </a:pPr>
                      <a:r>
                        <a:rPr lang="en"/>
                        <a:t>Holly Vogt</a:t>
                      </a:r>
                      <a:endParaRPr/>
                    </a:p>
                  </a:txBody>
                  <a:tcPr marT="91425" marB="91425" marR="91425" marL="91425"/>
                </a:tc>
                <a:tc>
                  <a:txBody>
                    <a:bodyPr/>
                    <a:lstStyle/>
                    <a:p>
                      <a:pPr indent="0" lvl="0" marL="0" rtl="0" algn="l">
                        <a:spcBef>
                          <a:spcPts val="0"/>
                        </a:spcBef>
                        <a:spcAft>
                          <a:spcPts val="0"/>
                        </a:spcAft>
                        <a:buNone/>
                      </a:pPr>
                      <a:r>
                        <a:rPr lang="en"/>
                        <a:t>Prefers one to one call over team meeting for proper knowledge transfer</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99" name="Google Shape;199;p40"/>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Appendix 2 - Training &amp; Coaching Plan</a:t>
            </a:r>
            <a:endParaRPr/>
          </a:p>
        </p:txBody>
      </p:sp>
      <p:graphicFrame>
        <p:nvGraphicFramePr>
          <p:cNvPr id="200" name="Google Shape;200;p40"/>
          <p:cNvGraphicFramePr/>
          <p:nvPr/>
        </p:nvGraphicFramePr>
        <p:xfrm>
          <a:off x="893425" y="1200625"/>
          <a:ext cx="3000000" cy="3000000"/>
        </p:xfrm>
        <a:graphic>
          <a:graphicData uri="http://schemas.openxmlformats.org/drawingml/2006/table">
            <a:tbl>
              <a:tblPr>
                <a:noFill/>
                <a:tableStyleId>{B13B34A1-41F1-4AB2-ACCF-350EC407FD06}</a:tableStyleId>
              </a:tblPr>
              <a:tblGrid>
                <a:gridCol w="3619500"/>
                <a:gridCol w="3619500"/>
              </a:tblGrid>
              <a:tr h="381000">
                <a:tc>
                  <a:txBody>
                    <a:bodyPr/>
                    <a:lstStyle/>
                    <a:p>
                      <a:pPr indent="0" lvl="0" marL="0" rtl="0" algn="ctr">
                        <a:spcBef>
                          <a:spcPts val="0"/>
                        </a:spcBef>
                        <a:spcAft>
                          <a:spcPts val="0"/>
                        </a:spcAft>
                        <a:buNone/>
                      </a:pPr>
                      <a:r>
                        <a:rPr b="1" lang="en">
                          <a:solidFill>
                            <a:srgbClr val="FAFBFC"/>
                          </a:solidFill>
                        </a:rPr>
                        <a:t>Training Topic</a:t>
                      </a:r>
                      <a:endParaRPr b="1">
                        <a:solidFill>
                          <a:srgbClr val="FAFBFC"/>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b="1" lang="en">
                          <a:solidFill>
                            <a:srgbClr val="FAFBFC"/>
                          </a:solidFill>
                        </a:rPr>
                        <a:t>Participants</a:t>
                      </a:r>
                      <a:endParaRPr b="1">
                        <a:solidFill>
                          <a:srgbClr val="FAFBFC"/>
                        </a:solidFill>
                      </a:endParaRPr>
                    </a:p>
                  </a:txBody>
                  <a:tcPr marT="91425" marB="91425" marR="91425" marL="91425">
                    <a:solidFill>
                      <a:schemeClr val="dk1"/>
                    </a:solidFill>
                  </a:tcPr>
                </a:tc>
              </a:tr>
              <a:tr h="381000">
                <a:tc>
                  <a:txBody>
                    <a:bodyPr/>
                    <a:lstStyle/>
                    <a:p>
                      <a:pPr indent="0" lvl="0" marL="0" rtl="0" algn="l">
                        <a:spcBef>
                          <a:spcPts val="0"/>
                        </a:spcBef>
                        <a:spcAft>
                          <a:spcPts val="0"/>
                        </a:spcAft>
                        <a:buNone/>
                      </a:pPr>
                      <a:r>
                        <a:rPr lang="en"/>
                        <a:t>Empathy and Team Communication</a:t>
                      </a:r>
                      <a:endParaRPr/>
                    </a:p>
                  </a:txBody>
                  <a:tcPr marT="91425" marB="91425" marR="91425" marL="91425"/>
                </a:tc>
                <a:tc>
                  <a:txBody>
                    <a:bodyPr/>
                    <a:lstStyle/>
                    <a:p>
                      <a:pPr indent="0" lvl="0" marL="0" rtl="0" algn="l">
                        <a:spcBef>
                          <a:spcPts val="0"/>
                        </a:spcBef>
                        <a:spcAft>
                          <a:spcPts val="0"/>
                        </a:spcAft>
                        <a:buNone/>
                      </a:pPr>
                      <a:r>
                        <a:rPr lang="en"/>
                        <a:t>Jane Doe, John Smith, Jerry Holden</a:t>
                      </a:r>
                      <a:endParaRPr/>
                    </a:p>
                  </a:txBody>
                  <a:tcPr marT="91425" marB="91425" marR="91425" marL="91425"/>
                </a:tc>
              </a:tr>
              <a:tr h="381000">
                <a:tc>
                  <a:txBody>
                    <a:bodyPr/>
                    <a:lstStyle/>
                    <a:p>
                      <a:pPr indent="0" lvl="0" marL="0" rtl="0" algn="l">
                        <a:spcBef>
                          <a:spcPts val="0"/>
                        </a:spcBef>
                        <a:spcAft>
                          <a:spcPts val="0"/>
                        </a:spcAft>
                        <a:buNone/>
                      </a:pPr>
                      <a:r>
                        <a:rPr lang="en"/>
                        <a:t>Interpersonal Communication</a:t>
                      </a:r>
                      <a:endParaRPr/>
                    </a:p>
                  </a:txBody>
                  <a:tcPr marT="91425" marB="91425" marR="91425" marL="91425"/>
                </a:tc>
                <a:tc>
                  <a:txBody>
                    <a:bodyPr/>
                    <a:lstStyle/>
                    <a:p>
                      <a:pPr indent="0" lvl="0" marL="0" rtl="0" algn="l">
                        <a:spcBef>
                          <a:spcPts val="0"/>
                        </a:spcBef>
                        <a:spcAft>
                          <a:spcPts val="0"/>
                        </a:spcAft>
                        <a:buNone/>
                      </a:pPr>
                      <a:r>
                        <a:rPr lang="en"/>
                        <a:t>John Smith (One to One Coaching)</a:t>
                      </a:r>
                      <a:endParaRPr/>
                    </a:p>
                  </a:txBody>
                  <a:tcPr marT="91425" marB="91425" marR="91425" marL="91425"/>
                </a:tc>
              </a:tr>
              <a:tr h="381000">
                <a:tc>
                  <a:txBody>
                    <a:bodyPr/>
                    <a:lstStyle/>
                    <a:p>
                      <a:pPr indent="0" lvl="0" marL="0" rtl="0" algn="l">
                        <a:spcBef>
                          <a:spcPts val="0"/>
                        </a:spcBef>
                        <a:spcAft>
                          <a:spcPts val="0"/>
                        </a:spcAft>
                        <a:buNone/>
                      </a:pPr>
                      <a:r>
                        <a:rPr lang="en"/>
                        <a:t>Requirement handling + Knowledge transfer facilitation</a:t>
                      </a:r>
                      <a:endParaRPr/>
                    </a:p>
                  </a:txBody>
                  <a:tcPr marT="91425" marB="91425" marR="91425" marL="91425"/>
                </a:tc>
                <a:tc>
                  <a:txBody>
                    <a:bodyPr/>
                    <a:lstStyle/>
                    <a:p>
                      <a:pPr indent="0" lvl="0" marL="0" rtl="0" algn="l">
                        <a:spcBef>
                          <a:spcPts val="0"/>
                        </a:spcBef>
                        <a:spcAft>
                          <a:spcPts val="0"/>
                        </a:spcAft>
                        <a:buNone/>
                      </a:pPr>
                      <a:r>
                        <a:rPr lang="en"/>
                        <a:t>Jim Brady, Nathan Connor, Venkat Ragu, Ali Khan</a:t>
                      </a:r>
                      <a:endParaRPr/>
                    </a:p>
                  </a:txBody>
                  <a:tcPr marT="91425" marB="91425" marR="91425" marL="91425"/>
                </a:tc>
              </a:tr>
              <a:tr h="381000">
                <a:tc>
                  <a:txBody>
                    <a:bodyPr/>
                    <a:lstStyle/>
                    <a:p>
                      <a:pPr indent="0" lvl="0" marL="0" rtl="0" algn="l">
                        <a:spcBef>
                          <a:spcPts val="0"/>
                        </a:spcBef>
                        <a:spcAft>
                          <a:spcPts val="0"/>
                        </a:spcAft>
                        <a:buNone/>
                      </a:pPr>
                      <a:r>
                        <a:rPr lang="en"/>
                        <a:t>Scrum Methodologies Training </a:t>
                      </a:r>
                      <a:endParaRPr/>
                    </a:p>
                  </a:txBody>
                  <a:tcPr marT="91425" marB="91425" marR="91425" marL="91425"/>
                </a:tc>
                <a:tc>
                  <a:txBody>
                    <a:bodyPr/>
                    <a:lstStyle/>
                    <a:p>
                      <a:pPr indent="0" lvl="0" marL="0" rtl="0" algn="l">
                        <a:spcBef>
                          <a:spcPts val="0"/>
                        </a:spcBef>
                        <a:spcAft>
                          <a:spcPts val="0"/>
                        </a:spcAft>
                        <a:buNone/>
                      </a:pPr>
                      <a:r>
                        <a:rPr lang="en"/>
                        <a:t>The Complete Team </a:t>
                      </a:r>
                      <a:endParaRPr/>
                    </a:p>
                  </a:txBody>
                  <a:tcPr marT="91425" marB="91425" marR="91425" marL="91425"/>
                </a:tc>
              </a:tr>
              <a:tr h="381000">
                <a:tc>
                  <a:txBody>
                    <a:bodyPr/>
                    <a:lstStyle/>
                    <a:p>
                      <a:pPr indent="0" lvl="0" marL="0" rtl="0" algn="l">
                        <a:spcBef>
                          <a:spcPts val="0"/>
                        </a:spcBef>
                        <a:spcAft>
                          <a:spcPts val="0"/>
                        </a:spcAft>
                        <a:buNone/>
                      </a:pPr>
                      <a:r>
                        <a:rPr lang="en"/>
                        <a:t>Team Management</a:t>
                      </a:r>
                      <a:endParaRPr/>
                    </a:p>
                  </a:txBody>
                  <a:tcPr marT="91425" marB="91425" marR="91425" marL="91425"/>
                </a:tc>
                <a:tc>
                  <a:txBody>
                    <a:bodyPr/>
                    <a:lstStyle/>
                    <a:p>
                      <a:pPr indent="0" lvl="0" marL="0" rtl="0" algn="l">
                        <a:spcBef>
                          <a:spcPts val="0"/>
                        </a:spcBef>
                        <a:spcAft>
                          <a:spcPts val="0"/>
                        </a:spcAft>
                        <a:buNone/>
                      </a:pPr>
                      <a:r>
                        <a:rPr lang="en"/>
                        <a:t>Jane Doe (One to One Coaching)</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1"/>
          <p:cNvSpPr txBox="1"/>
          <p:nvPr/>
        </p:nvSpPr>
        <p:spPr>
          <a:xfrm>
            <a:off x="457200" y="1876350"/>
            <a:ext cx="8229600" cy="1069800"/>
          </a:xfrm>
          <a:prstGeom prst="rect">
            <a:avLst/>
          </a:prstGeom>
          <a:noFill/>
          <a:ln>
            <a:noFill/>
          </a:ln>
        </p:spPr>
        <p:txBody>
          <a:bodyPr anchorCtr="0" anchor="b" bIns="34275" lIns="34275" spcFirstLastPara="1" rIns="34275" wrap="square" tIns="34275">
            <a:spAutoFit/>
          </a:bodyPr>
          <a:lstStyle/>
          <a:p>
            <a:pPr indent="0" lvl="0" marL="0" rtl="0" algn="ctr">
              <a:lnSpc>
                <a:spcPct val="120000"/>
              </a:lnSpc>
              <a:spcBef>
                <a:spcPts val="0"/>
              </a:spcBef>
              <a:spcAft>
                <a:spcPts val="0"/>
              </a:spcAft>
              <a:buNone/>
            </a:pPr>
            <a:r>
              <a:rPr b="1" lang="en" sz="6500">
                <a:solidFill>
                  <a:srgbClr val="FFFFFF"/>
                </a:solidFill>
                <a:latin typeface="Open Sans"/>
                <a:ea typeface="Open Sans"/>
                <a:cs typeface="Open Sans"/>
                <a:sym typeface="Open Sans"/>
              </a:rPr>
              <a:t>Thank You</a:t>
            </a:r>
            <a:endParaRPr b="1" sz="6500">
              <a:solidFill>
                <a:srgbClr val="FFFFFF"/>
              </a:solidFill>
              <a:latin typeface="Open Sans"/>
              <a:ea typeface="Open Sans"/>
              <a:cs typeface="Open Sans"/>
              <a:sym typeface="Open Sans"/>
            </a:endParaRPr>
          </a:p>
        </p:txBody>
      </p:sp>
      <p:cxnSp>
        <p:nvCxnSpPr>
          <p:cNvPr id="206" name="Google Shape;206;p41"/>
          <p:cNvCxnSpPr/>
          <p:nvPr/>
        </p:nvCxnSpPr>
        <p:spPr>
          <a:xfrm>
            <a:off x="2005650" y="3022275"/>
            <a:ext cx="5132700" cy="0"/>
          </a:xfrm>
          <a:prstGeom prst="straightConnector1">
            <a:avLst/>
          </a:prstGeom>
          <a:noFill/>
          <a:ln cap="flat" cmpd="sng" w="76200">
            <a:solidFill>
              <a:srgbClr val="FFFFFF"/>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457200" y="1295400"/>
            <a:ext cx="8229600" cy="1390800"/>
          </a:xfrm>
          <a:prstGeom prst="rect">
            <a:avLst/>
          </a:prstGeom>
        </p:spPr>
        <p:txBody>
          <a:bodyPr anchorCtr="0" anchor="b" bIns="34275" lIns="34275" spcFirstLastPara="1" rIns="34275" wrap="square" tIns="34275">
            <a:noAutofit/>
          </a:bodyPr>
          <a:lstStyle/>
          <a:p>
            <a:pPr indent="0" lvl="0" marL="0" rtl="0" algn="l">
              <a:spcBef>
                <a:spcPts val="0"/>
              </a:spcBef>
              <a:spcAft>
                <a:spcPts val="0"/>
              </a:spcAft>
              <a:buNone/>
            </a:pPr>
            <a:r>
              <a:rPr lang="en" sz="4200"/>
              <a:t>Onboarding the Team</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2"/>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42" name="Google Shape;142;p32"/>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Agile Benefits for the Team</a:t>
            </a:r>
            <a:endParaRPr/>
          </a:p>
        </p:txBody>
      </p:sp>
      <p:sp>
        <p:nvSpPr>
          <p:cNvPr id="143" name="Google Shape;143;p32"/>
          <p:cNvSpPr txBox="1"/>
          <p:nvPr>
            <p:ph idx="1" type="body"/>
          </p:nvPr>
        </p:nvSpPr>
        <p:spPr>
          <a:xfrm>
            <a:off x="457200" y="1174350"/>
            <a:ext cx="8229600" cy="2229300"/>
          </a:xfrm>
          <a:prstGeom prst="rect">
            <a:avLst/>
          </a:prstGeom>
        </p:spPr>
        <p:txBody>
          <a:bodyPr anchorCtr="0" anchor="t" bIns="34275" lIns="34275" spcFirstLastPara="1" rIns="34275" wrap="square" tIns="34275">
            <a:noAutofit/>
          </a:bodyPr>
          <a:lstStyle/>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Allow for Increased flexibility in teams </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Allow for greater collaboration </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Faster time for launching product to the market </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More Transparency </a:t>
            </a:r>
            <a:endParaRPr>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
                <a:solidFill>
                  <a:schemeClr val="dk1"/>
                </a:solidFill>
              </a:rPr>
              <a:t>Allows for continu</a:t>
            </a:r>
            <a:r>
              <a:rPr lang="en">
                <a:solidFill>
                  <a:schemeClr val="dk1"/>
                </a:solidFill>
              </a:rPr>
              <a:t>ou</a:t>
            </a:r>
            <a:r>
              <a:rPr lang="en">
                <a:solidFill>
                  <a:schemeClr val="dk1"/>
                </a:solidFill>
              </a:rPr>
              <a:t>s Improvements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3"/>
          <p:cNvSpPr txBox="1"/>
          <p:nvPr>
            <p:ph type="title"/>
          </p:nvPr>
        </p:nvSpPr>
        <p:spPr>
          <a:xfrm>
            <a:off x="457200" y="1295400"/>
            <a:ext cx="8229600" cy="1390800"/>
          </a:xfrm>
          <a:prstGeom prst="rect">
            <a:avLst/>
          </a:prstGeom>
        </p:spPr>
        <p:txBody>
          <a:bodyPr anchorCtr="0" anchor="b" bIns="34275" lIns="34275" spcFirstLastPara="1" rIns="34275" wrap="square" tIns="34275">
            <a:noAutofit/>
          </a:bodyPr>
          <a:lstStyle/>
          <a:p>
            <a:pPr indent="0" lvl="0" marL="0" rtl="0" algn="l">
              <a:spcBef>
                <a:spcPts val="0"/>
              </a:spcBef>
              <a:spcAft>
                <a:spcPts val="0"/>
              </a:spcAft>
              <a:buNone/>
            </a:pPr>
            <a:r>
              <a:rPr lang="en" sz="4200"/>
              <a:t>Agile Practice</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4"/>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54" name="Google Shape;154;p34"/>
          <p:cNvSpPr txBox="1"/>
          <p:nvPr>
            <p:ph type="title"/>
          </p:nvPr>
        </p:nvSpPr>
        <p:spPr>
          <a:xfrm>
            <a:off x="457200" y="19605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Recommendations for Information Radiators</a:t>
            </a:r>
            <a:endParaRPr/>
          </a:p>
        </p:txBody>
      </p:sp>
      <p:sp>
        <p:nvSpPr>
          <p:cNvPr id="155" name="Google Shape;155;p34"/>
          <p:cNvSpPr txBox="1"/>
          <p:nvPr/>
        </p:nvSpPr>
        <p:spPr>
          <a:xfrm>
            <a:off x="457200" y="1339500"/>
            <a:ext cx="4492800" cy="1405800"/>
          </a:xfrm>
          <a:prstGeom prst="rect">
            <a:avLst/>
          </a:prstGeom>
          <a:noFill/>
          <a:ln>
            <a:noFill/>
          </a:ln>
        </p:spPr>
        <p:txBody>
          <a:bodyPr anchorCtr="0" anchor="ctr" bIns="34275" lIns="34275" spcFirstLastPara="1" rIns="34275" wrap="square" tIns="34275">
            <a:spAutoFit/>
          </a:bodyPr>
          <a:lstStyle/>
          <a:p>
            <a:pPr indent="0" lvl="0" marL="0" rtl="0" algn="l">
              <a:spcBef>
                <a:spcPts val="700"/>
              </a:spcBef>
              <a:spcAft>
                <a:spcPts val="0"/>
              </a:spcAft>
              <a:buNone/>
            </a:pPr>
            <a:r>
              <a:rPr b="1" lang="en" sz="1800">
                <a:solidFill>
                  <a:srgbClr val="2D3D4A"/>
                </a:solidFill>
                <a:latin typeface="Open Sans"/>
                <a:ea typeface="Open Sans"/>
                <a:cs typeface="Open Sans"/>
                <a:sym typeface="Open Sans"/>
              </a:rPr>
              <a:t>Information Radiator 01: Burndown Chart: </a:t>
            </a:r>
            <a:endParaRPr b="1" sz="1800">
              <a:solidFill>
                <a:srgbClr val="2D3D4A"/>
              </a:solidFill>
              <a:latin typeface="Open Sans"/>
              <a:ea typeface="Open Sans"/>
              <a:cs typeface="Open Sans"/>
              <a:sym typeface="Open Sans"/>
            </a:endParaRPr>
          </a:p>
          <a:p>
            <a:pPr indent="0" lvl="0" marL="0" rtl="0" algn="l">
              <a:spcBef>
                <a:spcPts val="700"/>
              </a:spcBef>
              <a:spcAft>
                <a:spcPts val="0"/>
              </a:spcAft>
              <a:buNone/>
            </a:pPr>
            <a:r>
              <a:rPr lang="en" sz="1500">
                <a:solidFill>
                  <a:srgbClr val="2E3D49"/>
                </a:solidFill>
              </a:rPr>
              <a:t>A burndown chart shows the amount of work that has been completed in an epic or sprint, and the total work remaining.</a:t>
            </a:r>
            <a:endParaRPr sz="1800">
              <a:solidFill>
                <a:srgbClr val="2D3D4A"/>
              </a:solidFill>
              <a:latin typeface="Open Sans"/>
              <a:ea typeface="Open Sans"/>
              <a:cs typeface="Open Sans"/>
              <a:sym typeface="Open Sans"/>
            </a:endParaRPr>
          </a:p>
        </p:txBody>
      </p:sp>
      <p:pic>
        <p:nvPicPr>
          <p:cNvPr id="156" name="Google Shape;156;p34"/>
          <p:cNvPicPr preferRelativeResize="0"/>
          <p:nvPr/>
        </p:nvPicPr>
        <p:blipFill>
          <a:blip r:embed="rId3">
            <a:alphaModFix/>
          </a:blip>
          <a:stretch>
            <a:fillRect/>
          </a:stretch>
        </p:blipFill>
        <p:spPr>
          <a:xfrm>
            <a:off x="5290300" y="1164927"/>
            <a:ext cx="3353010" cy="2162449"/>
          </a:xfrm>
          <a:prstGeom prst="rect">
            <a:avLst/>
          </a:prstGeom>
          <a:noFill/>
          <a:ln>
            <a:noFill/>
          </a:ln>
        </p:spPr>
      </p:pic>
      <p:sp>
        <p:nvSpPr>
          <p:cNvPr id="157" name="Google Shape;157;p34"/>
          <p:cNvSpPr txBox="1"/>
          <p:nvPr/>
        </p:nvSpPr>
        <p:spPr>
          <a:xfrm>
            <a:off x="457200" y="2979525"/>
            <a:ext cx="5710800" cy="1659900"/>
          </a:xfrm>
          <a:prstGeom prst="rect">
            <a:avLst/>
          </a:prstGeom>
          <a:noFill/>
          <a:ln>
            <a:noFill/>
          </a:ln>
        </p:spPr>
        <p:txBody>
          <a:bodyPr anchorCtr="0" anchor="t" bIns="91425" lIns="91425" spcFirstLastPara="1" rIns="91425" wrap="square" tIns="91425">
            <a:spAutoFit/>
          </a:bodyPr>
          <a:lstStyle/>
          <a:p>
            <a:pPr indent="0" lvl="0" marL="0" rtl="0" algn="l">
              <a:spcBef>
                <a:spcPts val="700"/>
              </a:spcBef>
              <a:spcAft>
                <a:spcPts val="0"/>
              </a:spcAft>
              <a:buNone/>
            </a:pPr>
            <a:r>
              <a:rPr b="1" lang="en" sz="1800">
                <a:solidFill>
                  <a:srgbClr val="2D3D4A"/>
                </a:solidFill>
                <a:latin typeface="Open Sans"/>
                <a:ea typeface="Open Sans"/>
                <a:cs typeface="Open Sans"/>
                <a:sym typeface="Open Sans"/>
              </a:rPr>
              <a:t>Benefit of the Information Radiator</a:t>
            </a:r>
            <a:endParaRPr b="1" sz="1800">
              <a:solidFill>
                <a:srgbClr val="2D3D4A"/>
              </a:solidFill>
              <a:latin typeface="Open Sans"/>
              <a:ea typeface="Open Sans"/>
              <a:cs typeface="Open Sans"/>
              <a:sym typeface="Open Sans"/>
            </a:endParaRPr>
          </a:p>
          <a:p>
            <a:pPr indent="-342900" lvl="0" marL="457200" rtl="0" algn="l">
              <a:spcBef>
                <a:spcPts val="700"/>
              </a:spcBef>
              <a:spcAft>
                <a:spcPts val="0"/>
              </a:spcAft>
              <a:buClr>
                <a:srgbClr val="2D3D4A"/>
              </a:buClr>
              <a:buSzPts val="1800"/>
              <a:buFont typeface="Open Sans"/>
              <a:buAutoNum type="arabicPeriod"/>
            </a:pPr>
            <a:r>
              <a:rPr lang="en" sz="1800">
                <a:solidFill>
                  <a:srgbClr val="2D3D4A"/>
                </a:solidFill>
                <a:latin typeface="Open Sans"/>
                <a:ea typeface="Open Sans"/>
                <a:cs typeface="Open Sans"/>
                <a:sym typeface="Open Sans"/>
              </a:rPr>
              <a:t>Helps in understanding the probability of the work being completed, </a:t>
            </a:r>
            <a:endParaRPr sz="1800">
              <a:solidFill>
                <a:srgbClr val="2D3D4A"/>
              </a:solidFill>
              <a:latin typeface="Open Sans"/>
              <a:ea typeface="Open Sans"/>
              <a:cs typeface="Open Sans"/>
              <a:sym typeface="Open Sans"/>
            </a:endParaRPr>
          </a:p>
          <a:p>
            <a:pPr indent="-342900" lvl="0" marL="457200" rtl="0" algn="l">
              <a:spcBef>
                <a:spcPts val="0"/>
              </a:spcBef>
              <a:spcAft>
                <a:spcPts val="0"/>
              </a:spcAft>
              <a:buClr>
                <a:srgbClr val="2D3D4A"/>
              </a:buClr>
              <a:buSzPts val="1800"/>
              <a:buFont typeface="Open Sans"/>
              <a:buAutoNum type="arabicPeriod"/>
            </a:pPr>
            <a:r>
              <a:rPr lang="en" sz="1800">
                <a:solidFill>
                  <a:srgbClr val="2D3D4A"/>
                </a:solidFill>
                <a:latin typeface="Open Sans"/>
                <a:ea typeface="Open Sans"/>
                <a:cs typeface="Open Sans"/>
                <a:sym typeface="Open Sans"/>
              </a:rPr>
              <a:t>Keeps the team in track on the sprint by visualizing the effective down being done</a:t>
            </a:r>
            <a:endParaRPr sz="1800">
              <a:solidFill>
                <a:srgbClr val="2D3D4A"/>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5"/>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63" name="Google Shape;163;p35"/>
          <p:cNvSpPr txBox="1"/>
          <p:nvPr>
            <p:ph type="title"/>
          </p:nvPr>
        </p:nvSpPr>
        <p:spPr>
          <a:xfrm>
            <a:off x="457200" y="3048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Recommendation for Information Radiators</a:t>
            </a:r>
            <a:endParaRPr/>
          </a:p>
        </p:txBody>
      </p:sp>
      <p:sp>
        <p:nvSpPr>
          <p:cNvPr id="164" name="Google Shape;164;p35"/>
          <p:cNvSpPr txBox="1"/>
          <p:nvPr/>
        </p:nvSpPr>
        <p:spPr>
          <a:xfrm>
            <a:off x="500700" y="1440388"/>
            <a:ext cx="4460100" cy="1267200"/>
          </a:xfrm>
          <a:prstGeom prst="rect">
            <a:avLst/>
          </a:prstGeom>
          <a:noFill/>
          <a:ln>
            <a:noFill/>
          </a:ln>
        </p:spPr>
        <p:txBody>
          <a:bodyPr anchorCtr="0" anchor="t" bIns="34275" lIns="34275" spcFirstLastPara="1" rIns="34275" wrap="square" tIns="34275">
            <a:spAutoFit/>
          </a:bodyPr>
          <a:lstStyle/>
          <a:p>
            <a:pPr indent="0" lvl="0" marL="0" rtl="0" algn="l">
              <a:spcBef>
                <a:spcPts val="0"/>
              </a:spcBef>
              <a:spcAft>
                <a:spcPts val="0"/>
              </a:spcAft>
              <a:buNone/>
            </a:pPr>
            <a:r>
              <a:rPr b="1" lang="en" sz="1800">
                <a:solidFill>
                  <a:srgbClr val="2D3D4A"/>
                </a:solidFill>
                <a:latin typeface="Open Sans"/>
                <a:ea typeface="Open Sans"/>
                <a:cs typeface="Open Sans"/>
                <a:sym typeface="Open Sans"/>
              </a:rPr>
              <a:t>Information Radiator 02: Velocity Chart</a:t>
            </a:r>
            <a:endParaRPr b="1" sz="1800">
              <a:solidFill>
                <a:srgbClr val="2D3D4A"/>
              </a:solidFill>
              <a:latin typeface="Open Sans"/>
              <a:ea typeface="Open Sans"/>
              <a:cs typeface="Open Sans"/>
              <a:sym typeface="Open Sans"/>
            </a:endParaRPr>
          </a:p>
          <a:p>
            <a:pPr indent="0" lvl="0" marL="0" rtl="0" algn="l">
              <a:spcBef>
                <a:spcPts val="700"/>
              </a:spcBef>
              <a:spcAft>
                <a:spcPts val="0"/>
              </a:spcAft>
              <a:buNone/>
            </a:pPr>
            <a:r>
              <a:rPr lang="en" sz="1800">
                <a:solidFill>
                  <a:srgbClr val="2D3D4A"/>
                </a:solidFill>
                <a:latin typeface="Open Sans"/>
                <a:ea typeface="Open Sans"/>
                <a:cs typeface="Open Sans"/>
                <a:sym typeface="Open Sans"/>
              </a:rPr>
              <a:t>It is an overview of how much has been delivered each sprint</a:t>
            </a:r>
            <a:endParaRPr sz="1800">
              <a:solidFill>
                <a:srgbClr val="2D3D4A"/>
              </a:solidFill>
              <a:latin typeface="Open Sans"/>
              <a:ea typeface="Open Sans"/>
              <a:cs typeface="Open Sans"/>
              <a:sym typeface="Open Sans"/>
            </a:endParaRPr>
          </a:p>
        </p:txBody>
      </p:sp>
      <p:pic>
        <p:nvPicPr>
          <p:cNvPr id="165" name="Google Shape;165;p35"/>
          <p:cNvPicPr preferRelativeResize="0"/>
          <p:nvPr/>
        </p:nvPicPr>
        <p:blipFill>
          <a:blip r:embed="rId3">
            <a:alphaModFix/>
          </a:blip>
          <a:stretch>
            <a:fillRect/>
          </a:stretch>
        </p:blipFill>
        <p:spPr>
          <a:xfrm>
            <a:off x="5624150" y="1066175"/>
            <a:ext cx="2936023" cy="2015624"/>
          </a:xfrm>
          <a:prstGeom prst="rect">
            <a:avLst/>
          </a:prstGeom>
          <a:noFill/>
          <a:ln>
            <a:noFill/>
          </a:ln>
        </p:spPr>
      </p:pic>
      <p:sp>
        <p:nvSpPr>
          <p:cNvPr id="166" name="Google Shape;166;p35"/>
          <p:cNvSpPr txBox="1"/>
          <p:nvPr/>
        </p:nvSpPr>
        <p:spPr>
          <a:xfrm>
            <a:off x="457200" y="2729425"/>
            <a:ext cx="7222200" cy="179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700"/>
              </a:spcBef>
              <a:spcAft>
                <a:spcPts val="0"/>
              </a:spcAft>
              <a:buNone/>
            </a:pPr>
            <a:r>
              <a:rPr b="1" lang="en" sz="1800">
                <a:solidFill>
                  <a:srgbClr val="2D3D4A"/>
                </a:solidFill>
                <a:latin typeface="Open Sans"/>
                <a:ea typeface="Open Sans"/>
                <a:cs typeface="Open Sans"/>
                <a:sym typeface="Open Sans"/>
              </a:rPr>
              <a:t>Benefit of the Information Radiator</a:t>
            </a:r>
            <a:endParaRPr b="1" sz="1800">
              <a:solidFill>
                <a:srgbClr val="2D3D4A"/>
              </a:solidFill>
              <a:latin typeface="Open Sans"/>
              <a:ea typeface="Open Sans"/>
              <a:cs typeface="Open Sans"/>
              <a:sym typeface="Open Sans"/>
            </a:endParaRPr>
          </a:p>
          <a:p>
            <a:pPr indent="-342900" lvl="0" marL="457200" rtl="0" algn="l">
              <a:lnSpc>
                <a:spcPct val="150000"/>
              </a:lnSpc>
              <a:spcBef>
                <a:spcPts val="700"/>
              </a:spcBef>
              <a:spcAft>
                <a:spcPts val="0"/>
              </a:spcAft>
              <a:buClr>
                <a:srgbClr val="2D3D4A"/>
              </a:buClr>
              <a:buSzPts val="1800"/>
              <a:buFont typeface="Open Sans"/>
              <a:buAutoNum type="arabicPeriod"/>
            </a:pPr>
            <a:r>
              <a:rPr lang="en" sz="1800">
                <a:solidFill>
                  <a:srgbClr val="2D3D4A"/>
                </a:solidFill>
                <a:latin typeface="Open Sans"/>
                <a:ea typeface="Open Sans"/>
                <a:cs typeface="Open Sans"/>
                <a:sym typeface="Open Sans"/>
              </a:rPr>
              <a:t>Can be used as a suitable indicator to find out team burnout </a:t>
            </a:r>
            <a:endParaRPr sz="1800">
              <a:solidFill>
                <a:srgbClr val="2D3D4A"/>
              </a:solidFill>
              <a:latin typeface="Open Sans"/>
              <a:ea typeface="Open Sans"/>
              <a:cs typeface="Open Sans"/>
              <a:sym typeface="Open Sans"/>
            </a:endParaRPr>
          </a:p>
          <a:p>
            <a:pPr indent="-342900" lvl="0" marL="457200" rtl="0" algn="l">
              <a:lnSpc>
                <a:spcPct val="150000"/>
              </a:lnSpc>
              <a:spcBef>
                <a:spcPts val="0"/>
              </a:spcBef>
              <a:spcAft>
                <a:spcPts val="0"/>
              </a:spcAft>
              <a:buClr>
                <a:srgbClr val="2D3D4A"/>
              </a:buClr>
              <a:buSzPts val="1800"/>
              <a:buFont typeface="Open Sans"/>
              <a:buAutoNum type="arabicPeriod"/>
            </a:pPr>
            <a:r>
              <a:rPr lang="en" sz="1800">
                <a:solidFill>
                  <a:srgbClr val="2D3D4A"/>
                </a:solidFill>
                <a:latin typeface="Open Sans"/>
                <a:ea typeface="Open Sans"/>
                <a:cs typeface="Open Sans"/>
                <a:sym typeface="Open Sans"/>
              </a:rPr>
              <a:t>Helps in understanding the teams capacity and capabilities and helps in better allocating work for the upcoming sprints</a:t>
            </a:r>
            <a:endParaRPr sz="1800">
              <a:solidFill>
                <a:srgbClr val="2D3D4A"/>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6"/>
          <p:cNvSpPr txBox="1"/>
          <p:nvPr>
            <p:ph idx="1" type="body"/>
          </p:nvPr>
        </p:nvSpPr>
        <p:spPr>
          <a:xfrm>
            <a:off x="457200" y="900000"/>
            <a:ext cx="8229600" cy="595200"/>
          </a:xfrm>
          <a:prstGeom prst="rect">
            <a:avLst/>
          </a:prstGeom>
        </p:spPr>
        <p:txBody>
          <a:bodyPr anchorCtr="0" anchor="t" bIns="34275" lIns="34275" spcFirstLastPara="1" rIns="34275" wrap="square" tIns="34275">
            <a:noAutofit/>
          </a:bodyPr>
          <a:lstStyle/>
          <a:p>
            <a:pPr indent="-260350" lvl="0" marL="457200" rtl="0" algn="l">
              <a:spcBef>
                <a:spcPts val="0"/>
              </a:spcBef>
              <a:spcAft>
                <a:spcPts val="0"/>
              </a:spcAft>
              <a:buSzPts val="500"/>
              <a:buChar char="●"/>
            </a:pPr>
            <a:r>
              <a:rPr lang="en"/>
              <a:t>If you are using Scrum, you should follow the Scrum Guide</a:t>
            </a:r>
            <a:endParaRPr/>
          </a:p>
        </p:txBody>
      </p:sp>
      <p:sp>
        <p:nvSpPr>
          <p:cNvPr id="172" name="Google Shape;172;p36"/>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73" name="Google Shape;173;p36"/>
          <p:cNvSpPr txBox="1"/>
          <p:nvPr>
            <p:ph type="title"/>
          </p:nvPr>
        </p:nvSpPr>
        <p:spPr>
          <a:xfrm>
            <a:off x="404950" y="81175"/>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Ceremony Schedule &amp; Each Agenda</a:t>
            </a:r>
            <a:endParaRPr/>
          </a:p>
        </p:txBody>
      </p:sp>
      <p:graphicFrame>
        <p:nvGraphicFramePr>
          <p:cNvPr id="174" name="Google Shape;174;p36"/>
          <p:cNvGraphicFramePr/>
          <p:nvPr/>
        </p:nvGraphicFramePr>
        <p:xfrm>
          <a:off x="297300" y="725250"/>
          <a:ext cx="3000000" cy="3000000"/>
        </p:xfrm>
        <a:graphic>
          <a:graphicData uri="http://schemas.openxmlformats.org/drawingml/2006/table">
            <a:tbl>
              <a:tblPr>
                <a:noFill/>
                <a:tableStyleId>{B13B34A1-41F1-4AB2-ACCF-350EC407FD06}</a:tableStyleId>
              </a:tblPr>
              <a:tblGrid>
                <a:gridCol w="1563050"/>
                <a:gridCol w="2814625"/>
                <a:gridCol w="1355400"/>
                <a:gridCol w="1193350"/>
                <a:gridCol w="1410825"/>
              </a:tblGrid>
              <a:tr h="414925">
                <a:tc>
                  <a:txBody>
                    <a:bodyPr/>
                    <a:lstStyle/>
                    <a:p>
                      <a:pPr indent="0" lvl="0" marL="0" rtl="0" algn="l">
                        <a:spcBef>
                          <a:spcPts val="0"/>
                        </a:spcBef>
                        <a:spcAft>
                          <a:spcPts val="0"/>
                        </a:spcAft>
                        <a:buNone/>
                      </a:pPr>
                      <a:r>
                        <a:rPr b="1" lang="en">
                          <a:solidFill>
                            <a:srgbClr val="E8E8E8"/>
                          </a:solidFill>
                        </a:rPr>
                        <a:t>Event Name</a:t>
                      </a:r>
                      <a:endParaRPr b="1">
                        <a:solidFill>
                          <a:srgbClr val="E8E8E8"/>
                        </a:solidFill>
                      </a:endParaRPr>
                    </a:p>
                  </a:txBody>
                  <a:tcPr marT="91425" marB="91425" marR="91425" marL="91425">
                    <a:lnL cap="flat" cmpd="sng" w="9525">
                      <a:solidFill>
                        <a:srgbClr val="2E3D49"/>
                      </a:solidFill>
                      <a:prstDash val="solid"/>
                      <a:round/>
                      <a:headEnd len="sm" w="sm" type="none"/>
                      <a:tailEnd len="sm" w="sm" type="none"/>
                    </a:lnL>
                    <a:lnR cap="flat" cmpd="sng" w="9525">
                      <a:solidFill>
                        <a:srgbClr val="2E3D49"/>
                      </a:solidFill>
                      <a:prstDash val="solid"/>
                      <a:round/>
                      <a:headEnd len="sm" w="sm" type="none"/>
                      <a:tailEnd len="sm" w="sm" type="none"/>
                    </a:lnR>
                    <a:lnT cap="flat" cmpd="sng" w="9525">
                      <a:solidFill>
                        <a:srgbClr val="2E3D49"/>
                      </a:solidFill>
                      <a:prstDash val="solid"/>
                      <a:round/>
                      <a:headEnd len="sm" w="sm" type="none"/>
                      <a:tailEnd len="sm" w="sm" type="none"/>
                    </a:lnT>
                    <a:lnB cap="flat" cmpd="sng" w="9525">
                      <a:solidFill>
                        <a:srgbClr val="2E3D49"/>
                      </a:solidFill>
                      <a:prstDash val="solid"/>
                      <a:round/>
                      <a:headEnd len="sm" w="sm" type="none"/>
                      <a:tailEnd len="sm" w="sm" type="none"/>
                    </a:lnB>
                    <a:solidFill>
                      <a:srgbClr val="2E3D49"/>
                    </a:solidFill>
                  </a:tcPr>
                </a:tc>
                <a:tc>
                  <a:txBody>
                    <a:bodyPr/>
                    <a:lstStyle/>
                    <a:p>
                      <a:pPr indent="0" lvl="0" marL="0" rtl="0" algn="l">
                        <a:spcBef>
                          <a:spcPts val="0"/>
                        </a:spcBef>
                        <a:spcAft>
                          <a:spcPts val="0"/>
                        </a:spcAft>
                        <a:buNone/>
                      </a:pPr>
                      <a:r>
                        <a:rPr b="1" lang="en">
                          <a:solidFill>
                            <a:srgbClr val="E8E8E8"/>
                          </a:solidFill>
                        </a:rPr>
                        <a:t>Agenda</a:t>
                      </a:r>
                      <a:endParaRPr b="1">
                        <a:solidFill>
                          <a:srgbClr val="E8E8E8"/>
                        </a:solidFill>
                      </a:endParaRPr>
                    </a:p>
                  </a:txBody>
                  <a:tcPr marT="91425" marB="91425" marR="91425" marL="91425">
                    <a:lnL cap="flat" cmpd="sng" w="9525">
                      <a:solidFill>
                        <a:srgbClr val="2E3D49"/>
                      </a:solidFill>
                      <a:prstDash val="solid"/>
                      <a:round/>
                      <a:headEnd len="sm" w="sm" type="none"/>
                      <a:tailEnd len="sm" w="sm" type="none"/>
                    </a:lnL>
                    <a:lnR cap="flat" cmpd="sng" w="9525">
                      <a:solidFill>
                        <a:srgbClr val="2E3D49"/>
                      </a:solidFill>
                      <a:prstDash val="solid"/>
                      <a:round/>
                      <a:headEnd len="sm" w="sm" type="none"/>
                      <a:tailEnd len="sm" w="sm" type="none"/>
                    </a:lnR>
                    <a:lnT cap="flat" cmpd="sng" w="9525">
                      <a:solidFill>
                        <a:srgbClr val="2E3D49"/>
                      </a:solidFill>
                      <a:prstDash val="solid"/>
                      <a:round/>
                      <a:headEnd len="sm" w="sm" type="none"/>
                      <a:tailEnd len="sm" w="sm" type="none"/>
                    </a:lnT>
                    <a:lnB cap="flat" cmpd="sng" w="9525">
                      <a:solidFill>
                        <a:srgbClr val="2E3D49"/>
                      </a:solidFill>
                      <a:prstDash val="solid"/>
                      <a:round/>
                      <a:headEnd len="sm" w="sm" type="none"/>
                      <a:tailEnd len="sm" w="sm" type="none"/>
                    </a:lnB>
                    <a:solidFill>
                      <a:srgbClr val="2E3D49"/>
                    </a:solidFill>
                  </a:tcPr>
                </a:tc>
                <a:tc>
                  <a:txBody>
                    <a:bodyPr/>
                    <a:lstStyle/>
                    <a:p>
                      <a:pPr indent="0" lvl="0" marL="0" rtl="0" algn="l">
                        <a:spcBef>
                          <a:spcPts val="0"/>
                        </a:spcBef>
                        <a:spcAft>
                          <a:spcPts val="0"/>
                        </a:spcAft>
                        <a:buNone/>
                      </a:pPr>
                      <a:r>
                        <a:rPr b="1" lang="en">
                          <a:solidFill>
                            <a:srgbClr val="E8E8E8"/>
                          </a:solidFill>
                        </a:rPr>
                        <a:t>Frequency</a:t>
                      </a:r>
                      <a:endParaRPr b="1">
                        <a:solidFill>
                          <a:srgbClr val="E8E8E8"/>
                        </a:solidFill>
                      </a:endParaRPr>
                    </a:p>
                  </a:txBody>
                  <a:tcPr marT="91425" marB="91425" marR="91425" marL="91425">
                    <a:lnL cap="flat" cmpd="sng" w="9525">
                      <a:solidFill>
                        <a:srgbClr val="2E3D49"/>
                      </a:solidFill>
                      <a:prstDash val="solid"/>
                      <a:round/>
                      <a:headEnd len="sm" w="sm" type="none"/>
                      <a:tailEnd len="sm" w="sm" type="none"/>
                    </a:lnL>
                    <a:lnR cap="flat" cmpd="sng" w="9525">
                      <a:solidFill>
                        <a:srgbClr val="2E3D49"/>
                      </a:solidFill>
                      <a:prstDash val="solid"/>
                      <a:round/>
                      <a:headEnd len="sm" w="sm" type="none"/>
                      <a:tailEnd len="sm" w="sm" type="none"/>
                    </a:lnR>
                    <a:lnT cap="flat" cmpd="sng" w="9525">
                      <a:solidFill>
                        <a:srgbClr val="2E3D49"/>
                      </a:solidFill>
                      <a:prstDash val="solid"/>
                      <a:round/>
                      <a:headEnd len="sm" w="sm" type="none"/>
                      <a:tailEnd len="sm" w="sm" type="none"/>
                    </a:lnT>
                    <a:lnB cap="flat" cmpd="sng" w="9525">
                      <a:solidFill>
                        <a:srgbClr val="2E3D49"/>
                      </a:solidFill>
                      <a:prstDash val="solid"/>
                      <a:round/>
                      <a:headEnd len="sm" w="sm" type="none"/>
                      <a:tailEnd len="sm" w="sm" type="none"/>
                    </a:lnB>
                    <a:solidFill>
                      <a:srgbClr val="2E3D49"/>
                    </a:solidFill>
                  </a:tcPr>
                </a:tc>
                <a:tc>
                  <a:txBody>
                    <a:bodyPr/>
                    <a:lstStyle/>
                    <a:p>
                      <a:pPr indent="0" lvl="0" marL="0" rtl="0" algn="l">
                        <a:spcBef>
                          <a:spcPts val="0"/>
                        </a:spcBef>
                        <a:spcAft>
                          <a:spcPts val="0"/>
                        </a:spcAft>
                        <a:buNone/>
                      </a:pPr>
                      <a:r>
                        <a:rPr b="1" lang="en">
                          <a:solidFill>
                            <a:srgbClr val="E8E8E8"/>
                          </a:solidFill>
                        </a:rPr>
                        <a:t>Duration</a:t>
                      </a:r>
                      <a:endParaRPr b="1">
                        <a:solidFill>
                          <a:srgbClr val="E8E8E8"/>
                        </a:solidFill>
                      </a:endParaRPr>
                    </a:p>
                  </a:txBody>
                  <a:tcPr marT="91425" marB="91425" marR="91425" marL="91425">
                    <a:lnL cap="flat" cmpd="sng" w="9525">
                      <a:solidFill>
                        <a:srgbClr val="2E3D49"/>
                      </a:solidFill>
                      <a:prstDash val="solid"/>
                      <a:round/>
                      <a:headEnd len="sm" w="sm" type="none"/>
                      <a:tailEnd len="sm" w="sm" type="none"/>
                    </a:lnL>
                    <a:lnR cap="flat" cmpd="sng" w="9525">
                      <a:solidFill>
                        <a:srgbClr val="2E3D49"/>
                      </a:solidFill>
                      <a:prstDash val="solid"/>
                      <a:round/>
                      <a:headEnd len="sm" w="sm" type="none"/>
                      <a:tailEnd len="sm" w="sm" type="none"/>
                    </a:lnR>
                    <a:lnT cap="flat" cmpd="sng" w="9525">
                      <a:solidFill>
                        <a:srgbClr val="2E3D49"/>
                      </a:solidFill>
                      <a:prstDash val="solid"/>
                      <a:round/>
                      <a:headEnd len="sm" w="sm" type="none"/>
                      <a:tailEnd len="sm" w="sm" type="none"/>
                    </a:lnT>
                    <a:lnB cap="flat" cmpd="sng" w="9525">
                      <a:solidFill>
                        <a:srgbClr val="2E3D49"/>
                      </a:solidFill>
                      <a:prstDash val="solid"/>
                      <a:round/>
                      <a:headEnd len="sm" w="sm" type="none"/>
                      <a:tailEnd len="sm" w="sm" type="none"/>
                    </a:lnB>
                    <a:solidFill>
                      <a:srgbClr val="2E3D49"/>
                    </a:solidFill>
                  </a:tcPr>
                </a:tc>
                <a:tc>
                  <a:txBody>
                    <a:bodyPr/>
                    <a:lstStyle/>
                    <a:p>
                      <a:pPr indent="0" lvl="0" marL="0" rtl="0" algn="l">
                        <a:spcBef>
                          <a:spcPts val="0"/>
                        </a:spcBef>
                        <a:spcAft>
                          <a:spcPts val="0"/>
                        </a:spcAft>
                        <a:buNone/>
                      </a:pPr>
                      <a:r>
                        <a:rPr b="1" lang="en">
                          <a:solidFill>
                            <a:srgbClr val="E8E8E8"/>
                          </a:solidFill>
                        </a:rPr>
                        <a:t>Purpose</a:t>
                      </a:r>
                      <a:endParaRPr b="1">
                        <a:solidFill>
                          <a:srgbClr val="E8E8E8"/>
                        </a:solidFill>
                      </a:endParaRPr>
                    </a:p>
                  </a:txBody>
                  <a:tcPr marT="91425" marB="91425" marR="91425" marL="91425">
                    <a:lnL cap="flat" cmpd="sng" w="9525">
                      <a:solidFill>
                        <a:srgbClr val="2E3D49"/>
                      </a:solidFill>
                      <a:prstDash val="solid"/>
                      <a:round/>
                      <a:headEnd len="sm" w="sm" type="none"/>
                      <a:tailEnd len="sm" w="sm" type="none"/>
                    </a:lnL>
                    <a:lnR cap="flat" cmpd="sng" w="9525">
                      <a:solidFill>
                        <a:srgbClr val="2E3D49"/>
                      </a:solidFill>
                      <a:prstDash val="solid"/>
                      <a:round/>
                      <a:headEnd len="sm" w="sm" type="none"/>
                      <a:tailEnd len="sm" w="sm" type="none"/>
                    </a:lnR>
                    <a:lnT cap="flat" cmpd="sng" w="9525">
                      <a:solidFill>
                        <a:srgbClr val="2E3D49"/>
                      </a:solidFill>
                      <a:prstDash val="solid"/>
                      <a:round/>
                      <a:headEnd len="sm" w="sm" type="none"/>
                      <a:tailEnd len="sm" w="sm" type="none"/>
                    </a:lnT>
                    <a:lnB cap="flat" cmpd="sng" w="9525">
                      <a:solidFill>
                        <a:srgbClr val="2E3D49"/>
                      </a:solidFill>
                      <a:prstDash val="solid"/>
                      <a:round/>
                      <a:headEnd len="sm" w="sm" type="none"/>
                      <a:tailEnd len="sm" w="sm" type="none"/>
                    </a:lnB>
                    <a:solidFill>
                      <a:srgbClr val="2E3D49"/>
                    </a:solidFill>
                  </a:tcPr>
                </a:tc>
              </a:tr>
              <a:tr h="832425">
                <a:tc>
                  <a:txBody>
                    <a:bodyPr/>
                    <a:lstStyle/>
                    <a:p>
                      <a:pPr indent="0" lvl="0" marL="0" rtl="0" algn="l">
                        <a:spcBef>
                          <a:spcPts val="0"/>
                        </a:spcBef>
                        <a:spcAft>
                          <a:spcPts val="0"/>
                        </a:spcAft>
                        <a:buNone/>
                      </a:pPr>
                      <a:r>
                        <a:rPr lang="en" sz="1100"/>
                        <a:t>Sprint Planning</a:t>
                      </a:r>
                      <a:endParaRPr sz="1100"/>
                    </a:p>
                  </a:txBody>
                  <a:tcPr marT="91425" marB="91425" marR="91425" marL="91425">
                    <a:lnT cap="flat" cmpd="sng" w="9525">
                      <a:solidFill>
                        <a:srgbClr val="2E3D49"/>
                      </a:solidFill>
                      <a:prstDash val="solid"/>
                      <a:round/>
                      <a:headEnd len="sm" w="sm" type="none"/>
                      <a:tailEnd len="sm" w="sm" type="none"/>
                    </a:lnT>
                  </a:tcPr>
                </a:tc>
                <a:tc>
                  <a:txBody>
                    <a:bodyPr/>
                    <a:lstStyle/>
                    <a:p>
                      <a:pPr indent="0" lvl="0" marL="0" rtl="0" algn="l">
                        <a:spcBef>
                          <a:spcPts val="0"/>
                        </a:spcBef>
                        <a:spcAft>
                          <a:spcPts val="0"/>
                        </a:spcAft>
                        <a:buNone/>
                      </a:pPr>
                      <a:r>
                        <a:rPr lang="en" sz="1100"/>
                        <a:t>The Scrum Master facilitates this meeting to select items from the backlog for the upcoming sprint according to the team capacity</a:t>
                      </a:r>
                      <a:endParaRPr sz="1100"/>
                    </a:p>
                  </a:txBody>
                  <a:tcPr marT="91425" marB="91425" marR="91425" marL="91425">
                    <a:lnT cap="flat" cmpd="sng" w="9525">
                      <a:solidFill>
                        <a:srgbClr val="2E3D49"/>
                      </a:solidFill>
                      <a:prstDash val="solid"/>
                      <a:round/>
                      <a:headEnd len="sm" w="sm" type="none"/>
                      <a:tailEnd len="sm" w="sm" type="none"/>
                    </a:lnT>
                  </a:tcPr>
                </a:tc>
                <a:tc>
                  <a:txBody>
                    <a:bodyPr/>
                    <a:lstStyle/>
                    <a:p>
                      <a:pPr indent="0" lvl="0" marL="0" rtl="0" algn="l">
                        <a:spcBef>
                          <a:spcPts val="0"/>
                        </a:spcBef>
                        <a:spcAft>
                          <a:spcPts val="0"/>
                        </a:spcAft>
                        <a:buNone/>
                      </a:pPr>
                      <a:r>
                        <a:rPr lang="en" sz="1100"/>
                        <a:t>At the beginning of each sprint</a:t>
                      </a:r>
                      <a:endParaRPr sz="1100"/>
                    </a:p>
                  </a:txBody>
                  <a:tcPr marT="91425" marB="91425" marR="91425" marL="91425">
                    <a:lnT cap="flat" cmpd="sng" w="9525">
                      <a:solidFill>
                        <a:srgbClr val="2E3D49"/>
                      </a:solidFill>
                      <a:prstDash val="solid"/>
                      <a:round/>
                      <a:headEnd len="sm" w="sm" type="none"/>
                      <a:tailEnd len="sm" w="sm" type="none"/>
                    </a:lnT>
                  </a:tcPr>
                </a:tc>
                <a:tc>
                  <a:txBody>
                    <a:bodyPr/>
                    <a:lstStyle/>
                    <a:p>
                      <a:pPr indent="0" lvl="0" marL="0" rtl="0" algn="l">
                        <a:spcBef>
                          <a:spcPts val="0"/>
                        </a:spcBef>
                        <a:spcAft>
                          <a:spcPts val="0"/>
                        </a:spcAft>
                        <a:buNone/>
                      </a:pPr>
                      <a:r>
                        <a:rPr lang="en" sz="1100"/>
                        <a:t>8 hours for a 30 day sprint</a:t>
                      </a:r>
                      <a:endParaRPr sz="1100"/>
                    </a:p>
                  </a:txBody>
                  <a:tcPr marT="91425" marB="91425" marR="91425" marL="91425">
                    <a:lnT cap="flat" cmpd="sng" w="9525">
                      <a:solidFill>
                        <a:srgbClr val="2E3D49"/>
                      </a:solidFill>
                      <a:prstDash val="solid"/>
                      <a:round/>
                      <a:headEnd len="sm" w="sm" type="none"/>
                      <a:tailEnd len="sm" w="sm" type="none"/>
                    </a:lnT>
                  </a:tcPr>
                </a:tc>
                <a:tc>
                  <a:txBody>
                    <a:bodyPr/>
                    <a:lstStyle/>
                    <a:p>
                      <a:pPr indent="0" lvl="0" marL="0" rtl="0" algn="l">
                        <a:spcBef>
                          <a:spcPts val="0"/>
                        </a:spcBef>
                        <a:spcAft>
                          <a:spcPts val="0"/>
                        </a:spcAft>
                        <a:buNone/>
                      </a:pPr>
                      <a:r>
                        <a:rPr lang="en" sz="1100"/>
                        <a:t>Planning the upcoming sprint</a:t>
                      </a:r>
                      <a:endParaRPr sz="1100"/>
                    </a:p>
                  </a:txBody>
                  <a:tcPr marT="91425" marB="91425" marR="91425" marL="91425">
                    <a:lnT cap="flat" cmpd="sng" w="9525">
                      <a:solidFill>
                        <a:srgbClr val="2E3D49"/>
                      </a:solidFill>
                      <a:prstDash val="solid"/>
                      <a:round/>
                      <a:headEnd len="sm" w="sm" type="none"/>
                      <a:tailEnd len="sm" w="sm" type="none"/>
                    </a:lnT>
                  </a:tcPr>
                </a:tc>
              </a:tr>
              <a:tr h="668900">
                <a:tc>
                  <a:txBody>
                    <a:bodyPr/>
                    <a:lstStyle/>
                    <a:p>
                      <a:pPr indent="0" lvl="0" marL="0" rtl="0" algn="l">
                        <a:spcBef>
                          <a:spcPts val="0"/>
                        </a:spcBef>
                        <a:spcAft>
                          <a:spcPts val="0"/>
                        </a:spcAft>
                        <a:buNone/>
                      </a:pPr>
                      <a:r>
                        <a:rPr lang="en" sz="1100"/>
                        <a:t>Daily Scrum</a:t>
                      </a:r>
                      <a:endParaRPr sz="1100"/>
                    </a:p>
                  </a:txBody>
                  <a:tcPr marT="91425" marB="91425" marR="91425" marL="91425"/>
                </a:tc>
                <a:tc>
                  <a:txBody>
                    <a:bodyPr/>
                    <a:lstStyle/>
                    <a:p>
                      <a:pPr indent="0" lvl="0" marL="0" rtl="0" algn="l">
                        <a:spcBef>
                          <a:spcPts val="0"/>
                        </a:spcBef>
                        <a:spcAft>
                          <a:spcPts val="0"/>
                        </a:spcAft>
                        <a:buNone/>
                      </a:pPr>
                      <a:r>
                        <a:rPr lang="en" sz="1100"/>
                        <a:t>Team members to update the team about their tasks and team to remove any blockers as identified by the team</a:t>
                      </a:r>
                      <a:endParaRPr sz="1100"/>
                    </a:p>
                  </a:txBody>
                  <a:tcPr marT="91425" marB="91425" marR="91425" marL="91425"/>
                </a:tc>
                <a:tc>
                  <a:txBody>
                    <a:bodyPr/>
                    <a:lstStyle/>
                    <a:p>
                      <a:pPr indent="0" lvl="0" marL="0" rtl="0" algn="l">
                        <a:spcBef>
                          <a:spcPts val="0"/>
                        </a:spcBef>
                        <a:spcAft>
                          <a:spcPts val="0"/>
                        </a:spcAft>
                        <a:buNone/>
                      </a:pPr>
                      <a:r>
                        <a:rPr lang="en" sz="1100"/>
                        <a:t>Held Daily or Everyday</a:t>
                      </a:r>
                      <a:endParaRPr sz="1100"/>
                    </a:p>
                  </a:txBody>
                  <a:tcPr marT="91425" marB="91425" marR="91425" marL="91425"/>
                </a:tc>
                <a:tc>
                  <a:txBody>
                    <a:bodyPr/>
                    <a:lstStyle/>
                    <a:p>
                      <a:pPr indent="0" lvl="0" marL="0" rtl="0" algn="l">
                        <a:spcBef>
                          <a:spcPts val="0"/>
                        </a:spcBef>
                        <a:spcAft>
                          <a:spcPts val="0"/>
                        </a:spcAft>
                        <a:buNone/>
                      </a:pPr>
                      <a:r>
                        <a:rPr lang="en" sz="1100"/>
                        <a:t>15 minutes daily</a:t>
                      </a:r>
                      <a:endParaRPr sz="1100"/>
                    </a:p>
                  </a:txBody>
                  <a:tcPr marT="91425" marB="91425" marR="91425" marL="91425"/>
                </a:tc>
                <a:tc>
                  <a:txBody>
                    <a:bodyPr/>
                    <a:lstStyle/>
                    <a:p>
                      <a:pPr indent="0" lvl="0" marL="0" rtl="0" algn="l">
                        <a:spcBef>
                          <a:spcPts val="0"/>
                        </a:spcBef>
                        <a:spcAft>
                          <a:spcPts val="0"/>
                        </a:spcAft>
                        <a:buNone/>
                      </a:pPr>
                      <a:r>
                        <a:rPr lang="en" sz="1100"/>
                        <a:t>Updating the team on daily works</a:t>
                      </a:r>
                      <a:endParaRPr sz="1100"/>
                    </a:p>
                  </a:txBody>
                  <a:tcPr marT="91425" marB="91425" marR="91425" marL="91425"/>
                </a:tc>
              </a:tr>
              <a:tr h="668900">
                <a:tc>
                  <a:txBody>
                    <a:bodyPr/>
                    <a:lstStyle/>
                    <a:p>
                      <a:pPr indent="0" lvl="0" marL="0" rtl="0" algn="l">
                        <a:spcBef>
                          <a:spcPts val="0"/>
                        </a:spcBef>
                        <a:spcAft>
                          <a:spcPts val="0"/>
                        </a:spcAft>
                        <a:buNone/>
                      </a:pPr>
                      <a:r>
                        <a:rPr lang="en" sz="1100"/>
                        <a:t>Sprint Review</a:t>
                      </a:r>
                      <a:endParaRPr sz="1100"/>
                    </a:p>
                  </a:txBody>
                  <a:tcPr marT="91425" marB="91425" marR="91425" marL="91425"/>
                </a:tc>
                <a:tc>
                  <a:txBody>
                    <a:bodyPr/>
                    <a:lstStyle/>
                    <a:p>
                      <a:pPr indent="0" lvl="0" marL="0" rtl="0" algn="l">
                        <a:spcBef>
                          <a:spcPts val="0"/>
                        </a:spcBef>
                        <a:spcAft>
                          <a:spcPts val="0"/>
                        </a:spcAft>
                        <a:buNone/>
                      </a:pPr>
                      <a:r>
                        <a:rPr lang="en" sz="1100"/>
                        <a:t>Presentation of work completed during the sprint, reviewed against the product goal and feedbacks given by the stakeholders</a:t>
                      </a:r>
                      <a:endParaRPr sz="1100"/>
                    </a:p>
                  </a:txBody>
                  <a:tcPr marT="91425" marB="91425" marR="91425" marL="91425"/>
                </a:tc>
                <a:tc>
                  <a:txBody>
                    <a:bodyPr/>
                    <a:lstStyle/>
                    <a:p>
                      <a:pPr indent="0" lvl="0" marL="0" rtl="0" algn="l">
                        <a:spcBef>
                          <a:spcPts val="0"/>
                        </a:spcBef>
                        <a:spcAft>
                          <a:spcPts val="0"/>
                        </a:spcAft>
                        <a:buNone/>
                      </a:pPr>
                      <a:r>
                        <a:rPr lang="en" sz="1100"/>
                        <a:t>Held at the end of every sprint</a:t>
                      </a:r>
                      <a:endParaRPr sz="1100"/>
                    </a:p>
                  </a:txBody>
                  <a:tcPr marT="91425" marB="91425" marR="91425" marL="91425"/>
                </a:tc>
                <a:tc>
                  <a:txBody>
                    <a:bodyPr/>
                    <a:lstStyle/>
                    <a:p>
                      <a:pPr indent="0" lvl="0" marL="0" rtl="0" algn="l">
                        <a:spcBef>
                          <a:spcPts val="0"/>
                        </a:spcBef>
                        <a:spcAft>
                          <a:spcPts val="0"/>
                        </a:spcAft>
                        <a:buNone/>
                      </a:pPr>
                      <a:r>
                        <a:rPr lang="en" sz="1100"/>
                        <a:t>4 Hours for a 30 day sprint</a:t>
                      </a:r>
                      <a:endParaRPr sz="1100"/>
                    </a:p>
                  </a:txBody>
                  <a:tcPr marT="91425" marB="91425" marR="91425" marL="91425"/>
                </a:tc>
                <a:tc>
                  <a:txBody>
                    <a:bodyPr/>
                    <a:lstStyle/>
                    <a:p>
                      <a:pPr indent="0" lvl="0" marL="0" rtl="0" algn="l">
                        <a:spcBef>
                          <a:spcPts val="0"/>
                        </a:spcBef>
                        <a:spcAft>
                          <a:spcPts val="0"/>
                        </a:spcAft>
                        <a:buNone/>
                      </a:pPr>
                      <a:r>
                        <a:rPr lang="en" sz="1100"/>
                        <a:t>Reviewing the work done by stakeholders</a:t>
                      </a:r>
                      <a:endParaRPr sz="1100"/>
                    </a:p>
                  </a:txBody>
                  <a:tcPr marT="91425" marB="91425" marR="91425" marL="91425"/>
                </a:tc>
              </a:tr>
              <a:tr h="832425">
                <a:tc>
                  <a:txBody>
                    <a:bodyPr/>
                    <a:lstStyle/>
                    <a:p>
                      <a:pPr indent="0" lvl="0" marL="0" rtl="0" algn="l">
                        <a:spcBef>
                          <a:spcPts val="0"/>
                        </a:spcBef>
                        <a:spcAft>
                          <a:spcPts val="0"/>
                        </a:spcAft>
                        <a:buNone/>
                      </a:pPr>
                      <a:r>
                        <a:rPr lang="en" sz="1100"/>
                        <a:t>Sprint Retrospective</a:t>
                      </a:r>
                      <a:endParaRPr sz="1100"/>
                    </a:p>
                  </a:txBody>
                  <a:tcPr marT="91425" marB="91425" marR="91425" marL="91425"/>
                </a:tc>
                <a:tc>
                  <a:txBody>
                    <a:bodyPr/>
                    <a:lstStyle/>
                    <a:p>
                      <a:pPr indent="0" lvl="0" marL="0" rtl="0" algn="l">
                        <a:spcBef>
                          <a:spcPts val="0"/>
                        </a:spcBef>
                        <a:spcAft>
                          <a:spcPts val="0"/>
                        </a:spcAft>
                        <a:buNone/>
                      </a:pPr>
                      <a:r>
                        <a:rPr lang="en" sz="1100"/>
                        <a:t>Reflection of previous sprint, prioritise opportunities for improvements and create new items for backlog for next sprint</a:t>
                      </a:r>
                      <a:endParaRPr sz="1100"/>
                    </a:p>
                  </a:txBody>
                  <a:tcPr marT="91425" marB="91425" marR="91425" marL="91425"/>
                </a:tc>
                <a:tc>
                  <a:txBody>
                    <a:bodyPr/>
                    <a:lstStyle/>
                    <a:p>
                      <a:pPr indent="0" lvl="0" marL="0" rtl="0" algn="l">
                        <a:spcBef>
                          <a:spcPts val="0"/>
                        </a:spcBef>
                        <a:spcAft>
                          <a:spcPts val="0"/>
                        </a:spcAft>
                        <a:buNone/>
                      </a:pPr>
                      <a:r>
                        <a:rPr lang="en" sz="1100"/>
                        <a:t>Held after the sprint review and before the next sprint</a:t>
                      </a:r>
                      <a:endParaRPr sz="1100"/>
                    </a:p>
                  </a:txBody>
                  <a:tcPr marT="91425" marB="91425" marR="91425" marL="91425"/>
                </a:tc>
                <a:tc>
                  <a:txBody>
                    <a:bodyPr/>
                    <a:lstStyle/>
                    <a:p>
                      <a:pPr indent="0" lvl="0" marL="0" rtl="0" algn="l">
                        <a:spcBef>
                          <a:spcPts val="0"/>
                        </a:spcBef>
                        <a:spcAft>
                          <a:spcPts val="0"/>
                        </a:spcAft>
                        <a:buNone/>
                      </a:pPr>
                      <a:r>
                        <a:rPr lang="en" sz="1100"/>
                        <a:t>3 hours for a 30 day sprint</a:t>
                      </a:r>
                      <a:endParaRPr sz="1100"/>
                    </a:p>
                  </a:txBody>
                  <a:tcPr marT="91425" marB="91425" marR="91425" marL="91425"/>
                </a:tc>
                <a:tc>
                  <a:txBody>
                    <a:bodyPr/>
                    <a:lstStyle/>
                    <a:p>
                      <a:pPr indent="0" lvl="0" marL="0" rtl="0" algn="l">
                        <a:spcBef>
                          <a:spcPts val="0"/>
                        </a:spcBef>
                        <a:spcAft>
                          <a:spcPts val="0"/>
                        </a:spcAft>
                        <a:buNone/>
                      </a:pPr>
                      <a:r>
                        <a:rPr lang="en" sz="1100"/>
                        <a:t>Finding opportunities to improve</a:t>
                      </a:r>
                      <a:endParaRPr sz="1100"/>
                    </a:p>
                  </a:txBody>
                  <a:tcPr marT="91425" marB="91425" marR="91425" marL="91425"/>
                </a:tc>
              </a:tr>
              <a:tr h="948375">
                <a:tc>
                  <a:txBody>
                    <a:bodyPr/>
                    <a:lstStyle/>
                    <a:p>
                      <a:pPr indent="0" lvl="0" marL="0" rtl="0" algn="l">
                        <a:spcBef>
                          <a:spcPts val="0"/>
                        </a:spcBef>
                        <a:spcAft>
                          <a:spcPts val="0"/>
                        </a:spcAft>
                        <a:buNone/>
                      </a:pPr>
                      <a:r>
                        <a:rPr lang="en" sz="1100"/>
                        <a:t>Backlog Refinement</a:t>
                      </a:r>
                      <a:endParaRPr sz="1100"/>
                    </a:p>
                  </a:txBody>
                  <a:tcPr marT="91425" marB="91425" marR="91425" marL="91425"/>
                </a:tc>
                <a:tc>
                  <a:txBody>
                    <a:bodyPr/>
                    <a:lstStyle/>
                    <a:p>
                      <a:pPr indent="0" lvl="0" marL="0" rtl="0" algn="l">
                        <a:spcBef>
                          <a:spcPts val="0"/>
                        </a:spcBef>
                        <a:spcAft>
                          <a:spcPts val="0"/>
                        </a:spcAft>
                        <a:buNone/>
                      </a:pPr>
                      <a:r>
                        <a:rPr lang="en" sz="1100"/>
                        <a:t>Team to review backlog items for making sure the backlog items are well defined, understood by the team and ready for sprint planning sessions.</a:t>
                      </a:r>
                      <a:endParaRPr sz="1100"/>
                    </a:p>
                  </a:txBody>
                  <a:tcPr marT="91425" marB="91425" marR="91425" marL="91425"/>
                </a:tc>
                <a:tc>
                  <a:txBody>
                    <a:bodyPr/>
                    <a:lstStyle/>
                    <a:p>
                      <a:pPr indent="0" lvl="0" marL="0" rtl="0" algn="l">
                        <a:spcBef>
                          <a:spcPts val="0"/>
                        </a:spcBef>
                        <a:spcAft>
                          <a:spcPts val="0"/>
                        </a:spcAft>
                        <a:buNone/>
                      </a:pPr>
                      <a:r>
                        <a:rPr lang="en" sz="1100"/>
                        <a:t>Conducted as per requirements</a:t>
                      </a:r>
                      <a:endParaRPr sz="1100"/>
                    </a:p>
                  </a:txBody>
                  <a:tcPr marT="91425" marB="91425" marR="91425" marL="91425"/>
                </a:tc>
                <a:tc>
                  <a:txBody>
                    <a:bodyPr/>
                    <a:lstStyle/>
                    <a:p>
                      <a:pPr indent="0" lvl="0" marL="0" rtl="0" algn="l">
                        <a:spcBef>
                          <a:spcPts val="0"/>
                        </a:spcBef>
                        <a:spcAft>
                          <a:spcPts val="0"/>
                        </a:spcAft>
                        <a:buNone/>
                      </a:pPr>
                      <a:r>
                        <a:rPr lang="en" sz="1100"/>
                        <a:t>Around 3 days for a 30 day lng sprint</a:t>
                      </a:r>
                      <a:endParaRPr sz="1100"/>
                    </a:p>
                  </a:txBody>
                  <a:tcPr marT="91425" marB="91425" marR="91425" marL="91425"/>
                </a:tc>
                <a:tc>
                  <a:txBody>
                    <a:bodyPr/>
                    <a:lstStyle/>
                    <a:p>
                      <a:pPr indent="0" lvl="0" marL="0" rtl="0" algn="l">
                        <a:spcBef>
                          <a:spcPts val="0"/>
                        </a:spcBef>
                        <a:spcAft>
                          <a:spcPts val="0"/>
                        </a:spcAft>
                        <a:buNone/>
                      </a:pPr>
                      <a:r>
                        <a:rPr lang="en" sz="1100"/>
                        <a:t>Improving the backlog for next sprints</a:t>
                      </a:r>
                      <a:endParaRPr sz="11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7"/>
          <p:cNvSpPr txBox="1"/>
          <p:nvPr>
            <p:ph type="title"/>
          </p:nvPr>
        </p:nvSpPr>
        <p:spPr>
          <a:xfrm>
            <a:off x="457200" y="1295400"/>
            <a:ext cx="8229600" cy="1390800"/>
          </a:xfrm>
          <a:prstGeom prst="rect">
            <a:avLst/>
          </a:prstGeom>
        </p:spPr>
        <p:txBody>
          <a:bodyPr anchorCtr="0" anchor="b" bIns="34275" lIns="34275" spcFirstLastPara="1" rIns="34275" wrap="square" tIns="34275">
            <a:noAutofit/>
          </a:bodyPr>
          <a:lstStyle/>
          <a:p>
            <a:pPr indent="0" lvl="0" marL="0" rtl="0" algn="l">
              <a:spcBef>
                <a:spcPts val="0"/>
              </a:spcBef>
              <a:spcAft>
                <a:spcPts val="0"/>
              </a:spcAft>
              <a:buNone/>
            </a:pPr>
            <a:r>
              <a:rPr lang="en" sz="4200"/>
              <a:t>High Performing Agile Teams</a:t>
            </a:r>
            <a:endParaRPr sz="4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85" name="Google Shape;185;p38"/>
          <p:cNvSpPr txBox="1"/>
          <p:nvPr>
            <p:ph type="title"/>
          </p:nvPr>
        </p:nvSpPr>
        <p:spPr>
          <a:xfrm>
            <a:off x="457200" y="304800"/>
            <a:ext cx="855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3400"/>
              <a:t>Team Composition and Role Assignments</a:t>
            </a:r>
            <a:endParaRPr sz="3400"/>
          </a:p>
        </p:txBody>
      </p:sp>
      <p:graphicFrame>
        <p:nvGraphicFramePr>
          <p:cNvPr id="186" name="Google Shape;186;p38"/>
          <p:cNvGraphicFramePr/>
          <p:nvPr/>
        </p:nvGraphicFramePr>
        <p:xfrm>
          <a:off x="337200" y="976425"/>
          <a:ext cx="3000000" cy="3000000"/>
        </p:xfrm>
        <a:graphic>
          <a:graphicData uri="http://schemas.openxmlformats.org/drawingml/2006/table">
            <a:tbl>
              <a:tblPr>
                <a:noFill/>
                <a:tableStyleId>{B13B34A1-41F1-4AB2-ACCF-350EC407FD06}</a:tableStyleId>
              </a:tblPr>
              <a:tblGrid>
                <a:gridCol w="1473025"/>
                <a:gridCol w="3264325"/>
                <a:gridCol w="3623175"/>
              </a:tblGrid>
              <a:tr h="570400">
                <a:tc>
                  <a:txBody>
                    <a:bodyPr/>
                    <a:lstStyle/>
                    <a:p>
                      <a:pPr indent="0" lvl="0" marL="0" rtl="0" algn="l">
                        <a:spcBef>
                          <a:spcPts val="0"/>
                        </a:spcBef>
                        <a:spcAft>
                          <a:spcPts val="0"/>
                        </a:spcAft>
                        <a:buNone/>
                      </a:pPr>
                      <a:r>
                        <a:rPr b="1" lang="en">
                          <a:solidFill>
                            <a:srgbClr val="FFFFFF"/>
                          </a:solidFill>
                        </a:rPr>
                        <a:t>Scrum Role</a:t>
                      </a:r>
                      <a:endParaRPr b="1">
                        <a:solidFill>
                          <a:srgbClr val="FFFFFF"/>
                        </a:solidFill>
                      </a:endParaRPr>
                    </a:p>
                  </a:txBody>
                  <a:tcPr marT="91425" marB="91425" marR="91425" marL="91425">
                    <a:solidFill>
                      <a:schemeClr val="dk1"/>
                    </a:solidFill>
                  </a:tcPr>
                </a:tc>
                <a:tc>
                  <a:txBody>
                    <a:bodyPr/>
                    <a:lstStyle/>
                    <a:p>
                      <a:pPr indent="0" lvl="0" marL="0" rtl="0" algn="l">
                        <a:spcBef>
                          <a:spcPts val="0"/>
                        </a:spcBef>
                        <a:spcAft>
                          <a:spcPts val="0"/>
                        </a:spcAft>
                        <a:buNone/>
                      </a:pPr>
                      <a:r>
                        <a:rPr b="1" lang="en">
                          <a:solidFill>
                            <a:srgbClr val="FFFFFF"/>
                          </a:solidFill>
                        </a:rPr>
                        <a:t>Role Assignment</a:t>
                      </a:r>
                      <a:endParaRPr b="1">
                        <a:solidFill>
                          <a:srgbClr val="FFFFFF"/>
                        </a:solidFill>
                      </a:endParaRPr>
                    </a:p>
                  </a:txBody>
                  <a:tcPr marT="91425" marB="91425" marR="91425" marL="91425">
                    <a:solidFill>
                      <a:schemeClr val="dk1"/>
                    </a:solidFill>
                  </a:tcPr>
                </a:tc>
                <a:tc>
                  <a:txBody>
                    <a:bodyPr/>
                    <a:lstStyle/>
                    <a:p>
                      <a:pPr indent="0" lvl="0" marL="0" rtl="0" algn="l">
                        <a:spcBef>
                          <a:spcPts val="0"/>
                        </a:spcBef>
                        <a:spcAft>
                          <a:spcPts val="0"/>
                        </a:spcAft>
                        <a:buNone/>
                      </a:pPr>
                      <a:r>
                        <a:rPr b="1" lang="en">
                          <a:solidFill>
                            <a:srgbClr val="FFFFFF"/>
                          </a:solidFill>
                        </a:rPr>
                        <a:t>Skills They Have</a:t>
                      </a:r>
                      <a:endParaRPr b="1">
                        <a:solidFill>
                          <a:srgbClr val="FFFFFF"/>
                        </a:solidFill>
                      </a:endParaRPr>
                    </a:p>
                  </a:txBody>
                  <a:tcPr marT="91425" marB="91425" marR="91425" marL="91425">
                    <a:solidFill>
                      <a:schemeClr val="dk1"/>
                    </a:solidFill>
                  </a:tcPr>
                </a:tc>
              </a:tr>
              <a:tr h="420100">
                <a:tc>
                  <a:txBody>
                    <a:bodyPr/>
                    <a:lstStyle/>
                    <a:p>
                      <a:pPr indent="0" lvl="0" marL="0" rtl="0" algn="l">
                        <a:spcBef>
                          <a:spcPts val="0"/>
                        </a:spcBef>
                        <a:spcAft>
                          <a:spcPts val="0"/>
                        </a:spcAft>
                        <a:buNone/>
                      </a:pPr>
                      <a:r>
                        <a:rPr lang="en" sz="1200"/>
                        <a:t>Scrum Master</a:t>
                      </a:r>
                      <a:endParaRPr sz="1200"/>
                    </a:p>
                  </a:txBody>
                  <a:tcPr marT="91425" marB="91425" marR="91425" marL="91425"/>
                </a:tc>
                <a:tc>
                  <a:txBody>
                    <a:bodyPr/>
                    <a:lstStyle/>
                    <a:p>
                      <a:pPr indent="-304800" lvl="0" marL="457200" rtl="0" algn="l">
                        <a:spcBef>
                          <a:spcPts val="0"/>
                        </a:spcBef>
                        <a:spcAft>
                          <a:spcPts val="0"/>
                        </a:spcAft>
                        <a:buSzPts val="1200"/>
                        <a:buChar char="●"/>
                      </a:pPr>
                      <a:r>
                        <a:rPr lang="en" sz="1200"/>
                        <a:t>Jane Doe (Project Manager)</a:t>
                      </a:r>
                      <a:endParaRPr sz="1200"/>
                    </a:p>
                  </a:txBody>
                  <a:tcPr marT="91425" marB="91425" marR="91425" marL="91425"/>
                </a:tc>
                <a:tc>
                  <a:txBody>
                    <a:bodyPr/>
                    <a:lstStyle/>
                    <a:p>
                      <a:pPr indent="0" lvl="0" marL="0" rtl="0" algn="l">
                        <a:spcBef>
                          <a:spcPts val="0"/>
                        </a:spcBef>
                        <a:spcAft>
                          <a:spcPts val="0"/>
                        </a:spcAft>
                        <a:buNone/>
                      </a:pPr>
                      <a:r>
                        <a:rPr lang="en" sz="1200"/>
                        <a:t>Project Management, Team Communication</a:t>
                      </a:r>
                      <a:endParaRPr sz="1200"/>
                    </a:p>
                  </a:txBody>
                  <a:tcPr marT="91425" marB="91425" marR="91425" marL="91425"/>
                </a:tc>
              </a:tr>
              <a:tr h="447400">
                <a:tc>
                  <a:txBody>
                    <a:bodyPr/>
                    <a:lstStyle/>
                    <a:p>
                      <a:pPr indent="0" lvl="0" marL="0" rtl="0" algn="l">
                        <a:spcBef>
                          <a:spcPts val="0"/>
                        </a:spcBef>
                        <a:spcAft>
                          <a:spcPts val="0"/>
                        </a:spcAft>
                        <a:buNone/>
                      </a:pPr>
                      <a:r>
                        <a:rPr lang="en" sz="1200"/>
                        <a:t>Product Owner</a:t>
                      </a:r>
                      <a:endParaRPr sz="1200"/>
                    </a:p>
                  </a:txBody>
                  <a:tcPr marT="91425" marB="91425" marR="91425" marL="91425"/>
                </a:tc>
                <a:tc>
                  <a:txBody>
                    <a:bodyPr/>
                    <a:lstStyle/>
                    <a:p>
                      <a:pPr indent="-304800" lvl="0" marL="457200" rtl="0" algn="l">
                        <a:spcBef>
                          <a:spcPts val="0"/>
                        </a:spcBef>
                        <a:spcAft>
                          <a:spcPts val="0"/>
                        </a:spcAft>
                        <a:buSzPts val="1200"/>
                        <a:buChar char="●"/>
                      </a:pPr>
                      <a:r>
                        <a:rPr lang="en" sz="1200"/>
                        <a:t>John Smith (Product Manager)</a:t>
                      </a:r>
                      <a:endParaRPr sz="1200"/>
                    </a:p>
                  </a:txBody>
                  <a:tcPr marT="91425" marB="91425" marR="91425" marL="91425"/>
                </a:tc>
                <a:tc>
                  <a:txBody>
                    <a:bodyPr/>
                    <a:lstStyle/>
                    <a:p>
                      <a:pPr indent="0" lvl="0" marL="0" rtl="0" algn="l">
                        <a:spcBef>
                          <a:spcPts val="0"/>
                        </a:spcBef>
                        <a:spcAft>
                          <a:spcPts val="0"/>
                        </a:spcAft>
                        <a:buNone/>
                      </a:pPr>
                      <a:r>
                        <a:rPr lang="en" sz="1200"/>
                        <a:t>Product</a:t>
                      </a:r>
                      <a:r>
                        <a:rPr lang="en" sz="1200"/>
                        <a:t> Management, </a:t>
                      </a:r>
                      <a:r>
                        <a:rPr lang="en" sz="1200"/>
                        <a:t>Requirement</a:t>
                      </a:r>
                      <a:r>
                        <a:rPr lang="en" sz="1200"/>
                        <a:t> Understanding, Interpersonal Communication, Research Skills</a:t>
                      </a:r>
                      <a:endParaRPr sz="1200"/>
                    </a:p>
                  </a:txBody>
                  <a:tcPr marT="91425" marB="91425" marR="91425" marL="91425"/>
                </a:tc>
              </a:tr>
              <a:tr h="849950">
                <a:tc>
                  <a:txBody>
                    <a:bodyPr/>
                    <a:lstStyle/>
                    <a:p>
                      <a:pPr indent="0" lvl="0" marL="0" rtl="0" algn="l">
                        <a:spcBef>
                          <a:spcPts val="0"/>
                        </a:spcBef>
                        <a:spcAft>
                          <a:spcPts val="0"/>
                        </a:spcAft>
                        <a:buNone/>
                      </a:pPr>
                      <a:r>
                        <a:rPr lang="en" sz="1200"/>
                        <a:t>Scrum Team</a:t>
                      </a:r>
                      <a:endParaRPr sz="1200"/>
                    </a:p>
                  </a:txBody>
                  <a:tcPr marT="91425" marB="91425" marR="91425" marL="91425"/>
                </a:tc>
                <a:tc>
                  <a:txBody>
                    <a:bodyPr/>
                    <a:lstStyle/>
                    <a:p>
                      <a:pPr indent="-304800" lvl="0" marL="457200" rtl="0" algn="l">
                        <a:spcBef>
                          <a:spcPts val="0"/>
                        </a:spcBef>
                        <a:spcAft>
                          <a:spcPts val="0"/>
                        </a:spcAft>
                        <a:buSzPts val="1200"/>
                        <a:buChar char="●"/>
                      </a:pPr>
                      <a:r>
                        <a:rPr lang="en" sz="1200"/>
                        <a:t>Developers → Jim Brady (USA), Nathan Connor (USA), Venkat Ragu (India), Ali Khan (India)</a:t>
                      </a:r>
                      <a:endParaRPr sz="1200"/>
                    </a:p>
                    <a:p>
                      <a:pPr indent="-304800" lvl="0" marL="457200" rtl="0" algn="l">
                        <a:spcBef>
                          <a:spcPts val="0"/>
                        </a:spcBef>
                        <a:spcAft>
                          <a:spcPts val="0"/>
                        </a:spcAft>
                        <a:buSzPts val="1200"/>
                        <a:buChar char="●"/>
                      </a:pPr>
                      <a:r>
                        <a:rPr lang="en" sz="1200"/>
                        <a:t>Kathy Qualls (Tester), </a:t>
                      </a:r>
                      <a:endParaRPr sz="1200"/>
                    </a:p>
                    <a:p>
                      <a:pPr indent="-304800" lvl="0" marL="457200" rtl="0" algn="l">
                        <a:spcBef>
                          <a:spcPts val="0"/>
                        </a:spcBef>
                        <a:spcAft>
                          <a:spcPts val="0"/>
                        </a:spcAft>
                        <a:buSzPts val="1200"/>
                        <a:buChar char="●"/>
                      </a:pPr>
                      <a:r>
                        <a:rPr lang="en" sz="1200"/>
                        <a:t>james Cowx ( Designer)</a:t>
                      </a:r>
                      <a:endParaRPr sz="1200"/>
                    </a:p>
                  </a:txBody>
                  <a:tcPr marT="91425" marB="91425" marR="91425" marL="91425"/>
                </a:tc>
                <a:tc>
                  <a:txBody>
                    <a:bodyPr/>
                    <a:lstStyle/>
                    <a:p>
                      <a:pPr indent="0" lvl="0" marL="0" rtl="0" algn="l">
                        <a:spcBef>
                          <a:spcPts val="0"/>
                        </a:spcBef>
                        <a:spcAft>
                          <a:spcPts val="0"/>
                        </a:spcAft>
                        <a:buNone/>
                      </a:pPr>
                      <a:r>
                        <a:rPr lang="en" sz="1200"/>
                        <a:t>Developers → Technical Expertise, technical </a:t>
                      </a:r>
                      <a:r>
                        <a:rPr lang="en" sz="1200"/>
                        <a:t>prowess</a:t>
                      </a:r>
                      <a:r>
                        <a:rPr lang="en" sz="1200"/>
                        <a:t>,engineering skills, </a:t>
                      </a:r>
                      <a:r>
                        <a:rPr lang="en" sz="1200"/>
                        <a:t>software</a:t>
                      </a:r>
                      <a:r>
                        <a:rPr lang="en" sz="1200"/>
                        <a:t> development skills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Tester → Software Testing Skills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Designer → UX Design Knowledge and Skills</a:t>
                      </a:r>
                      <a:endParaRPr sz="1200"/>
                    </a:p>
                  </a:txBody>
                  <a:tcPr marT="91425" marB="91425" marR="91425" marL="91425"/>
                </a:tc>
              </a:tr>
              <a:tr h="570400">
                <a:tc>
                  <a:txBody>
                    <a:bodyPr/>
                    <a:lstStyle/>
                    <a:p>
                      <a:pPr indent="0" lvl="0" marL="0" rtl="0" algn="l">
                        <a:spcBef>
                          <a:spcPts val="0"/>
                        </a:spcBef>
                        <a:spcAft>
                          <a:spcPts val="0"/>
                        </a:spcAft>
                        <a:buNone/>
                      </a:pPr>
                      <a:r>
                        <a:rPr lang="en" sz="1200"/>
                        <a:t>Stakeholder</a:t>
                      </a:r>
                      <a:endParaRPr sz="1200"/>
                    </a:p>
                  </a:txBody>
                  <a:tcPr marT="91425" marB="91425" marR="91425" marL="91425"/>
                </a:tc>
                <a:tc>
                  <a:txBody>
                    <a:bodyPr/>
                    <a:lstStyle/>
                    <a:p>
                      <a:pPr indent="-304800" lvl="0" marL="457200" rtl="0" algn="l">
                        <a:spcBef>
                          <a:spcPts val="0"/>
                        </a:spcBef>
                        <a:spcAft>
                          <a:spcPts val="0"/>
                        </a:spcAft>
                        <a:buSzPts val="1200"/>
                        <a:buChar char="●"/>
                      </a:pPr>
                      <a:r>
                        <a:rPr lang="en" sz="1200"/>
                        <a:t>Jerry Holden (Business Analyst), </a:t>
                      </a:r>
                      <a:endParaRPr sz="1200"/>
                    </a:p>
                    <a:p>
                      <a:pPr indent="-304800" lvl="0" marL="457200" rtl="0" algn="l">
                        <a:spcBef>
                          <a:spcPts val="0"/>
                        </a:spcBef>
                        <a:spcAft>
                          <a:spcPts val="0"/>
                        </a:spcAft>
                        <a:buSzPts val="1200"/>
                        <a:buChar char="●"/>
                      </a:pPr>
                      <a:r>
                        <a:rPr lang="en" sz="1200"/>
                        <a:t>Holly Vogt (Subject Matter Expert)</a:t>
                      </a:r>
                      <a:endParaRPr sz="1200"/>
                    </a:p>
                  </a:txBody>
                  <a:tcPr marT="91425" marB="91425" marR="91425" marL="91425"/>
                </a:tc>
                <a:tc>
                  <a:txBody>
                    <a:bodyPr/>
                    <a:lstStyle/>
                    <a:p>
                      <a:pPr indent="0" lvl="0" marL="0" rtl="0" algn="l">
                        <a:spcBef>
                          <a:spcPts val="0"/>
                        </a:spcBef>
                        <a:spcAft>
                          <a:spcPts val="0"/>
                        </a:spcAft>
                        <a:buNone/>
                      </a:pPr>
                      <a:r>
                        <a:rPr lang="en" sz="1200"/>
                        <a:t>Business Analyst → Requirement Analysis, Research Skills</a:t>
                      </a:r>
                      <a:endParaRPr sz="1200"/>
                    </a:p>
                    <a:p>
                      <a:pPr indent="0" lvl="0" marL="0" rtl="0" algn="l">
                        <a:spcBef>
                          <a:spcPts val="0"/>
                        </a:spcBef>
                        <a:spcAft>
                          <a:spcPts val="0"/>
                        </a:spcAft>
                        <a:buNone/>
                      </a:pPr>
                      <a:r>
                        <a:rPr lang="en" sz="1200"/>
                        <a:t>Subject matter Expert → Business Skills about Application, </a:t>
                      </a:r>
                      <a:endParaRPr sz="12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