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4" r:id="rId10"/>
    <p:sldId id="268"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haikeazululmoheen197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20346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294227"/>
            <a:ext cx="10993546" cy="2134773"/>
          </a:xfrm>
        </p:spPr>
        <p:txBody>
          <a:bodyPr>
            <a:normAutofit fontScale="25000" lnSpcReduction="20000"/>
          </a:bodyPr>
          <a:lstStyle/>
          <a:p>
            <a:r>
              <a:rPr lang="en-GB" sz="4800" b="1" dirty="0">
                <a:solidFill>
                  <a:schemeClr val="tx1"/>
                </a:solidFill>
                <a:latin typeface="Times New Roman" panose="02020603050405020304" pitchFamily="18" charset="0"/>
                <a:cs typeface="Times New Roman" panose="02020603050405020304" pitchFamily="18" charset="0"/>
              </a:rPr>
              <a:t>Name : </a:t>
            </a:r>
            <a:r>
              <a:rPr lang="en-GB" sz="4800" b="1" dirty="0" err="1">
                <a:solidFill>
                  <a:schemeClr val="tx1"/>
                </a:solidFill>
                <a:latin typeface="Times New Roman" panose="02020603050405020304" pitchFamily="18" charset="0"/>
                <a:cs typeface="Times New Roman" panose="02020603050405020304" pitchFamily="18" charset="0"/>
              </a:rPr>
              <a:t>shaik</a:t>
            </a:r>
            <a:r>
              <a:rPr lang="en-GB" sz="4800" b="1" dirty="0">
                <a:solidFill>
                  <a:schemeClr val="tx1"/>
                </a:solidFill>
                <a:latin typeface="Times New Roman" panose="02020603050405020304" pitchFamily="18" charset="0"/>
                <a:cs typeface="Times New Roman" panose="02020603050405020304" pitchFamily="18" charset="0"/>
              </a:rPr>
              <a:t> bb Javeria  </a:t>
            </a:r>
          </a:p>
          <a:p>
            <a:r>
              <a:rPr lang="en-GB" sz="4800" b="1" dirty="0">
                <a:solidFill>
                  <a:schemeClr val="tx1"/>
                </a:solidFill>
                <a:latin typeface="Times New Roman" panose="02020603050405020304" pitchFamily="18" charset="0"/>
                <a:cs typeface="Times New Roman" panose="02020603050405020304" pitchFamily="18" charset="0"/>
              </a:rPr>
              <a:t>Email: </a:t>
            </a:r>
            <a:r>
              <a:rPr lang="en-GB" sz="48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shaikeazululmoheen1975@gmail.com</a:t>
            </a:r>
            <a:endParaRPr lang="en-GB" sz="4800" b="1" dirty="0">
              <a:solidFill>
                <a:schemeClr val="tx1"/>
              </a:solidFill>
              <a:latin typeface="Times New Roman" panose="02020603050405020304" pitchFamily="18" charset="0"/>
              <a:cs typeface="Times New Roman" panose="02020603050405020304" pitchFamily="18" charset="0"/>
            </a:endParaRPr>
          </a:p>
          <a:p>
            <a:r>
              <a:rPr lang="en-GB" sz="4800" b="1" dirty="0">
                <a:solidFill>
                  <a:schemeClr val="tx1"/>
                </a:solidFill>
                <a:latin typeface="Times New Roman" panose="02020603050405020304" pitchFamily="18" charset="0"/>
                <a:cs typeface="Times New Roman" panose="02020603050405020304" pitchFamily="18" charset="0"/>
              </a:rPr>
              <a:t>College name : </a:t>
            </a:r>
            <a:r>
              <a:rPr lang="en-GB" sz="4800" b="1" dirty="0" err="1">
                <a:solidFill>
                  <a:schemeClr val="tx1"/>
                </a:solidFill>
                <a:latin typeface="Times New Roman" panose="02020603050405020304" pitchFamily="18" charset="0"/>
                <a:cs typeface="Times New Roman" panose="02020603050405020304" pitchFamily="18" charset="0"/>
              </a:rPr>
              <a:t>srk</a:t>
            </a:r>
            <a:r>
              <a:rPr lang="en-GB" sz="4800" b="1" dirty="0">
                <a:solidFill>
                  <a:schemeClr val="tx1"/>
                </a:solidFill>
                <a:latin typeface="Times New Roman" panose="02020603050405020304" pitchFamily="18" charset="0"/>
                <a:cs typeface="Times New Roman" panose="02020603050405020304" pitchFamily="18" charset="0"/>
              </a:rPr>
              <a:t> institute of technology</a:t>
            </a:r>
          </a:p>
          <a:p>
            <a:r>
              <a:rPr lang="en-GB" sz="4800" b="1" dirty="0">
                <a:solidFill>
                  <a:schemeClr val="tx1"/>
                </a:solidFill>
                <a:latin typeface="Times New Roman" panose="02020603050405020304" pitchFamily="18" charset="0"/>
                <a:cs typeface="Times New Roman" panose="02020603050405020304" pitchFamily="18" charset="0"/>
              </a:rPr>
              <a:t>College state : Andhra Pradesh</a:t>
            </a:r>
          </a:p>
          <a:p>
            <a:r>
              <a:rPr lang="en-GB" sz="4800" b="1" dirty="0">
                <a:solidFill>
                  <a:schemeClr val="tx1"/>
                </a:solidFill>
                <a:latin typeface="Times New Roman" panose="02020603050405020304" pitchFamily="18" charset="0"/>
                <a:cs typeface="Times New Roman" panose="02020603050405020304" pitchFamily="18" charset="0"/>
              </a:rPr>
              <a:t>Skill build id : </a:t>
            </a:r>
            <a:r>
              <a:rPr lang="en-GB" sz="48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shaikeazululmoheen1975@gmail.com</a:t>
            </a:r>
            <a:endParaRPr lang="en-GB" sz="4800" b="1" dirty="0">
              <a:solidFill>
                <a:schemeClr val="tx1"/>
              </a:solidFill>
              <a:latin typeface="Times New Roman" panose="02020603050405020304" pitchFamily="18" charset="0"/>
              <a:cs typeface="Times New Roman" panose="02020603050405020304" pitchFamily="18" charset="0"/>
            </a:endParaRPr>
          </a:p>
          <a:p>
            <a:r>
              <a:rPr lang="en-GB" sz="4800" b="1" dirty="0">
                <a:solidFill>
                  <a:schemeClr val="tx1"/>
                </a:solidFill>
                <a:latin typeface="Times New Roman" panose="02020603050405020304" pitchFamily="18" charset="0"/>
                <a:cs typeface="Times New Roman" panose="02020603050405020304" pitchFamily="18" charset="0"/>
              </a:rPr>
              <a:t>Internship domain : cyber security</a:t>
            </a:r>
          </a:p>
          <a:p>
            <a:r>
              <a:rPr lang="en-GB" sz="4800" b="1" dirty="0">
                <a:solidFill>
                  <a:schemeClr val="tx1"/>
                </a:solidFill>
                <a:latin typeface="Times New Roman" panose="02020603050405020304" pitchFamily="18" charset="0"/>
                <a:cs typeface="Times New Roman" panose="02020603050405020304" pitchFamily="18" charset="0"/>
              </a:rPr>
              <a:t>Internship Start and end date : </a:t>
            </a:r>
            <a:r>
              <a:rPr lang="en-US" sz="4800" b="1" dirty="0">
                <a:solidFill>
                  <a:schemeClr val="tx1"/>
                </a:solidFill>
              </a:rPr>
              <a:t>3/06/2024 to 12/07/2024</a:t>
            </a:r>
            <a:endParaRPr lang="en-GB" sz="4800" b="1" dirty="0">
              <a:solidFill>
                <a:schemeClr val="tx1"/>
              </a:solidFill>
              <a:latin typeface="Times New Roman" panose="02020603050405020304" pitchFamily="18" charset="0"/>
              <a:cs typeface="Times New Roman" panose="02020603050405020304" pitchFamily="18" charset="0"/>
            </a:endParaRPr>
          </a:p>
          <a:p>
            <a:r>
              <a:rPr lang="en-GB" sz="2200" dirty="0">
                <a:solidFill>
                  <a:schemeClr val="tx1"/>
                </a:solidFill>
                <a:latin typeface="Times New Roman" panose="02020603050405020304" pitchFamily="18" charset="0"/>
                <a:cs typeface="Times New Roman" panose="02020603050405020304" pitchFamily="18" charset="0"/>
              </a:rPr>
              <a:t> </a:t>
            </a:r>
          </a:p>
          <a:p>
            <a:r>
              <a:rPr lang="en-GB" sz="2200" dirty="0"/>
              <a:t>                                                </a:t>
            </a:r>
          </a:p>
          <a:p>
            <a:endParaRPr lang="en-GB" dirty="0"/>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6534" y="3331529"/>
            <a:ext cx="11260667" cy="328028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400" u="sng" dirty="0"/>
              <a:t>https://github.com/shaikbbjaveria/Image_steganography_project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85070"/>
            <a:ext cx="11029615" cy="3713871"/>
          </a:xfrm>
        </p:spPr>
        <p:txBody>
          <a:bodyPr/>
          <a:lstStyle/>
          <a:p>
            <a:pPr marL="0" indent="0" algn="just">
              <a:lnSpc>
                <a:spcPct val="107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Steganography, derived from Greek for "covered writing," is the practice of hiding secret messages within seemingly harmless objects. Dating back to ancient times (think invisible ink), it thrives on digital media like images and audio. Unlike cryptography which scrambles information, steganography aims to make the message undetectable, like a hidden message cleverly woven into a picture.</a:t>
            </a:r>
          </a:p>
          <a:p>
            <a:pPr marL="0" indent="0" algn="just">
              <a:lnSpc>
                <a:spcPct val="107000"/>
              </a:lnSpc>
              <a:spcAft>
                <a:spcPts val="800"/>
              </a:spcAft>
              <a:buNone/>
            </a:pPr>
            <a:r>
              <a:rPr lang="en-IN" sz="2400" dirty="0">
                <a:latin typeface="Times New Roman" panose="02020603050405020304" pitchFamily="18" charset="0"/>
                <a:cs typeface="Times New Roman" panose="02020603050405020304" pitchFamily="18" charset="0"/>
              </a:rPr>
              <a:t>Steganography hides messages in plain sight, utilizing redundancy in digital media like images to embed secret information without raising suspicion. This contrasts with cryptography, which scrambles the message itself for protection.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35936" y="730292"/>
            <a:ext cx="11029616" cy="1126644"/>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goal of this project is to convey a secret text to higher-level officials utilizing the steganography concept and RGB technology, ensuring that criminals or others cannot identify the image or its hidden contents. This project will entail encoding the secret text into the least important bits of the image's pixels, rendering the changes invisible to the human eye. Additionally, a secure key-based XOR operation will be utilized to improve the security of the hidden message. Finally, the project will feature a reliable process for decoding and retrieving the hidden message, guaranteeing that only authorized persons with the relevant key have access to the hidden information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Steganography is a technique for hiding important information within an ordinary, non-secret file or message such that it cannot be detected. The sensitive information will then be extracted from the conventional file or communication at its destination, preventing discovery. Steganography is an additional step that can be used alongside encryption to disguise or safeguard data. </a:t>
            </a:r>
          </a:p>
          <a:p>
            <a:pPr algn="just">
              <a:buFont typeface="Arial" panose="020B0604020202020204" pitchFamily="34" charset="0"/>
              <a:buChar char="•"/>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Steganography is a technique for concealing secret information within (or even on top of) an otherwise prosaic, non-secret document or other medium in order to evade detection. It is derived from the Greek words </a:t>
            </a:r>
            <a:r>
              <a:rPr lang="en-IN" sz="2600" dirty="0" err="1">
                <a:latin typeface="Times New Roman" panose="02020603050405020304" pitchFamily="18" charset="0"/>
                <a:ea typeface="Times New Roman" panose="02020603050405020304" pitchFamily="18" charset="0"/>
                <a:cs typeface="Times New Roman" panose="02020603050405020304" pitchFamily="18" charset="0"/>
              </a:rPr>
              <a:t>S</a:t>
            </a:r>
            <a:r>
              <a:rPr lang="en-IN" sz="2600" dirty="0" err="1">
                <a:effectLst/>
                <a:latin typeface="Times New Roman" panose="02020603050405020304" pitchFamily="18" charset="0"/>
                <a:ea typeface="Times New Roman" panose="02020603050405020304" pitchFamily="18" charset="0"/>
                <a:cs typeface="Times New Roman" panose="02020603050405020304" pitchFamily="18" charset="0"/>
              </a:rPr>
              <a:t>teganos</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meaning "covered" or "hidden," and graph, meaning "to write." Hence, "hidden writing".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Rectangle 1">
            <a:extLst>
              <a:ext uri="{FF2B5EF4-FFF2-40B4-BE49-F238E27FC236}">
                <a16:creationId xmlns:a16="http://schemas.microsoft.com/office/drawing/2014/main" id="{86A1853F-3AD9-4AAD-AB39-12E9FEE6B5C3}"/>
              </a:ext>
            </a:extLst>
          </p:cNvPr>
          <p:cNvSpPr>
            <a:spLocks noGrp="1" noChangeArrowheads="1"/>
          </p:cNvSpPr>
          <p:nvPr>
            <p:ph idx="1"/>
          </p:nvPr>
        </p:nvSpPr>
        <p:spPr bwMode="auto">
          <a:xfrm>
            <a:off x="581192" y="1702569"/>
            <a:ext cx="10365338"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Diverse range of users with varying purposes.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Law enforcement and national security: Hiding covert messages in investigations.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Journalists and activists: Securely communicating in oppressive regimes.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Businesses: Protecting intellectual property or watermarking content.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Hobbyists and security enthusiasts: Exploring the technical aspects.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19312"/>
            <a:ext cx="11029615" cy="5528603"/>
          </a:xfrm>
        </p:spPr>
        <p:txBody>
          <a:bodyPr>
            <a:normAutofit/>
          </a:bodyPr>
          <a:lstStyle/>
          <a:p>
            <a:pPr algn="just">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Security and Stealth: My approach provides high levels of security by concealing information among the least significant bits of the cover media, making it extremely impossible for unauthorized users to detect the hidden data without the appropriate decryption key or algorithm.</a:t>
            </a:r>
          </a:p>
          <a:p>
            <a:pPr algn="just">
              <a:lnSpc>
                <a:spcPct val="107000"/>
              </a:lnSpc>
              <a:spcAft>
                <a:spcPts val="800"/>
              </a:spcAft>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Versatility: It allows you to embed numerous data forms (text, binary files, etc.) into different types of media files, ensuring flexibility and application across multiple use cases.</a:t>
            </a:r>
          </a:p>
          <a:p>
            <a:pPr algn="just">
              <a:lnSpc>
                <a:spcPct val="107000"/>
              </a:lnSpc>
              <a:spcAft>
                <a:spcPts val="800"/>
              </a:spcAft>
              <a:buFont typeface="Wingdings" panose="05000000000000000000" pitchFamily="2" charset="2"/>
              <a:buChar char="q"/>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Efficiency: The embedding procedure is efficient and has no substantial impact on the original media file's quality or attributes, preserving its integrity and reducing the likelihood of detection.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endParaRPr lang="en-IN" sz="2400" dirty="0">
              <a:latin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998806"/>
            <a:ext cx="11029615" cy="5570807"/>
          </a:xfrm>
        </p:spPr>
        <p:txBody>
          <a:bodyPr>
            <a:normAutofit/>
          </a:bodyPr>
          <a:lstStyle/>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project uses a problem statement to hide text within an image using RGB and LSB methods, making it undetectable to the human eye. And here, the XOR function is utilized to hide and unhide the image.</a:t>
            </a:r>
          </a:p>
          <a:p>
            <a:pPr algn="just">
              <a:lnSpc>
                <a:spcPct val="107000"/>
              </a:lnSpc>
              <a:spcAft>
                <a:spcPts val="800"/>
              </a:spcAft>
              <a:buFont typeface="Wingdings" panose="05000000000000000000" pitchFamily="2" charset="2"/>
              <a:buChar char="v"/>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project is only configured to hide text inside an image following the requirements listed above, and only those with the secret key can unhide the image; others are unable to do so.</a:t>
            </a:r>
          </a:p>
          <a:p>
            <a:pPr marL="0" indent="0">
              <a:lnSpc>
                <a:spcPct val="107000"/>
              </a:lnSpc>
              <a:spcAft>
                <a:spcPts val="8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endParaRPr lang="en-IN" sz="2400" dirty="0">
              <a:latin typeface="Times New Roman" panose="02020603050405020304" pitchFamily="18" charset="0"/>
            </a:endParaRPr>
          </a:p>
        </p:txBody>
      </p:sp>
    </p:spTree>
    <p:extLst>
      <p:ext uri="{BB962C8B-B14F-4D97-AF65-F5344CB8AC3E}">
        <p14:creationId xmlns:p14="http://schemas.microsoft.com/office/powerpoint/2010/main" val="25043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37541"/>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94818"/>
            <a:ext cx="11029615" cy="3634486"/>
          </a:xfrm>
        </p:spPr>
        <p:txBody>
          <a:bodyPr/>
          <a:lstStyle/>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Installing some libraries, such as cv2 and OS, to access relevant concepts within code. </a:t>
            </a:r>
          </a:p>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After transforming the text into ascii values, the values are placed in a variable. </a:t>
            </a:r>
          </a:p>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Read the image from its path and hide it using the XOR operation, RGB method.</a:t>
            </a:r>
          </a:p>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 secret is created to prevent unauthorized access. </a:t>
            </a:r>
          </a:p>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unhide the image, the user must enter the secret key.</a:t>
            </a:r>
          </a:p>
          <a:p>
            <a:pPr>
              <a:buFont typeface="Wingdings" panose="05000000000000000000" pitchFamily="2" charset="2"/>
              <a:buChar char="ü"/>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Finally, the user is allowed to view the hidden message.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0243"/>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65151"/>
            <a:ext cx="11029615" cy="4480903"/>
          </a:xfrm>
        </p:spPr>
        <p:txBody>
          <a:bodyPr>
            <a:normAutofit fontScale="32500" lnSpcReduction="20000"/>
          </a:bodyPr>
          <a:lstStyle/>
          <a:p>
            <a:pPr algn="just">
              <a:lnSpc>
                <a:spcPct val="107000"/>
              </a:lnSpc>
              <a:spcAft>
                <a:spcPts val="800"/>
              </a:spcAft>
            </a:pPr>
            <a:r>
              <a:rPr lang="en-IN" sz="6200" dirty="0">
                <a:effectLst/>
                <a:latin typeface="Times New Roman" panose="02020603050405020304" pitchFamily="18" charset="0"/>
                <a:ea typeface="Times New Roman" panose="02020603050405020304" pitchFamily="18" charset="0"/>
                <a:cs typeface="Times New Roman" panose="02020603050405020304" pitchFamily="18" charset="0"/>
              </a:rPr>
              <a:t>Effective and Reliable Information Integrating: By rigorously constructing the embedding model, the project assures that hidden data is smoothly merged into cover media while preserving its integrity and quality. This efficiency decreases the likelihood of detection while maintaining the confidentiality of the embedded information.</a:t>
            </a:r>
            <a:endParaRPr lang="en-IN" sz="6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6200" dirty="0">
                <a:effectLst/>
                <a:latin typeface="Times New Roman" panose="02020603050405020304" pitchFamily="18" charset="0"/>
                <a:ea typeface="Times New Roman" panose="02020603050405020304" pitchFamily="18" charset="0"/>
                <a:cs typeface="Times New Roman" panose="02020603050405020304" pitchFamily="18" charset="0"/>
              </a:rPr>
              <a:t>Efficient Data Separation: The research uses a well-defined extraction methodology to precisely retrieve concealed data from carrier media. This accuracy ensures that authorized users can access the disguised information without encountering errors or losing data integrity</a:t>
            </a: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5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6200" dirty="0">
                <a:effectLst/>
                <a:latin typeface="Times New Roman" panose="02020603050405020304" pitchFamily="18" charset="0"/>
                <a:ea typeface="Times New Roman" panose="02020603050405020304" pitchFamily="18" charset="0"/>
                <a:cs typeface="Times New Roman" panose="02020603050405020304" pitchFamily="18" charset="0"/>
              </a:rPr>
              <a:t>Comprehensive measures for safety: A robust security model improves the project's protection against illegal access and detection. Encrypting hidden data before embedding, selecting advanced steganographic methods, and validation mechanisms all help to protect confidentiality and integrity of sensitive data.</a:t>
            </a:r>
          </a:p>
          <a:p>
            <a:pPr>
              <a:lnSpc>
                <a:spcPct val="107000"/>
              </a:lnSpc>
              <a:spcAft>
                <a:spcPts val="800"/>
              </a:spcAft>
            </a:pPr>
            <a:r>
              <a:rPr lang="en-IN" sz="6200" dirty="0">
                <a:effectLst/>
                <a:latin typeface="Times New Roman" panose="02020603050405020304" pitchFamily="18" charset="0"/>
                <a:ea typeface="Times New Roman" panose="02020603050405020304" pitchFamily="18" charset="0"/>
                <a:cs typeface="Times New Roman" panose="02020603050405020304" pitchFamily="18" charset="0"/>
              </a:rPr>
              <a:t>Optimum Speed: The performance model focuses on improving computational resources and operational efficiencies. This improvement minimizes processing.</a:t>
            </a:r>
            <a:endParaRPr lang="en-IN" sz="6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6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216</TotalTime>
  <Words>916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Franklin Gothic Demi</vt:lpstr>
      <vt:lpstr>Times New Roman</vt:lpstr>
      <vt:lpstr>Wingdings</vt:lpstr>
      <vt:lpstr>Wingdings 2</vt:lpstr>
      <vt:lpstr>DividendVTI</vt:lpstr>
      <vt:lpstr>Student Details</vt:lpstr>
      <vt:lpstr>steganography </vt:lpstr>
      <vt:lpstr>AGENDA</vt:lpstr>
      <vt:lpstr>PROJECT  OVERVIEW</vt:lpstr>
      <vt:lpstr>WHO ARE THE END USERS of this project?</vt:lpstr>
      <vt:lpstr>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BB Ayesha</cp:lastModifiedBy>
  <cp:revision>13</cp:revision>
  <dcterms:created xsi:type="dcterms:W3CDTF">2021-05-26T16:50:10Z</dcterms:created>
  <dcterms:modified xsi:type="dcterms:W3CDTF">2024-07-12T12:36:23Z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