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2" r:id="rId3"/>
    <p:sldId id="257" r:id="rId4"/>
    <p:sldId id="258" r:id="rId5"/>
    <p:sldId id="259" r:id="rId6"/>
    <p:sldId id="261" r:id="rId7"/>
    <p:sldId id="263" r:id="rId8"/>
    <p:sldId id="264" r:id="rId9"/>
    <p:sldId id="265" r:id="rId10"/>
    <p:sldId id="266" r:id="rId11"/>
    <p:sldId id="267" r:id="rId12"/>
    <p:sldId id="268" r:id="rId13"/>
    <p:sldId id="269" r:id="rId14"/>
    <p:sldId id="270" r:id="rId15"/>
    <p:sldId id="271" r:id="rId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Graphical</a:t>
            </a:r>
            <a:r>
              <a:rPr lang="en-US" baseline="0" dirty="0"/>
              <a:t> Representation</a:t>
            </a:r>
            <a:endParaRPr lang="en-US" dirty="0"/>
          </a:p>
        </c:rich>
      </c:tx>
      <c:layout>
        <c:manualLayout>
          <c:xMode val="edge"/>
          <c:yMode val="edge"/>
          <c:x val="0.37227255258691583"/>
          <c:y val="3.200615291940966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Sheet1!$A$2:$A$9</c:f>
              <c:strCache>
                <c:ptCount val="8"/>
                <c:pt idx="0">
                  <c:v>Temperature sensing of DHT11 sensor</c:v>
                </c:pt>
                <c:pt idx="1">
                  <c:v>Humidity sensing of DHT11 sensor</c:v>
                </c:pt>
                <c:pt idx="2">
                  <c:v>Obstacle Sensing of Sonar Sensor</c:v>
                </c:pt>
                <c:pt idx="3">
                  <c:v>Obstacle avoiding command of sonar sensor </c:v>
                </c:pt>
                <c:pt idx="4">
                  <c:v>Motor rotating of Servo motor</c:v>
                </c:pt>
                <c:pt idx="5">
                  <c:v> Receiving the data from Node MCU</c:v>
                </c:pt>
                <c:pt idx="6">
                  <c:v>Transmitting the data from Node MCU</c:v>
                </c:pt>
                <c:pt idx="7">
                  <c:v>Running wheels functions of Motor Driver </c:v>
                </c:pt>
              </c:strCache>
            </c:strRef>
          </c:cat>
          <c:val>
            <c:numRef>
              <c:f>Sheet1!$B$2:$B$9</c:f>
              <c:numCache>
                <c:formatCode>0%</c:formatCode>
                <c:ptCount val="8"/>
                <c:pt idx="0">
                  <c:v>0.98</c:v>
                </c:pt>
                <c:pt idx="1">
                  <c:v>0.98</c:v>
                </c:pt>
                <c:pt idx="2">
                  <c:v>0.93</c:v>
                </c:pt>
                <c:pt idx="3">
                  <c:v>0.94</c:v>
                </c:pt>
                <c:pt idx="4">
                  <c:v>0.95</c:v>
                </c:pt>
                <c:pt idx="5">
                  <c:v>0.98</c:v>
                </c:pt>
                <c:pt idx="6">
                  <c:v>0.98</c:v>
                </c:pt>
                <c:pt idx="7">
                  <c:v>0.96</c:v>
                </c:pt>
              </c:numCache>
            </c:numRef>
          </c:val>
          <c:extLst>
            <c:ext xmlns:c16="http://schemas.microsoft.com/office/drawing/2014/chart" uri="{C3380CC4-5D6E-409C-BE32-E72D297353CC}">
              <c16:uniqueId val="{00000000-211D-40F6-A39A-3BCE8FAE0AB7}"/>
            </c:ext>
          </c:extLst>
        </c:ser>
        <c:ser>
          <c:idx val="1"/>
          <c:order val="1"/>
          <c:tx>
            <c:strRef>
              <c:f>Sheet1!$C$1</c:f>
              <c:strCache>
                <c:ptCount val="1"/>
                <c:pt idx="0">
                  <c:v>Column2</c:v>
                </c:pt>
              </c:strCache>
            </c:strRef>
          </c:tx>
          <c:spPr>
            <a:solidFill>
              <a:schemeClr val="accent2"/>
            </a:solidFill>
            <a:ln>
              <a:noFill/>
            </a:ln>
            <a:effectLst/>
          </c:spPr>
          <c:invertIfNegative val="0"/>
          <c:cat>
            <c:strRef>
              <c:f>Sheet1!$A$2:$A$9</c:f>
              <c:strCache>
                <c:ptCount val="8"/>
                <c:pt idx="0">
                  <c:v>Temperature sensing of DHT11 sensor</c:v>
                </c:pt>
                <c:pt idx="1">
                  <c:v>Humidity sensing of DHT11 sensor</c:v>
                </c:pt>
                <c:pt idx="2">
                  <c:v>Obstacle Sensing of Sonar Sensor</c:v>
                </c:pt>
                <c:pt idx="3">
                  <c:v>Obstacle avoiding command of sonar sensor </c:v>
                </c:pt>
                <c:pt idx="4">
                  <c:v>Motor rotating of Servo motor</c:v>
                </c:pt>
                <c:pt idx="5">
                  <c:v> Receiving the data from Node MCU</c:v>
                </c:pt>
                <c:pt idx="6">
                  <c:v>Transmitting the data from Node MCU</c:v>
                </c:pt>
                <c:pt idx="7">
                  <c:v>Running wheels functions of Motor Driver </c:v>
                </c:pt>
              </c:strCache>
            </c:strRef>
          </c:cat>
          <c:val>
            <c:numRef>
              <c:f>Sheet1!$C$2:$C$9</c:f>
              <c:numCache>
                <c:formatCode>General</c:formatCode>
                <c:ptCount val="8"/>
              </c:numCache>
            </c:numRef>
          </c:val>
          <c:extLst>
            <c:ext xmlns:c16="http://schemas.microsoft.com/office/drawing/2014/chart" uri="{C3380CC4-5D6E-409C-BE32-E72D297353CC}">
              <c16:uniqueId val="{00000001-211D-40F6-A39A-3BCE8FAE0AB7}"/>
            </c:ext>
          </c:extLst>
        </c:ser>
        <c:ser>
          <c:idx val="2"/>
          <c:order val="2"/>
          <c:tx>
            <c:strRef>
              <c:f>Sheet1!$D$1</c:f>
              <c:strCache>
                <c:ptCount val="1"/>
                <c:pt idx="0">
                  <c:v>Column1</c:v>
                </c:pt>
              </c:strCache>
            </c:strRef>
          </c:tx>
          <c:spPr>
            <a:solidFill>
              <a:schemeClr val="accent3"/>
            </a:solidFill>
            <a:ln>
              <a:noFill/>
            </a:ln>
            <a:effectLst/>
          </c:spPr>
          <c:invertIfNegative val="0"/>
          <c:cat>
            <c:strRef>
              <c:f>Sheet1!$A$2:$A$9</c:f>
              <c:strCache>
                <c:ptCount val="8"/>
                <c:pt idx="0">
                  <c:v>Temperature sensing of DHT11 sensor</c:v>
                </c:pt>
                <c:pt idx="1">
                  <c:v>Humidity sensing of DHT11 sensor</c:v>
                </c:pt>
                <c:pt idx="2">
                  <c:v>Obstacle Sensing of Sonar Sensor</c:v>
                </c:pt>
                <c:pt idx="3">
                  <c:v>Obstacle avoiding command of sonar sensor </c:v>
                </c:pt>
                <c:pt idx="4">
                  <c:v>Motor rotating of Servo motor</c:v>
                </c:pt>
                <c:pt idx="5">
                  <c:v> Receiving the data from Node MCU</c:v>
                </c:pt>
                <c:pt idx="6">
                  <c:v>Transmitting the data from Node MCU</c:v>
                </c:pt>
                <c:pt idx="7">
                  <c:v>Running wheels functions of Motor Driver </c:v>
                </c:pt>
              </c:strCache>
            </c:strRef>
          </c:cat>
          <c:val>
            <c:numRef>
              <c:f>Sheet1!$D$2:$D$9</c:f>
              <c:numCache>
                <c:formatCode>General</c:formatCode>
                <c:ptCount val="8"/>
              </c:numCache>
            </c:numRef>
          </c:val>
          <c:extLst>
            <c:ext xmlns:c16="http://schemas.microsoft.com/office/drawing/2014/chart" uri="{C3380CC4-5D6E-409C-BE32-E72D297353CC}">
              <c16:uniqueId val="{00000002-211D-40F6-A39A-3BCE8FAE0AB7}"/>
            </c:ext>
          </c:extLst>
        </c:ser>
        <c:dLbls>
          <c:showLegendKey val="0"/>
          <c:showVal val="0"/>
          <c:showCatName val="0"/>
          <c:showSerName val="0"/>
          <c:showPercent val="0"/>
          <c:showBubbleSize val="0"/>
        </c:dLbls>
        <c:gapWidth val="150"/>
        <c:overlap val="100"/>
        <c:axId val="1522634047"/>
        <c:axId val="1522635711"/>
      </c:barChart>
      <c:catAx>
        <c:axId val="1522634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2635711"/>
        <c:crosses val="autoZero"/>
        <c:auto val="1"/>
        <c:lblAlgn val="ctr"/>
        <c:lblOffset val="100"/>
        <c:noMultiLvlLbl val="0"/>
      </c:catAx>
      <c:valAx>
        <c:axId val="15226357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2634047"/>
        <c:crosses val="autoZero"/>
        <c:crossBetween val="between"/>
      </c:valAx>
      <c:spPr>
        <a:noFill/>
        <a:ln>
          <a:noFill/>
        </a:ln>
        <a:effectLst/>
      </c:spPr>
    </c:plotArea>
    <c:legend>
      <c:legendPos val="b"/>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11/4/2021</a:t>
            </a:fld>
            <a:endParaRPr lang="en-US"/>
          </a:p>
        </p:txBody>
      </p:sp>
      <p:sp>
        <p:nvSpPr>
          <p:cNvPr id="6" name="Holder 6"/>
          <p:cNvSpPr>
            <a:spLocks noGrp="1"/>
          </p:cNvSpPr>
          <p:nvPr>
            <p:ph type="sldNum" sz="quarter" idx="7"/>
          </p:nvPr>
        </p:nvSpPr>
        <p:spPr/>
        <p:txBody>
          <a:bodyPr lIns="0" tIns="0" rIns="0" bIns="0"/>
          <a:lstStyle>
            <a:lvl1pPr>
              <a:defRPr sz="2000" b="1" i="0">
                <a:solidFill>
                  <a:schemeClr val="bg1"/>
                </a:solidFill>
                <a:latin typeface="Calibri"/>
                <a:cs typeface="Calibri"/>
              </a:defRPr>
            </a:lvl1pPr>
          </a:lstStyle>
          <a:p>
            <a:pPr marL="12700">
              <a:lnSpc>
                <a:spcPts val="2005"/>
              </a:lnSpc>
            </a:pPr>
            <a:r>
              <a:rPr spc="-20" dirty="0"/>
              <a:t>Pre-defense</a:t>
            </a:r>
          </a:p>
          <a:p>
            <a:pPr marL="187325" algn="ctr">
              <a:lnSpc>
                <a:spcPct val="100000"/>
              </a:lnSpc>
              <a:spcBef>
                <a:spcPts val="1325"/>
              </a:spcBef>
            </a:pPr>
            <a:fld id="{81D60167-4931-47E6-BA6A-407CBD079E47}" type="slidenum">
              <a:rPr sz="1200" b="0" dirty="0">
                <a:solidFill>
                  <a:srgbClr val="878787"/>
                </a:solidFill>
                <a:latin typeface="Calibri"/>
                <a:cs typeface="Calibri"/>
              </a:rPr>
              <a:t>‹#›</a:t>
            </a:fld>
            <a:endParaRPr sz="1200">
              <a:latin typeface="Calibri"/>
              <a:cs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11/4/2021</a:t>
            </a:fld>
            <a:endParaRPr lang="en-US"/>
          </a:p>
        </p:txBody>
      </p:sp>
      <p:sp>
        <p:nvSpPr>
          <p:cNvPr id="6" name="Holder 6"/>
          <p:cNvSpPr>
            <a:spLocks noGrp="1"/>
          </p:cNvSpPr>
          <p:nvPr>
            <p:ph type="sldNum" sz="quarter" idx="7"/>
          </p:nvPr>
        </p:nvSpPr>
        <p:spPr/>
        <p:txBody>
          <a:bodyPr lIns="0" tIns="0" rIns="0" bIns="0"/>
          <a:lstStyle>
            <a:lvl1pPr>
              <a:defRPr sz="2000" b="1" i="0">
                <a:solidFill>
                  <a:schemeClr val="bg1"/>
                </a:solidFill>
                <a:latin typeface="Calibri"/>
                <a:cs typeface="Calibri"/>
              </a:defRPr>
            </a:lvl1pPr>
          </a:lstStyle>
          <a:p>
            <a:pPr marL="12700">
              <a:lnSpc>
                <a:spcPts val="2005"/>
              </a:lnSpc>
            </a:pPr>
            <a:r>
              <a:rPr spc="-20" dirty="0"/>
              <a:t>Pre-defense</a:t>
            </a:r>
          </a:p>
          <a:p>
            <a:pPr marL="187325" algn="ctr">
              <a:lnSpc>
                <a:spcPct val="100000"/>
              </a:lnSpc>
              <a:spcBef>
                <a:spcPts val="1325"/>
              </a:spcBef>
            </a:pPr>
            <a:fld id="{81D60167-4931-47E6-BA6A-407CBD079E47}" type="slidenum">
              <a:rPr sz="1200" b="0" dirty="0">
                <a:solidFill>
                  <a:srgbClr val="878787"/>
                </a:solidFill>
                <a:latin typeface="Calibri"/>
                <a:cs typeface="Calibri"/>
              </a:rPr>
              <a:t>‹#›</a:t>
            </a:fld>
            <a:endParaRPr sz="1200">
              <a:latin typeface="Calibri"/>
              <a:cs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11/4/2021</a:t>
            </a:fld>
            <a:endParaRPr lang="en-US"/>
          </a:p>
        </p:txBody>
      </p:sp>
      <p:sp>
        <p:nvSpPr>
          <p:cNvPr id="7" name="Holder 7"/>
          <p:cNvSpPr>
            <a:spLocks noGrp="1"/>
          </p:cNvSpPr>
          <p:nvPr>
            <p:ph type="sldNum" sz="quarter" idx="7"/>
          </p:nvPr>
        </p:nvSpPr>
        <p:spPr/>
        <p:txBody>
          <a:bodyPr lIns="0" tIns="0" rIns="0" bIns="0"/>
          <a:lstStyle>
            <a:lvl1pPr>
              <a:defRPr sz="2000" b="1" i="0">
                <a:solidFill>
                  <a:schemeClr val="bg1"/>
                </a:solidFill>
                <a:latin typeface="Calibri"/>
                <a:cs typeface="Calibri"/>
              </a:defRPr>
            </a:lvl1pPr>
          </a:lstStyle>
          <a:p>
            <a:pPr marL="12700">
              <a:lnSpc>
                <a:spcPts val="2005"/>
              </a:lnSpc>
            </a:pPr>
            <a:r>
              <a:rPr spc="-20" dirty="0"/>
              <a:t>Pre-defense</a:t>
            </a:r>
          </a:p>
          <a:p>
            <a:pPr marL="187325" algn="ctr">
              <a:lnSpc>
                <a:spcPct val="100000"/>
              </a:lnSpc>
              <a:spcBef>
                <a:spcPts val="1325"/>
              </a:spcBef>
            </a:pPr>
            <a:fld id="{81D60167-4931-47E6-BA6A-407CBD079E47}" type="slidenum">
              <a:rPr sz="1200" b="0" dirty="0">
                <a:solidFill>
                  <a:srgbClr val="878787"/>
                </a:solidFill>
                <a:latin typeface="Calibri"/>
                <a:cs typeface="Calibri"/>
              </a:rPr>
              <a:t>‹#›</a:t>
            </a:fld>
            <a:endParaRPr sz="1200">
              <a:latin typeface="Calibri"/>
              <a:cs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11/4/2021</a:t>
            </a:fld>
            <a:endParaRPr lang="en-US"/>
          </a:p>
        </p:txBody>
      </p:sp>
      <p:sp>
        <p:nvSpPr>
          <p:cNvPr id="5" name="Holder 5"/>
          <p:cNvSpPr>
            <a:spLocks noGrp="1"/>
          </p:cNvSpPr>
          <p:nvPr>
            <p:ph type="sldNum" sz="quarter" idx="7"/>
          </p:nvPr>
        </p:nvSpPr>
        <p:spPr/>
        <p:txBody>
          <a:bodyPr lIns="0" tIns="0" rIns="0" bIns="0"/>
          <a:lstStyle>
            <a:lvl1pPr>
              <a:defRPr sz="2000" b="1" i="0">
                <a:solidFill>
                  <a:schemeClr val="bg1"/>
                </a:solidFill>
                <a:latin typeface="Calibri"/>
                <a:cs typeface="Calibri"/>
              </a:defRPr>
            </a:lvl1pPr>
          </a:lstStyle>
          <a:p>
            <a:pPr marL="12700">
              <a:lnSpc>
                <a:spcPts val="2005"/>
              </a:lnSpc>
            </a:pPr>
            <a:r>
              <a:rPr spc="-20" dirty="0"/>
              <a:t>Pre-defense</a:t>
            </a:r>
          </a:p>
          <a:p>
            <a:pPr marL="187325" algn="ctr">
              <a:lnSpc>
                <a:spcPct val="100000"/>
              </a:lnSpc>
              <a:spcBef>
                <a:spcPts val="1325"/>
              </a:spcBef>
            </a:pPr>
            <a:fld id="{81D60167-4931-47E6-BA6A-407CBD079E47}" type="slidenum">
              <a:rPr sz="1200" b="0" dirty="0">
                <a:solidFill>
                  <a:srgbClr val="878787"/>
                </a:solidFill>
                <a:latin typeface="Calibri"/>
                <a:cs typeface="Calibri"/>
              </a:rPr>
              <a:t>‹#›</a:t>
            </a:fld>
            <a:endParaRPr sz="1200">
              <a:latin typeface="Calibri"/>
              <a:cs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11/4/2021</a:t>
            </a:fld>
            <a:endParaRPr lang="en-US"/>
          </a:p>
        </p:txBody>
      </p:sp>
      <p:sp>
        <p:nvSpPr>
          <p:cNvPr id="4" name="Holder 4"/>
          <p:cNvSpPr>
            <a:spLocks noGrp="1"/>
          </p:cNvSpPr>
          <p:nvPr>
            <p:ph type="sldNum" sz="quarter" idx="7"/>
          </p:nvPr>
        </p:nvSpPr>
        <p:spPr/>
        <p:txBody>
          <a:bodyPr lIns="0" tIns="0" rIns="0" bIns="0"/>
          <a:lstStyle>
            <a:lvl1pPr>
              <a:defRPr sz="2000" b="1" i="0">
                <a:solidFill>
                  <a:schemeClr val="bg1"/>
                </a:solidFill>
                <a:latin typeface="Calibri"/>
                <a:cs typeface="Calibri"/>
              </a:defRPr>
            </a:lvl1pPr>
          </a:lstStyle>
          <a:p>
            <a:pPr marL="12700">
              <a:lnSpc>
                <a:spcPts val="2005"/>
              </a:lnSpc>
            </a:pPr>
            <a:r>
              <a:rPr spc="-20" dirty="0"/>
              <a:t>Pre-defense</a:t>
            </a:r>
          </a:p>
          <a:p>
            <a:pPr marL="187325" algn="ctr">
              <a:lnSpc>
                <a:spcPct val="100000"/>
              </a:lnSpc>
              <a:spcBef>
                <a:spcPts val="1325"/>
              </a:spcBef>
            </a:pPr>
            <a:fld id="{81D60167-4931-47E6-BA6A-407CBD079E47}" type="slidenum">
              <a:rPr sz="1200" b="0" dirty="0">
                <a:solidFill>
                  <a:srgbClr val="878787"/>
                </a:solidFill>
                <a:latin typeface="Calibri"/>
                <a:cs typeface="Calibri"/>
              </a:rPr>
              <a:t>‹#›</a:t>
            </a:fld>
            <a:endParaRPr sz="1200">
              <a:latin typeface="Calibri"/>
              <a:cs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227075" y="5942076"/>
            <a:ext cx="1152144" cy="303276"/>
          </a:xfrm>
          <a:prstGeom prst="rect">
            <a:avLst/>
          </a:prstGeom>
        </p:spPr>
      </p:pic>
      <p:sp>
        <p:nvSpPr>
          <p:cNvPr id="17" name="bg object 17"/>
          <p:cNvSpPr/>
          <p:nvPr/>
        </p:nvSpPr>
        <p:spPr>
          <a:xfrm>
            <a:off x="1752599" y="5943599"/>
            <a:ext cx="7382509" cy="381000"/>
          </a:xfrm>
          <a:custGeom>
            <a:avLst/>
            <a:gdLst/>
            <a:ahLst/>
            <a:cxnLst/>
            <a:rect l="l" t="t" r="r" b="b"/>
            <a:pathLst>
              <a:path w="7382509" h="381000">
                <a:moveTo>
                  <a:pt x="7382256" y="0"/>
                </a:moveTo>
                <a:lnTo>
                  <a:pt x="0" y="0"/>
                </a:lnTo>
                <a:lnTo>
                  <a:pt x="0" y="381000"/>
                </a:lnTo>
                <a:lnTo>
                  <a:pt x="7382256" y="381000"/>
                </a:lnTo>
                <a:lnTo>
                  <a:pt x="7382256" y="0"/>
                </a:lnTo>
                <a:close/>
              </a:path>
            </a:pathLst>
          </a:custGeom>
          <a:solidFill>
            <a:srgbClr val="4F81BB"/>
          </a:solidFill>
        </p:spPr>
        <p:txBody>
          <a:bodyPr wrap="square" lIns="0" tIns="0" rIns="0" bIns="0" rtlCol="0"/>
          <a:lstStyle/>
          <a:p>
            <a:endParaRPr/>
          </a:p>
        </p:txBody>
      </p:sp>
      <p:sp>
        <p:nvSpPr>
          <p:cNvPr id="18" name="bg object 18"/>
          <p:cNvSpPr/>
          <p:nvPr/>
        </p:nvSpPr>
        <p:spPr>
          <a:xfrm>
            <a:off x="1753361" y="5944361"/>
            <a:ext cx="7382509" cy="381000"/>
          </a:xfrm>
          <a:custGeom>
            <a:avLst/>
            <a:gdLst/>
            <a:ahLst/>
            <a:cxnLst/>
            <a:rect l="l" t="t" r="r" b="b"/>
            <a:pathLst>
              <a:path w="7382509" h="381000">
                <a:moveTo>
                  <a:pt x="0" y="381000"/>
                </a:moveTo>
                <a:lnTo>
                  <a:pt x="7382256" y="381000"/>
                </a:lnTo>
                <a:lnTo>
                  <a:pt x="7382256" y="0"/>
                </a:lnTo>
                <a:lnTo>
                  <a:pt x="0" y="0"/>
                </a:lnTo>
                <a:lnTo>
                  <a:pt x="0" y="381000"/>
                </a:lnTo>
                <a:close/>
              </a:path>
            </a:pathLst>
          </a:custGeom>
          <a:ln w="25400">
            <a:solidFill>
              <a:srgbClr val="385D88"/>
            </a:solidFill>
          </a:ln>
        </p:spPr>
        <p:txBody>
          <a:bodyPr wrap="square" lIns="0" tIns="0" rIns="0" bIns="0" rtlCol="0"/>
          <a:lstStyle/>
          <a:p>
            <a:endParaRPr/>
          </a:p>
        </p:txBody>
      </p:sp>
      <p:sp>
        <p:nvSpPr>
          <p:cNvPr id="19" name="bg object 19"/>
          <p:cNvSpPr/>
          <p:nvPr/>
        </p:nvSpPr>
        <p:spPr>
          <a:xfrm>
            <a:off x="0" y="0"/>
            <a:ext cx="9144000" cy="228600"/>
          </a:xfrm>
          <a:custGeom>
            <a:avLst/>
            <a:gdLst/>
            <a:ahLst/>
            <a:cxnLst/>
            <a:rect l="l" t="t" r="r" b="b"/>
            <a:pathLst>
              <a:path w="9144000" h="228600">
                <a:moveTo>
                  <a:pt x="9144000" y="0"/>
                </a:moveTo>
                <a:lnTo>
                  <a:pt x="0" y="0"/>
                </a:lnTo>
                <a:lnTo>
                  <a:pt x="0" y="228600"/>
                </a:lnTo>
                <a:lnTo>
                  <a:pt x="9144000" y="228600"/>
                </a:lnTo>
                <a:lnTo>
                  <a:pt x="9144000" y="0"/>
                </a:lnTo>
                <a:close/>
              </a:path>
            </a:pathLst>
          </a:custGeom>
          <a:solidFill>
            <a:srgbClr val="4F81BB"/>
          </a:solidFill>
        </p:spPr>
        <p:txBody>
          <a:bodyPr wrap="square" lIns="0" tIns="0" rIns="0" bIns="0" rtlCol="0"/>
          <a:lstStyle/>
          <a:p>
            <a:endParaRPr/>
          </a:p>
        </p:txBody>
      </p:sp>
      <p:sp>
        <p:nvSpPr>
          <p:cNvPr id="20" name="bg object 20"/>
          <p:cNvSpPr/>
          <p:nvPr/>
        </p:nvSpPr>
        <p:spPr>
          <a:xfrm>
            <a:off x="762" y="762"/>
            <a:ext cx="9144000" cy="228600"/>
          </a:xfrm>
          <a:custGeom>
            <a:avLst/>
            <a:gdLst/>
            <a:ahLst/>
            <a:cxnLst/>
            <a:rect l="l" t="t" r="r" b="b"/>
            <a:pathLst>
              <a:path w="9144000" h="228600">
                <a:moveTo>
                  <a:pt x="0" y="228600"/>
                </a:moveTo>
                <a:lnTo>
                  <a:pt x="9144000" y="228600"/>
                </a:lnTo>
                <a:lnTo>
                  <a:pt x="9144000" y="0"/>
                </a:lnTo>
                <a:lnTo>
                  <a:pt x="0" y="0"/>
                </a:lnTo>
                <a:lnTo>
                  <a:pt x="0" y="228600"/>
                </a:lnTo>
                <a:close/>
              </a:path>
            </a:pathLst>
          </a:custGeom>
          <a:ln w="25400">
            <a:solidFill>
              <a:srgbClr val="385D88"/>
            </a:solidFill>
          </a:ln>
        </p:spPr>
        <p:txBody>
          <a:bodyPr wrap="square" lIns="0" tIns="0" rIns="0" bIns="0" rtlCol="0"/>
          <a:lstStyle/>
          <a:p>
            <a:endParaRPr/>
          </a:p>
        </p:txBody>
      </p:sp>
      <p:sp>
        <p:nvSpPr>
          <p:cNvPr id="2" name="Holder 2"/>
          <p:cNvSpPr>
            <a:spLocks noGrp="1"/>
          </p:cNvSpPr>
          <p:nvPr>
            <p:ph type="title"/>
          </p:nvPr>
        </p:nvSpPr>
        <p:spPr>
          <a:xfrm>
            <a:off x="3391153" y="276301"/>
            <a:ext cx="2361692" cy="574675"/>
          </a:xfrm>
          <a:prstGeom prst="rect">
            <a:avLst/>
          </a:prstGeom>
        </p:spPr>
        <p:txBody>
          <a:bodyPr wrap="square" lIns="0" tIns="0" rIns="0" bIns="0">
            <a:spAutoFit/>
          </a:bodyPr>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a:xfrm>
            <a:off x="375158" y="1203451"/>
            <a:ext cx="8393683" cy="36842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11/4/2021</a:t>
            </a:fld>
            <a:endParaRPr lang="en-US"/>
          </a:p>
        </p:txBody>
      </p:sp>
      <p:sp>
        <p:nvSpPr>
          <p:cNvPr id="6" name="Holder 6"/>
          <p:cNvSpPr>
            <a:spLocks noGrp="1"/>
          </p:cNvSpPr>
          <p:nvPr>
            <p:ph type="sldNum" sz="quarter" idx="7"/>
          </p:nvPr>
        </p:nvSpPr>
        <p:spPr>
          <a:xfrm>
            <a:off x="7767573" y="6005195"/>
            <a:ext cx="1312545" cy="626745"/>
          </a:xfrm>
          <a:prstGeom prst="rect">
            <a:avLst/>
          </a:prstGeom>
        </p:spPr>
        <p:txBody>
          <a:bodyPr wrap="square" lIns="0" tIns="0" rIns="0" bIns="0">
            <a:spAutoFit/>
          </a:bodyPr>
          <a:lstStyle>
            <a:lvl1pPr>
              <a:defRPr sz="2000" b="1" i="0">
                <a:solidFill>
                  <a:schemeClr val="bg1"/>
                </a:solidFill>
                <a:latin typeface="Calibri"/>
                <a:cs typeface="Calibri"/>
              </a:defRPr>
            </a:lvl1pPr>
          </a:lstStyle>
          <a:p>
            <a:pPr marL="12700">
              <a:lnSpc>
                <a:spcPts val="2005"/>
              </a:lnSpc>
            </a:pPr>
            <a:r>
              <a:rPr spc="-20" dirty="0"/>
              <a:t>Pre-defense</a:t>
            </a:r>
          </a:p>
          <a:p>
            <a:pPr marL="187325" algn="ctr">
              <a:lnSpc>
                <a:spcPct val="100000"/>
              </a:lnSpc>
              <a:spcBef>
                <a:spcPts val="1325"/>
              </a:spcBef>
            </a:pPr>
            <a:fld id="{81D60167-4931-47E6-BA6A-407CBD079E47}" type="slidenum">
              <a:rPr sz="1200" b="0" dirty="0">
                <a:solidFill>
                  <a:srgbClr val="878787"/>
                </a:solidFill>
                <a:latin typeface="Calibri"/>
                <a:cs typeface="Calibri"/>
              </a:rPr>
              <a:t>‹#›</a:t>
            </a:fld>
            <a:endParaRPr sz="1200">
              <a:latin typeface="Calibri"/>
              <a:cs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hingspeak.com/channels/1548483"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807461" y="0"/>
            <a:ext cx="6350000" cy="711200"/>
            <a:chOff x="2807461" y="0"/>
            <a:chExt cx="6350000" cy="711200"/>
          </a:xfrm>
        </p:grpSpPr>
        <p:sp>
          <p:nvSpPr>
            <p:cNvPr id="3" name="object 3"/>
            <p:cNvSpPr/>
            <p:nvPr/>
          </p:nvSpPr>
          <p:spPr>
            <a:xfrm>
              <a:off x="2820161" y="762"/>
              <a:ext cx="6324600" cy="685800"/>
            </a:xfrm>
            <a:custGeom>
              <a:avLst/>
              <a:gdLst/>
              <a:ahLst/>
              <a:cxnLst/>
              <a:rect l="l" t="t" r="r" b="b"/>
              <a:pathLst>
                <a:path w="6324600" h="685800">
                  <a:moveTo>
                    <a:pt x="6324599" y="0"/>
                  </a:moveTo>
                  <a:lnTo>
                    <a:pt x="0" y="0"/>
                  </a:lnTo>
                  <a:lnTo>
                    <a:pt x="0" y="685800"/>
                  </a:lnTo>
                  <a:lnTo>
                    <a:pt x="6324599" y="685800"/>
                  </a:lnTo>
                  <a:lnTo>
                    <a:pt x="6324599" y="0"/>
                  </a:lnTo>
                  <a:close/>
                </a:path>
              </a:pathLst>
            </a:custGeom>
            <a:solidFill>
              <a:srgbClr val="1F5768"/>
            </a:solidFill>
          </p:spPr>
          <p:txBody>
            <a:bodyPr wrap="square" lIns="0" tIns="0" rIns="0" bIns="0" rtlCol="0"/>
            <a:lstStyle/>
            <a:p>
              <a:endParaRPr/>
            </a:p>
          </p:txBody>
        </p:sp>
        <p:sp>
          <p:nvSpPr>
            <p:cNvPr id="4" name="object 4"/>
            <p:cNvSpPr/>
            <p:nvPr/>
          </p:nvSpPr>
          <p:spPr>
            <a:xfrm>
              <a:off x="2820161" y="762"/>
              <a:ext cx="6324600" cy="685800"/>
            </a:xfrm>
            <a:custGeom>
              <a:avLst/>
              <a:gdLst/>
              <a:ahLst/>
              <a:cxnLst/>
              <a:rect l="l" t="t" r="r" b="b"/>
              <a:pathLst>
                <a:path w="6324600" h="685800">
                  <a:moveTo>
                    <a:pt x="0" y="685800"/>
                  </a:moveTo>
                  <a:lnTo>
                    <a:pt x="6324599" y="685800"/>
                  </a:lnTo>
                  <a:lnTo>
                    <a:pt x="6324599" y="0"/>
                  </a:lnTo>
                  <a:lnTo>
                    <a:pt x="0" y="0"/>
                  </a:lnTo>
                  <a:lnTo>
                    <a:pt x="0" y="685800"/>
                  </a:lnTo>
                  <a:close/>
                </a:path>
              </a:pathLst>
            </a:custGeom>
            <a:ln w="25400">
              <a:solidFill>
                <a:srgbClr val="385D88"/>
              </a:solidFill>
            </a:ln>
          </p:spPr>
          <p:txBody>
            <a:bodyPr wrap="square" lIns="0" tIns="0" rIns="0" bIns="0" rtlCol="0"/>
            <a:lstStyle/>
            <a:p>
              <a:endParaRPr/>
            </a:p>
          </p:txBody>
        </p:sp>
      </p:grpSp>
      <p:sp>
        <p:nvSpPr>
          <p:cNvPr id="5" name="object 5"/>
          <p:cNvSpPr txBox="1"/>
          <p:nvPr/>
        </p:nvSpPr>
        <p:spPr>
          <a:xfrm>
            <a:off x="2832861" y="144526"/>
            <a:ext cx="6311900" cy="330835"/>
          </a:xfrm>
          <a:prstGeom prst="rect">
            <a:avLst/>
          </a:prstGeom>
        </p:spPr>
        <p:txBody>
          <a:bodyPr vert="horz" wrap="square" lIns="0" tIns="12700" rIns="0" bIns="0" rtlCol="0">
            <a:spAutoFit/>
          </a:bodyPr>
          <a:lstStyle/>
          <a:p>
            <a:pPr marR="73660" algn="r">
              <a:lnSpc>
                <a:spcPct val="100000"/>
              </a:lnSpc>
              <a:spcBef>
                <a:spcPts val="100"/>
              </a:spcBef>
            </a:pPr>
            <a:r>
              <a:rPr sz="2000" b="1" spc="-20" dirty="0">
                <a:solidFill>
                  <a:srgbClr val="FFFFFF"/>
                </a:solidFill>
                <a:latin typeface="Calibri"/>
                <a:cs typeface="Calibri"/>
              </a:rPr>
              <a:t>Pre-defense</a:t>
            </a:r>
            <a:endParaRPr sz="2000">
              <a:latin typeface="Calibri"/>
              <a:cs typeface="Calibri"/>
            </a:endParaRPr>
          </a:p>
        </p:txBody>
      </p:sp>
      <p:pic>
        <p:nvPicPr>
          <p:cNvPr id="6" name="object 6"/>
          <p:cNvPicPr/>
          <p:nvPr/>
        </p:nvPicPr>
        <p:blipFill>
          <a:blip r:embed="rId2" cstate="print"/>
          <a:stretch>
            <a:fillRect/>
          </a:stretch>
        </p:blipFill>
        <p:spPr>
          <a:xfrm>
            <a:off x="734568" y="79247"/>
            <a:ext cx="1545336" cy="565403"/>
          </a:xfrm>
          <a:prstGeom prst="rect">
            <a:avLst/>
          </a:prstGeom>
        </p:spPr>
      </p:pic>
      <p:pic>
        <p:nvPicPr>
          <p:cNvPr id="7" name="object 7"/>
          <p:cNvPicPr/>
          <p:nvPr/>
        </p:nvPicPr>
        <p:blipFill>
          <a:blip r:embed="rId3" cstate="print"/>
          <a:stretch>
            <a:fillRect/>
          </a:stretch>
        </p:blipFill>
        <p:spPr>
          <a:xfrm>
            <a:off x="108204" y="94488"/>
            <a:ext cx="566928" cy="554735"/>
          </a:xfrm>
          <a:prstGeom prst="rect">
            <a:avLst/>
          </a:prstGeom>
        </p:spPr>
      </p:pic>
      <p:pic>
        <p:nvPicPr>
          <p:cNvPr id="8" name="object 8"/>
          <p:cNvPicPr/>
          <p:nvPr/>
        </p:nvPicPr>
        <p:blipFill>
          <a:blip r:embed="rId4" cstate="print"/>
          <a:stretch>
            <a:fillRect/>
          </a:stretch>
        </p:blipFill>
        <p:spPr>
          <a:xfrm>
            <a:off x="633983" y="3172957"/>
            <a:ext cx="3913632" cy="633994"/>
          </a:xfrm>
          <a:prstGeom prst="rect">
            <a:avLst/>
          </a:prstGeom>
        </p:spPr>
      </p:pic>
      <p:sp>
        <p:nvSpPr>
          <p:cNvPr id="9" name="object 9"/>
          <p:cNvSpPr txBox="1"/>
          <p:nvPr/>
        </p:nvSpPr>
        <p:spPr>
          <a:xfrm>
            <a:off x="686562" y="3201161"/>
            <a:ext cx="3810000" cy="533400"/>
          </a:xfrm>
          <a:prstGeom prst="rect">
            <a:avLst/>
          </a:prstGeom>
          <a:solidFill>
            <a:srgbClr val="4F81BB"/>
          </a:solidFill>
          <a:ln w="38100">
            <a:solidFill>
              <a:srgbClr val="FFFFFF"/>
            </a:solidFill>
          </a:ln>
        </p:spPr>
        <p:txBody>
          <a:bodyPr vert="horz" wrap="square" lIns="0" tIns="43815" rIns="0" bIns="0" rtlCol="0">
            <a:spAutoFit/>
          </a:bodyPr>
          <a:lstStyle/>
          <a:p>
            <a:pPr marL="1078230">
              <a:lnSpc>
                <a:spcPct val="100000"/>
              </a:lnSpc>
              <a:spcBef>
                <a:spcPts val="345"/>
              </a:spcBef>
            </a:pPr>
            <a:r>
              <a:rPr sz="2400" b="1" spc="-20" dirty="0">
                <a:solidFill>
                  <a:srgbClr val="FFFFFF"/>
                </a:solidFill>
                <a:latin typeface="Calibri"/>
                <a:cs typeface="Calibri"/>
              </a:rPr>
              <a:t>Presented</a:t>
            </a:r>
            <a:r>
              <a:rPr sz="2400" b="1" spc="-95" dirty="0">
                <a:solidFill>
                  <a:srgbClr val="FFFFFF"/>
                </a:solidFill>
                <a:latin typeface="Calibri"/>
                <a:cs typeface="Calibri"/>
              </a:rPr>
              <a:t> </a:t>
            </a:r>
            <a:r>
              <a:rPr sz="2400" b="1" spc="-30" dirty="0">
                <a:solidFill>
                  <a:srgbClr val="FFFFFF"/>
                </a:solidFill>
                <a:latin typeface="Calibri"/>
                <a:cs typeface="Calibri"/>
              </a:rPr>
              <a:t>by</a:t>
            </a:r>
            <a:endParaRPr sz="2400">
              <a:latin typeface="Calibri"/>
              <a:cs typeface="Calibri"/>
            </a:endParaRPr>
          </a:p>
        </p:txBody>
      </p:sp>
      <p:grpSp>
        <p:nvGrpSpPr>
          <p:cNvPr id="10" name="object 10"/>
          <p:cNvGrpSpPr/>
          <p:nvPr/>
        </p:nvGrpSpPr>
        <p:grpSpPr>
          <a:xfrm>
            <a:off x="4748784" y="3172957"/>
            <a:ext cx="4066540" cy="634365"/>
            <a:chOff x="4748784" y="3172957"/>
            <a:chExt cx="4066540" cy="634365"/>
          </a:xfrm>
        </p:grpSpPr>
        <p:pic>
          <p:nvPicPr>
            <p:cNvPr id="11" name="object 11"/>
            <p:cNvPicPr/>
            <p:nvPr/>
          </p:nvPicPr>
          <p:blipFill>
            <a:blip r:embed="rId5" cstate="print"/>
            <a:stretch>
              <a:fillRect/>
            </a:stretch>
          </p:blipFill>
          <p:spPr>
            <a:xfrm>
              <a:off x="4748784" y="3172957"/>
              <a:ext cx="4066032" cy="633994"/>
            </a:xfrm>
            <a:prstGeom prst="rect">
              <a:avLst/>
            </a:prstGeom>
          </p:spPr>
        </p:pic>
        <p:sp>
          <p:nvSpPr>
            <p:cNvPr id="12" name="object 12"/>
            <p:cNvSpPr/>
            <p:nvPr/>
          </p:nvSpPr>
          <p:spPr>
            <a:xfrm>
              <a:off x="4800600" y="3200399"/>
              <a:ext cx="3962400" cy="533400"/>
            </a:xfrm>
            <a:custGeom>
              <a:avLst/>
              <a:gdLst/>
              <a:ahLst/>
              <a:cxnLst/>
              <a:rect l="l" t="t" r="r" b="b"/>
              <a:pathLst>
                <a:path w="3962400" h="533400">
                  <a:moveTo>
                    <a:pt x="3962400" y="0"/>
                  </a:moveTo>
                  <a:lnTo>
                    <a:pt x="0" y="0"/>
                  </a:lnTo>
                  <a:lnTo>
                    <a:pt x="0" y="533400"/>
                  </a:lnTo>
                  <a:lnTo>
                    <a:pt x="3962400" y="533400"/>
                  </a:lnTo>
                  <a:lnTo>
                    <a:pt x="3962400" y="0"/>
                  </a:lnTo>
                  <a:close/>
                </a:path>
              </a:pathLst>
            </a:custGeom>
            <a:solidFill>
              <a:srgbClr val="4F81BB"/>
            </a:solidFill>
          </p:spPr>
          <p:txBody>
            <a:bodyPr wrap="square" lIns="0" tIns="0" rIns="0" bIns="0" rtlCol="0"/>
            <a:lstStyle/>
            <a:p>
              <a:endParaRPr/>
            </a:p>
          </p:txBody>
        </p:sp>
        <p:sp>
          <p:nvSpPr>
            <p:cNvPr id="13" name="object 13"/>
            <p:cNvSpPr/>
            <p:nvPr/>
          </p:nvSpPr>
          <p:spPr>
            <a:xfrm>
              <a:off x="4801362" y="3201161"/>
              <a:ext cx="3962400" cy="533400"/>
            </a:xfrm>
            <a:custGeom>
              <a:avLst/>
              <a:gdLst/>
              <a:ahLst/>
              <a:cxnLst/>
              <a:rect l="l" t="t" r="r" b="b"/>
              <a:pathLst>
                <a:path w="3962400" h="533400">
                  <a:moveTo>
                    <a:pt x="0" y="533400"/>
                  </a:moveTo>
                  <a:lnTo>
                    <a:pt x="3962399" y="533400"/>
                  </a:lnTo>
                  <a:lnTo>
                    <a:pt x="3962399" y="0"/>
                  </a:lnTo>
                  <a:lnTo>
                    <a:pt x="0" y="0"/>
                  </a:lnTo>
                  <a:lnTo>
                    <a:pt x="0" y="533400"/>
                  </a:lnTo>
                  <a:close/>
                </a:path>
              </a:pathLst>
            </a:custGeom>
            <a:ln w="38100">
              <a:solidFill>
                <a:srgbClr val="FFFFFF"/>
              </a:solidFill>
            </a:ln>
          </p:spPr>
          <p:txBody>
            <a:bodyPr wrap="square" lIns="0" tIns="0" rIns="0" bIns="0" rtlCol="0"/>
            <a:lstStyle/>
            <a:p>
              <a:endParaRPr/>
            </a:p>
          </p:txBody>
        </p:sp>
      </p:grpSp>
      <p:sp>
        <p:nvSpPr>
          <p:cNvPr id="14" name="object 14"/>
          <p:cNvSpPr txBox="1"/>
          <p:nvPr/>
        </p:nvSpPr>
        <p:spPr>
          <a:xfrm>
            <a:off x="4800600" y="3200400"/>
            <a:ext cx="3962400" cy="533400"/>
          </a:xfrm>
          <a:prstGeom prst="rect">
            <a:avLst/>
          </a:prstGeom>
        </p:spPr>
        <p:txBody>
          <a:bodyPr vert="horz" wrap="square" lIns="0" tIns="45085" rIns="0" bIns="0" rtlCol="0">
            <a:spAutoFit/>
          </a:bodyPr>
          <a:lstStyle/>
          <a:p>
            <a:pPr marL="1097915">
              <a:lnSpc>
                <a:spcPct val="100000"/>
              </a:lnSpc>
              <a:spcBef>
                <a:spcPts val="355"/>
              </a:spcBef>
            </a:pPr>
            <a:r>
              <a:rPr sz="2400" b="1" dirty="0">
                <a:solidFill>
                  <a:srgbClr val="FFFFFF"/>
                </a:solidFill>
                <a:latin typeface="Calibri"/>
                <a:cs typeface="Calibri"/>
              </a:rPr>
              <a:t>Supervised</a:t>
            </a:r>
            <a:r>
              <a:rPr sz="2400" b="1" spc="-75" dirty="0">
                <a:solidFill>
                  <a:srgbClr val="FFFFFF"/>
                </a:solidFill>
                <a:latin typeface="Calibri"/>
                <a:cs typeface="Calibri"/>
              </a:rPr>
              <a:t> </a:t>
            </a:r>
            <a:r>
              <a:rPr sz="2400" b="1" spc="-30" dirty="0">
                <a:solidFill>
                  <a:srgbClr val="FFFFFF"/>
                </a:solidFill>
                <a:latin typeface="Calibri"/>
                <a:cs typeface="Calibri"/>
              </a:rPr>
              <a:t>by</a:t>
            </a:r>
            <a:endParaRPr sz="2400" dirty="0">
              <a:latin typeface="Calibri"/>
              <a:cs typeface="Calibri"/>
            </a:endParaRPr>
          </a:p>
        </p:txBody>
      </p:sp>
      <p:sp>
        <p:nvSpPr>
          <p:cNvPr id="16" name="object 16"/>
          <p:cNvSpPr txBox="1"/>
          <p:nvPr/>
        </p:nvSpPr>
        <p:spPr>
          <a:xfrm>
            <a:off x="686562" y="3788228"/>
            <a:ext cx="3810000" cy="2223429"/>
          </a:xfrm>
          <a:prstGeom prst="rect">
            <a:avLst/>
          </a:prstGeom>
        </p:spPr>
        <p:txBody>
          <a:bodyPr vert="horz" wrap="square" lIns="0" tIns="83185" rIns="0" bIns="0" rtlCol="0">
            <a:spAutoFit/>
          </a:bodyPr>
          <a:lstStyle/>
          <a:p>
            <a:pPr algn="ctr">
              <a:lnSpc>
                <a:spcPct val="100000"/>
              </a:lnSpc>
              <a:spcBef>
                <a:spcPts val="655"/>
              </a:spcBef>
            </a:pPr>
            <a:r>
              <a:rPr lang="en-US" sz="1900" b="1" i="1" spc="-20" dirty="0">
                <a:latin typeface="Bell MT" panose="02020503060305020303" pitchFamily="18" charset="0"/>
                <a:cs typeface="Calibri"/>
              </a:rPr>
              <a:t>Md. Khalid Bin Hasan </a:t>
            </a:r>
            <a:r>
              <a:rPr lang="en-US" sz="1900" b="1" i="1" spc="-20" dirty="0" err="1">
                <a:latin typeface="Bell MT" panose="02020503060305020303" pitchFamily="18" charset="0"/>
                <a:cs typeface="Calibri"/>
              </a:rPr>
              <a:t>Sarker</a:t>
            </a:r>
            <a:endParaRPr sz="1900" b="1" i="1" dirty="0">
              <a:latin typeface="Bell MT" panose="02020503060305020303" pitchFamily="18" charset="0"/>
              <a:cs typeface="Calibri"/>
            </a:endParaRPr>
          </a:p>
          <a:p>
            <a:pPr algn="ctr">
              <a:lnSpc>
                <a:spcPct val="100000"/>
              </a:lnSpc>
              <a:spcBef>
                <a:spcPts val="555"/>
              </a:spcBef>
            </a:pPr>
            <a:r>
              <a:rPr sz="1900" i="1" spc="-5" dirty="0">
                <a:latin typeface="Bell MT" panose="02020503060305020303" pitchFamily="18" charset="0"/>
                <a:cs typeface="Calibri"/>
              </a:rPr>
              <a:t>ID:</a:t>
            </a:r>
            <a:r>
              <a:rPr sz="1900" i="1" spc="-75" dirty="0">
                <a:latin typeface="Bell MT" panose="02020503060305020303" pitchFamily="18" charset="0"/>
                <a:cs typeface="Calibri"/>
              </a:rPr>
              <a:t> </a:t>
            </a:r>
            <a:r>
              <a:rPr sz="1900" i="1" spc="-20" dirty="0">
                <a:latin typeface="Bell MT" panose="02020503060305020303" pitchFamily="18" charset="0"/>
                <a:cs typeface="Calibri"/>
              </a:rPr>
              <a:t>181-15-</a:t>
            </a:r>
            <a:r>
              <a:rPr lang="en-US" sz="1900" i="1" spc="-20" dirty="0">
                <a:latin typeface="Bell MT" panose="02020503060305020303" pitchFamily="18" charset="0"/>
                <a:cs typeface="Calibri"/>
              </a:rPr>
              <a:t>1789</a:t>
            </a:r>
            <a:endParaRPr sz="1900" i="1" dirty="0">
              <a:latin typeface="Bell MT" panose="02020503060305020303" pitchFamily="18" charset="0"/>
              <a:cs typeface="Calibri"/>
            </a:endParaRPr>
          </a:p>
          <a:p>
            <a:pPr marL="129539" marR="129539" algn="ctr">
              <a:lnSpc>
                <a:spcPct val="122100"/>
              </a:lnSpc>
              <a:spcBef>
                <a:spcPts val="180"/>
              </a:spcBef>
            </a:pPr>
            <a:r>
              <a:rPr lang="en-US" sz="1900" b="1" i="1" spc="-10" dirty="0" err="1">
                <a:latin typeface="Bell MT" panose="02020503060305020303" pitchFamily="18" charset="0"/>
                <a:cs typeface="Calibri"/>
              </a:rPr>
              <a:t>Solaiman</a:t>
            </a:r>
            <a:r>
              <a:rPr lang="en-US" sz="1900" b="1" i="1" spc="-10" dirty="0">
                <a:latin typeface="Bell MT" panose="02020503060305020303" pitchFamily="18" charset="0"/>
                <a:cs typeface="Calibri"/>
              </a:rPr>
              <a:t> Hossain </a:t>
            </a:r>
            <a:r>
              <a:rPr lang="en-US" sz="1900" b="1" i="1" spc="-10" dirty="0" err="1">
                <a:latin typeface="Bell MT" panose="02020503060305020303" pitchFamily="18" charset="0"/>
                <a:cs typeface="Calibri"/>
              </a:rPr>
              <a:t>Tuhin</a:t>
            </a:r>
            <a:endParaRPr lang="en-US" sz="1900" b="1" i="1" spc="-10" dirty="0">
              <a:latin typeface="Bell MT" panose="02020503060305020303" pitchFamily="18" charset="0"/>
              <a:cs typeface="Calibri"/>
            </a:endParaRPr>
          </a:p>
          <a:p>
            <a:pPr marL="129539" marR="129539" algn="ctr">
              <a:lnSpc>
                <a:spcPct val="122100"/>
              </a:lnSpc>
              <a:spcBef>
                <a:spcPts val="180"/>
              </a:spcBef>
            </a:pPr>
            <a:r>
              <a:rPr sz="1900" i="1" spc="-15" dirty="0">
                <a:latin typeface="Bell MT" panose="02020503060305020303" pitchFamily="18" charset="0"/>
                <a:cs typeface="Calibri"/>
              </a:rPr>
              <a:t> </a:t>
            </a:r>
            <a:r>
              <a:rPr sz="1900" i="1" spc="-415" dirty="0">
                <a:latin typeface="Bell MT" panose="02020503060305020303" pitchFamily="18" charset="0"/>
                <a:cs typeface="Calibri"/>
              </a:rPr>
              <a:t> </a:t>
            </a:r>
            <a:r>
              <a:rPr sz="1900" i="1" spc="-5" dirty="0">
                <a:latin typeface="Bell MT" panose="02020503060305020303" pitchFamily="18" charset="0"/>
                <a:cs typeface="Calibri"/>
              </a:rPr>
              <a:t>ID:</a:t>
            </a:r>
            <a:r>
              <a:rPr sz="1900" i="1" spc="-25" dirty="0">
                <a:latin typeface="Bell MT" panose="02020503060305020303" pitchFamily="18" charset="0"/>
                <a:cs typeface="Calibri"/>
              </a:rPr>
              <a:t> </a:t>
            </a:r>
            <a:r>
              <a:rPr lang="en-US" sz="1900" i="1" spc="-10" dirty="0">
                <a:latin typeface="Bell MT" panose="02020503060305020303" pitchFamily="18" charset="0"/>
                <a:cs typeface="Calibri"/>
              </a:rPr>
              <a:t>173-15-1639</a:t>
            </a:r>
            <a:endParaRPr sz="1900" i="1" dirty="0">
              <a:latin typeface="Bell MT" panose="02020503060305020303" pitchFamily="18" charset="0"/>
              <a:cs typeface="Calibri"/>
            </a:endParaRPr>
          </a:p>
          <a:p>
            <a:pPr algn="ctr">
              <a:lnSpc>
                <a:spcPct val="100000"/>
              </a:lnSpc>
              <a:spcBef>
                <a:spcPts val="505"/>
              </a:spcBef>
            </a:pPr>
            <a:r>
              <a:rPr lang="en-US" sz="1900" b="1" i="1" spc="-45" dirty="0">
                <a:latin typeface="Bell MT" panose="02020503060305020303" pitchFamily="18" charset="0"/>
                <a:cs typeface="Calibri"/>
              </a:rPr>
              <a:t>Md. </a:t>
            </a:r>
            <a:r>
              <a:rPr lang="en-US" sz="1900" b="1" i="1" spc="-45" dirty="0" err="1">
                <a:latin typeface="Bell MT" panose="02020503060305020303" pitchFamily="18" charset="0"/>
                <a:cs typeface="Calibri"/>
              </a:rPr>
              <a:t>Masbahul</a:t>
            </a:r>
            <a:r>
              <a:rPr lang="en-US" sz="1900" b="1" i="1" spc="-45" dirty="0">
                <a:latin typeface="Bell MT" panose="02020503060305020303" pitchFamily="18" charset="0"/>
                <a:cs typeface="Calibri"/>
              </a:rPr>
              <a:t> Islam Shaik</a:t>
            </a:r>
            <a:endParaRPr sz="1900" b="1" i="1" dirty="0">
              <a:latin typeface="Bell MT" panose="02020503060305020303" pitchFamily="18" charset="0"/>
              <a:cs typeface="Calibri"/>
            </a:endParaRPr>
          </a:p>
          <a:p>
            <a:pPr algn="ctr">
              <a:lnSpc>
                <a:spcPct val="100000"/>
              </a:lnSpc>
              <a:spcBef>
                <a:spcPts val="495"/>
              </a:spcBef>
            </a:pPr>
            <a:r>
              <a:rPr sz="1900" i="1" spc="-5" dirty="0">
                <a:latin typeface="Bell MT" panose="02020503060305020303" pitchFamily="18" charset="0"/>
                <a:cs typeface="Calibri"/>
              </a:rPr>
              <a:t>ID:</a:t>
            </a:r>
            <a:r>
              <a:rPr sz="1900" i="1" spc="-45" dirty="0">
                <a:latin typeface="Bell MT" panose="02020503060305020303" pitchFamily="18" charset="0"/>
                <a:cs typeface="Calibri"/>
              </a:rPr>
              <a:t> </a:t>
            </a:r>
            <a:r>
              <a:rPr sz="1900" i="1" spc="-20" dirty="0">
                <a:latin typeface="Bell MT" panose="02020503060305020303" pitchFamily="18" charset="0"/>
                <a:cs typeface="Calibri"/>
              </a:rPr>
              <a:t>181-15-1</a:t>
            </a:r>
            <a:r>
              <a:rPr lang="en-US" sz="1900" i="1" spc="-20" dirty="0">
                <a:latin typeface="Bell MT" panose="02020503060305020303" pitchFamily="18" charset="0"/>
                <a:cs typeface="Calibri"/>
              </a:rPr>
              <a:t>773</a:t>
            </a:r>
            <a:endParaRPr sz="1900" i="1" dirty="0">
              <a:latin typeface="Bell MT" panose="02020503060305020303" pitchFamily="18" charset="0"/>
              <a:cs typeface="Calibri"/>
            </a:endParaRPr>
          </a:p>
        </p:txBody>
      </p:sp>
      <p:sp>
        <p:nvSpPr>
          <p:cNvPr id="17" name="object 17"/>
          <p:cNvSpPr txBox="1"/>
          <p:nvPr/>
        </p:nvSpPr>
        <p:spPr>
          <a:xfrm>
            <a:off x="4800600" y="3808628"/>
            <a:ext cx="3913632" cy="1423210"/>
          </a:xfrm>
          <a:prstGeom prst="rect">
            <a:avLst/>
          </a:prstGeom>
        </p:spPr>
        <p:txBody>
          <a:bodyPr vert="horz" wrap="square" lIns="0" tIns="12700" rIns="0" bIns="0" rtlCol="0">
            <a:spAutoFit/>
          </a:bodyPr>
          <a:lstStyle/>
          <a:p>
            <a:pPr marL="1214755" marR="17780" indent="-1186180">
              <a:lnSpc>
                <a:spcPct val="120000"/>
              </a:lnSpc>
              <a:spcBef>
                <a:spcPts val="100"/>
              </a:spcBef>
            </a:pPr>
            <a:r>
              <a:rPr sz="1900" b="1" i="1" spc="-65" dirty="0">
                <a:latin typeface="Bell MT" panose="02020503060305020303" pitchFamily="18" charset="0"/>
                <a:cs typeface="Calibri"/>
              </a:rPr>
              <a:t>Tajim</a:t>
            </a:r>
            <a:r>
              <a:rPr sz="1900" b="1" i="1" spc="-40" dirty="0">
                <a:latin typeface="Bell MT" panose="02020503060305020303" pitchFamily="18" charset="0"/>
                <a:cs typeface="Calibri"/>
              </a:rPr>
              <a:t> </a:t>
            </a:r>
            <a:r>
              <a:rPr sz="1900" b="1" i="1" spc="-5" dirty="0">
                <a:latin typeface="Bell MT" panose="02020503060305020303" pitchFamily="18" charset="0"/>
                <a:cs typeface="Calibri"/>
              </a:rPr>
              <a:t>Md.</a:t>
            </a:r>
            <a:r>
              <a:rPr sz="1900" b="1" i="1" spc="-10" dirty="0">
                <a:latin typeface="Bell MT" panose="02020503060305020303" pitchFamily="18" charset="0"/>
                <a:cs typeface="Calibri"/>
              </a:rPr>
              <a:t> </a:t>
            </a:r>
            <a:r>
              <a:rPr sz="1900" b="1" i="1" spc="-5" dirty="0">
                <a:latin typeface="Bell MT" panose="02020503060305020303" pitchFamily="18" charset="0"/>
                <a:cs typeface="Calibri"/>
              </a:rPr>
              <a:t>Niamat</a:t>
            </a:r>
            <a:r>
              <a:rPr sz="1900" b="1" i="1" spc="-55" dirty="0">
                <a:latin typeface="Bell MT" panose="02020503060305020303" pitchFamily="18" charset="0"/>
                <a:cs typeface="Calibri"/>
              </a:rPr>
              <a:t> </a:t>
            </a:r>
            <a:r>
              <a:rPr sz="1900" b="1" i="1" spc="-5" dirty="0">
                <a:latin typeface="Bell MT" panose="02020503060305020303" pitchFamily="18" charset="0"/>
                <a:cs typeface="Calibri"/>
              </a:rPr>
              <a:t>Ullah</a:t>
            </a:r>
            <a:r>
              <a:rPr sz="1900" b="1" i="1" spc="-35" dirty="0">
                <a:latin typeface="Bell MT" panose="02020503060305020303" pitchFamily="18" charset="0"/>
                <a:cs typeface="Calibri"/>
              </a:rPr>
              <a:t> </a:t>
            </a:r>
            <a:r>
              <a:rPr sz="1900" b="1" i="1" spc="-5" dirty="0">
                <a:latin typeface="Bell MT" panose="02020503060305020303" pitchFamily="18" charset="0"/>
                <a:cs typeface="Calibri"/>
              </a:rPr>
              <a:t>Akhund </a:t>
            </a:r>
            <a:r>
              <a:rPr sz="1900" b="1" i="1" spc="-415" dirty="0">
                <a:latin typeface="Bell MT" panose="02020503060305020303" pitchFamily="18" charset="0"/>
                <a:cs typeface="Calibri"/>
              </a:rPr>
              <a:t> </a:t>
            </a:r>
            <a:r>
              <a:rPr sz="1900" b="1" i="1" spc="-15" dirty="0">
                <a:latin typeface="Bell MT" panose="02020503060305020303" pitchFamily="18" charset="0"/>
                <a:cs typeface="Calibri"/>
              </a:rPr>
              <a:t>Lecturer</a:t>
            </a:r>
            <a:endParaRPr lang="en-US" sz="1900" b="1" i="1" dirty="0">
              <a:latin typeface="Bell MT" panose="02020503060305020303" pitchFamily="18" charset="0"/>
              <a:cs typeface="Calibri"/>
            </a:endParaRPr>
          </a:p>
          <a:p>
            <a:pPr marL="1214755" marR="17780" indent="-1186180" algn="ctr">
              <a:lnSpc>
                <a:spcPct val="120000"/>
              </a:lnSpc>
              <a:spcBef>
                <a:spcPts val="100"/>
              </a:spcBef>
            </a:pPr>
            <a:r>
              <a:rPr sz="1900" b="1" i="1" spc="-5" dirty="0">
                <a:latin typeface="Bell MT" panose="02020503060305020303" pitchFamily="18" charset="0"/>
                <a:cs typeface="Calibri"/>
              </a:rPr>
              <a:t>Department of CSE </a:t>
            </a:r>
            <a:r>
              <a:rPr sz="1900" b="1" i="1" dirty="0">
                <a:latin typeface="Bell MT" panose="02020503060305020303" pitchFamily="18" charset="0"/>
                <a:cs typeface="Calibri"/>
              </a:rPr>
              <a:t> </a:t>
            </a:r>
            <a:r>
              <a:rPr sz="1900" b="1" i="1" spc="-20" dirty="0">
                <a:latin typeface="Bell MT" panose="02020503060305020303" pitchFamily="18" charset="0"/>
                <a:cs typeface="Calibri"/>
              </a:rPr>
              <a:t>Daffodil</a:t>
            </a:r>
            <a:endParaRPr lang="en-US" sz="1900" b="1" i="1" spc="-20" dirty="0">
              <a:latin typeface="Bell MT" panose="02020503060305020303" pitchFamily="18" charset="0"/>
              <a:cs typeface="Calibri"/>
            </a:endParaRPr>
          </a:p>
          <a:p>
            <a:pPr marL="1214755" marR="17780" indent="-1186180" algn="ctr">
              <a:lnSpc>
                <a:spcPct val="120000"/>
              </a:lnSpc>
              <a:spcBef>
                <a:spcPts val="100"/>
              </a:spcBef>
            </a:pPr>
            <a:r>
              <a:rPr sz="1900" b="1" i="1" spc="-20" dirty="0">
                <a:latin typeface="Bell MT" panose="02020503060305020303" pitchFamily="18" charset="0"/>
                <a:cs typeface="Calibri"/>
              </a:rPr>
              <a:t>International</a:t>
            </a:r>
            <a:r>
              <a:rPr sz="1900" b="1" i="1" spc="55" dirty="0">
                <a:latin typeface="Bell MT" panose="02020503060305020303" pitchFamily="18" charset="0"/>
                <a:cs typeface="Calibri"/>
              </a:rPr>
              <a:t> </a:t>
            </a:r>
            <a:r>
              <a:rPr sz="1900" b="1" i="1" spc="-20" dirty="0">
                <a:latin typeface="Bell MT" panose="02020503060305020303" pitchFamily="18" charset="0"/>
                <a:cs typeface="Calibri"/>
              </a:rPr>
              <a:t>University</a:t>
            </a:r>
            <a:endParaRPr sz="1900" b="1" i="1" dirty="0">
              <a:latin typeface="Bell MT" panose="02020503060305020303" pitchFamily="18" charset="0"/>
              <a:cs typeface="Calibri"/>
            </a:endParaRPr>
          </a:p>
        </p:txBody>
      </p:sp>
      <p:sp>
        <p:nvSpPr>
          <p:cNvPr id="18" name="object 18"/>
          <p:cNvSpPr txBox="1"/>
          <p:nvPr/>
        </p:nvSpPr>
        <p:spPr>
          <a:xfrm>
            <a:off x="3214432" y="6423651"/>
            <a:ext cx="2666365" cy="289823"/>
          </a:xfrm>
          <a:prstGeom prst="rect">
            <a:avLst/>
          </a:prstGeom>
        </p:spPr>
        <p:txBody>
          <a:bodyPr vert="horz" wrap="square" lIns="0" tIns="12700" rIns="0" bIns="0" rtlCol="0">
            <a:spAutoFit/>
          </a:bodyPr>
          <a:lstStyle/>
          <a:p>
            <a:pPr marL="38100">
              <a:lnSpc>
                <a:spcPct val="100000"/>
              </a:lnSpc>
              <a:spcBef>
                <a:spcPts val="100"/>
              </a:spcBef>
            </a:pPr>
            <a:r>
              <a:rPr sz="1800" i="1" spc="-15" dirty="0">
                <a:latin typeface="Bell MT" panose="02020503060305020303" pitchFamily="18" charset="0"/>
                <a:cs typeface="Calibri"/>
              </a:rPr>
              <a:t>S</a:t>
            </a:r>
            <a:r>
              <a:rPr sz="1800" i="1" spc="-25" dirty="0">
                <a:latin typeface="Bell MT" panose="02020503060305020303" pitchFamily="18" charset="0"/>
                <a:cs typeface="Calibri"/>
              </a:rPr>
              <a:t>a</a:t>
            </a:r>
            <a:r>
              <a:rPr sz="1800" i="1" spc="-15" dirty="0">
                <a:latin typeface="Bell MT" panose="02020503060305020303" pitchFamily="18" charset="0"/>
                <a:cs typeface="Calibri"/>
              </a:rPr>
              <a:t>t</a:t>
            </a:r>
            <a:r>
              <a:rPr sz="1800" i="1" spc="-10" dirty="0">
                <a:latin typeface="Bell MT" panose="02020503060305020303" pitchFamily="18" charset="0"/>
                <a:cs typeface="Calibri"/>
              </a:rPr>
              <a:t>u</a:t>
            </a:r>
            <a:r>
              <a:rPr sz="1800" i="1" spc="-45" dirty="0">
                <a:latin typeface="Bell MT" panose="02020503060305020303" pitchFamily="18" charset="0"/>
                <a:cs typeface="Calibri"/>
              </a:rPr>
              <a:t>r</a:t>
            </a:r>
            <a:r>
              <a:rPr sz="1800" i="1" spc="-10" dirty="0">
                <a:latin typeface="Bell MT" panose="02020503060305020303" pitchFamily="18" charset="0"/>
                <a:cs typeface="Calibri"/>
              </a:rPr>
              <a:t>d</a:t>
            </a:r>
            <a:r>
              <a:rPr sz="1800" i="1" spc="-50" dirty="0">
                <a:latin typeface="Bell MT" panose="02020503060305020303" pitchFamily="18" charset="0"/>
                <a:cs typeface="Calibri"/>
              </a:rPr>
              <a:t>a</a:t>
            </a:r>
            <a:r>
              <a:rPr sz="1800" i="1" spc="-135" dirty="0">
                <a:latin typeface="Bell MT" panose="02020503060305020303" pitchFamily="18" charset="0"/>
                <a:cs typeface="Calibri"/>
              </a:rPr>
              <a:t>y</a:t>
            </a:r>
            <a:r>
              <a:rPr sz="1800" i="1" dirty="0">
                <a:latin typeface="Bell MT" panose="02020503060305020303" pitchFamily="18" charset="0"/>
                <a:cs typeface="Calibri"/>
              </a:rPr>
              <a:t>,</a:t>
            </a:r>
            <a:r>
              <a:rPr sz="1800" i="1" spc="-70" dirty="0">
                <a:latin typeface="Bell MT" panose="02020503060305020303" pitchFamily="18" charset="0"/>
                <a:cs typeface="Calibri"/>
              </a:rPr>
              <a:t> </a:t>
            </a:r>
            <a:r>
              <a:rPr sz="1800" i="1" spc="-5" dirty="0">
                <a:latin typeface="Bell MT" panose="02020503060305020303" pitchFamily="18" charset="0"/>
                <a:cs typeface="Calibri"/>
              </a:rPr>
              <a:t>30</a:t>
            </a:r>
            <a:r>
              <a:rPr sz="1800" i="1" spc="-15" baseline="25462" dirty="0">
                <a:latin typeface="Bell MT" panose="02020503060305020303" pitchFamily="18" charset="0"/>
                <a:cs typeface="Calibri"/>
              </a:rPr>
              <a:t>t</a:t>
            </a:r>
            <a:r>
              <a:rPr sz="1800" i="1" baseline="25462" dirty="0">
                <a:latin typeface="Bell MT" panose="02020503060305020303" pitchFamily="18" charset="0"/>
                <a:cs typeface="Calibri"/>
              </a:rPr>
              <a:t>h</a:t>
            </a:r>
            <a:r>
              <a:rPr sz="1800" i="1" spc="150" baseline="25462" dirty="0">
                <a:latin typeface="Bell MT" panose="02020503060305020303" pitchFamily="18" charset="0"/>
                <a:cs typeface="Calibri"/>
              </a:rPr>
              <a:t> </a:t>
            </a:r>
            <a:r>
              <a:rPr sz="1800" i="1" spc="-30" dirty="0">
                <a:latin typeface="Bell MT" panose="02020503060305020303" pitchFamily="18" charset="0"/>
                <a:cs typeface="Calibri"/>
              </a:rPr>
              <a:t>O</a:t>
            </a:r>
            <a:r>
              <a:rPr sz="1800" i="1" spc="-20" dirty="0">
                <a:latin typeface="Bell MT" panose="02020503060305020303" pitchFamily="18" charset="0"/>
                <a:cs typeface="Calibri"/>
              </a:rPr>
              <a:t>c</a:t>
            </a:r>
            <a:r>
              <a:rPr sz="1800" i="1" spc="-35" dirty="0">
                <a:latin typeface="Bell MT" panose="02020503060305020303" pitchFamily="18" charset="0"/>
                <a:cs typeface="Calibri"/>
              </a:rPr>
              <a:t>t</a:t>
            </a:r>
            <a:r>
              <a:rPr sz="1800" i="1" spc="-20" dirty="0">
                <a:latin typeface="Bell MT" panose="02020503060305020303" pitchFamily="18" charset="0"/>
                <a:cs typeface="Calibri"/>
              </a:rPr>
              <a:t>obe</a:t>
            </a:r>
            <a:r>
              <a:rPr sz="1800" i="1" dirty="0">
                <a:latin typeface="Bell MT" panose="02020503060305020303" pitchFamily="18" charset="0"/>
                <a:cs typeface="Calibri"/>
              </a:rPr>
              <a:t>r</a:t>
            </a:r>
            <a:r>
              <a:rPr sz="1800" i="1" spc="-65" dirty="0">
                <a:latin typeface="Bell MT" panose="02020503060305020303" pitchFamily="18" charset="0"/>
                <a:cs typeface="Calibri"/>
              </a:rPr>
              <a:t> </a:t>
            </a:r>
            <a:r>
              <a:rPr sz="1800" i="1" spc="-5" dirty="0">
                <a:latin typeface="Bell MT" panose="02020503060305020303" pitchFamily="18" charset="0"/>
                <a:cs typeface="Calibri"/>
              </a:rPr>
              <a:t>202</a:t>
            </a:r>
            <a:r>
              <a:rPr sz="1800" i="1" dirty="0">
                <a:latin typeface="Bell MT" panose="02020503060305020303" pitchFamily="18" charset="0"/>
                <a:cs typeface="Calibri"/>
              </a:rPr>
              <a:t>1</a:t>
            </a:r>
          </a:p>
        </p:txBody>
      </p:sp>
      <p:sp>
        <p:nvSpPr>
          <p:cNvPr id="19" name="Rectangle 18">
            <a:extLst>
              <a:ext uri="{FF2B5EF4-FFF2-40B4-BE49-F238E27FC236}">
                <a16:creationId xmlns:a16="http://schemas.microsoft.com/office/drawing/2014/main" id="{92F9540F-F7F6-4DA8-93C1-E611BAEF49E7}"/>
              </a:ext>
            </a:extLst>
          </p:cNvPr>
          <p:cNvSpPr/>
          <p:nvPr/>
        </p:nvSpPr>
        <p:spPr>
          <a:xfrm>
            <a:off x="653223" y="1019872"/>
            <a:ext cx="7718045" cy="14399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i="1" spc="-5" dirty="0">
                <a:latin typeface="Arial Rounded MT Bold" panose="020F0704030504030204" pitchFamily="34" charset="0"/>
              </a:rPr>
              <a:t>Remote Sensing IoT Based Obstacle Avoiding Robot</a:t>
            </a:r>
            <a:endParaRPr lang="en-US" sz="3200" b="1" dirty="0">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511450"/>
            <a:ext cx="2323781" cy="566822"/>
          </a:xfrm>
          <a:prstGeom prst="rect">
            <a:avLst/>
          </a:prstGeom>
        </p:spPr>
        <p:txBody>
          <a:bodyPr vert="horz" wrap="square" lIns="0" tIns="12700" rIns="0" bIns="0" rtlCol="0">
            <a:spAutoFit/>
          </a:bodyPr>
          <a:lstStyle/>
          <a:p>
            <a:pPr marL="12700">
              <a:lnSpc>
                <a:spcPct val="100000"/>
              </a:lnSpc>
              <a:spcBef>
                <a:spcPts val="100"/>
              </a:spcBef>
            </a:pPr>
            <a:r>
              <a:rPr i="1" u="sng" dirty="0">
                <a:latin typeface="Bell MT" panose="02020503060305020303" pitchFamily="18" charset="0"/>
              </a:rPr>
              <a:t>Features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2005"/>
              </a:lnSpc>
            </a:pPr>
            <a:r>
              <a:rPr spc="-20" dirty="0"/>
              <a:t>Pre-defense</a:t>
            </a:r>
          </a:p>
          <a:p>
            <a:pPr marL="189230" algn="ctr">
              <a:lnSpc>
                <a:spcPct val="100000"/>
              </a:lnSpc>
              <a:spcBef>
                <a:spcPts val="1325"/>
              </a:spcBef>
            </a:pPr>
            <a:fld id="{81D60167-4931-47E6-BA6A-407CBD079E47}" type="slidenum">
              <a:rPr sz="1200" b="0" dirty="0">
                <a:solidFill>
                  <a:srgbClr val="878787"/>
                </a:solidFill>
                <a:latin typeface="Calibri"/>
                <a:cs typeface="Calibri"/>
              </a:rPr>
              <a:t>10</a:t>
            </a:fld>
            <a:endParaRPr sz="1200">
              <a:latin typeface="Calibri"/>
              <a:cs typeface="Calibri"/>
            </a:endParaRPr>
          </a:p>
        </p:txBody>
      </p:sp>
      <p:sp>
        <p:nvSpPr>
          <p:cNvPr id="3" name="object 3"/>
          <p:cNvSpPr txBox="1"/>
          <p:nvPr/>
        </p:nvSpPr>
        <p:spPr>
          <a:xfrm>
            <a:off x="628235" y="1369462"/>
            <a:ext cx="8077710" cy="4119076"/>
          </a:xfrm>
          <a:prstGeom prst="rect">
            <a:avLst/>
          </a:prstGeom>
        </p:spPr>
        <p:txBody>
          <a:bodyPr vert="horz" wrap="square" lIns="0" tIns="13335" rIns="0" bIns="0" rtlCol="0">
            <a:spAutoFit/>
          </a:bodyPr>
          <a:lstStyle/>
          <a:p>
            <a:pPr marL="342900" marR="0" lvl="0" indent="-342900" algn="just">
              <a:lnSpc>
                <a:spcPct val="150000"/>
              </a:lnSpc>
              <a:spcBef>
                <a:spcPts val="0"/>
              </a:spcBef>
              <a:spcAft>
                <a:spcPts val="0"/>
              </a:spcAft>
              <a:buFont typeface="+mj-lt"/>
              <a:buAutoNum type="romanLcPeriod"/>
              <a:tabLst>
                <a:tab pos="338137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can detect obstacle and avoid it in.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LcPeriod"/>
              <a:tabLst>
                <a:tab pos="338137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After detecting obstacle by sonar sensor, we can also detect the freeways.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LcPeriod"/>
              <a:tabLst>
                <a:tab pos="338137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can detect the freeways in 3 directions continuously by using servo motor.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LcPeriod"/>
              <a:tabLst>
                <a:tab pos="338137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also can detect temperature and humidity by DHT11 sensor.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LcPeriod"/>
              <a:tabLst>
                <a:tab pos="338137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can store the data in cloud by using Node MCU.</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LcPeriod"/>
              <a:tabLst>
                <a:tab pos="338137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can go where man cannot go to earn some information.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LcPeriod"/>
              <a:tabLst>
                <a:tab pos="338137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Using cloud server anyone can analyze the data remotely.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mj-lt"/>
              <a:buAutoNum type="romanLcPeriod"/>
              <a:tabLst>
                <a:tab pos="338137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can use in many dangerous missions.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381000"/>
            <a:ext cx="2438400" cy="566822"/>
          </a:xfrm>
          <a:prstGeom prst="rect">
            <a:avLst/>
          </a:prstGeom>
        </p:spPr>
        <p:txBody>
          <a:bodyPr vert="horz" wrap="square" lIns="0" tIns="12700" rIns="0" bIns="0" rtlCol="0">
            <a:spAutoFit/>
          </a:bodyPr>
          <a:lstStyle/>
          <a:p>
            <a:pPr marL="12700">
              <a:lnSpc>
                <a:spcPct val="100000"/>
              </a:lnSpc>
              <a:spcBef>
                <a:spcPts val="100"/>
              </a:spcBef>
            </a:pPr>
            <a:r>
              <a:rPr i="1" u="sng" spc="-15" dirty="0">
                <a:latin typeface="Bell MT" panose="02020503060305020303" pitchFamily="18" charset="0"/>
              </a:rPr>
              <a:t>Limitations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2005"/>
              </a:lnSpc>
            </a:pPr>
            <a:r>
              <a:rPr spc="-20" dirty="0"/>
              <a:t>Pre-defense</a:t>
            </a:r>
          </a:p>
          <a:p>
            <a:pPr marL="189230" algn="ctr">
              <a:lnSpc>
                <a:spcPct val="100000"/>
              </a:lnSpc>
              <a:spcBef>
                <a:spcPts val="1325"/>
              </a:spcBef>
            </a:pPr>
            <a:fld id="{81D60167-4931-47E6-BA6A-407CBD079E47}" type="slidenum">
              <a:rPr sz="1200" b="0" dirty="0">
                <a:solidFill>
                  <a:srgbClr val="878787"/>
                </a:solidFill>
                <a:latin typeface="Calibri"/>
                <a:cs typeface="Calibri"/>
              </a:rPr>
              <a:t>11</a:t>
            </a:fld>
            <a:endParaRPr sz="1200">
              <a:latin typeface="Calibri"/>
              <a:cs typeface="Calibri"/>
            </a:endParaRPr>
          </a:p>
        </p:txBody>
      </p:sp>
      <p:sp>
        <p:nvSpPr>
          <p:cNvPr id="3" name="object 3"/>
          <p:cNvSpPr txBox="1"/>
          <p:nvPr/>
        </p:nvSpPr>
        <p:spPr>
          <a:xfrm>
            <a:off x="914400" y="1833691"/>
            <a:ext cx="7860030" cy="1810752"/>
          </a:xfrm>
          <a:prstGeom prst="rect">
            <a:avLst/>
          </a:prstGeom>
        </p:spPr>
        <p:txBody>
          <a:bodyPr vert="horz" wrap="square" lIns="0" tIns="13335" rIns="0" bIns="0" rtlCol="0">
            <a:spAutoFit/>
          </a:bodyPr>
          <a:lstStyle/>
          <a:p>
            <a:pPr marL="342900" marR="0" lvl="0" indent="-342900" algn="just">
              <a:lnSpc>
                <a:spcPct val="150000"/>
              </a:lnSpc>
              <a:spcBef>
                <a:spcPts val="0"/>
              </a:spcBef>
              <a:spcAft>
                <a:spcPts val="0"/>
              </a:spcAft>
              <a:buFont typeface="+mj-lt"/>
              <a:buAutoNum type="romanUcPeriod"/>
              <a:tabLst>
                <a:tab pos="338137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 can't produce tons power in cloudy and foggy weather.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UcPeriod"/>
              <a:tabLst>
                <a:tab pos="338137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We need a power deliver to boost up both the microcontrollers.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mj-lt"/>
              <a:buAutoNum type="romanUcPeriod"/>
              <a:tabLst>
                <a:tab pos="338137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In wet days, there is a danger of unfavorable the components if there is no water-resistant case.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304800"/>
            <a:ext cx="4419600" cy="566822"/>
          </a:xfrm>
          <a:prstGeom prst="rect">
            <a:avLst/>
          </a:prstGeom>
        </p:spPr>
        <p:txBody>
          <a:bodyPr vert="horz" wrap="square" lIns="0" tIns="12700" rIns="0" bIns="0" rtlCol="0">
            <a:spAutoFit/>
          </a:bodyPr>
          <a:lstStyle/>
          <a:p>
            <a:pPr marL="12700">
              <a:lnSpc>
                <a:spcPct val="100000"/>
              </a:lnSpc>
              <a:spcBef>
                <a:spcPts val="100"/>
              </a:spcBef>
            </a:pPr>
            <a:r>
              <a:rPr i="1" u="sng" spc="-5" dirty="0">
                <a:latin typeface="Bell MT" panose="02020503060305020303" pitchFamily="18" charset="0"/>
              </a:rPr>
              <a:t>Video</a:t>
            </a:r>
            <a:r>
              <a:rPr i="1" u="sng" spc="-65" dirty="0">
                <a:latin typeface="Bell MT" panose="02020503060305020303" pitchFamily="18" charset="0"/>
              </a:rPr>
              <a:t> </a:t>
            </a:r>
            <a:r>
              <a:rPr i="1" u="sng" spc="-5" dirty="0">
                <a:latin typeface="Bell MT" panose="02020503060305020303" pitchFamily="18" charset="0"/>
              </a:rPr>
              <a:t>of</a:t>
            </a:r>
            <a:r>
              <a:rPr i="1" u="sng" spc="-55" dirty="0">
                <a:latin typeface="Bell MT" panose="02020503060305020303" pitchFamily="18" charset="0"/>
              </a:rPr>
              <a:t> </a:t>
            </a:r>
            <a:r>
              <a:rPr i="1" u="sng" dirty="0">
                <a:latin typeface="Bell MT" panose="02020503060305020303" pitchFamily="18" charset="0"/>
              </a:rPr>
              <a:t>our</a:t>
            </a:r>
            <a:r>
              <a:rPr i="1" u="sng" spc="-55" dirty="0">
                <a:latin typeface="Bell MT" panose="02020503060305020303" pitchFamily="18" charset="0"/>
              </a:rPr>
              <a:t> </a:t>
            </a:r>
            <a:r>
              <a:rPr i="1" u="sng" dirty="0">
                <a:latin typeface="Bell MT" panose="02020503060305020303" pitchFamily="18" charset="0"/>
              </a:rPr>
              <a:t>project</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2005"/>
              </a:lnSpc>
            </a:pPr>
            <a:r>
              <a:rPr spc="-20" dirty="0"/>
              <a:t>Pre-defense</a:t>
            </a:r>
          </a:p>
          <a:p>
            <a:pPr marL="189230" algn="ctr">
              <a:lnSpc>
                <a:spcPct val="100000"/>
              </a:lnSpc>
              <a:spcBef>
                <a:spcPts val="1325"/>
              </a:spcBef>
            </a:pPr>
            <a:fld id="{81D60167-4931-47E6-BA6A-407CBD079E47}" type="slidenum">
              <a:rPr sz="1200" b="0" dirty="0">
                <a:solidFill>
                  <a:srgbClr val="878787"/>
                </a:solidFill>
                <a:latin typeface="Calibri"/>
                <a:cs typeface="Calibri"/>
              </a:rPr>
              <a:t>12</a:t>
            </a:fld>
            <a:endParaRPr sz="1200">
              <a:latin typeface="Calibri"/>
              <a:cs typeface="Calibri"/>
            </a:endParaRPr>
          </a:p>
        </p:txBody>
      </p:sp>
      <p:sp>
        <p:nvSpPr>
          <p:cNvPr id="5" name="TextBox 4">
            <a:extLst>
              <a:ext uri="{FF2B5EF4-FFF2-40B4-BE49-F238E27FC236}">
                <a16:creationId xmlns:a16="http://schemas.microsoft.com/office/drawing/2014/main" id="{BFA9EEB4-3B07-45F2-B023-4EE8B2A46748}"/>
              </a:ext>
            </a:extLst>
          </p:cNvPr>
          <p:cNvSpPr txBox="1"/>
          <p:nvPr/>
        </p:nvSpPr>
        <p:spPr>
          <a:xfrm>
            <a:off x="439905" y="4343400"/>
            <a:ext cx="7983940" cy="1323439"/>
          </a:xfrm>
          <a:prstGeom prst="rect">
            <a:avLst/>
          </a:prstGeom>
          <a:noFill/>
        </p:spPr>
        <p:txBody>
          <a:bodyPr wrap="square">
            <a:spAutoFit/>
          </a:bodyPr>
          <a:lstStyle/>
          <a:p>
            <a:r>
              <a:rPr lang="en-US" sz="2000" dirty="0">
                <a:effectLst/>
                <a:latin typeface="Times New Roman" panose="02020603050405020304" pitchFamily="18" charset="0"/>
                <a:ea typeface="Calibri" panose="020F0502020204030204" pitchFamily="34" charset="0"/>
              </a:rPr>
              <a:t>We can visit to our </a:t>
            </a:r>
            <a:r>
              <a:rPr lang="en-US" sz="2000" dirty="0">
                <a:latin typeface="Times New Roman" panose="02020603050405020304" pitchFamily="18" charset="0"/>
                <a:ea typeface="Calibri" panose="020F0502020204030204" pitchFamily="34" charset="0"/>
              </a:rPr>
              <a:t>project</a:t>
            </a:r>
            <a:r>
              <a:rPr lang="en-US" sz="2000" dirty="0">
                <a:effectLst/>
                <a:latin typeface="Times New Roman" panose="02020603050405020304" pitchFamily="18" charset="0"/>
                <a:ea typeface="Calibri" panose="020F0502020204030204" pitchFamily="34" charset="0"/>
              </a:rPr>
              <a:t> by this link </a:t>
            </a:r>
            <a:r>
              <a:rPr lang="en-US" sz="2000" dirty="0">
                <a:effectLst/>
                <a:latin typeface="Times New Roman" panose="02020603050405020304" pitchFamily="18" charset="0"/>
                <a:ea typeface="Calibri" panose="020F0502020204030204" pitchFamily="34" charset="0"/>
                <a:hlinkClick r:id="rId2"/>
              </a:rPr>
              <a:t>–</a:t>
            </a:r>
            <a:endParaRPr lang="en-US" sz="2000" dirty="0">
              <a:effectLst/>
              <a:latin typeface="Times New Roman" panose="02020603050405020304" pitchFamily="18" charset="0"/>
              <a:ea typeface="Calibri" panose="020F0502020204030204" pitchFamily="34" charset="0"/>
            </a:endParaRPr>
          </a:p>
          <a:p>
            <a:r>
              <a:rPr lang="en-US" sz="20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hlinkClick r:id="rId2"/>
              </a:rPr>
              <a:t> </a:t>
            </a:r>
            <a:r>
              <a:rPr lang="en-US" sz="20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rPr>
              <a:t>https://drive.google.com/file/d/10On_bSgv0v3thX35Sgiq5ErLX7cN91BY/view?usp=sharing</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1" y="444776"/>
            <a:ext cx="3276600" cy="566822"/>
          </a:xfrm>
          <a:prstGeom prst="rect">
            <a:avLst/>
          </a:prstGeom>
        </p:spPr>
        <p:txBody>
          <a:bodyPr vert="horz" wrap="square" lIns="0" tIns="12700" rIns="0" bIns="0" rtlCol="0">
            <a:spAutoFit/>
          </a:bodyPr>
          <a:lstStyle/>
          <a:p>
            <a:pPr marL="12700">
              <a:lnSpc>
                <a:spcPct val="100000"/>
              </a:lnSpc>
              <a:spcBef>
                <a:spcPts val="100"/>
              </a:spcBef>
            </a:pPr>
            <a:r>
              <a:rPr i="1" u="sng" dirty="0">
                <a:latin typeface="Bell MT" panose="02020503060305020303" pitchFamily="18" charset="0"/>
              </a:rPr>
              <a:t>Future</a:t>
            </a:r>
            <a:r>
              <a:rPr i="1" u="sng" spc="-110" dirty="0">
                <a:latin typeface="Bell MT" panose="02020503060305020303" pitchFamily="18" charset="0"/>
              </a:rPr>
              <a:t> </a:t>
            </a:r>
            <a:r>
              <a:rPr i="1" u="sng" spc="-5" dirty="0">
                <a:latin typeface="Bell MT" panose="02020503060305020303" pitchFamily="18" charset="0"/>
              </a:rPr>
              <a:t>works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2005"/>
              </a:lnSpc>
            </a:pPr>
            <a:r>
              <a:rPr spc="-20" dirty="0"/>
              <a:t>Pre-defense</a:t>
            </a:r>
          </a:p>
          <a:p>
            <a:pPr marL="189230" algn="ctr">
              <a:lnSpc>
                <a:spcPct val="100000"/>
              </a:lnSpc>
              <a:spcBef>
                <a:spcPts val="1325"/>
              </a:spcBef>
            </a:pPr>
            <a:fld id="{81D60167-4931-47E6-BA6A-407CBD079E47}" type="slidenum">
              <a:rPr sz="1200" b="0" dirty="0">
                <a:solidFill>
                  <a:srgbClr val="878787"/>
                </a:solidFill>
                <a:latin typeface="Calibri"/>
                <a:cs typeface="Calibri"/>
              </a:rPr>
              <a:t>13</a:t>
            </a:fld>
            <a:endParaRPr sz="1200">
              <a:latin typeface="Calibri"/>
              <a:cs typeface="Calibri"/>
            </a:endParaRPr>
          </a:p>
        </p:txBody>
      </p:sp>
      <p:sp>
        <p:nvSpPr>
          <p:cNvPr id="3" name="object 3"/>
          <p:cNvSpPr txBox="1"/>
          <p:nvPr/>
        </p:nvSpPr>
        <p:spPr>
          <a:xfrm>
            <a:off x="685291" y="1203450"/>
            <a:ext cx="8153909" cy="3083536"/>
          </a:xfrm>
          <a:prstGeom prst="rect">
            <a:avLst/>
          </a:prstGeom>
        </p:spPr>
        <p:txBody>
          <a:bodyPr vert="horz" wrap="square" lIns="0" tIns="13335" rIns="0" bIns="0" rtlCol="0">
            <a:spAutoFit/>
          </a:bodyPr>
          <a:lstStyle/>
          <a:p>
            <a:pPr marL="0" marR="0" algn="just">
              <a:lnSpc>
                <a:spcPct val="150000"/>
              </a:lnSpc>
              <a:spcBef>
                <a:spcPts val="0"/>
              </a:spcBef>
              <a:spcAft>
                <a:spcPts val="1000"/>
              </a:spcAft>
              <a:tabLst>
                <a:tab pos="33813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paper is all approximately Obstacle Avoidance Robot the usage of Arduino which avoids barriers which it encounters. It also senses data and send it to the server. The most probable future plans are underneath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33813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future, this project could be improved by connecting a Bluetooth module.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33813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will add some camera for more accurate detection.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mj-lt"/>
              <a:buAutoNum type="arabicPeriod"/>
              <a:tabLst>
                <a:tab pos="33813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will add some more sensors that will collect different types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2700" marR="5080" algn="just">
              <a:lnSpc>
                <a:spcPct val="100000"/>
              </a:lnSpc>
              <a:spcBef>
                <a:spcPts val="105"/>
              </a:spcBef>
            </a:pPr>
            <a:r>
              <a:rPr sz="2000" spc="-10" dirty="0">
                <a:latin typeface="Calibri"/>
                <a:cs typeface="Calibri"/>
              </a:rPr>
              <a:t>.</a:t>
            </a:r>
            <a:endParaRPr sz="2000" dirty="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415925"/>
            <a:ext cx="2819400" cy="566822"/>
          </a:xfrm>
          <a:prstGeom prst="rect">
            <a:avLst/>
          </a:prstGeom>
        </p:spPr>
        <p:txBody>
          <a:bodyPr vert="horz" wrap="square" lIns="0" tIns="12700" rIns="0" bIns="0" rtlCol="0">
            <a:spAutoFit/>
          </a:bodyPr>
          <a:lstStyle/>
          <a:p>
            <a:pPr marL="280670">
              <a:lnSpc>
                <a:spcPct val="100000"/>
              </a:lnSpc>
              <a:spcBef>
                <a:spcPts val="100"/>
              </a:spcBef>
            </a:pPr>
            <a:r>
              <a:rPr i="1" u="sng" spc="-5" dirty="0">
                <a:latin typeface="Bell MT" panose="02020503060305020303" pitchFamily="18" charset="0"/>
              </a:rPr>
              <a:t>Conclusion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2005"/>
              </a:lnSpc>
            </a:pPr>
            <a:r>
              <a:rPr spc="-20" dirty="0"/>
              <a:t>Pre-defense</a:t>
            </a:r>
          </a:p>
          <a:p>
            <a:pPr marL="189230" algn="ctr">
              <a:lnSpc>
                <a:spcPct val="100000"/>
              </a:lnSpc>
              <a:spcBef>
                <a:spcPts val="1325"/>
              </a:spcBef>
            </a:pPr>
            <a:fld id="{81D60167-4931-47E6-BA6A-407CBD079E47}" type="slidenum">
              <a:rPr sz="1200" b="0" dirty="0">
                <a:solidFill>
                  <a:srgbClr val="878787"/>
                </a:solidFill>
                <a:latin typeface="Calibri"/>
                <a:cs typeface="Calibri"/>
              </a:rPr>
              <a:t>14</a:t>
            </a:fld>
            <a:endParaRPr sz="1200">
              <a:latin typeface="Calibri"/>
              <a:cs typeface="Calibri"/>
            </a:endParaRPr>
          </a:p>
        </p:txBody>
      </p:sp>
      <p:sp>
        <p:nvSpPr>
          <p:cNvPr id="3" name="object 3"/>
          <p:cNvSpPr txBox="1"/>
          <p:nvPr/>
        </p:nvSpPr>
        <p:spPr>
          <a:xfrm>
            <a:off x="304800" y="990600"/>
            <a:ext cx="8464041" cy="3293017"/>
          </a:xfrm>
          <a:prstGeom prst="rect">
            <a:avLst/>
          </a:prstGeom>
        </p:spPr>
        <p:txBody>
          <a:bodyPr vert="horz" wrap="square" lIns="0" tIns="13335" rIns="0" bIns="0" rtlCol="0">
            <a:spAutoFit/>
          </a:bodyPr>
          <a:lstStyle/>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challenge developed an obstacle-avoiding robot to stumble on and keep away from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Calibri" panose="020F0502020204030204" pitchFamily="34" charset="0"/>
              </a:rPr>
              <a:t>barriers in its route. Also, it is able to stumble on extraordinary subjects through using the usage of sensors. This robotic is completely self-contained, and it does not require any human assistance beyond the initial code loading. It moved while warding off all impediments with great precision when placed in an unfamiliar environment with hazards. These elements majorly affected the sensors. These factors have a significant impact on the sensors. The robotics’ precision is determined by the sensors employed. As a result, the sensor's characteristics and accuracy described the precision of my robot.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2700">
              <a:lnSpc>
                <a:spcPts val="2005"/>
              </a:lnSpc>
            </a:pPr>
            <a:r>
              <a:rPr spc="-20" dirty="0"/>
              <a:t>Pre-defense</a:t>
            </a:r>
          </a:p>
          <a:p>
            <a:pPr marL="189230" algn="ctr">
              <a:lnSpc>
                <a:spcPct val="100000"/>
              </a:lnSpc>
              <a:spcBef>
                <a:spcPts val="1325"/>
              </a:spcBef>
            </a:pPr>
            <a:fld id="{81D60167-4931-47E6-BA6A-407CBD079E47}" type="slidenum">
              <a:rPr sz="1200" b="0" dirty="0">
                <a:solidFill>
                  <a:srgbClr val="878787"/>
                </a:solidFill>
                <a:latin typeface="Calibri"/>
                <a:cs typeface="Calibri"/>
              </a:rPr>
              <a:t>15</a:t>
            </a:fld>
            <a:endParaRPr sz="1200">
              <a:latin typeface="Calibri"/>
              <a:cs typeface="Calibri"/>
            </a:endParaRPr>
          </a:p>
        </p:txBody>
      </p:sp>
      <p:pic>
        <p:nvPicPr>
          <p:cNvPr id="5" name="Picture 4">
            <a:extLst>
              <a:ext uri="{FF2B5EF4-FFF2-40B4-BE49-F238E27FC236}">
                <a16:creationId xmlns:a16="http://schemas.microsoft.com/office/drawing/2014/main" id="{EBFF1CF1-C4DC-4A78-964F-2A5041B88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90600"/>
            <a:ext cx="8534400" cy="44917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496E-8AA7-4B0E-B322-A343374BC43B}"/>
              </a:ext>
            </a:extLst>
          </p:cNvPr>
          <p:cNvSpPr>
            <a:spLocks noGrp="1"/>
          </p:cNvSpPr>
          <p:nvPr>
            <p:ph type="title"/>
          </p:nvPr>
        </p:nvSpPr>
        <p:spPr>
          <a:xfrm>
            <a:off x="3581400" y="304800"/>
            <a:ext cx="2361692" cy="574675"/>
          </a:xfrm>
        </p:spPr>
        <p:txBody>
          <a:bodyPr/>
          <a:lstStyle/>
          <a:p>
            <a:r>
              <a:rPr lang="en-US" i="1" u="sng" dirty="0">
                <a:latin typeface="Bell MT" panose="02020503060305020303" pitchFamily="18" charset="0"/>
              </a:rPr>
              <a:t>Content</a:t>
            </a:r>
          </a:p>
        </p:txBody>
      </p:sp>
      <p:sp>
        <p:nvSpPr>
          <p:cNvPr id="3" name="Text Placeholder 2">
            <a:extLst>
              <a:ext uri="{FF2B5EF4-FFF2-40B4-BE49-F238E27FC236}">
                <a16:creationId xmlns:a16="http://schemas.microsoft.com/office/drawing/2014/main" id="{46326B71-4F97-4791-B985-C07B76F73EE5}"/>
              </a:ext>
            </a:extLst>
          </p:cNvPr>
          <p:cNvSpPr>
            <a:spLocks noGrp="1"/>
          </p:cNvSpPr>
          <p:nvPr>
            <p:ph type="body" idx="1"/>
          </p:nvPr>
        </p:nvSpPr>
        <p:spPr>
          <a:xfrm>
            <a:off x="228600" y="867529"/>
            <a:ext cx="8686799" cy="5122941"/>
          </a:xfrm>
        </p:spPr>
        <p:txBody>
          <a:bodyPr/>
          <a:lstStyle/>
          <a:p>
            <a:pPr>
              <a:lnSpc>
                <a:spcPct val="150000"/>
              </a:lnSpc>
            </a:pPr>
            <a:r>
              <a:rPr lang="en-US" sz="2000" b="1" i="1" dirty="0"/>
              <a:t>1. </a:t>
            </a:r>
            <a:r>
              <a:rPr lang="en-US" sz="2000" i="1" dirty="0"/>
              <a:t>Introduction</a:t>
            </a:r>
          </a:p>
          <a:p>
            <a:pPr>
              <a:lnSpc>
                <a:spcPct val="150000"/>
              </a:lnSpc>
            </a:pPr>
            <a:r>
              <a:rPr lang="en-US" sz="2000" b="1" i="1" dirty="0"/>
              <a:t>2. </a:t>
            </a:r>
            <a:r>
              <a:rPr lang="en-US" sz="2000" i="1" dirty="0"/>
              <a:t>Objectives</a:t>
            </a:r>
          </a:p>
          <a:p>
            <a:pPr>
              <a:lnSpc>
                <a:spcPct val="150000"/>
              </a:lnSpc>
            </a:pPr>
            <a:r>
              <a:rPr lang="en-US" sz="2000" b="1" i="1" dirty="0"/>
              <a:t>3. </a:t>
            </a:r>
            <a:r>
              <a:rPr lang="en-US" sz="2000" i="1" dirty="0"/>
              <a:t>System Architecture</a:t>
            </a:r>
          </a:p>
          <a:p>
            <a:pPr>
              <a:lnSpc>
                <a:spcPct val="150000"/>
              </a:lnSpc>
            </a:pPr>
            <a:r>
              <a:rPr lang="en-US" sz="2000" b="1" i="1" dirty="0"/>
              <a:t>4. </a:t>
            </a:r>
            <a:r>
              <a:rPr lang="en-US" sz="2000" i="1" dirty="0"/>
              <a:t>Algorithm</a:t>
            </a:r>
          </a:p>
          <a:p>
            <a:pPr>
              <a:lnSpc>
                <a:spcPct val="150000"/>
              </a:lnSpc>
            </a:pPr>
            <a:r>
              <a:rPr lang="en-US" sz="2000" b="1" i="1" dirty="0"/>
              <a:t>5. </a:t>
            </a:r>
            <a:r>
              <a:rPr lang="en-US" sz="2000" i="1" dirty="0"/>
              <a:t>Flow Chart</a:t>
            </a:r>
          </a:p>
          <a:p>
            <a:pPr>
              <a:lnSpc>
                <a:spcPct val="150000"/>
              </a:lnSpc>
            </a:pPr>
            <a:r>
              <a:rPr lang="en-US" sz="2000" b="1" i="1" dirty="0"/>
              <a:t>6. </a:t>
            </a:r>
            <a:r>
              <a:rPr lang="en-US" sz="2000" i="1" dirty="0"/>
              <a:t>Result Discussion</a:t>
            </a:r>
          </a:p>
          <a:p>
            <a:pPr>
              <a:lnSpc>
                <a:spcPct val="150000"/>
              </a:lnSpc>
            </a:pPr>
            <a:r>
              <a:rPr lang="en-US" sz="2000" b="1" i="1" dirty="0"/>
              <a:t>7. </a:t>
            </a:r>
            <a:r>
              <a:rPr lang="en-US" sz="2000" i="1" dirty="0"/>
              <a:t>Features</a:t>
            </a:r>
            <a:r>
              <a:rPr lang="en-US" sz="2000" i="1" spc="-10" dirty="0"/>
              <a:t> </a:t>
            </a:r>
            <a:r>
              <a:rPr lang="en-US" sz="2000" i="1" spc="-5" dirty="0"/>
              <a:t>Statistical Graphically</a:t>
            </a:r>
            <a:r>
              <a:rPr lang="en-US" sz="2000" i="1" spc="-10" dirty="0"/>
              <a:t> Representation</a:t>
            </a:r>
          </a:p>
          <a:p>
            <a:pPr>
              <a:lnSpc>
                <a:spcPct val="150000"/>
              </a:lnSpc>
            </a:pPr>
            <a:r>
              <a:rPr lang="en-US" sz="2000" b="1" i="1" spc="-10" dirty="0"/>
              <a:t>8. </a:t>
            </a:r>
            <a:r>
              <a:rPr lang="en-US" sz="2000" i="1" spc="-10" dirty="0"/>
              <a:t>Features</a:t>
            </a:r>
          </a:p>
          <a:p>
            <a:pPr>
              <a:lnSpc>
                <a:spcPct val="150000"/>
              </a:lnSpc>
            </a:pPr>
            <a:r>
              <a:rPr lang="en-US" sz="2000" b="1" i="1" spc="-10" dirty="0"/>
              <a:t>9. </a:t>
            </a:r>
            <a:r>
              <a:rPr lang="en-US" sz="2000" i="1" spc="-10" dirty="0"/>
              <a:t>Limitations</a:t>
            </a:r>
          </a:p>
          <a:p>
            <a:pPr>
              <a:lnSpc>
                <a:spcPct val="150000"/>
              </a:lnSpc>
            </a:pPr>
            <a:r>
              <a:rPr lang="en-US" sz="2000" b="1" i="1" spc="-10" dirty="0"/>
              <a:t>10. </a:t>
            </a:r>
            <a:r>
              <a:rPr lang="en-US" sz="2000" i="1" spc="-10" dirty="0"/>
              <a:t>Future Plans</a:t>
            </a:r>
          </a:p>
          <a:p>
            <a:pPr>
              <a:lnSpc>
                <a:spcPct val="150000"/>
              </a:lnSpc>
            </a:pPr>
            <a:r>
              <a:rPr lang="en-US" sz="2000" b="1" i="1" spc="-10" dirty="0"/>
              <a:t>11. </a:t>
            </a:r>
            <a:r>
              <a:rPr lang="en-US" sz="2000" i="1" spc="-10" dirty="0"/>
              <a:t>Conclusion </a:t>
            </a:r>
            <a:endParaRPr lang="en-US" sz="2000" i="1" dirty="0"/>
          </a:p>
        </p:txBody>
      </p:sp>
    </p:spTree>
    <p:extLst>
      <p:ext uri="{BB962C8B-B14F-4D97-AF65-F5344CB8AC3E}">
        <p14:creationId xmlns:p14="http://schemas.microsoft.com/office/powerpoint/2010/main" val="3564650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6294" y="475258"/>
            <a:ext cx="2719705" cy="566822"/>
          </a:xfrm>
          <a:prstGeom prst="rect">
            <a:avLst/>
          </a:prstGeom>
        </p:spPr>
        <p:txBody>
          <a:bodyPr vert="horz" wrap="square" lIns="0" tIns="12700" rIns="0" bIns="0" rtlCol="0">
            <a:spAutoFit/>
          </a:bodyPr>
          <a:lstStyle/>
          <a:p>
            <a:pPr marL="12700">
              <a:lnSpc>
                <a:spcPct val="100000"/>
              </a:lnSpc>
              <a:spcBef>
                <a:spcPts val="100"/>
              </a:spcBef>
            </a:pPr>
            <a:r>
              <a:rPr i="1" u="sng" spc="-15" dirty="0">
                <a:latin typeface="Bell MT" panose="02020503060305020303" pitchFamily="18" charset="0"/>
              </a:rPr>
              <a:t>Introduction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2005"/>
              </a:lnSpc>
            </a:pPr>
            <a:r>
              <a:rPr spc="-20" dirty="0"/>
              <a:t>Pre-defense</a:t>
            </a:r>
          </a:p>
          <a:p>
            <a:pPr marL="187325" algn="ctr">
              <a:lnSpc>
                <a:spcPct val="100000"/>
              </a:lnSpc>
              <a:spcBef>
                <a:spcPts val="1325"/>
              </a:spcBef>
            </a:pPr>
            <a:fld id="{81D60167-4931-47E6-BA6A-407CBD079E47}" type="slidenum">
              <a:rPr sz="1200" b="0" dirty="0">
                <a:solidFill>
                  <a:srgbClr val="878787"/>
                </a:solidFill>
                <a:latin typeface="Calibri"/>
                <a:cs typeface="Calibri"/>
              </a:rPr>
              <a:t>3</a:t>
            </a:fld>
            <a:endParaRPr sz="1200">
              <a:latin typeface="Calibri"/>
              <a:cs typeface="Calibri"/>
            </a:endParaRPr>
          </a:p>
        </p:txBody>
      </p:sp>
      <p:sp>
        <p:nvSpPr>
          <p:cNvPr id="3" name="object 3"/>
          <p:cNvSpPr txBox="1"/>
          <p:nvPr/>
        </p:nvSpPr>
        <p:spPr>
          <a:xfrm>
            <a:off x="535330" y="1203451"/>
            <a:ext cx="8083550" cy="4073551"/>
          </a:xfrm>
          <a:prstGeom prst="rect">
            <a:avLst/>
          </a:prstGeom>
        </p:spPr>
        <p:txBody>
          <a:bodyPr vert="horz" wrap="square" lIns="0" tIns="13335" rIns="0" bIns="0" rtlCol="0">
            <a:spAutoFit/>
          </a:bodyPr>
          <a:lstStyle/>
          <a:p>
            <a:pPr marL="12700" marR="5080" algn="just">
              <a:lnSpc>
                <a:spcPct val="150000"/>
              </a:lnSpc>
              <a:spcBef>
                <a:spcPts val="105"/>
              </a:spcBef>
            </a:pPr>
            <a:r>
              <a:rPr lang="en-US" sz="1800" dirty="0">
                <a:effectLst/>
                <a:latin typeface="Times New Roman" panose="02020603050405020304" pitchFamily="18" charset="0"/>
                <a:ea typeface="MS Mincho" panose="02020609040205080304" pitchFamily="49" charset="-128"/>
              </a:rPr>
              <a:t>Obstacle avoidance is a crucial task in robotics as the independent robotics’ intention is to attain the vacation spot without collision. One kind of self-reliant robot that may hit upon boundaries and edges and take opportunity paths free of boundaries and edges is a real-time obstacle avoiding detection robotic. This paper proposes a robot with intelligence built into it that publications itself each time an obstacle comes along its manner by using a bug set of rules. </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This robot became designed to consider its daily potentialities. Being a completely self-sufficient robotic, it correctly maneuvered in unknown environments with no collision. cheaper which makes the robotic effortlessly replicable.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2700" marR="5080" algn="just">
              <a:lnSpc>
                <a:spcPct val="100000"/>
              </a:lnSpc>
              <a:spcBef>
                <a:spcPts val="105"/>
              </a:spcBef>
            </a:pPr>
            <a:endParaRPr sz="20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0899" y="457200"/>
            <a:ext cx="2362200" cy="566822"/>
          </a:xfrm>
          <a:prstGeom prst="rect">
            <a:avLst/>
          </a:prstGeom>
        </p:spPr>
        <p:txBody>
          <a:bodyPr vert="horz" wrap="square" lIns="0" tIns="12700" rIns="0" bIns="0" rtlCol="0">
            <a:spAutoFit/>
          </a:bodyPr>
          <a:lstStyle/>
          <a:p>
            <a:pPr marL="12700">
              <a:lnSpc>
                <a:spcPct val="100000"/>
              </a:lnSpc>
              <a:spcBef>
                <a:spcPts val="100"/>
              </a:spcBef>
            </a:pPr>
            <a:r>
              <a:rPr i="1" u="sng" spc="-15" dirty="0">
                <a:latin typeface="Bell MT" panose="02020503060305020303" pitchFamily="18" charset="0"/>
              </a:rPr>
              <a:t>Objective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2005"/>
              </a:lnSpc>
            </a:pPr>
            <a:r>
              <a:rPr spc="-20" dirty="0"/>
              <a:t>Pre-defense</a:t>
            </a:r>
          </a:p>
          <a:p>
            <a:pPr marL="187325" algn="ctr">
              <a:lnSpc>
                <a:spcPct val="100000"/>
              </a:lnSpc>
              <a:spcBef>
                <a:spcPts val="1325"/>
              </a:spcBef>
            </a:pPr>
            <a:fld id="{81D60167-4931-47E6-BA6A-407CBD079E47}" type="slidenum">
              <a:rPr sz="1200" b="0" dirty="0">
                <a:solidFill>
                  <a:srgbClr val="878787"/>
                </a:solidFill>
                <a:latin typeface="Calibri"/>
                <a:cs typeface="Calibri"/>
              </a:rPr>
              <a:t>4</a:t>
            </a:fld>
            <a:endParaRPr sz="1200">
              <a:latin typeface="Calibri"/>
              <a:cs typeface="Calibri"/>
            </a:endParaRPr>
          </a:p>
        </p:txBody>
      </p:sp>
      <p:sp>
        <p:nvSpPr>
          <p:cNvPr id="3" name="object 3"/>
          <p:cNvSpPr txBox="1"/>
          <p:nvPr/>
        </p:nvSpPr>
        <p:spPr>
          <a:xfrm>
            <a:off x="381000" y="1669795"/>
            <a:ext cx="8381999" cy="1349087"/>
          </a:xfrm>
          <a:prstGeom prst="rect">
            <a:avLst/>
          </a:prstGeom>
        </p:spPr>
        <p:txBody>
          <a:bodyPr vert="horz" wrap="square" lIns="0" tIns="13335" rIns="0" bIns="0" rtlCol="0">
            <a:spAutoFit/>
          </a:bodyPr>
          <a:lstStyle/>
          <a:p>
            <a:pPr marL="342900" marR="0" lvl="0" indent="-342900" algn="just">
              <a:lnSpc>
                <a:spcPct val="150000"/>
              </a:lnSpc>
              <a:spcBef>
                <a:spcPts val="0"/>
              </a:spcBef>
              <a:spcAft>
                <a:spcPts val="0"/>
              </a:spcAft>
              <a:buFont typeface="+mj-lt"/>
              <a:buAutoNum type="romanLcPeriod"/>
              <a:tabLst>
                <a:tab pos="338137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can go to a remote and obscure place where man cannot go.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mj-lt"/>
              <a:buAutoNum type="romanLcPeriod"/>
              <a:tabLst>
                <a:tab pos="338137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robot easily collects information from unknown environment &amp; stored it in cloud.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2945" y="165938"/>
            <a:ext cx="3819525" cy="505267"/>
          </a:xfrm>
          <a:prstGeom prst="rect">
            <a:avLst/>
          </a:prstGeom>
        </p:spPr>
        <p:txBody>
          <a:bodyPr vert="horz" wrap="square" lIns="0" tIns="12700" rIns="0" bIns="0" rtlCol="0">
            <a:spAutoFit/>
          </a:bodyPr>
          <a:lstStyle/>
          <a:p>
            <a:pPr marL="12700">
              <a:lnSpc>
                <a:spcPct val="100000"/>
              </a:lnSpc>
              <a:spcBef>
                <a:spcPts val="100"/>
              </a:spcBef>
            </a:pPr>
            <a:r>
              <a:rPr sz="3200" i="1" u="sng" spc="-35" dirty="0">
                <a:latin typeface="Bell MT" panose="02020503060305020303" pitchFamily="18" charset="0"/>
              </a:rPr>
              <a:t>System</a:t>
            </a:r>
            <a:r>
              <a:rPr sz="3200" i="1" u="sng" spc="-145" dirty="0">
                <a:latin typeface="Bell MT" panose="02020503060305020303" pitchFamily="18" charset="0"/>
              </a:rPr>
              <a:t> </a:t>
            </a:r>
            <a:r>
              <a:rPr sz="3200" i="1" u="sng" spc="-15" dirty="0">
                <a:latin typeface="Bell MT" panose="02020503060305020303" pitchFamily="18" charset="0"/>
              </a:rPr>
              <a:t>Architecture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2005"/>
              </a:lnSpc>
            </a:pPr>
            <a:r>
              <a:rPr spc="-20" dirty="0"/>
              <a:t>Pre-defense</a:t>
            </a:r>
          </a:p>
          <a:p>
            <a:pPr marL="187325" algn="ctr">
              <a:lnSpc>
                <a:spcPct val="100000"/>
              </a:lnSpc>
              <a:spcBef>
                <a:spcPts val="1325"/>
              </a:spcBef>
            </a:pPr>
            <a:fld id="{81D60167-4931-47E6-BA6A-407CBD079E47}" type="slidenum">
              <a:rPr sz="1200" b="0" dirty="0">
                <a:solidFill>
                  <a:srgbClr val="878787"/>
                </a:solidFill>
                <a:latin typeface="Calibri"/>
                <a:cs typeface="Calibri"/>
              </a:rPr>
              <a:t>5</a:t>
            </a:fld>
            <a:endParaRPr sz="1200">
              <a:latin typeface="Calibri"/>
              <a:cs typeface="Calibri"/>
            </a:endParaRPr>
          </a:p>
        </p:txBody>
      </p:sp>
      <p:pic>
        <p:nvPicPr>
          <p:cNvPr id="6" name="Picture 5">
            <a:extLst>
              <a:ext uri="{FF2B5EF4-FFF2-40B4-BE49-F238E27FC236}">
                <a16:creationId xmlns:a16="http://schemas.microsoft.com/office/drawing/2014/main" id="{3CC71CD6-8BAD-4282-8A95-2E36EED9C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761395"/>
            <a:ext cx="6946491" cy="51271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3183" y="290988"/>
            <a:ext cx="2373755" cy="505267"/>
          </a:xfrm>
          <a:prstGeom prst="rect">
            <a:avLst/>
          </a:prstGeom>
        </p:spPr>
        <p:txBody>
          <a:bodyPr vert="horz" wrap="square" lIns="0" tIns="12700" rIns="0" bIns="0" rtlCol="0">
            <a:spAutoFit/>
          </a:bodyPr>
          <a:lstStyle/>
          <a:p>
            <a:pPr marL="12700">
              <a:lnSpc>
                <a:spcPct val="100000"/>
              </a:lnSpc>
              <a:spcBef>
                <a:spcPts val="100"/>
              </a:spcBef>
            </a:pPr>
            <a:r>
              <a:rPr sz="3200" i="1" u="sng" spc="-10" dirty="0">
                <a:latin typeface="Bell MT" panose="02020503060305020303" pitchFamily="18" charset="0"/>
              </a:rPr>
              <a:t>Algorithm</a:t>
            </a:r>
          </a:p>
        </p:txBody>
      </p:sp>
      <p:grpSp>
        <p:nvGrpSpPr>
          <p:cNvPr id="3" name="object 3"/>
          <p:cNvGrpSpPr/>
          <p:nvPr/>
        </p:nvGrpSpPr>
        <p:grpSpPr>
          <a:xfrm>
            <a:off x="845819" y="1040891"/>
            <a:ext cx="2145030" cy="1917700"/>
            <a:chOff x="845819" y="1040891"/>
            <a:chExt cx="2145030" cy="1917700"/>
          </a:xfrm>
        </p:grpSpPr>
        <p:pic>
          <p:nvPicPr>
            <p:cNvPr id="4" name="object 4"/>
            <p:cNvPicPr/>
            <p:nvPr/>
          </p:nvPicPr>
          <p:blipFill>
            <a:blip r:embed="rId2" cstate="print"/>
            <a:stretch>
              <a:fillRect/>
            </a:stretch>
          </p:blipFill>
          <p:spPr>
            <a:xfrm>
              <a:off x="1180797" y="1360914"/>
              <a:ext cx="247568" cy="1597186"/>
            </a:xfrm>
            <a:prstGeom prst="rect">
              <a:avLst/>
            </a:prstGeom>
          </p:spPr>
        </p:pic>
        <p:pic>
          <p:nvPicPr>
            <p:cNvPr id="5" name="object 5"/>
            <p:cNvPicPr/>
            <p:nvPr/>
          </p:nvPicPr>
          <p:blipFill>
            <a:blip r:embed="rId3" cstate="print"/>
            <a:stretch>
              <a:fillRect/>
            </a:stretch>
          </p:blipFill>
          <p:spPr>
            <a:xfrm>
              <a:off x="1214627" y="1374647"/>
              <a:ext cx="184403" cy="1534667"/>
            </a:xfrm>
            <a:prstGeom prst="rect">
              <a:avLst/>
            </a:prstGeom>
          </p:spPr>
        </p:pic>
        <p:pic>
          <p:nvPicPr>
            <p:cNvPr id="6" name="object 6"/>
            <p:cNvPicPr/>
            <p:nvPr/>
          </p:nvPicPr>
          <p:blipFill>
            <a:blip r:embed="rId4" cstate="print"/>
            <a:stretch>
              <a:fillRect/>
            </a:stretch>
          </p:blipFill>
          <p:spPr>
            <a:xfrm>
              <a:off x="845819" y="1040891"/>
              <a:ext cx="2145030" cy="1322069"/>
            </a:xfrm>
            <a:prstGeom prst="rect">
              <a:avLst/>
            </a:prstGeom>
          </p:spPr>
        </p:pic>
      </p:grpSp>
      <p:sp>
        <p:nvSpPr>
          <p:cNvPr id="7" name="object 7"/>
          <p:cNvSpPr txBox="1"/>
          <p:nvPr/>
        </p:nvSpPr>
        <p:spPr>
          <a:xfrm>
            <a:off x="1725548" y="1534414"/>
            <a:ext cx="631394" cy="289823"/>
          </a:xfrm>
          <a:prstGeom prst="rect">
            <a:avLst/>
          </a:prstGeom>
        </p:spPr>
        <p:txBody>
          <a:bodyPr vert="horz" wrap="square" lIns="0" tIns="12700" rIns="0" bIns="0" rtlCol="0">
            <a:spAutoFit/>
          </a:bodyPr>
          <a:lstStyle/>
          <a:p>
            <a:pPr marL="12700">
              <a:lnSpc>
                <a:spcPct val="100000"/>
              </a:lnSpc>
              <a:spcBef>
                <a:spcPts val="100"/>
              </a:spcBef>
            </a:pPr>
            <a:r>
              <a:rPr spc="-20" dirty="0">
                <a:latin typeface="Calibri"/>
                <a:cs typeface="Calibri"/>
              </a:rPr>
              <a:t>S</a:t>
            </a:r>
            <a:r>
              <a:rPr spc="-35" dirty="0">
                <a:latin typeface="Calibri"/>
                <a:cs typeface="Calibri"/>
              </a:rPr>
              <a:t>t</a:t>
            </a:r>
            <a:r>
              <a:rPr spc="-15" dirty="0">
                <a:latin typeface="Calibri"/>
                <a:cs typeface="Calibri"/>
              </a:rPr>
              <a:t>a</a:t>
            </a:r>
            <a:r>
              <a:rPr spc="-10" dirty="0">
                <a:latin typeface="Calibri"/>
                <a:cs typeface="Calibri"/>
              </a:rPr>
              <a:t>r</a:t>
            </a:r>
            <a:r>
              <a:rPr dirty="0">
                <a:latin typeface="Calibri"/>
                <a:cs typeface="Calibri"/>
              </a:rPr>
              <a:t>t</a:t>
            </a:r>
          </a:p>
        </p:txBody>
      </p:sp>
      <p:grpSp>
        <p:nvGrpSpPr>
          <p:cNvPr id="8" name="object 8"/>
          <p:cNvGrpSpPr/>
          <p:nvPr/>
        </p:nvGrpSpPr>
        <p:grpSpPr>
          <a:xfrm>
            <a:off x="845819" y="2586227"/>
            <a:ext cx="2145030" cy="1925320"/>
            <a:chOff x="845819" y="2586227"/>
            <a:chExt cx="2145030" cy="1925320"/>
          </a:xfrm>
        </p:grpSpPr>
        <p:pic>
          <p:nvPicPr>
            <p:cNvPr id="9" name="object 9"/>
            <p:cNvPicPr/>
            <p:nvPr/>
          </p:nvPicPr>
          <p:blipFill>
            <a:blip r:embed="rId5" cstate="print"/>
            <a:stretch>
              <a:fillRect/>
            </a:stretch>
          </p:blipFill>
          <p:spPr>
            <a:xfrm>
              <a:off x="1171955" y="2895600"/>
              <a:ext cx="265252" cy="1615439"/>
            </a:xfrm>
            <a:prstGeom prst="rect">
              <a:avLst/>
            </a:prstGeom>
          </p:spPr>
        </p:pic>
        <p:pic>
          <p:nvPicPr>
            <p:cNvPr id="10" name="object 10"/>
            <p:cNvPicPr/>
            <p:nvPr/>
          </p:nvPicPr>
          <p:blipFill>
            <a:blip r:embed="rId6" cstate="print"/>
            <a:stretch>
              <a:fillRect/>
            </a:stretch>
          </p:blipFill>
          <p:spPr>
            <a:xfrm>
              <a:off x="1214627" y="2918459"/>
              <a:ext cx="184403" cy="1534668"/>
            </a:xfrm>
            <a:prstGeom prst="rect">
              <a:avLst/>
            </a:prstGeom>
          </p:spPr>
        </p:pic>
        <p:pic>
          <p:nvPicPr>
            <p:cNvPr id="11" name="object 11"/>
            <p:cNvPicPr/>
            <p:nvPr/>
          </p:nvPicPr>
          <p:blipFill>
            <a:blip r:embed="rId7" cstate="print"/>
            <a:stretch>
              <a:fillRect/>
            </a:stretch>
          </p:blipFill>
          <p:spPr>
            <a:xfrm>
              <a:off x="845819" y="2586227"/>
              <a:ext cx="2145030" cy="1320546"/>
            </a:xfrm>
            <a:prstGeom prst="rect">
              <a:avLst/>
            </a:prstGeom>
          </p:spPr>
        </p:pic>
      </p:grpSp>
      <p:sp>
        <p:nvSpPr>
          <p:cNvPr id="13" name="object 13"/>
          <p:cNvSpPr txBox="1"/>
          <p:nvPr/>
        </p:nvSpPr>
        <p:spPr>
          <a:xfrm>
            <a:off x="1022794" y="2820923"/>
            <a:ext cx="1697355" cy="843821"/>
          </a:xfrm>
          <a:prstGeom prst="rect">
            <a:avLst/>
          </a:prstGeom>
        </p:spPr>
        <p:txBody>
          <a:bodyPr vert="horz" wrap="square" lIns="0" tIns="12700" rIns="0" bIns="0" rtlCol="0">
            <a:spAutoFit/>
          </a:bodyPr>
          <a:lstStyle/>
          <a:p>
            <a:pPr marL="12700">
              <a:lnSpc>
                <a:spcPct val="100000"/>
              </a:lnSpc>
              <a:spcBef>
                <a:spcPts val="100"/>
              </a:spcBef>
            </a:pPr>
            <a:r>
              <a:rPr lang="en-US" sz="1800" dirty="0">
                <a:effectLst/>
                <a:latin typeface="Times New Roman" panose="02020603050405020304" pitchFamily="18" charset="0"/>
                <a:ea typeface="Times New Roman" panose="02020603050405020304" pitchFamily="18" charset="0"/>
              </a:rPr>
              <a:t>Power the Arduino from the battery.</a:t>
            </a:r>
            <a:endParaRPr sz="1500" dirty="0">
              <a:latin typeface="Calibri"/>
              <a:cs typeface="Calibri"/>
            </a:endParaRPr>
          </a:p>
        </p:txBody>
      </p:sp>
      <p:grpSp>
        <p:nvGrpSpPr>
          <p:cNvPr id="15" name="object 15"/>
          <p:cNvGrpSpPr/>
          <p:nvPr/>
        </p:nvGrpSpPr>
        <p:grpSpPr>
          <a:xfrm>
            <a:off x="845819" y="4130040"/>
            <a:ext cx="3232785" cy="1343660"/>
            <a:chOff x="845819" y="4130040"/>
            <a:chExt cx="3232785" cy="1343660"/>
          </a:xfrm>
        </p:grpSpPr>
        <p:pic>
          <p:nvPicPr>
            <p:cNvPr id="16" name="object 16"/>
            <p:cNvPicPr/>
            <p:nvPr/>
          </p:nvPicPr>
          <p:blipFill>
            <a:blip r:embed="rId8" cstate="print"/>
            <a:stretch>
              <a:fillRect/>
            </a:stretch>
          </p:blipFill>
          <p:spPr>
            <a:xfrm>
              <a:off x="1269491" y="4341825"/>
              <a:ext cx="2808732" cy="266750"/>
            </a:xfrm>
            <a:prstGeom prst="rect">
              <a:avLst/>
            </a:prstGeom>
          </p:spPr>
        </p:pic>
        <p:pic>
          <p:nvPicPr>
            <p:cNvPr id="17" name="object 17"/>
            <p:cNvPicPr/>
            <p:nvPr/>
          </p:nvPicPr>
          <p:blipFill>
            <a:blip r:embed="rId9" cstate="print"/>
            <a:stretch>
              <a:fillRect/>
            </a:stretch>
          </p:blipFill>
          <p:spPr>
            <a:xfrm>
              <a:off x="1312163" y="4364736"/>
              <a:ext cx="2727960" cy="185927"/>
            </a:xfrm>
            <a:prstGeom prst="rect">
              <a:avLst/>
            </a:prstGeom>
          </p:spPr>
        </p:pic>
        <p:pic>
          <p:nvPicPr>
            <p:cNvPr id="18" name="object 18"/>
            <p:cNvPicPr/>
            <p:nvPr/>
          </p:nvPicPr>
          <p:blipFill>
            <a:blip r:embed="rId10" cstate="print"/>
            <a:stretch>
              <a:fillRect/>
            </a:stretch>
          </p:blipFill>
          <p:spPr>
            <a:xfrm>
              <a:off x="845819" y="4130040"/>
              <a:ext cx="2145030" cy="1343406"/>
            </a:xfrm>
            <a:prstGeom prst="rect">
              <a:avLst/>
            </a:prstGeom>
          </p:spPr>
        </p:pic>
      </p:grpSp>
      <p:sp>
        <p:nvSpPr>
          <p:cNvPr id="21" name="object 21"/>
          <p:cNvSpPr txBox="1"/>
          <p:nvPr/>
        </p:nvSpPr>
        <p:spPr>
          <a:xfrm>
            <a:off x="1124787" y="4242375"/>
            <a:ext cx="1478407" cy="1164742"/>
          </a:xfrm>
          <a:prstGeom prst="rect">
            <a:avLst/>
          </a:prstGeom>
        </p:spPr>
        <p:txBody>
          <a:bodyPr vert="horz" wrap="square" lIns="0" tIns="31750" rIns="0" bIns="0" rtlCol="0">
            <a:spAutoFit/>
          </a:bodyPr>
          <a:lstStyle/>
          <a:p>
            <a:pPr marL="12700" marR="5080" indent="-635" algn="ctr">
              <a:lnSpc>
                <a:spcPct val="91700"/>
              </a:lnSpc>
              <a:spcBef>
                <a:spcPts val="250"/>
              </a:spcBef>
            </a:pPr>
            <a:r>
              <a:rPr lang="en-US" sz="1600" dirty="0">
                <a:effectLst/>
                <a:latin typeface="Times New Roman" panose="02020603050405020304" pitchFamily="18" charset="0"/>
                <a:ea typeface="Times New Roman" panose="02020603050405020304" pitchFamily="18" charset="0"/>
              </a:rPr>
              <a:t>Initializing Ultrasonic sensor, servo motor, and motor driver.</a:t>
            </a:r>
            <a:endParaRPr sz="1400" dirty="0">
              <a:latin typeface="Calibri"/>
              <a:cs typeface="Calibri"/>
            </a:endParaRPr>
          </a:p>
        </p:txBody>
      </p:sp>
      <p:grpSp>
        <p:nvGrpSpPr>
          <p:cNvPr id="22" name="object 22"/>
          <p:cNvGrpSpPr/>
          <p:nvPr/>
        </p:nvGrpSpPr>
        <p:grpSpPr>
          <a:xfrm>
            <a:off x="3584447" y="2895600"/>
            <a:ext cx="2145030" cy="2556510"/>
            <a:chOff x="3584447" y="2895600"/>
            <a:chExt cx="2145030" cy="2556510"/>
          </a:xfrm>
        </p:grpSpPr>
        <p:pic>
          <p:nvPicPr>
            <p:cNvPr id="23" name="object 23"/>
            <p:cNvPicPr/>
            <p:nvPr/>
          </p:nvPicPr>
          <p:blipFill>
            <a:blip r:embed="rId5" cstate="print"/>
            <a:stretch>
              <a:fillRect/>
            </a:stretch>
          </p:blipFill>
          <p:spPr>
            <a:xfrm>
              <a:off x="3910583" y="2895600"/>
              <a:ext cx="265252" cy="1615439"/>
            </a:xfrm>
            <a:prstGeom prst="rect">
              <a:avLst/>
            </a:prstGeom>
          </p:spPr>
        </p:pic>
        <p:pic>
          <p:nvPicPr>
            <p:cNvPr id="24" name="object 24"/>
            <p:cNvPicPr/>
            <p:nvPr/>
          </p:nvPicPr>
          <p:blipFill>
            <a:blip r:embed="rId11" cstate="print"/>
            <a:stretch>
              <a:fillRect/>
            </a:stretch>
          </p:blipFill>
          <p:spPr>
            <a:xfrm>
              <a:off x="3953255" y="2918459"/>
              <a:ext cx="184403" cy="1534668"/>
            </a:xfrm>
            <a:prstGeom prst="rect">
              <a:avLst/>
            </a:prstGeom>
          </p:spPr>
        </p:pic>
        <p:pic>
          <p:nvPicPr>
            <p:cNvPr id="25" name="object 25"/>
            <p:cNvPicPr/>
            <p:nvPr/>
          </p:nvPicPr>
          <p:blipFill>
            <a:blip r:embed="rId12" cstate="print"/>
            <a:stretch>
              <a:fillRect/>
            </a:stretch>
          </p:blipFill>
          <p:spPr>
            <a:xfrm>
              <a:off x="3584447" y="4130039"/>
              <a:ext cx="2145029" cy="1322070"/>
            </a:xfrm>
            <a:prstGeom prst="rect">
              <a:avLst/>
            </a:prstGeom>
          </p:spPr>
        </p:pic>
      </p:grpSp>
      <p:sp>
        <p:nvSpPr>
          <p:cNvPr id="27" name="object 27"/>
          <p:cNvSpPr txBox="1"/>
          <p:nvPr/>
        </p:nvSpPr>
        <p:spPr>
          <a:xfrm>
            <a:off x="4031677" y="4224776"/>
            <a:ext cx="1294765" cy="1107804"/>
          </a:xfrm>
          <a:prstGeom prst="rect">
            <a:avLst/>
          </a:prstGeom>
        </p:spPr>
        <p:txBody>
          <a:bodyPr vert="horz" wrap="square" lIns="0" tIns="12700" rIns="0" bIns="0" rtlCol="0">
            <a:spAutoFit/>
          </a:bodyPr>
          <a:lstStyle/>
          <a:p>
            <a:pPr algn="ctr">
              <a:lnSpc>
                <a:spcPts val="1725"/>
              </a:lnSpc>
              <a:spcBef>
                <a:spcPts val="100"/>
              </a:spcBef>
            </a:pPr>
            <a:r>
              <a:rPr lang="en-US" sz="1800" dirty="0">
                <a:effectLst/>
                <a:latin typeface="Times New Roman" panose="02020603050405020304" pitchFamily="18" charset="0"/>
                <a:ea typeface="Times New Roman" panose="02020603050405020304" pitchFamily="18" charset="0"/>
              </a:rPr>
              <a:t>Start to examine the </a:t>
            </a:r>
            <a:r>
              <a:rPr lang="en-US" dirty="0">
                <a:latin typeface="Times New Roman" panose="02020603050405020304" pitchFamily="18" charset="0"/>
                <a:ea typeface="Times New Roman" panose="02020603050405020304" pitchFamily="18" charset="0"/>
              </a:rPr>
              <a:t>obstacle</a:t>
            </a:r>
            <a:r>
              <a:rPr lang="en-US" sz="1800" dirty="0">
                <a:effectLst/>
                <a:latin typeface="Times New Roman" panose="02020603050405020304" pitchFamily="18" charset="0"/>
                <a:ea typeface="Times New Roman" panose="02020603050405020304" pitchFamily="18" charset="0"/>
              </a:rPr>
              <a:t> distance for avoiding.</a:t>
            </a:r>
            <a:endParaRPr sz="1500" dirty="0">
              <a:latin typeface="Calibri"/>
              <a:cs typeface="Calibri"/>
            </a:endParaRPr>
          </a:p>
        </p:txBody>
      </p:sp>
      <p:grpSp>
        <p:nvGrpSpPr>
          <p:cNvPr id="28" name="object 28"/>
          <p:cNvGrpSpPr/>
          <p:nvPr/>
        </p:nvGrpSpPr>
        <p:grpSpPr>
          <a:xfrm>
            <a:off x="3575303" y="1351788"/>
            <a:ext cx="2207895" cy="2555240"/>
            <a:chOff x="3575303" y="1351788"/>
            <a:chExt cx="2207895" cy="2555240"/>
          </a:xfrm>
        </p:grpSpPr>
        <p:pic>
          <p:nvPicPr>
            <p:cNvPr id="29" name="object 29"/>
            <p:cNvPicPr/>
            <p:nvPr/>
          </p:nvPicPr>
          <p:blipFill>
            <a:blip r:embed="rId5" cstate="print"/>
            <a:stretch>
              <a:fillRect/>
            </a:stretch>
          </p:blipFill>
          <p:spPr>
            <a:xfrm>
              <a:off x="3910583" y="1351788"/>
              <a:ext cx="265252" cy="1615439"/>
            </a:xfrm>
            <a:prstGeom prst="rect">
              <a:avLst/>
            </a:prstGeom>
          </p:spPr>
        </p:pic>
        <p:pic>
          <p:nvPicPr>
            <p:cNvPr id="30" name="object 30"/>
            <p:cNvPicPr/>
            <p:nvPr/>
          </p:nvPicPr>
          <p:blipFill>
            <a:blip r:embed="rId13" cstate="print"/>
            <a:stretch>
              <a:fillRect/>
            </a:stretch>
          </p:blipFill>
          <p:spPr>
            <a:xfrm>
              <a:off x="3953255" y="1374648"/>
              <a:ext cx="184403" cy="1534667"/>
            </a:xfrm>
            <a:prstGeom prst="rect">
              <a:avLst/>
            </a:prstGeom>
          </p:spPr>
        </p:pic>
        <p:pic>
          <p:nvPicPr>
            <p:cNvPr id="31" name="object 31"/>
            <p:cNvPicPr/>
            <p:nvPr/>
          </p:nvPicPr>
          <p:blipFill>
            <a:blip r:embed="rId14" cstate="print"/>
            <a:stretch>
              <a:fillRect/>
            </a:stretch>
          </p:blipFill>
          <p:spPr>
            <a:xfrm>
              <a:off x="3575303" y="2586227"/>
              <a:ext cx="2207514" cy="1320546"/>
            </a:xfrm>
            <a:prstGeom prst="rect">
              <a:avLst/>
            </a:prstGeom>
          </p:spPr>
        </p:pic>
      </p:grpSp>
      <p:sp>
        <p:nvSpPr>
          <p:cNvPr id="35" name="object 35"/>
          <p:cNvSpPr txBox="1"/>
          <p:nvPr/>
        </p:nvSpPr>
        <p:spPr>
          <a:xfrm>
            <a:off x="2961258" y="2587314"/>
            <a:ext cx="2782470" cy="1160639"/>
          </a:xfrm>
          <a:prstGeom prst="rect">
            <a:avLst/>
          </a:prstGeom>
        </p:spPr>
        <p:txBody>
          <a:bodyPr vert="horz" wrap="square" lIns="0" tIns="12700" rIns="0" bIns="0" rtlCol="0">
            <a:spAutoFit/>
          </a:bodyPr>
          <a:lstStyle/>
          <a:p>
            <a:pPr marL="685800" marR="0" algn="just">
              <a:lnSpc>
                <a:spcPct val="115000"/>
              </a:lnSpc>
              <a:spcBef>
                <a:spcPts val="0"/>
              </a:spcBef>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After detecting the obstacle, it will undergo in the direction of free space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6" name="object 36"/>
          <p:cNvGrpSpPr/>
          <p:nvPr/>
        </p:nvGrpSpPr>
        <p:grpSpPr>
          <a:xfrm>
            <a:off x="3584447" y="1040891"/>
            <a:ext cx="3232785" cy="1344930"/>
            <a:chOff x="3584447" y="1040891"/>
            <a:chExt cx="3232785" cy="1344930"/>
          </a:xfrm>
        </p:grpSpPr>
        <p:pic>
          <p:nvPicPr>
            <p:cNvPr id="37" name="object 37"/>
            <p:cNvPicPr/>
            <p:nvPr/>
          </p:nvPicPr>
          <p:blipFill>
            <a:blip r:embed="rId15" cstate="print"/>
            <a:stretch>
              <a:fillRect/>
            </a:stretch>
          </p:blipFill>
          <p:spPr>
            <a:xfrm>
              <a:off x="4008119" y="1254302"/>
              <a:ext cx="2808731" cy="265252"/>
            </a:xfrm>
            <a:prstGeom prst="rect">
              <a:avLst/>
            </a:prstGeom>
          </p:spPr>
        </p:pic>
        <p:pic>
          <p:nvPicPr>
            <p:cNvPr id="38" name="object 38"/>
            <p:cNvPicPr/>
            <p:nvPr/>
          </p:nvPicPr>
          <p:blipFill>
            <a:blip r:embed="rId16" cstate="print"/>
            <a:stretch>
              <a:fillRect/>
            </a:stretch>
          </p:blipFill>
          <p:spPr>
            <a:xfrm>
              <a:off x="4050791" y="1277111"/>
              <a:ext cx="2727960" cy="184403"/>
            </a:xfrm>
            <a:prstGeom prst="rect">
              <a:avLst/>
            </a:prstGeom>
          </p:spPr>
        </p:pic>
        <p:pic>
          <p:nvPicPr>
            <p:cNvPr id="39" name="object 39"/>
            <p:cNvPicPr/>
            <p:nvPr/>
          </p:nvPicPr>
          <p:blipFill>
            <a:blip r:embed="rId17" cstate="print"/>
            <a:stretch>
              <a:fillRect/>
            </a:stretch>
          </p:blipFill>
          <p:spPr>
            <a:xfrm>
              <a:off x="3584447" y="1040891"/>
              <a:ext cx="2145029" cy="1344929"/>
            </a:xfrm>
            <a:prstGeom prst="rect">
              <a:avLst/>
            </a:prstGeom>
          </p:spPr>
        </p:pic>
      </p:grpSp>
      <p:sp>
        <p:nvSpPr>
          <p:cNvPr id="40" name="object 40"/>
          <p:cNvSpPr txBox="1"/>
          <p:nvPr/>
        </p:nvSpPr>
        <p:spPr>
          <a:xfrm>
            <a:off x="3795205" y="1310813"/>
            <a:ext cx="1853057" cy="751488"/>
          </a:xfrm>
          <a:prstGeom prst="rect">
            <a:avLst/>
          </a:prstGeom>
        </p:spPr>
        <p:txBody>
          <a:bodyPr vert="horz" wrap="square" lIns="0" tIns="12700" rIns="0" bIns="0" rtlCol="0">
            <a:spAutoFit/>
          </a:bodyPr>
          <a:lstStyle/>
          <a:p>
            <a:pPr marL="12700">
              <a:lnSpc>
                <a:spcPct val="100000"/>
              </a:lnSpc>
              <a:spcBef>
                <a:spcPts val="100"/>
              </a:spcBef>
            </a:pPr>
            <a:r>
              <a:rPr lang="en-US" sz="1600" spc="-15" dirty="0">
                <a:latin typeface="Calibri"/>
                <a:cs typeface="Calibri"/>
              </a:rPr>
              <a:t>While its going it will sense temperature and humidity </a:t>
            </a:r>
            <a:endParaRPr sz="1600" dirty="0">
              <a:latin typeface="Calibri"/>
              <a:cs typeface="Calibri"/>
            </a:endParaRPr>
          </a:p>
        </p:txBody>
      </p:sp>
      <p:grpSp>
        <p:nvGrpSpPr>
          <p:cNvPr id="45" name="object 45"/>
          <p:cNvGrpSpPr/>
          <p:nvPr/>
        </p:nvGrpSpPr>
        <p:grpSpPr>
          <a:xfrm>
            <a:off x="6373940" y="1003706"/>
            <a:ext cx="2544984" cy="1926589"/>
            <a:chOff x="6323076" y="1040891"/>
            <a:chExt cx="2145030" cy="1926589"/>
          </a:xfrm>
        </p:grpSpPr>
        <p:pic>
          <p:nvPicPr>
            <p:cNvPr id="46" name="object 46"/>
            <p:cNvPicPr/>
            <p:nvPr/>
          </p:nvPicPr>
          <p:blipFill>
            <a:blip r:embed="rId5" cstate="print"/>
            <a:stretch>
              <a:fillRect/>
            </a:stretch>
          </p:blipFill>
          <p:spPr>
            <a:xfrm>
              <a:off x="6649212" y="1351787"/>
              <a:ext cx="265252" cy="1615439"/>
            </a:xfrm>
            <a:prstGeom prst="rect">
              <a:avLst/>
            </a:prstGeom>
          </p:spPr>
        </p:pic>
        <p:pic>
          <p:nvPicPr>
            <p:cNvPr id="47" name="object 47"/>
            <p:cNvPicPr/>
            <p:nvPr/>
          </p:nvPicPr>
          <p:blipFill>
            <a:blip r:embed="rId18" cstate="print"/>
            <a:stretch>
              <a:fillRect/>
            </a:stretch>
          </p:blipFill>
          <p:spPr>
            <a:xfrm>
              <a:off x="6691884" y="1374647"/>
              <a:ext cx="184403" cy="1534667"/>
            </a:xfrm>
            <a:prstGeom prst="rect">
              <a:avLst/>
            </a:prstGeom>
          </p:spPr>
        </p:pic>
        <p:pic>
          <p:nvPicPr>
            <p:cNvPr id="48" name="object 48"/>
            <p:cNvPicPr/>
            <p:nvPr/>
          </p:nvPicPr>
          <p:blipFill>
            <a:blip r:embed="rId19" cstate="print"/>
            <a:stretch>
              <a:fillRect/>
            </a:stretch>
          </p:blipFill>
          <p:spPr>
            <a:xfrm>
              <a:off x="6323076" y="1040891"/>
              <a:ext cx="2145029" cy="1322069"/>
            </a:xfrm>
            <a:prstGeom prst="rect">
              <a:avLst/>
            </a:prstGeom>
          </p:spPr>
        </p:pic>
      </p:grpSp>
      <p:sp>
        <p:nvSpPr>
          <p:cNvPr id="50" name="object 50"/>
          <p:cNvSpPr txBox="1"/>
          <p:nvPr/>
        </p:nvSpPr>
        <p:spPr>
          <a:xfrm>
            <a:off x="6537452" y="1287730"/>
            <a:ext cx="1820545" cy="751488"/>
          </a:xfrm>
          <a:prstGeom prst="rect">
            <a:avLst/>
          </a:prstGeom>
        </p:spPr>
        <p:txBody>
          <a:bodyPr vert="horz" wrap="square" lIns="0" tIns="12700" rIns="0" bIns="0" rtlCol="0">
            <a:spAutoFit/>
          </a:bodyPr>
          <a:lstStyle/>
          <a:p>
            <a:pPr marL="12700">
              <a:lnSpc>
                <a:spcPct val="100000"/>
              </a:lnSpc>
              <a:spcBef>
                <a:spcPts val="100"/>
              </a:spcBef>
            </a:pPr>
            <a:r>
              <a:rPr lang="en-US" sz="1600" dirty="0">
                <a:effectLst/>
                <a:latin typeface="Times New Roman" panose="02020603050405020304" pitchFamily="18" charset="0"/>
                <a:ea typeface="Times New Roman" panose="02020603050405020304" pitchFamily="18" charset="0"/>
              </a:rPr>
              <a:t>All the information of the sensors may be saved in Node MCU</a:t>
            </a:r>
            <a:endParaRPr lang="en-US" sz="1400" dirty="0">
              <a:latin typeface="Calibri"/>
              <a:cs typeface="Calibri"/>
            </a:endParaRPr>
          </a:p>
        </p:txBody>
      </p:sp>
      <p:grpSp>
        <p:nvGrpSpPr>
          <p:cNvPr id="51" name="object 51"/>
          <p:cNvGrpSpPr/>
          <p:nvPr/>
        </p:nvGrpSpPr>
        <p:grpSpPr>
          <a:xfrm>
            <a:off x="6323076" y="2586227"/>
            <a:ext cx="2668524" cy="1924812"/>
            <a:chOff x="6323076" y="2586227"/>
            <a:chExt cx="2668524" cy="1924812"/>
          </a:xfrm>
        </p:grpSpPr>
        <p:pic>
          <p:nvPicPr>
            <p:cNvPr id="52" name="object 52"/>
            <p:cNvPicPr/>
            <p:nvPr/>
          </p:nvPicPr>
          <p:blipFill>
            <a:blip r:embed="rId5" cstate="print"/>
            <a:stretch>
              <a:fillRect/>
            </a:stretch>
          </p:blipFill>
          <p:spPr>
            <a:xfrm>
              <a:off x="6649212" y="2895600"/>
              <a:ext cx="265252" cy="1615439"/>
            </a:xfrm>
            <a:prstGeom prst="rect">
              <a:avLst/>
            </a:prstGeom>
          </p:spPr>
        </p:pic>
        <p:pic>
          <p:nvPicPr>
            <p:cNvPr id="53" name="object 53"/>
            <p:cNvPicPr/>
            <p:nvPr/>
          </p:nvPicPr>
          <p:blipFill>
            <a:blip r:embed="rId20" cstate="print"/>
            <a:stretch>
              <a:fillRect/>
            </a:stretch>
          </p:blipFill>
          <p:spPr>
            <a:xfrm>
              <a:off x="6691884" y="2918459"/>
              <a:ext cx="184403" cy="1534668"/>
            </a:xfrm>
            <a:prstGeom prst="rect">
              <a:avLst/>
            </a:prstGeom>
          </p:spPr>
        </p:pic>
        <p:pic>
          <p:nvPicPr>
            <p:cNvPr id="54" name="object 54"/>
            <p:cNvPicPr/>
            <p:nvPr/>
          </p:nvPicPr>
          <p:blipFill>
            <a:blip r:embed="rId21" cstate="print"/>
            <a:stretch>
              <a:fillRect/>
            </a:stretch>
          </p:blipFill>
          <p:spPr>
            <a:xfrm>
              <a:off x="6323076" y="2586227"/>
              <a:ext cx="2668524" cy="1320546"/>
            </a:xfrm>
            <a:prstGeom prst="rect">
              <a:avLst/>
            </a:prstGeom>
          </p:spPr>
        </p:pic>
      </p:grpSp>
      <p:sp>
        <p:nvSpPr>
          <p:cNvPr id="56" name="object 56"/>
          <p:cNvSpPr txBox="1"/>
          <p:nvPr/>
        </p:nvSpPr>
        <p:spPr>
          <a:xfrm>
            <a:off x="5911881" y="2582441"/>
            <a:ext cx="3007043" cy="1127488"/>
          </a:xfrm>
          <a:prstGeom prst="rect">
            <a:avLst/>
          </a:prstGeom>
        </p:spPr>
        <p:txBody>
          <a:bodyPr vert="horz" wrap="square" lIns="0" tIns="12700" rIns="0" bIns="0" rtlCol="0">
            <a:spAutoFit/>
          </a:bodyPr>
          <a:lstStyle/>
          <a:p>
            <a:pPr marL="457200" marR="0" algn="just">
              <a:lnSpc>
                <a:spcPct val="115000"/>
              </a:lnSpc>
              <a:spcBef>
                <a:spcPts val="0"/>
              </a:spcBef>
              <a:spcAft>
                <a:spcPts val="0"/>
              </a:spcAft>
              <a:tabLst>
                <a:tab pos="3381375"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Anyone from a faraway area can see the sensing information at any time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1000"/>
              </a:spcAft>
              <a:tabLst>
                <a:tab pos="3381375"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through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Thingspeak</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8" name="object 58"/>
          <p:cNvPicPr/>
          <p:nvPr/>
        </p:nvPicPr>
        <p:blipFill>
          <a:blip r:embed="rId22" cstate="print"/>
          <a:stretch>
            <a:fillRect/>
          </a:stretch>
        </p:blipFill>
        <p:spPr>
          <a:xfrm>
            <a:off x="6323076" y="4130040"/>
            <a:ext cx="2595848" cy="1343406"/>
          </a:xfrm>
          <a:prstGeom prst="rect">
            <a:avLst/>
          </a:prstGeom>
        </p:spPr>
      </p:pic>
      <p:sp>
        <p:nvSpPr>
          <p:cNvPr id="59" name="object 59"/>
          <p:cNvSpPr txBox="1"/>
          <p:nvPr/>
        </p:nvSpPr>
        <p:spPr>
          <a:xfrm>
            <a:off x="6473444" y="4205096"/>
            <a:ext cx="2445479" cy="259045"/>
          </a:xfrm>
          <a:prstGeom prst="rect">
            <a:avLst/>
          </a:prstGeom>
        </p:spPr>
        <p:txBody>
          <a:bodyPr vert="horz" wrap="square" lIns="0" tIns="12700" rIns="0" bIns="0" rtlCol="0">
            <a:spAutoFit/>
          </a:bodyPr>
          <a:lstStyle/>
          <a:p>
            <a:pPr marL="12700">
              <a:lnSpc>
                <a:spcPct val="100000"/>
              </a:lnSpc>
              <a:spcBef>
                <a:spcPts val="100"/>
              </a:spcBef>
            </a:pPr>
            <a:r>
              <a:rPr lang="en-US" sz="1600" spc="-20" dirty="0">
                <a:latin typeface="Calibri"/>
                <a:cs typeface="Calibri"/>
              </a:rPr>
              <a:t>Again</a:t>
            </a:r>
            <a:r>
              <a:rPr lang="en-US" sz="1600" spc="-35" dirty="0">
                <a:latin typeface="Calibri"/>
                <a:cs typeface="Calibri"/>
              </a:rPr>
              <a:t> </a:t>
            </a:r>
            <a:r>
              <a:rPr lang="en-US" sz="1600" spc="-15" dirty="0">
                <a:latin typeface="Calibri"/>
                <a:cs typeface="Calibri"/>
              </a:rPr>
              <a:t>we</a:t>
            </a:r>
            <a:r>
              <a:rPr lang="en-US" sz="1600" spc="-25" dirty="0">
                <a:latin typeface="Calibri"/>
                <a:cs typeface="Calibri"/>
              </a:rPr>
              <a:t> </a:t>
            </a:r>
            <a:r>
              <a:rPr lang="en-US" sz="1600" spc="-10" dirty="0">
                <a:latin typeface="Calibri"/>
                <a:cs typeface="Calibri"/>
              </a:rPr>
              <a:t>will</a:t>
            </a:r>
            <a:r>
              <a:rPr lang="en-US" sz="1600" spc="-35" dirty="0">
                <a:latin typeface="Calibri"/>
                <a:cs typeface="Calibri"/>
              </a:rPr>
              <a:t> </a:t>
            </a:r>
            <a:r>
              <a:rPr lang="en-US" sz="1600" spc="-15" dirty="0">
                <a:latin typeface="Calibri"/>
                <a:cs typeface="Calibri"/>
              </a:rPr>
              <a:t>go</a:t>
            </a:r>
            <a:r>
              <a:rPr lang="en-US" sz="1600" spc="-25" dirty="0">
                <a:latin typeface="Calibri"/>
                <a:cs typeface="Calibri"/>
              </a:rPr>
              <a:t> </a:t>
            </a:r>
            <a:r>
              <a:rPr lang="en-US" sz="1600" spc="-15" dirty="0">
                <a:latin typeface="Calibri"/>
                <a:cs typeface="Calibri"/>
              </a:rPr>
              <a:t>back</a:t>
            </a:r>
            <a:r>
              <a:rPr lang="en-US" sz="1600" spc="-35" dirty="0">
                <a:latin typeface="Calibri"/>
                <a:cs typeface="Calibri"/>
              </a:rPr>
              <a:t> </a:t>
            </a:r>
            <a:r>
              <a:rPr lang="en-US" sz="1600" spc="-15" dirty="0">
                <a:latin typeface="Calibri"/>
                <a:cs typeface="Calibri"/>
              </a:rPr>
              <a:t>to</a:t>
            </a:r>
            <a:endParaRPr lang="en-US" sz="1600" dirty="0">
              <a:latin typeface="Calibri"/>
              <a:cs typeface="Calibri"/>
            </a:endParaRPr>
          </a:p>
        </p:txBody>
      </p:sp>
      <p:sp>
        <p:nvSpPr>
          <p:cNvPr id="63" name="object 63"/>
          <p:cNvSpPr txBox="1">
            <a:spLocks noGrp="1"/>
          </p:cNvSpPr>
          <p:nvPr>
            <p:ph type="sldNum" sz="quarter" idx="7"/>
          </p:nvPr>
        </p:nvSpPr>
        <p:spPr>
          <a:prstGeom prst="rect">
            <a:avLst/>
          </a:prstGeom>
        </p:spPr>
        <p:txBody>
          <a:bodyPr vert="horz" wrap="square" lIns="0" tIns="0" rIns="0" bIns="0" rtlCol="0">
            <a:spAutoFit/>
          </a:bodyPr>
          <a:lstStyle/>
          <a:p>
            <a:pPr marL="12700">
              <a:lnSpc>
                <a:spcPts val="2005"/>
              </a:lnSpc>
            </a:pPr>
            <a:r>
              <a:rPr spc="-20" dirty="0"/>
              <a:t>Pre-defense</a:t>
            </a:r>
          </a:p>
          <a:p>
            <a:pPr marL="187325" algn="ctr">
              <a:lnSpc>
                <a:spcPct val="100000"/>
              </a:lnSpc>
              <a:spcBef>
                <a:spcPts val="1325"/>
              </a:spcBef>
            </a:pPr>
            <a:fld id="{81D60167-4931-47E6-BA6A-407CBD079E47}" type="slidenum">
              <a:rPr sz="1200" b="0" dirty="0">
                <a:solidFill>
                  <a:srgbClr val="878787"/>
                </a:solidFill>
                <a:latin typeface="Calibri"/>
                <a:cs typeface="Calibri"/>
              </a:rPr>
              <a:t>6</a:t>
            </a:fld>
            <a:endParaRPr sz="1200">
              <a:latin typeface="Calibri"/>
              <a:cs typeface="Calibri"/>
            </a:endParaRPr>
          </a:p>
        </p:txBody>
      </p:sp>
      <p:sp>
        <p:nvSpPr>
          <p:cNvPr id="60" name="object 60"/>
          <p:cNvSpPr txBox="1"/>
          <p:nvPr/>
        </p:nvSpPr>
        <p:spPr>
          <a:xfrm>
            <a:off x="6528307" y="4413884"/>
            <a:ext cx="2130362" cy="259045"/>
          </a:xfrm>
          <a:prstGeom prst="rect">
            <a:avLst/>
          </a:prstGeom>
        </p:spPr>
        <p:txBody>
          <a:bodyPr vert="horz" wrap="square" lIns="0" tIns="12700" rIns="0" bIns="0" rtlCol="0">
            <a:spAutoFit/>
          </a:bodyPr>
          <a:lstStyle/>
          <a:p>
            <a:pPr marL="12700">
              <a:lnSpc>
                <a:spcPct val="100000"/>
              </a:lnSpc>
              <a:spcBef>
                <a:spcPts val="100"/>
              </a:spcBef>
            </a:pPr>
            <a:r>
              <a:rPr lang="en-US" sz="1600" spc="-15" dirty="0">
                <a:latin typeface="Calibri"/>
                <a:cs typeface="Calibri"/>
              </a:rPr>
              <a:t>Sensing</a:t>
            </a:r>
            <a:r>
              <a:rPr lang="en-US" sz="1600" spc="-30" dirty="0">
                <a:latin typeface="Calibri"/>
                <a:cs typeface="Calibri"/>
              </a:rPr>
              <a:t> </a:t>
            </a:r>
            <a:r>
              <a:rPr lang="en-US" sz="1600" spc="-20" dirty="0">
                <a:latin typeface="Calibri"/>
                <a:cs typeface="Calibri"/>
              </a:rPr>
              <a:t>data</a:t>
            </a:r>
            <a:r>
              <a:rPr lang="en-US" sz="1600" spc="280" dirty="0">
                <a:latin typeface="Calibri"/>
                <a:cs typeface="Calibri"/>
              </a:rPr>
              <a:t> </a:t>
            </a:r>
            <a:r>
              <a:rPr lang="en-US" sz="1600" spc="-15" dirty="0">
                <a:latin typeface="Calibri"/>
                <a:cs typeface="Calibri"/>
              </a:rPr>
              <a:t>Step</a:t>
            </a:r>
            <a:r>
              <a:rPr lang="en-US" sz="1600" spc="-25" dirty="0">
                <a:latin typeface="Calibri"/>
                <a:cs typeface="Calibri"/>
              </a:rPr>
              <a:t> </a:t>
            </a:r>
            <a:r>
              <a:rPr lang="en-US" sz="1600" spc="-10" dirty="0">
                <a:latin typeface="Calibri"/>
                <a:cs typeface="Calibri"/>
              </a:rPr>
              <a:t>and</a:t>
            </a:r>
            <a:endParaRPr lang="en-US" sz="1600" dirty="0">
              <a:latin typeface="Calibri"/>
              <a:cs typeface="Calibri"/>
            </a:endParaRPr>
          </a:p>
        </p:txBody>
      </p:sp>
      <p:sp>
        <p:nvSpPr>
          <p:cNvPr id="61" name="object 61"/>
          <p:cNvSpPr txBox="1"/>
          <p:nvPr/>
        </p:nvSpPr>
        <p:spPr>
          <a:xfrm>
            <a:off x="6489683" y="4668731"/>
            <a:ext cx="2009964" cy="485133"/>
          </a:xfrm>
          <a:prstGeom prst="rect">
            <a:avLst/>
          </a:prstGeom>
        </p:spPr>
        <p:txBody>
          <a:bodyPr vert="horz" wrap="square" lIns="0" tIns="31750" rIns="0" bIns="0" rtlCol="0">
            <a:spAutoFit/>
          </a:bodyPr>
          <a:lstStyle/>
          <a:p>
            <a:pPr marL="12700" marR="5080" algn="ctr">
              <a:lnSpc>
                <a:spcPct val="91700"/>
              </a:lnSpc>
              <a:spcBef>
                <a:spcPts val="250"/>
              </a:spcBef>
            </a:pPr>
            <a:r>
              <a:rPr lang="en-US" sz="1600" spc="-10" dirty="0">
                <a:latin typeface="Calibri"/>
                <a:cs typeface="Calibri"/>
              </a:rPr>
              <a:t>then</a:t>
            </a:r>
            <a:r>
              <a:rPr lang="en-US" sz="1600" spc="-65" dirty="0">
                <a:latin typeface="Calibri"/>
                <a:cs typeface="Calibri"/>
              </a:rPr>
              <a:t> </a:t>
            </a:r>
            <a:r>
              <a:rPr lang="en-US" sz="1600" spc="-15" dirty="0">
                <a:latin typeface="Calibri"/>
                <a:cs typeface="Calibri"/>
              </a:rPr>
              <a:t>continue</a:t>
            </a:r>
            <a:r>
              <a:rPr lang="en-US" sz="1600" spc="-55" dirty="0">
                <a:latin typeface="Calibri"/>
                <a:cs typeface="Calibri"/>
              </a:rPr>
              <a:t> </a:t>
            </a:r>
            <a:r>
              <a:rPr lang="en-US" sz="1600" spc="-10" dirty="0">
                <a:latin typeface="Calibri"/>
                <a:cs typeface="Calibri"/>
              </a:rPr>
              <a:t>the </a:t>
            </a:r>
            <a:r>
              <a:rPr lang="en-US" sz="1600" spc="-325" dirty="0">
                <a:latin typeface="Calibri"/>
                <a:cs typeface="Calibri"/>
              </a:rPr>
              <a:t> </a:t>
            </a:r>
            <a:r>
              <a:rPr lang="en-US" sz="1600" spc="-15" dirty="0">
                <a:latin typeface="Calibri"/>
                <a:cs typeface="Calibri"/>
              </a:rPr>
              <a:t>whole </a:t>
            </a:r>
            <a:r>
              <a:rPr lang="en-US" sz="1600" spc="-20" dirty="0">
                <a:latin typeface="Calibri"/>
                <a:cs typeface="Calibri"/>
              </a:rPr>
              <a:t>process </a:t>
            </a:r>
            <a:r>
              <a:rPr lang="en-US" sz="1600" spc="-15" dirty="0">
                <a:latin typeface="Calibri"/>
                <a:cs typeface="Calibri"/>
              </a:rPr>
              <a:t> accordingly</a:t>
            </a:r>
            <a:endParaRPr lang="en-US" sz="1600" dirty="0">
              <a:latin typeface="Calibri"/>
              <a:cs typeface="Calibri"/>
            </a:endParaRPr>
          </a:p>
        </p:txBody>
      </p:sp>
      <p:sp>
        <p:nvSpPr>
          <p:cNvPr id="62" name="object 62"/>
          <p:cNvSpPr txBox="1"/>
          <p:nvPr/>
        </p:nvSpPr>
        <p:spPr>
          <a:xfrm>
            <a:off x="2819400" y="5568183"/>
            <a:ext cx="4056887" cy="250710"/>
          </a:xfrm>
          <a:prstGeom prst="rect">
            <a:avLst/>
          </a:prstGeom>
          <a:ln w="9525">
            <a:solidFill>
              <a:srgbClr val="000000"/>
            </a:solidFill>
          </a:ln>
        </p:spPr>
        <p:txBody>
          <a:bodyPr vert="horz" wrap="square" lIns="0" tIns="34925" rIns="0" bIns="0" rtlCol="0">
            <a:spAutoFit/>
          </a:bodyPr>
          <a:lstStyle/>
          <a:p>
            <a:pPr marL="91440">
              <a:lnSpc>
                <a:spcPct val="100000"/>
              </a:lnSpc>
              <a:spcBef>
                <a:spcPts val="275"/>
              </a:spcBef>
            </a:pPr>
            <a:r>
              <a:rPr lang="en-US" sz="1400" b="1" dirty="0">
                <a:latin typeface="Calibri"/>
                <a:cs typeface="Calibri"/>
              </a:rPr>
              <a:t>Remote Sensing IoT based Obstacle Avoider Robot</a:t>
            </a:r>
            <a:endParaRPr sz="1400" b="1"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278764"/>
            <a:ext cx="2362200" cy="574040"/>
          </a:xfrm>
          <a:prstGeom prst="rect">
            <a:avLst/>
          </a:prstGeom>
        </p:spPr>
        <p:txBody>
          <a:bodyPr vert="horz" wrap="square" lIns="0" tIns="12700" rIns="0" bIns="0" rtlCol="0">
            <a:spAutoFit/>
          </a:bodyPr>
          <a:lstStyle/>
          <a:p>
            <a:pPr marL="12700">
              <a:lnSpc>
                <a:spcPct val="100000"/>
              </a:lnSpc>
              <a:spcBef>
                <a:spcPts val="100"/>
              </a:spcBef>
            </a:pPr>
            <a:r>
              <a:rPr i="1" u="sng" dirty="0">
                <a:latin typeface="Bell MT" panose="02020503060305020303" pitchFamily="18" charset="0"/>
              </a:rPr>
              <a:t>Flow</a:t>
            </a:r>
            <a:r>
              <a:rPr i="1" u="sng" spc="-95" dirty="0">
                <a:latin typeface="Bell MT" panose="02020503060305020303" pitchFamily="18" charset="0"/>
              </a:rPr>
              <a:t> </a:t>
            </a:r>
            <a:r>
              <a:rPr i="1" u="sng" spc="-15" dirty="0">
                <a:latin typeface="Bell MT" panose="02020503060305020303" pitchFamily="18" charset="0"/>
              </a:rPr>
              <a:t>Chart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005"/>
              </a:lnSpc>
            </a:pPr>
            <a:r>
              <a:rPr spc="-20" dirty="0"/>
              <a:t>Pre-defense</a:t>
            </a:r>
          </a:p>
          <a:p>
            <a:pPr marL="189230" algn="ctr">
              <a:lnSpc>
                <a:spcPct val="100000"/>
              </a:lnSpc>
              <a:spcBef>
                <a:spcPts val="1325"/>
              </a:spcBef>
            </a:pPr>
            <a:fld id="{81D60167-4931-47E6-BA6A-407CBD079E47}" type="slidenum">
              <a:rPr sz="1200" b="0" dirty="0">
                <a:solidFill>
                  <a:srgbClr val="878787"/>
                </a:solidFill>
                <a:latin typeface="Calibri"/>
                <a:cs typeface="Calibri"/>
              </a:rPr>
              <a:t>7</a:t>
            </a:fld>
            <a:endParaRPr sz="1200">
              <a:latin typeface="Calibri"/>
              <a:cs typeface="Calibri"/>
            </a:endParaRPr>
          </a:p>
        </p:txBody>
      </p:sp>
      <p:pic>
        <p:nvPicPr>
          <p:cNvPr id="6" name="Picture 5">
            <a:extLst>
              <a:ext uri="{FF2B5EF4-FFF2-40B4-BE49-F238E27FC236}">
                <a16:creationId xmlns:a16="http://schemas.microsoft.com/office/drawing/2014/main" id="{AF4E0D3B-3F4E-4C00-946C-D63004DBF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073635"/>
            <a:ext cx="7848600" cy="47107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381000"/>
            <a:ext cx="5029200" cy="505267"/>
          </a:xfrm>
          <a:prstGeom prst="rect">
            <a:avLst/>
          </a:prstGeom>
        </p:spPr>
        <p:txBody>
          <a:bodyPr vert="horz" wrap="square" lIns="0" tIns="12700" rIns="0" bIns="0" rtlCol="0">
            <a:spAutoFit/>
          </a:bodyPr>
          <a:lstStyle/>
          <a:p>
            <a:pPr marL="12700" algn="ctr">
              <a:lnSpc>
                <a:spcPct val="100000"/>
              </a:lnSpc>
              <a:spcBef>
                <a:spcPts val="100"/>
              </a:spcBef>
            </a:pPr>
            <a:r>
              <a:rPr lang="en-US" sz="3200" i="1" u="sng" spc="-15" dirty="0">
                <a:latin typeface="Bell MT" panose="02020503060305020303" pitchFamily="18" charset="0"/>
              </a:rPr>
              <a:t>Result Discussion</a:t>
            </a:r>
            <a:endParaRPr sz="3200" i="1" u="sng" dirty="0">
              <a:latin typeface="Bell MT" panose="02020503060305020303" pitchFamily="18"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2005"/>
              </a:lnSpc>
            </a:pPr>
            <a:r>
              <a:rPr spc="-20" dirty="0"/>
              <a:t>Pre-defense</a:t>
            </a:r>
          </a:p>
          <a:p>
            <a:pPr marL="189230" algn="ctr">
              <a:lnSpc>
                <a:spcPct val="100000"/>
              </a:lnSpc>
              <a:spcBef>
                <a:spcPts val="1325"/>
              </a:spcBef>
            </a:pPr>
            <a:fld id="{81D60167-4931-47E6-BA6A-407CBD079E47}" type="slidenum">
              <a:rPr sz="1200" b="0" dirty="0">
                <a:solidFill>
                  <a:srgbClr val="878787"/>
                </a:solidFill>
                <a:latin typeface="Calibri"/>
                <a:cs typeface="Calibri"/>
              </a:rPr>
              <a:t>8</a:t>
            </a:fld>
            <a:endParaRPr sz="1200">
              <a:latin typeface="Calibri"/>
              <a:cs typeface="Calibri"/>
            </a:endParaRPr>
          </a:p>
        </p:txBody>
      </p:sp>
      <p:graphicFrame>
        <p:nvGraphicFramePr>
          <p:cNvPr id="5" name="Table 4">
            <a:extLst>
              <a:ext uri="{FF2B5EF4-FFF2-40B4-BE49-F238E27FC236}">
                <a16:creationId xmlns:a16="http://schemas.microsoft.com/office/drawing/2014/main" id="{B7C4E745-D701-4315-9345-02F27369A748}"/>
              </a:ext>
            </a:extLst>
          </p:cNvPr>
          <p:cNvGraphicFramePr>
            <a:graphicFrameLocks noGrp="1"/>
          </p:cNvGraphicFramePr>
          <p:nvPr>
            <p:extLst>
              <p:ext uri="{D42A27DB-BD31-4B8C-83A1-F6EECF244321}">
                <p14:modId xmlns:p14="http://schemas.microsoft.com/office/powerpoint/2010/main" val="130251525"/>
              </p:ext>
            </p:extLst>
          </p:nvPr>
        </p:nvGraphicFramePr>
        <p:xfrm>
          <a:off x="552501" y="1219200"/>
          <a:ext cx="8038998" cy="4038600"/>
        </p:xfrm>
        <a:graphic>
          <a:graphicData uri="http://schemas.openxmlformats.org/drawingml/2006/table">
            <a:tbl>
              <a:tblPr firstRow="1" firstCol="1" bandRow="1">
                <a:tableStyleId>{5C22544A-7EE6-4342-B048-85BDC9FD1C3A}</a:tableStyleId>
              </a:tblPr>
              <a:tblGrid>
                <a:gridCol w="4019499">
                  <a:extLst>
                    <a:ext uri="{9D8B030D-6E8A-4147-A177-3AD203B41FA5}">
                      <a16:colId xmlns:a16="http://schemas.microsoft.com/office/drawing/2014/main" val="439760595"/>
                    </a:ext>
                  </a:extLst>
                </a:gridCol>
                <a:gridCol w="4019499">
                  <a:extLst>
                    <a:ext uri="{9D8B030D-6E8A-4147-A177-3AD203B41FA5}">
                      <a16:colId xmlns:a16="http://schemas.microsoft.com/office/drawing/2014/main" val="1584093167"/>
                    </a:ext>
                  </a:extLst>
                </a:gridCol>
              </a:tblGrid>
              <a:tr h="726697">
                <a:tc>
                  <a:txBody>
                    <a:bodyPr/>
                    <a:lstStyle/>
                    <a:p>
                      <a:pPr marL="0" marR="0" algn="ctr">
                        <a:lnSpc>
                          <a:spcPct val="115000"/>
                        </a:lnSpc>
                        <a:spcBef>
                          <a:spcPts val="0"/>
                        </a:spcBef>
                        <a:spcAft>
                          <a:spcPts val="0"/>
                        </a:spcAft>
                        <a:tabLst>
                          <a:tab pos="3381375" algn="l"/>
                        </a:tabLst>
                      </a:pPr>
                      <a:r>
                        <a:rPr lang="en-US" sz="1800" dirty="0">
                          <a:effectLst/>
                        </a:rPr>
                        <a:t>Features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3381375" algn="l"/>
                        </a:tabLst>
                      </a:pPr>
                      <a:r>
                        <a:rPr lang="en-US" sz="1800" dirty="0">
                          <a:effectLst/>
                        </a:rPr>
                        <a:t>Outcome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1065174"/>
                  </a:ext>
                </a:extLst>
              </a:tr>
              <a:tr h="3311903">
                <a:tc>
                  <a:txBody>
                    <a:bodyPr/>
                    <a:lstStyle/>
                    <a:p>
                      <a:pPr marL="0" marR="0" algn="ctr">
                        <a:lnSpc>
                          <a:spcPct val="150000"/>
                        </a:lnSpc>
                        <a:spcBef>
                          <a:spcPts val="0"/>
                        </a:spcBef>
                        <a:spcAft>
                          <a:spcPts val="0"/>
                        </a:spcAft>
                        <a:tabLst>
                          <a:tab pos="3381375" algn="l"/>
                        </a:tabLst>
                      </a:pPr>
                      <a:r>
                        <a:rPr lang="en-US" sz="1600" dirty="0">
                          <a:effectLst/>
                        </a:rPr>
                        <a:t>Temperature sensing of DHT11 sensor</a:t>
                      </a:r>
                      <a:endParaRPr lang="en-US" sz="1400" dirty="0">
                        <a:effectLst/>
                      </a:endParaRPr>
                    </a:p>
                    <a:p>
                      <a:pPr marL="0" marR="0" algn="ctr">
                        <a:lnSpc>
                          <a:spcPct val="150000"/>
                        </a:lnSpc>
                        <a:spcBef>
                          <a:spcPts val="0"/>
                        </a:spcBef>
                        <a:spcAft>
                          <a:spcPts val="0"/>
                        </a:spcAft>
                        <a:tabLst>
                          <a:tab pos="3381375" algn="l"/>
                        </a:tabLst>
                      </a:pPr>
                      <a:r>
                        <a:rPr lang="en-US" sz="1600" dirty="0">
                          <a:effectLst/>
                        </a:rPr>
                        <a:t>Humidity sensing of DHT11 sensor</a:t>
                      </a:r>
                      <a:endParaRPr lang="en-US" sz="1400" dirty="0">
                        <a:effectLst/>
                      </a:endParaRPr>
                    </a:p>
                    <a:p>
                      <a:pPr marL="0" marR="0" algn="ctr">
                        <a:lnSpc>
                          <a:spcPct val="150000"/>
                        </a:lnSpc>
                        <a:spcBef>
                          <a:spcPts val="0"/>
                        </a:spcBef>
                        <a:spcAft>
                          <a:spcPts val="0"/>
                        </a:spcAft>
                        <a:tabLst>
                          <a:tab pos="3381375" algn="l"/>
                        </a:tabLst>
                      </a:pPr>
                      <a:r>
                        <a:rPr lang="en-US" sz="1600" dirty="0">
                          <a:effectLst/>
                        </a:rPr>
                        <a:t>Obstacle Sensing of Sonar Sensor</a:t>
                      </a:r>
                      <a:endParaRPr lang="en-US" sz="1400" dirty="0">
                        <a:effectLst/>
                      </a:endParaRPr>
                    </a:p>
                    <a:p>
                      <a:pPr marL="0" marR="0" algn="ctr">
                        <a:lnSpc>
                          <a:spcPct val="150000"/>
                        </a:lnSpc>
                        <a:spcBef>
                          <a:spcPts val="0"/>
                        </a:spcBef>
                        <a:spcAft>
                          <a:spcPts val="0"/>
                        </a:spcAft>
                        <a:tabLst>
                          <a:tab pos="3381375" algn="l"/>
                        </a:tabLst>
                      </a:pPr>
                      <a:r>
                        <a:rPr lang="en-US" sz="1600" dirty="0">
                          <a:effectLst/>
                        </a:rPr>
                        <a:t>Obstacle avoiding command of sonar sensor </a:t>
                      </a:r>
                      <a:endParaRPr lang="en-US" sz="1400" dirty="0">
                        <a:effectLst/>
                      </a:endParaRPr>
                    </a:p>
                    <a:p>
                      <a:pPr marL="0" marR="0" algn="ctr">
                        <a:lnSpc>
                          <a:spcPct val="150000"/>
                        </a:lnSpc>
                        <a:spcBef>
                          <a:spcPts val="0"/>
                        </a:spcBef>
                        <a:spcAft>
                          <a:spcPts val="0"/>
                        </a:spcAft>
                        <a:tabLst>
                          <a:tab pos="3381375" algn="l"/>
                        </a:tabLst>
                      </a:pPr>
                      <a:r>
                        <a:rPr lang="en-US" sz="1600" dirty="0">
                          <a:effectLst/>
                        </a:rPr>
                        <a:t>Motor rotating of Servo motor</a:t>
                      </a:r>
                      <a:endParaRPr lang="en-US" sz="1400" dirty="0">
                        <a:effectLst/>
                      </a:endParaRPr>
                    </a:p>
                    <a:p>
                      <a:pPr marL="0" marR="0" algn="ctr">
                        <a:lnSpc>
                          <a:spcPct val="150000"/>
                        </a:lnSpc>
                        <a:spcBef>
                          <a:spcPts val="0"/>
                        </a:spcBef>
                        <a:spcAft>
                          <a:spcPts val="0"/>
                        </a:spcAft>
                        <a:tabLst>
                          <a:tab pos="3381375" algn="l"/>
                        </a:tabLst>
                      </a:pPr>
                      <a:r>
                        <a:rPr lang="en-US" sz="1600" dirty="0">
                          <a:effectLst/>
                        </a:rPr>
                        <a:t> Receiving the data from Node MCU</a:t>
                      </a:r>
                      <a:endParaRPr lang="en-US" sz="1400" dirty="0">
                        <a:effectLst/>
                      </a:endParaRPr>
                    </a:p>
                    <a:p>
                      <a:pPr marL="0" marR="0" algn="ctr">
                        <a:lnSpc>
                          <a:spcPct val="150000"/>
                        </a:lnSpc>
                        <a:spcBef>
                          <a:spcPts val="0"/>
                        </a:spcBef>
                        <a:spcAft>
                          <a:spcPts val="0"/>
                        </a:spcAft>
                        <a:tabLst>
                          <a:tab pos="3381375" algn="l"/>
                        </a:tabLst>
                      </a:pPr>
                      <a:r>
                        <a:rPr lang="en-US" sz="1600" dirty="0">
                          <a:effectLst/>
                        </a:rPr>
                        <a:t>Transmitting the data from Node MCU</a:t>
                      </a:r>
                      <a:endParaRPr lang="en-US" sz="1400" dirty="0">
                        <a:effectLst/>
                      </a:endParaRPr>
                    </a:p>
                    <a:p>
                      <a:pPr marL="0" marR="0" algn="ctr">
                        <a:lnSpc>
                          <a:spcPct val="150000"/>
                        </a:lnSpc>
                        <a:spcBef>
                          <a:spcPts val="0"/>
                        </a:spcBef>
                        <a:spcAft>
                          <a:spcPts val="0"/>
                        </a:spcAft>
                        <a:tabLst>
                          <a:tab pos="3381375" algn="l"/>
                        </a:tabLst>
                      </a:pPr>
                      <a:r>
                        <a:rPr lang="en-US" sz="1600" dirty="0">
                          <a:effectLst/>
                        </a:rPr>
                        <a:t>Running wheels functions of Motor Driver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tabLst>
                          <a:tab pos="3381375" algn="l"/>
                        </a:tabLst>
                      </a:pPr>
                      <a:r>
                        <a:rPr lang="en-US" sz="1600" dirty="0">
                          <a:effectLst/>
                        </a:rPr>
                        <a:t>98%</a:t>
                      </a:r>
                      <a:endParaRPr lang="en-US" sz="1400" dirty="0">
                        <a:effectLst/>
                      </a:endParaRPr>
                    </a:p>
                    <a:p>
                      <a:pPr marL="0" marR="0" algn="ctr">
                        <a:lnSpc>
                          <a:spcPct val="150000"/>
                        </a:lnSpc>
                        <a:spcBef>
                          <a:spcPts val="0"/>
                        </a:spcBef>
                        <a:spcAft>
                          <a:spcPts val="0"/>
                        </a:spcAft>
                        <a:tabLst>
                          <a:tab pos="3381375" algn="l"/>
                        </a:tabLst>
                      </a:pPr>
                      <a:r>
                        <a:rPr lang="en-US" sz="1600" dirty="0">
                          <a:effectLst/>
                        </a:rPr>
                        <a:t>98%</a:t>
                      </a:r>
                      <a:endParaRPr lang="en-US" sz="1400" dirty="0">
                        <a:effectLst/>
                      </a:endParaRPr>
                    </a:p>
                    <a:p>
                      <a:pPr marL="0" marR="0" algn="ctr">
                        <a:lnSpc>
                          <a:spcPct val="150000"/>
                        </a:lnSpc>
                        <a:spcBef>
                          <a:spcPts val="0"/>
                        </a:spcBef>
                        <a:spcAft>
                          <a:spcPts val="0"/>
                        </a:spcAft>
                        <a:tabLst>
                          <a:tab pos="3381375" algn="l"/>
                        </a:tabLst>
                      </a:pPr>
                      <a:r>
                        <a:rPr lang="en-US" sz="1600" dirty="0">
                          <a:effectLst/>
                        </a:rPr>
                        <a:t>93%</a:t>
                      </a:r>
                      <a:endParaRPr lang="en-US" sz="1400" dirty="0">
                        <a:effectLst/>
                      </a:endParaRPr>
                    </a:p>
                    <a:p>
                      <a:pPr marL="0" marR="0" algn="ctr">
                        <a:lnSpc>
                          <a:spcPct val="150000"/>
                        </a:lnSpc>
                        <a:spcBef>
                          <a:spcPts val="0"/>
                        </a:spcBef>
                        <a:spcAft>
                          <a:spcPts val="0"/>
                        </a:spcAft>
                        <a:tabLst>
                          <a:tab pos="3381375" algn="l"/>
                        </a:tabLst>
                      </a:pPr>
                      <a:r>
                        <a:rPr lang="en-US" sz="1600" dirty="0">
                          <a:effectLst/>
                        </a:rPr>
                        <a:t>94%</a:t>
                      </a:r>
                      <a:endParaRPr lang="en-US" sz="1400" dirty="0">
                        <a:effectLst/>
                      </a:endParaRPr>
                    </a:p>
                    <a:p>
                      <a:pPr marL="0" marR="0" algn="ctr">
                        <a:lnSpc>
                          <a:spcPct val="150000"/>
                        </a:lnSpc>
                        <a:spcBef>
                          <a:spcPts val="0"/>
                        </a:spcBef>
                        <a:spcAft>
                          <a:spcPts val="0"/>
                        </a:spcAft>
                        <a:tabLst>
                          <a:tab pos="3381375" algn="l"/>
                        </a:tabLst>
                      </a:pPr>
                      <a:r>
                        <a:rPr lang="en-US" sz="1600" dirty="0">
                          <a:effectLst/>
                        </a:rPr>
                        <a:t>95%</a:t>
                      </a:r>
                      <a:endParaRPr lang="en-US" sz="1400" dirty="0">
                        <a:effectLst/>
                      </a:endParaRPr>
                    </a:p>
                    <a:p>
                      <a:pPr marL="0" marR="0" algn="ctr">
                        <a:lnSpc>
                          <a:spcPct val="150000"/>
                        </a:lnSpc>
                        <a:spcBef>
                          <a:spcPts val="0"/>
                        </a:spcBef>
                        <a:spcAft>
                          <a:spcPts val="0"/>
                        </a:spcAft>
                        <a:tabLst>
                          <a:tab pos="3381375" algn="l"/>
                        </a:tabLst>
                      </a:pPr>
                      <a:r>
                        <a:rPr lang="en-US" sz="1600" dirty="0">
                          <a:effectLst/>
                        </a:rPr>
                        <a:t>98%</a:t>
                      </a:r>
                      <a:endParaRPr lang="en-US" sz="1400" dirty="0">
                        <a:effectLst/>
                      </a:endParaRPr>
                    </a:p>
                    <a:p>
                      <a:pPr marL="0" marR="0" algn="ctr">
                        <a:lnSpc>
                          <a:spcPct val="150000"/>
                        </a:lnSpc>
                        <a:spcBef>
                          <a:spcPts val="0"/>
                        </a:spcBef>
                        <a:spcAft>
                          <a:spcPts val="0"/>
                        </a:spcAft>
                        <a:tabLst>
                          <a:tab pos="3381375" algn="l"/>
                        </a:tabLst>
                      </a:pPr>
                      <a:r>
                        <a:rPr lang="en-US" sz="1600" dirty="0">
                          <a:effectLst/>
                        </a:rPr>
                        <a:t>98%</a:t>
                      </a:r>
                      <a:endParaRPr lang="en-US" sz="1400" dirty="0">
                        <a:effectLst/>
                      </a:endParaRPr>
                    </a:p>
                    <a:p>
                      <a:pPr marL="0" marR="0" algn="ctr">
                        <a:lnSpc>
                          <a:spcPct val="150000"/>
                        </a:lnSpc>
                        <a:spcBef>
                          <a:spcPts val="0"/>
                        </a:spcBef>
                        <a:spcAft>
                          <a:spcPts val="0"/>
                        </a:spcAft>
                        <a:tabLst>
                          <a:tab pos="3381375" algn="l"/>
                        </a:tabLst>
                      </a:pPr>
                      <a:r>
                        <a:rPr lang="en-US" sz="1600" dirty="0">
                          <a:effectLst/>
                        </a:rPr>
                        <a:t>96%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039858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04215"/>
            <a:ext cx="8699118" cy="505267"/>
          </a:xfrm>
          <a:prstGeom prst="rect">
            <a:avLst/>
          </a:prstGeom>
        </p:spPr>
        <p:txBody>
          <a:bodyPr vert="horz" wrap="square" lIns="0" tIns="12700" rIns="0" bIns="0" rtlCol="0">
            <a:spAutoFit/>
          </a:bodyPr>
          <a:lstStyle/>
          <a:p>
            <a:pPr marL="12700" algn="ctr">
              <a:lnSpc>
                <a:spcPct val="100000"/>
              </a:lnSpc>
              <a:spcBef>
                <a:spcPts val="100"/>
              </a:spcBef>
            </a:pPr>
            <a:r>
              <a:rPr sz="3200" i="1" u="sng" dirty="0">
                <a:latin typeface="Bell MT" panose="02020503060305020303" pitchFamily="18" charset="0"/>
              </a:rPr>
              <a:t>Features</a:t>
            </a:r>
            <a:r>
              <a:rPr sz="3200" i="1" u="sng" spc="-10" dirty="0">
                <a:latin typeface="Bell MT" panose="02020503060305020303" pitchFamily="18" charset="0"/>
              </a:rPr>
              <a:t> </a:t>
            </a:r>
            <a:r>
              <a:rPr sz="3200" i="1" u="sng" spc="-5" dirty="0">
                <a:latin typeface="Bell MT" panose="02020503060305020303" pitchFamily="18" charset="0"/>
              </a:rPr>
              <a:t>Statistical Graphically</a:t>
            </a:r>
            <a:r>
              <a:rPr sz="3200" i="1" u="sng" spc="-10" dirty="0">
                <a:latin typeface="Bell MT" panose="02020503060305020303" pitchFamily="18" charset="0"/>
              </a:rPr>
              <a:t> </a:t>
            </a:r>
            <a:r>
              <a:rPr lang="en-US" sz="3200" i="1" u="sng" spc="-10" dirty="0">
                <a:latin typeface="Bell MT" panose="02020503060305020303" pitchFamily="18" charset="0"/>
              </a:rPr>
              <a:t>Representation</a:t>
            </a:r>
            <a:endParaRPr sz="3200" i="1" u="sng" dirty="0">
              <a:latin typeface="Bell MT" panose="02020503060305020303" pitchFamily="18"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2005"/>
              </a:lnSpc>
            </a:pPr>
            <a:r>
              <a:rPr spc="-20" dirty="0"/>
              <a:t>Pre-defense</a:t>
            </a:r>
          </a:p>
          <a:p>
            <a:pPr marL="189230" algn="ctr">
              <a:lnSpc>
                <a:spcPct val="100000"/>
              </a:lnSpc>
              <a:spcBef>
                <a:spcPts val="1325"/>
              </a:spcBef>
            </a:pPr>
            <a:fld id="{81D60167-4931-47E6-BA6A-407CBD079E47}" type="slidenum">
              <a:rPr sz="1200" b="0" dirty="0">
                <a:solidFill>
                  <a:srgbClr val="878787"/>
                </a:solidFill>
                <a:latin typeface="Calibri"/>
                <a:cs typeface="Calibri"/>
              </a:rPr>
              <a:t>9</a:t>
            </a:fld>
            <a:endParaRPr sz="1200">
              <a:latin typeface="Calibri"/>
              <a:cs typeface="Calibri"/>
            </a:endParaRPr>
          </a:p>
        </p:txBody>
      </p:sp>
      <p:graphicFrame>
        <p:nvGraphicFramePr>
          <p:cNvPr id="7" name="Chart 6">
            <a:extLst>
              <a:ext uri="{FF2B5EF4-FFF2-40B4-BE49-F238E27FC236}">
                <a16:creationId xmlns:a16="http://schemas.microsoft.com/office/drawing/2014/main" id="{3798A736-E319-429D-A300-48D459472FA5}"/>
              </a:ext>
            </a:extLst>
          </p:cNvPr>
          <p:cNvGraphicFramePr/>
          <p:nvPr>
            <p:extLst>
              <p:ext uri="{D42A27DB-BD31-4B8C-83A1-F6EECF244321}">
                <p14:modId xmlns:p14="http://schemas.microsoft.com/office/powerpoint/2010/main" val="144948131"/>
              </p:ext>
            </p:extLst>
          </p:nvPr>
        </p:nvGraphicFramePr>
        <p:xfrm>
          <a:off x="800201" y="990600"/>
          <a:ext cx="7533005" cy="4648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819</Words>
  <Application>Microsoft Office PowerPoint</Application>
  <PresentationFormat>On-screen Show (4:3)</PresentationFormat>
  <Paragraphs>119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 Rounded MT Bold</vt:lpstr>
      <vt:lpstr>Bell MT</vt:lpstr>
      <vt:lpstr>Calibri</vt:lpstr>
      <vt:lpstr>Times New Roman</vt:lpstr>
      <vt:lpstr>Office Theme</vt:lpstr>
      <vt:lpstr>PowerPoint Presentation</vt:lpstr>
      <vt:lpstr>Content</vt:lpstr>
      <vt:lpstr>Introduction</vt:lpstr>
      <vt:lpstr>Objective</vt:lpstr>
      <vt:lpstr>System Architecture</vt:lpstr>
      <vt:lpstr>Algorithm</vt:lpstr>
      <vt:lpstr>Flow Chart</vt:lpstr>
      <vt:lpstr>Result Discussion</vt:lpstr>
      <vt:lpstr>Features Statistical Graphically Representation</vt:lpstr>
      <vt:lpstr>Features</vt:lpstr>
      <vt:lpstr>Limitations</vt:lpstr>
      <vt:lpstr>Video of our project</vt:lpstr>
      <vt:lpstr>Future works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md shaik</cp:lastModifiedBy>
  <cp:revision>21</cp:revision>
  <dcterms:created xsi:type="dcterms:W3CDTF">2021-10-29T12:35:05Z</dcterms:created>
  <dcterms:modified xsi:type="dcterms:W3CDTF">2021-11-04T05:13:38Z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2021-10-28T00:00:00Z</vt:filetime>
  </property>
  <property fmtid="{D5CDD505-2E9C-101B-9397-08002B2CF9AE}" pid="3" name="Creator">
    <vt:lpwstr>Microsoft® PowerPoint® 2016</vt:lpwstr>
  </property>
  <property fmtid="{D5CDD505-2E9C-101B-9397-08002B2CF9AE}" pid="4" name="LastSaved">
    <vt:filetime>2021-10-29T00:00:00Z</vt:filetime>
  </property>
</Properties>
</file>