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749830"/>
              <a:ext cx="107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35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52" y="1832766"/>
            <a:ext cx="9000000" cy="50527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lin ang="14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9614BB-4077-4744-855A-029E71D5C4A1}"/>
              </a:ext>
            </a:extLst>
          </p:cNvPr>
          <p:cNvGrpSpPr/>
          <p:nvPr/>
        </p:nvGrpSpPr>
        <p:grpSpPr>
          <a:xfrm rot="3000000">
            <a:off x="-95003" y="1397727"/>
            <a:ext cx="665019" cy="4474028"/>
            <a:chOff x="-95003" y="947058"/>
            <a:chExt cx="665019" cy="49638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6D6F2F-6224-47B4-A54D-8C7F89E8DF4D}"/>
                </a:ext>
              </a:extLst>
            </p:cNvPr>
            <p:cNvGrpSpPr/>
            <p:nvPr/>
          </p:nvGrpSpPr>
          <p:grpSpPr>
            <a:xfrm>
              <a:off x="11874" y="947058"/>
              <a:ext cx="498765" cy="4963885"/>
              <a:chOff x="-1" y="947058"/>
              <a:chExt cx="498765" cy="4963885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06713B1-35A3-436C-881A-E1F5D44ACBAC}"/>
                  </a:ext>
                </a:extLst>
              </p:cNvPr>
              <p:cNvSpPr/>
              <p:nvPr/>
            </p:nvSpPr>
            <p:spPr>
              <a:xfrm>
                <a:off x="1" y="947058"/>
                <a:ext cx="498763" cy="2481943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F6A777B7-1AFB-4F53-BADA-C21B28092BF9}"/>
                  </a:ext>
                </a:extLst>
              </p:cNvPr>
              <p:cNvSpPr/>
              <p:nvPr/>
            </p:nvSpPr>
            <p:spPr>
              <a:xfrm flipV="1">
                <a:off x="-1" y="3429000"/>
                <a:ext cx="498763" cy="248194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551C3E-9C7C-4E51-8E48-017F62C729B2}"/>
                </a:ext>
              </a:extLst>
            </p:cNvPr>
            <p:cNvSpPr/>
            <p:nvPr/>
          </p:nvSpPr>
          <p:spPr>
            <a:xfrm>
              <a:off x="-95003" y="3182587"/>
              <a:ext cx="665019" cy="69842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50F85CFD-0043-4C7C-94E7-D6154AA19BA6}"/>
              </a:ext>
            </a:extLst>
          </p:cNvPr>
          <p:cNvSpPr/>
          <p:nvPr/>
        </p:nvSpPr>
        <p:spPr>
          <a:xfrm>
            <a:off x="-2755066" y="930135"/>
            <a:ext cx="5545769" cy="5225143"/>
          </a:xfrm>
          <a:prstGeom prst="arc">
            <a:avLst>
              <a:gd name="adj1" fmla="val 16200000"/>
              <a:gd name="adj2" fmla="val 540000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69D8F8-3BD8-4861-B594-A7FDAFCAEAAB}"/>
              </a:ext>
            </a:extLst>
          </p:cNvPr>
          <p:cNvSpPr/>
          <p:nvPr/>
        </p:nvSpPr>
        <p:spPr>
          <a:xfrm>
            <a:off x="2078173" y="1740625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C4883-9230-43D7-9246-590CD864F380}"/>
              </a:ext>
            </a:extLst>
          </p:cNvPr>
          <p:cNvSpPr txBox="1"/>
          <p:nvPr/>
        </p:nvSpPr>
        <p:spPr>
          <a:xfrm>
            <a:off x="2921332" y="1702030"/>
            <a:ext cx="2375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What is ML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874675-5F59-4BE0-9AD9-92EE8DF09B56}"/>
              </a:ext>
            </a:extLst>
          </p:cNvPr>
          <p:cNvSpPr/>
          <p:nvPr/>
        </p:nvSpPr>
        <p:spPr>
          <a:xfrm>
            <a:off x="2440906" y="2485627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F3ED7-A23A-4CE7-BF40-394EBF0D1C57}"/>
              </a:ext>
            </a:extLst>
          </p:cNvPr>
          <p:cNvSpPr txBox="1"/>
          <p:nvPr/>
        </p:nvSpPr>
        <p:spPr>
          <a:xfrm>
            <a:off x="3260315" y="2447032"/>
            <a:ext cx="2375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Types of ML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7F8B9-BA0D-465D-860E-E707F7A3A266}"/>
              </a:ext>
            </a:extLst>
          </p:cNvPr>
          <p:cNvSpPr/>
          <p:nvPr/>
        </p:nvSpPr>
        <p:spPr>
          <a:xfrm>
            <a:off x="2581431" y="3386171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20D8D-401C-4360-84FD-B5BC21360E26}"/>
              </a:ext>
            </a:extLst>
          </p:cNvPr>
          <p:cNvSpPr txBox="1"/>
          <p:nvPr/>
        </p:nvSpPr>
        <p:spPr>
          <a:xfrm>
            <a:off x="3424589" y="3347576"/>
            <a:ext cx="3522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Application of ML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7A54B0-50A2-4C29-B00A-9ECDA9811252}"/>
              </a:ext>
            </a:extLst>
          </p:cNvPr>
          <p:cNvSpPr/>
          <p:nvPr/>
        </p:nvSpPr>
        <p:spPr>
          <a:xfrm>
            <a:off x="2350684" y="4326475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8F8E5-4F70-407E-9A74-6F1E2D082CCD}"/>
              </a:ext>
            </a:extLst>
          </p:cNvPr>
          <p:cNvSpPr txBox="1"/>
          <p:nvPr/>
        </p:nvSpPr>
        <p:spPr>
          <a:xfrm>
            <a:off x="3193843" y="4287880"/>
            <a:ext cx="4702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What is Scikit-Learn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3B0F1F-8F8A-482F-9C03-36A764C484BA}"/>
              </a:ext>
            </a:extLst>
          </p:cNvPr>
          <p:cNvSpPr/>
          <p:nvPr/>
        </p:nvSpPr>
        <p:spPr>
          <a:xfrm>
            <a:off x="1911904" y="5027201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7C2962-4A27-45B5-AD1E-66F3DB699BC4}"/>
              </a:ext>
            </a:extLst>
          </p:cNvPr>
          <p:cNvSpPr txBox="1"/>
          <p:nvPr/>
        </p:nvSpPr>
        <p:spPr>
          <a:xfrm>
            <a:off x="2683812" y="5012356"/>
            <a:ext cx="4702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Scikit-Learn Installation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37707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Topics Covered in Today’s Training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875948" y="930135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4007723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Machine Learning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is a type of </a:t>
            </a:r>
            <a:r>
              <a:rPr lang="en-US" sz="2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Artificial Intelligence </a:t>
            </a:r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that allows software applications to learn from the data and become more accurate in predicting outcomes without </a:t>
            </a:r>
            <a:r>
              <a:rPr lang="en-US" sz="2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human intervention</a:t>
            </a:r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  <a:endParaRPr lang="en-IN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31360" y="3139440"/>
            <a:ext cx="1219200" cy="599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981574" y="3337560"/>
            <a:ext cx="335280" cy="203200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6547868" y="3129280"/>
            <a:ext cx="1219200" cy="599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 Algorithm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98082" y="3327400"/>
            <a:ext cx="335280" cy="203200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561127" y="3129280"/>
            <a:ext cx="1219200" cy="599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0014590" y="3327400"/>
            <a:ext cx="335280" cy="203200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0580884" y="3129280"/>
            <a:ext cx="1219200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580884" y="4759087"/>
            <a:ext cx="1219200" cy="599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0960553" y="4113986"/>
            <a:ext cx="459861" cy="259836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7011881" y="4013972"/>
            <a:ext cx="3337989" cy="1151079"/>
            <a:chOff x="7011881" y="4013972"/>
            <a:chExt cx="3337989" cy="1151079"/>
          </a:xfrm>
        </p:grpSpPr>
        <p:sp>
          <p:nvSpPr>
            <p:cNvPr id="25" name="Rectangle 24"/>
            <p:cNvSpPr/>
            <p:nvPr/>
          </p:nvSpPr>
          <p:spPr>
            <a:xfrm>
              <a:off x="7116867" y="5019201"/>
              <a:ext cx="3233003" cy="145850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ight Arrow 25"/>
            <p:cNvSpPr/>
            <p:nvPr/>
          </p:nvSpPr>
          <p:spPr>
            <a:xfrm rot="16200000">
              <a:off x="6637402" y="4388451"/>
              <a:ext cx="1136709" cy="387751"/>
            </a:xfrm>
            <a:prstGeom prst="rightArrow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1849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Applications of Machine Learning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13213" y="767787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716883"/>
            <a:ext cx="10424160" cy="759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922539"/>
            <a:ext cx="9768114" cy="34834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4" y="716883"/>
            <a:ext cx="2194560" cy="4422343"/>
            <a:chOff x="2957194" y="604911"/>
            <a:chExt cx="2194560" cy="442234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36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43" idx="4"/>
                <a:endCxn id="37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Graphic 84" descr="Sign Language">
              <a:extLst>
                <a:ext uri="{FF2B5EF4-FFF2-40B4-BE49-F238E27FC236}">
                  <a16:creationId xmlns:a16="http://schemas.microsoft.com/office/drawing/2014/main" id="{9E5F0913-BDE2-4CA9-8AB2-D57C74BF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89111" y="3973510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108285" y="3297536"/>
              <a:ext cx="1833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Self Driving Cars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5035270" y="656592"/>
            <a:ext cx="2194560" cy="4945405"/>
            <a:chOff x="5035270" y="544620"/>
            <a:chExt cx="2194560" cy="494540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4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56" idx="4"/>
                <a:endCxn id="5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Graphic 80" descr="Pie chart">
              <a:extLst>
                <a:ext uri="{FF2B5EF4-FFF2-40B4-BE49-F238E27FC236}">
                  <a16:creationId xmlns:a16="http://schemas.microsoft.com/office/drawing/2014/main" id="{D0ABFED7-9EC1-4AD6-9AA9-EAA1E57C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3285" y="4402549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237673" y="3736039"/>
              <a:ext cx="1833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Product Recommendation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13346" y="716883"/>
            <a:ext cx="2194560" cy="4283056"/>
            <a:chOff x="7113346" y="604911"/>
            <a:chExt cx="2194560" cy="428305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2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69" idx="4"/>
                <a:endCxn id="63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Graphic 82" descr="Bar graph with upward trend RTL">
              <a:extLst>
                <a:ext uri="{FF2B5EF4-FFF2-40B4-BE49-F238E27FC236}">
                  <a16:creationId xmlns:a16="http://schemas.microsoft.com/office/drawing/2014/main" id="{F74763D3-FF08-49BA-B693-648B2B93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6702" y="3862523"/>
              <a:ext cx="914400" cy="914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315749" y="3156363"/>
              <a:ext cx="1833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Stock Market Prediction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191422" y="737984"/>
            <a:ext cx="2194560" cy="5055604"/>
            <a:chOff x="9191422" y="626012"/>
            <a:chExt cx="2194560" cy="505560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8D0450-3C6C-4825-8A6E-35635CE42F70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7810CF3-A7DA-483C-A486-405F846C6EB1}"/>
                  </a:ext>
                </a:extLst>
              </p:cNvPr>
              <p:cNvGrpSpPr/>
              <p:nvPr/>
            </p:nvGrpSpPr>
            <p:grpSpPr>
              <a:xfrm>
                <a:off x="9191422" y="626012"/>
                <a:ext cx="2194560" cy="5055604"/>
                <a:chOff x="9191422" y="626012"/>
                <a:chExt cx="2194560" cy="5055604"/>
              </a:xfrm>
            </p:grpSpPr>
            <p:sp>
              <p:nvSpPr>
                <p:cNvPr id="75" name="Freeform: Shape 69">
                  <a:extLst>
                    <a:ext uri="{FF2B5EF4-FFF2-40B4-BE49-F238E27FC236}">
                      <a16:creationId xmlns:a16="http://schemas.microsoft.com/office/drawing/2014/main" id="{02B344A6-2902-4260-9DDC-AEEEBADD6D97}"/>
                    </a:ext>
                  </a:extLst>
                </p:cNvPr>
                <p:cNvSpPr/>
                <p:nvPr/>
              </p:nvSpPr>
              <p:spPr>
                <a:xfrm flipH="1">
                  <a:off x="10265269" y="3490463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1648CAA4-AD1C-4784-989C-36088D3589AD}"/>
                    </a:ext>
                  </a:extLst>
                </p:cNvPr>
                <p:cNvSpPr/>
                <p:nvPr/>
              </p:nvSpPr>
              <p:spPr>
                <a:xfrm>
                  <a:off x="9191422" y="3487056"/>
                  <a:ext cx="2194560" cy="2194560"/>
                </a:xfrm>
                <a:custGeom>
                  <a:avLst/>
                  <a:gdLst>
                    <a:gd name="connsiteX0" fmla="*/ 1097280 w 2194560"/>
                    <a:gd name="connsiteY0" fmla="*/ 118568 h 2194560"/>
                    <a:gd name="connsiteX1" fmla="*/ 981165 w 2194560"/>
                    <a:gd name="connsiteY1" fmla="*/ 234683 h 2194560"/>
                    <a:gd name="connsiteX2" fmla="*/ 1097280 w 2194560"/>
                    <a:gd name="connsiteY2" fmla="*/ 350798 h 2194560"/>
                    <a:gd name="connsiteX3" fmla="*/ 1213395 w 2194560"/>
                    <a:gd name="connsiteY3" fmla="*/ 234683 h 2194560"/>
                    <a:gd name="connsiteX4" fmla="*/ 1097280 w 2194560"/>
                    <a:gd name="connsiteY4" fmla="*/ 118568 h 2194560"/>
                    <a:gd name="connsiteX5" fmla="*/ 1097280 w 2194560"/>
                    <a:gd name="connsiteY5" fmla="*/ 0 h 2194560"/>
                    <a:gd name="connsiteX6" fmla="*/ 2194560 w 2194560"/>
                    <a:gd name="connsiteY6" fmla="*/ 1097280 h 2194560"/>
                    <a:gd name="connsiteX7" fmla="*/ 1097280 w 2194560"/>
                    <a:gd name="connsiteY7" fmla="*/ 2194560 h 2194560"/>
                    <a:gd name="connsiteX8" fmla="*/ 0 w 2194560"/>
                    <a:gd name="connsiteY8" fmla="*/ 1097280 h 2194560"/>
                    <a:gd name="connsiteX9" fmla="*/ 1097280 w 2194560"/>
                    <a:gd name="connsiteY9" fmla="*/ 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4560" h="2194560">
                      <a:moveTo>
                        <a:pt x="1097280" y="118568"/>
                      </a:moveTo>
                      <a:cubicBezTo>
                        <a:pt x="1033151" y="118568"/>
                        <a:pt x="981165" y="170554"/>
                        <a:pt x="981165" y="234683"/>
                      </a:cubicBezTo>
                      <a:cubicBezTo>
                        <a:pt x="981165" y="298812"/>
                        <a:pt x="1033151" y="350798"/>
                        <a:pt x="1097280" y="350798"/>
                      </a:cubicBezTo>
                      <a:cubicBezTo>
                        <a:pt x="1161409" y="350798"/>
                        <a:pt x="1213395" y="298812"/>
                        <a:pt x="1213395" y="234683"/>
                      </a:cubicBezTo>
                      <a:cubicBezTo>
                        <a:pt x="1213395" y="170554"/>
                        <a:pt x="1161409" y="118568"/>
                        <a:pt x="1097280" y="118568"/>
                      </a:cubicBezTo>
                      <a:close/>
                      <a:moveTo>
                        <a:pt x="1097280" y="0"/>
                      </a:moveTo>
                      <a:cubicBezTo>
                        <a:pt x="1703291" y="0"/>
                        <a:pt x="2194560" y="491269"/>
                        <a:pt x="2194560" y="1097280"/>
                      </a:cubicBezTo>
                      <a:cubicBezTo>
                        <a:pt x="2194560" y="1703291"/>
                        <a:pt x="1703291" y="2194560"/>
                        <a:pt x="1097280" y="2194560"/>
                      </a:cubicBezTo>
                      <a:cubicBezTo>
                        <a:pt x="491269" y="2194560"/>
                        <a:pt x="0" y="1703291"/>
                        <a:pt x="0" y="1097280"/>
                      </a:cubicBezTo>
                      <a:cubicBezTo>
                        <a:pt x="0" y="491269"/>
                        <a:pt x="491269" y="0"/>
                        <a:pt x="109728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80CB898-BF25-492B-B6DF-2CD4061C3A16}"/>
                    </a:ext>
                  </a:extLst>
                </p:cNvPr>
                <p:cNvGrpSpPr/>
                <p:nvPr/>
              </p:nvGrpSpPr>
              <p:grpSpPr>
                <a:xfrm>
                  <a:off x="9908876" y="626012"/>
                  <a:ext cx="759655" cy="759655"/>
                  <a:chOff x="8313787" y="604911"/>
                  <a:chExt cx="759655" cy="759655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E82DE631-821E-4345-B94A-439536FD63AA}"/>
                      </a:ext>
                    </a:extLst>
                  </p:cNvPr>
                  <p:cNvSpPr/>
                  <p:nvPr/>
                </p:nvSpPr>
                <p:spPr>
                  <a:xfrm>
                    <a:off x="8313787" y="604911"/>
                    <a:ext cx="759655" cy="7596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1F32D50F-2853-4299-80B5-67E0896F939A}"/>
                      </a:ext>
                    </a:extLst>
                  </p:cNvPr>
                  <p:cNvSpPr/>
                  <p:nvPr/>
                </p:nvSpPr>
                <p:spPr>
                  <a:xfrm>
                    <a:off x="8450388" y="741512"/>
                    <a:ext cx="486452" cy="486452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CC0066">
                          <a:alpha val="49804"/>
                        </a:srgbClr>
                      </a:gs>
                      <a:gs pos="0">
                        <a:srgbClr val="990033">
                          <a:alpha val="69804"/>
                        </a:srgbClr>
                      </a:gs>
                    </a:gsLst>
                    <a:lin ang="5400000" scaled="1"/>
                    <a:tileRect/>
                  </a:gradFill>
                  <a:ln>
                    <a:gradFill>
                      <a:gsLst>
                        <a:gs pos="0">
                          <a:srgbClr val="FF990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18600000" scaled="0"/>
                    </a:gra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340AD9A-5395-4BC8-8AE6-3C57A2874714}"/>
                    </a:ext>
                  </a:extLst>
                </p:cNvPr>
                <p:cNvCxnSpPr>
                  <a:cxnSpLocks/>
                  <a:stCxn id="82" idx="4"/>
                  <a:endCxn id="76" idx="5"/>
                </p:cNvCxnSpPr>
                <p:nvPr/>
              </p:nvCxnSpPr>
              <p:spPr>
                <a:xfrm flipH="1">
                  <a:off x="10288702" y="1385667"/>
                  <a:ext cx="2" cy="2101389"/>
                </a:xfrm>
                <a:prstGeom prst="line">
                  <a:avLst/>
                </a:prstGeom>
                <a:ln w="12700">
                  <a:solidFill>
                    <a:srgbClr val="E7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: Shape 70">
                  <a:extLst>
                    <a:ext uri="{FF2B5EF4-FFF2-40B4-BE49-F238E27FC236}">
                      <a16:creationId xmlns:a16="http://schemas.microsoft.com/office/drawing/2014/main" id="{BD911A0C-EAD6-44DD-A9F2-41650FB494F0}"/>
                    </a:ext>
                  </a:extLst>
                </p:cNvPr>
                <p:cNvSpPr/>
                <p:nvPr/>
              </p:nvSpPr>
              <p:spPr>
                <a:xfrm>
                  <a:off x="10287929" y="3490463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2D5A444-CCBE-4276-A4DE-E73B73A8A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49111" y="3451693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B58B0BE-F723-40EB-80CB-CF13AEB7C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45867" y="3433861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68501B-D64B-4EAC-8A7F-AEFD130CB32E}"/>
                  </a:ext>
                </a:extLst>
              </p:cNvPr>
              <p:cNvSpPr txBox="1"/>
              <p:nvPr/>
            </p:nvSpPr>
            <p:spPr>
              <a:xfrm>
                <a:off x="9377602" y="4008146"/>
                <a:ext cx="18337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Online Fraud Detection</a:t>
                </a:r>
              </a:p>
            </p:txBody>
          </p:sp>
        </p:grpSp>
        <p:pic>
          <p:nvPicPr>
            <p:cNvPr id="84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48471" y="4643790"/>
              <a:ext cx="892009" cy="892009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879118" y="716883"/>
            <a:ext cx="2194560" cy="5439787"/>
            <a:chOff x="879118" y="604911"/>
            <a:chExt cx="2194560" cy="54397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3FD644-BF10-43B9-8BFA-2FFE41E2D98F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6DA79-FB1F-45A7-A935-C22EA1823E4E}"/>
                  </a:ext>
                </a:extLst>
              </p:cNvPr>
              <p:cNvGrpSpPr/>
              <p:nvPr/>
            </p:nvGrpSpPr>
            <p:grpSpPr>
              <a:xfrm>
                <a:off x="879118" y="604911"/>
                <a:ext cx="2194560" cy="5439787"/>
                <a:chOff x="879118" y="604911"/>
                <a:chExt cx="2194560" cy="5439787"/>
              </a:xfrm>
            </p:grpSpPr>
            <p:sp>
              <p:nvSpPr>
                <p:cNvPr id="23" name="Freeform: Shape 35">
                  <a:extLst>
                    <a:ext uri="{FF2B5EF4-FFF2-40B4-BE49-F238E27FC236}">
                      <a16:creationId xmlns:a16="http://schemas.microsoft.com/office/drawing/2014/main" id="{20BE0D12-557E-4EE0-9B4E-D7C738A401B1}"/>
                    </a:ext>
                  </a:extLst>
                </p:cNvPr>
                <p:cNvSpPr/>
                <p:nvPr/>
              </p:nvSpPr>
              <p:spPr>
                <a:xfrm flipH="1">
                  <a:off x="1947191" y="3847289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7">
                  <a:extLst>
                    <a:ext uri="{FF2B5EF4-FFF2-40B4-BE49-F238E27FC236}">
                      <a16:creationId xmlns:a16="http://schemas.microsoft.com/office/drawing/2014/main" id="{29D1A560-E356-4702-822D-C0702984B740}"/>
                    </a:ext>
                  </a:extLst>
                </p:cNvPr>
                <p:cNvSpPr/>
                <p:nvPr/>
              </p:nvSpPr>
              <p:spPr>
                <a:xfrm>
                  <a:off x="879118" y="3850138"/>
                  <a:ext cx="2194560" cy="2194560"/>
                </a:xfrm>
                <a:custGeom>
                  <a:avLst/>
                  <a:gdLst>
                    <a:gd name="connsiteX0" fmla="*/ 1097280 w 2194560"/>
                    <a:gd name="connsiteY0" fmla="*/ 118568 h 2194560"/>
                    <a:gd name="connsiteX1" fmla="*/ 981165 w 2194560"/>
                    <a:gd name="connsiteY1" fmla="*/ 234683 h 2194560"/>
                    <a:gd name="connsiteX2" fmla="*/ 1097280 w 2194560"/>
                    <a:gd name="connsiteY2" fmla="*/ 350798 h 2194560"/>
                    <a:gd name="connsiteX3" fmla="*/ 1213395 w 2194560"/>
                    <a:gd name="connsiteY3" fmla="*/ 234683 h 2194560"/>
                    <a:gd name="connsiteX4" fmla="*/ 1097280 w 2194560"/>
                    <a:gd name="connsiteY4" fmla="*/ 118568 h 2194560"/>
                    <a:gd name="connsiteX5" fmla="*/ 1097280 w 2194560"/>
                    <a:gd name="connsiteY5" fmla="*/ 0 h 2194560"/>
                    <a:gd name="connsiteX6" fmla="*/ 2194560 w 2194560"/>
                    <a:gd name="connsiteY6" fmla="*/ 1097280 h 2194560"/>
                    <a:gd name="connsiteX7" fmla="*/ 1097280 w 2194560"/>
                    <a:gd name="connsiteY7" fmla="*/ 2194560 h 2194560"/>
                    <a:gd name="connsiteX8" fmla="*/ 0 w 2194560"/>
                    <a:gd name="connsiteY8" fmla="*/ 1097280 h 2194560"/>
                    <a:gd name="connsiteX9" fmla="*/ 1097280 w 2194560"/>
                    <a:gd name="connsiteY9" fmla="*/ 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4560" h="2194560">
                      <a:moveTo>
                        <a:pt x="1097280" y="118568"/>
                      </a:moveTo>
                      <a:cubicBezTo>
                        <a:pt x="1033151" y="118568"/>
                        <a:pt x="981165" y="170554"/>
                        <a:pt x="981165" y="234683"/>
                      </a:cubicBezTo>
                      <a:cubicBezTo>
                        <a:pt x="981165" y="298812"/>
                        <a:pt x="1033151" y="350798"/>
                        <a:pt x="1097280" y="350798"/>
                      </a:cubicBezTo>
                      <a:cubicBezTo>
                        <a:pt x="1161409" y="350798"/>
                        <a:pt x="1213395" y="298812"/>
                        <a:pt x="1213395" y="234683"/>
                      </a:cubicBezTo>
                      <a:cubicBezTo>
                        <a:pt x="1213395" y="170554"/>
                        <a:pt x="1161409" y="118568"/>
                        <a:pt x="1097280" y="118568"/>
                      </a:cubicBezTo>
                      <a:close/>
                      <a:moveTo>
                        <a:pt x="1097280" y="0"/>
                      </a:moveTo>
                      <a:cubicBezTo>
                        <a:pt x="1703291" y="0"/>
                        <a:pt x="2194560" y="491269"/>
                        <a:pt x="2194560" y="1097280"/>
                      </a:cubicBezTo>
                      <a:cubicBezTo>
                        <a:pt x="2194560" y="1703291"/>
                        <a:pt x="1703291" y="2194560"/>
                        <a:pt x="1097280" y="2194560"/>
                      </a:cubicBezTo>
                      <a:cubicBezTo>
                        <a:pt x="491269" y="2194560"/>
                        <a:pt x="0" y="1703291"/>
                        <a:pt x="0" y="1097280"/>
                      </a:cubicBezTo>
                      <a:cubicBezTo>
                        <a:pt x="0" y="491269"/>
                        <a:pt x="491269" y="0"/>
                        <a:pt x="109728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70A2B47-8D76-405E-AF83-025422830851}"/>
                    </a:ext>
                  </a:extLst>
                </p:cNvPr>
                <p:cNvGrpSpPr/>
                <p:nvPr/>
              </p:nvGrpSpPr>
              <p:grpSpPr>
                <a:xfrm>
                  <a:off x="1596571" y="604911"/>
                  <a:ext cx="759655" cy="759655"/>
                  <a:chOff x="1611085" y="604911"/>
                  <a:chExt cx="759655" cy="759655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B256EFC-C5C2-4D35-BF77-6DA2A299F92D}"/>
                      </a:ext>
                    </a:extLst>
                  </p:cNvPr>
                  <p:cNvSpPr/>
                  <p:nvPr/>
                </p:nvSpPr>
                <p:spPr>
                  <a:xfrm>
                    <a:off x="1611085" y="604911"/>
                    <a:ext cx="759655" cy="7596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49178A4-96F0-4167-AB71-8A48F76DD8B2}"/>
                      </a:ext>
                    </a:extLst>
                  </p:cNvPr>
                  <p:cNvSpPr/>
                  <p:nvPr/>
                </p:nvSpPr>
                <p:spPr>
                  <a:xfrm>
                    <a:off x="1747686" y="741512"/>
                    <a:ext cx="486452" cy="486452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008000">
                          <a:alpha val="50000"/>
                        </a:srgbClr>
                      </a:gs>
                      <a:gs pos="0">
                        <a:srgbClr val="00CC00">
                          <a:alpha val="70000"/>
                        </a:srgbClr>
                      </a:gs>
                    </a:gsLst>
                    <a:lin ang="5400000" scaled="1"/>
                    <a:tileRect/>
                  </a:gradFill>
                  <a:ln>
                    <a:gradFill>
                      <a:gsLst>
                        <a:gs pos="0">
                          <a:srgbClr val="00800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10200000" scaled="0"/>
                    </a:gra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B0A0698-338B-4132-8B38-558540A240FA}"/>
                    </a:ext>
                  </a:extLst>
                </p:cNvPr>
                <p:cNvCxnSpPr>
                  <a:cxnSpLocks/>
                  <a:stCxn id="30" idx="4"/>
                  <a:endCxn id="24" idx="5"/>
                </p:cNvCxnSpPr>
                <p:nvPr/>
              </p:nvCxnSpPr>
              <p:spPr>
                <a:xfrm flipH="1">
                  <a:off x="1976398" y="1364566"/>
                  <a:ext cx="1" cy="2485572"/>
                </a:xfrm>
                <a:prstGeom prst="line">
                  <a:avLst/>
                </a:prstGeom>
                <a:ln w="12700">
                  <a:solidFill>
                    <a:srgbClr val="E7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: Shape 34">
                  <a:extLst>
                    <a:ext uri="{FF2B5EF4-FFF2-40B4-BE49-F238E27FC236}">
                      <a16:creationId xmlns:a16="http://schemas.microsoft.com/office/drawing/2014/main" id="{12BC9F40-C5C4-4673-98BE-D257050DD6D5}"/>
                    </a:ext>
                  </a:extLst>
                </p:cNvPr>
                <p:cNvSpPr/>
                <p:nvPr/>
              </p:nvSpPr>
              <p:spPr>
                <a:xfrm>
                  <a:off x="1969851" y="3847289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6ED70DA-563E-4D85-BDD2-F7EFA2E84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033" y="3808519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B334AA4-E2B9-47E5-B6F3-76D30A4B4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7789" y="3790687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D4806-3577-431A-A579-D5ACCAEC8DDD}"/>
                  </a:ext>
                </a:extLst>
              </p:cNvPr>
              <p:cNvSpPr txBox="1"/>
              <p:nvPr/>
            </p:nvSpPr>
            <p:spPr>
              <a:xfrm>
                <a:off x="1019490" y="4268746"/>
                <a:ext cx="18994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Image recognition</a:t>
                </a:r>
              </a:p>
            </p:txBody>
          </p:sp>
        </p:grpSp>
        <p:pic>
          <p:nvPicPr>
            <p:cNvPr id="8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98112" y="49522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74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Types of Machine Learning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23759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1362108" y="3592055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>
            <a:off x="5424216" y="3592055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12245" y="1036320"/>
            <a:ext cx="2500849" cy="683094"/>
            <a:chOff x="612245" y="1036320"/>
            <a:chExt cx="2500849" cy="683094"/>
          </a:xfrm>
        </p:grpSpPr>
        <p:sp>
          <p:nvSpPr>
            <p:cNvPr id="11" name="Rounded Rectangle 10"/>
            <p:cNvSpPr/>
            <p:nvPr/>
          </p:nvSpPr>
          <p:spPr>
            <a:xfrm>
              <a:off x="949014" y="1252054"/>
              <a:ext cx="2164080" cy="467360"/>
            </a:xfrm>
            <a:prstGeom prst="roundRect">
              <a:avLst/>
            </a:prstGeom>
            <a:ln w="28575">
              <a:solidFill>
                <a:srgbClr val="E7E6E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Supervised</a:t>
              </a:r>
              <a:endParaRPr lang="en-IN" b="1" dirty="0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762000" y="1036320"/>
              <a:ext cx="727662" cy="406400"/>
            </a:xfrm>
            <a:prstGeom prst="homePlat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612245" y="1036320"/>
              <a:ext cx="349574" cy="406400"/>
            </a:xfrm>
            <a:prstGeom prst="chevron">
              <a:avLst>
                <a:gd name="adj" fmla="val 47094"/>
              </a:avLst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39819" y="1036320"/>
            <a:ext cx="2500849" cy="683094"/>
            <a:chOff x="612245" y="1036320"/>
            <a:chExt cx="2500849" cy="683094"/>
          </a:xfrm>
        </p:grpSpPr>
        <p:sp>
          <p:nvSpPr>
            <p:cNvPr id="22" name="Rounded Rectangle 21"/>
            <p:cNvSpPr/>
            <p:nvPr/>
          </p:nvSpPr>
          <p:spPr>
            <a:xfrm>
              <a:off x="949014" y="1252054"/>
              <a:ext cx="2164080" cy="467360"/>
            </a:xfrm>
            <a:prstGeom prst="roundRect">
              <a:avLst/>
            </a:prstGeom>
            <a:ln w="28575">
              <a:solidFill>
                <a:srgbClr val="E7E6E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Unsupervised</a:t>
              </a:r>
              <a:endParaRPr lang="en-IN" b="1" dirty="0"/>
            </a:p>
          </p:txBody>
        </p:sp>
        <p:sp>
          <p:nvSpPr>
            <p:cNvPr id="23" name="Pentagon 22"/>
            <p:cNvSpPr/>
            <p:nvPr/>
          </p:nvSpPr>
          <p:spPr>
            <a:xfrm>
              <a:off x="761999" y="1036320"/>
              <a:ext cx="727200" cy="406400"/>
            </a:xfrm>
            <a:prstGeom prst="homePlat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02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612245" y="1036320"/>
              <a:ext cx="349574" cy="406400"/>
            </a:xfrm>
            <a:prstGeom prst="chevron">
              <a:avLst>
                <a:gd name="adj" fmla="val 47094"/>
              </a:avLst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01926" y="1036320"/>
            <a:ext cx="2500849" cy="683094"/>
            <a:chOff x="612245" y="1036320"/>
            <a:chExt cx="2500849" cy="683094"/>
          </a:xfrm>
        </p:grpSpPr>
        <p:sp>
          <p:nvSpPr>
            <p:cNvPr id="26" name="Rounded Rectangle 25"/>
            <p:cNvSpPr/>
            <p:nvPr/>
          </p:nvSpPr>
          <p:spPr>
            <a:xfrm>
              <a:off x="949014" y="1252054"/>
              <a:ext cx="2164080" cy="467360"/>
            </a:xfrm>
            <a:prstGeom prst="roundRect">
              <a:avLst/>
            </a:prstGeom>
            <a:ln w="28575">
              <a:solidFill>
                <a:srgbClr val="E7E6E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Reinforcement</a:t>
              </a:r>
              <a:endParaRPr lang="en-IN" b="1" dirty="0"/>
            </a:p>
          </p:txBody>
        </p:sp>
        <p:sp>
          <p:nvSpPr>
            <p:cNvPr id="27" name="Pentagon 26"/>
            <p:cNvSpPr/>
            <p:nvPr/>
          </p:nvSpPr>
          <p:spPr>
            <a:xfrm>
              <a:off x="761999" y="1036320"/>
              <a:ext cx="727200" cy="406400"/>
            </a:xfrm>
            <a:prstGeom prst="homePlat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03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612245" y="1036320"/>
              <a:ext cx="349574" cy="406400"/>
            </a:xfrm>
            <a:prstGeom prst="chevron">
              <a:avLst>
                <a:gd name="adj" fmla="val 47094"/>
              </a:avLst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9" name="Snip and Round Single Corner Rectangle 28"/>
          <p:cNvSpPr/>
          <p:nvPr/>
        </p:nvSpPr>
        <p:spPr>
          <a:xfrm>
            <a:off x="612245" y="2489200"/>
            <a:ext cx="2903378" cy="2736000"/>
          </a:xfrm>
          <a:prstGeom prst="snip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This is a process of an algorithm learning from the training dataset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30" name="Snip and Round Single Corner Rectangle 29"/>
          <p:cNvSpPr/>
          <p:nvPr/>
        </p:nvSpPr>
        <p:spPr>
          <a:xfrm>
            <a:off x="4641473" y="2489200"/>
            <a:ext cx="2903378" cy="2736000"/>
          </a:xfrm>
          <a:prstGeom prst="snip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This is a process where a model is trained using an information which is not labelled.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8703582" y="2489200"/>
            <a:ext cx="2903378" cy="2736000"/>
          </a:xfrm>
          <a:prstGeom prst="snip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Reinforcement learning is learning by interacting with a space or an environment.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386537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Introduction to </a:t>
            </a:r>
            <a:r>
              <a:rPr lang="en-US" sz="3000" b="1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Scikit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-learn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772329" y="1208879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3" name="Chevron 2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Open</a:t>
              </a:r>
              <a:r>
                <a:rPr lang="en-US" sz="2400" dirty="0">
                  <a:solidFill>
                    <a:schemeClr val="tx1"/>
                  </a:solidFill>
                </a:rPr>
                <a:t> source library which is licensed under </a:t>
              </a:r>
              <a:r>
                <a:rPr lang="en-US" sz="2400" b="1" dirty="0">
                  <a:solidFill>
                    <a:schemeClr val="tx1"/>
                  </a:solidFill>
                </a:rPr>
                <a:t>BSD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41923" y="2515964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43" name="Group 4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45" name="Chevron 4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51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Built on </a:t>
              </a:r>
              <a:r>
                <a:rPr lang="en-US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sz="2400" b="1" dirty="0">
                  <a:solidFill>
                    <a:schemeClr val="tx1"/>
                  </a:solidFill>
                </a:rPr>
                <a:t>, </a:t>
              </a:r>
              <a:r>
                <a:rPr lang="en-US" sz="2400" b="1" dirty="0" err="1">
                  <a:solidFill>
                    <a:schemeClr val="tx1"/>
                  </a:solidFill>
                </a:rPr>
                <a:t>Scipy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b="1" dirty="0" err="1">
                  <a:solidFill>
                    <a:schemeClr val="tx1"/>
                  </a:solidFill>
                </a:rPr>
                <a:t>Matplotlib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741923" y="3839037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4" name="Group 53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6" name="Chevron 55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vron 61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evron 62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Many </a:t>
              </a:r>
              <a:r>
                <a:rPr lang="en-US" sz="2400" b="1" dirty="0">
                  <a:solidFill>
                    <a:schemeClr val="tx1"/>
                  </a:solidFill>
                </a:rPr>
                <a:t>Tuning</a:t>
              </a:r>
              <a:r>
                <a:rPr lang="en-US" sz="2400" dirty="0">
                  <a:solidFill>
                    <a:schemeClr val="tx1"/>
                  </a:solidFill>
                </a:rPr>
                <a:t> Parameters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1923" y="5275017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7" name="Chevron 66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vron 7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hevron 7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Documentation</a:t>
              </a:r>
              <a:r>
                <a:rPr lang="en-US" sz="2400" dirty="0">
                  <a:solidFill>
                    <a:schemeClr val="tx1"/>
                  </a:solidFill>
                </a:rPr>
                <a:t> &amp; </a:t>
              </a:r>
              <a:r>
                <a:rPr lang="en-US" sz="2400" b="1" dirty="0">
                  <a:solidFill>
                    <a:schemeClr val="tx1"/>
                  </a:solidFill>
                </a:rPr>
                <a:t>Support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767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Installation of </a:t>
            </a:r>
            <a:r>
              <a:rPr lang="en-US" sz="3000" b="1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Scikit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-learn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3411023" y="3526740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219" y="1726790"/>
            <a:ext cx="54096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ip install </a:t>
            </a:r>
            <a:r>
              <a:rPr lang="en-US" sz="35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scikit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-learn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3402" y="1722966"/>
            <a:ext cx="54096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conda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install </a:t>
            </a:r>
            <a:r>
              <a:rPr lang="en-US" sz="35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scikit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-learn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16" y="3080584"/>
            <a:ext cx="2255598" cy="22555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07" y="2931680"/>
            <a:ext cx="2366450" cy="25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4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199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Mayank Bajaj</cp:lastModifiedBy>
  <cp:revision>47</cp:revision>
  <dcterms:created xsi:type="dcterms:W3CDTF">2020-08-25T14:04:51Z</dcterms:created>
  <dcterms:modified xsi:type="dcterms:W3CDTF">2020-08-27T06:59:02Z</dcterms:modified>
</cp:coreProperties>
</file>