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2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803619"/>
              <a:ext cx="1079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30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Why Logistic Regression ?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42711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1439793"/>
            <a:ext cx="10871200" cy="4265831"/>
          </a:xfrm>
          <a:prstGeom prst="roundRect">
            <a:avLst>
              <a:gd name="adj" fmla="val 10236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What'll do when the dependent variable(target) is categorical.</a:t>
            </a:r>
          </a:p>
          <a:p>
            <a:pPr algn="ctr"/>
            <a:r>
              <a:rPr lang="en-US" sz="2000" b="1" dirty="0">
                <a:solidFill>
                  <a:srgbClr val="E7E6E6"/>
                </a:solidFill>
              </a:rPr>
              <a:t>	</a:t>
            </a:r>
            <a:r>
              <a:rPr lang="en-US" sz="2000" dirty="0">
                <a:solidFill>
                  <a:srgbClr val="E7E6E6"/>
                </a:solidFill>
              </a:rPr>
              <a:t>For example,</a:t>
            </a:r>
          </a:p>
          <a:p>
            <a:pPr algn="ctr"/>
            <a:r>
              <a:rPr lang="en-US" sz="2000" dirty="0">
                <a:solidFill>
                  <a:srgbClr val="E7E6E6"/>
                </a:solidFill>
              </a:rPr>
              <a:t>	To predict whether an email is spam (1) or (0)</a:t>
            </a:r>
          </a:p>
          <a:p>
            <a:pPr algn="ctr"/>
            <a:r>
              <a:rPr lang="en-US" sz="2000" dirty="0">
                <a:solidFill>
                  <a:srgbClr val="E7E6E6"/>
                </a:solidFill>
              </a:rPr>
              <a:t>	Whether the tumor is malignant (1) or not (0)</a:t>
            </a:r>
          </a:p>
          <a:p>
            <a:pPr algn="ctr"/>
            <a:endParaRPr lang="en-US" sz="2000" b="1" dirty="0">
              <a:solidFill>
                <a:srgbClr val="E7E6E6"/>
              </a:solidFill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</a:rPr>
              <a:t>Consider a scenario where we need to classify whether an email is spam or not. If we use linear regression for this problem, there is a need for setting up a threshold based on which classification can be done.</a:t>
            </a:r>
          </a:p>
          <a:p>
            <a:pPr algn="ctr"/>
            <a:endParaRPr lang="en-US" sz="1950" b="1" dirty="0">
              <a:solidFill>
                <a:srgbClr val="E7E6E6"/>
              </a:solidFill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</a:rPr>
              <a:t>But lets say if the actual class is spam, but model predicted a continuous value 0.4 and the threshold value is 0.5, the data point will be classified as not spam which can lead to serious consequence in real time. </a:t>
            </a:r>
            <a:r>
              <a:rPr lang="en-US" sz="1950" b="1" dirty="0" err="1">
                <a:solidFill>
                  <a:srgbClr val="E7E6E6"/>
                </a:solidFill>
              </a:rPr>
              <a:t>Thats</a:t>
            </a:r>
            <a:r>
              <a:rPr lang="en-US" sz="1950" b="1" dirty="0">
                <a:solidFill>
                  <a:srgbClr val="E7E6E6"/>
                </a:solidFill>
              </a:rPr>
              <a:t> why we need to come up with something better for classification.</a:t>
            </a:r>
          </a:p>
          <a:p>
            <a:pPr algn="ctr"/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Logistic Regression ?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42711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877183"/>
            <a:ext cx="10871200" cy="2979569"/>
          </a:xfrm>
          <a:prstGeom prst="roundRect">
            <a:avLst>
              <a:gd name="adj" fmla="val 10236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Logistic regression is another technique borrowed by machine learning from the field of </a:t>
            </a:r>
            <a:r>
              <a:rPr lang="en-US" sz="2000" b="1" dirty="0" err="1">
                <a:solidFill>
                  <a:srgbClr val="E7E6E6"/>
                </a:solidFill>
              </a:rPr>
              <a:t>statistics.and</a:t>
            </a:r>
            <a:r>
              <a:rPr lang="en-US" sz="2000" b="1" dirty="0">
                <a:solidFill>
                  <a:srgbClr val="E7E6E6"/>
                </a:solidFill>
              </a:rPr>
              <a:t> It uses probability for classification.</a:t>
            </a:r>
          </a:p>
          <a:p>
            <a:pPr algn="ctr"/>
            <a:endParaRPr lang="en-US" sz="2000" b="1" dirty="0">
              <a:solidFill>
                <a:srgbClr val="E7E6E6"/>
              </a:solidFill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</a:rPr>
              <a:t>It can be used for binary or multi-class classification problems. In this video you will learn about the logistic regression algorithm for machine learning.</a:t>
            </a:r>
          </a:p>
          <a:p>
            <a:pPr algn="ctr"/>
            <a:endParaRPr lang="en-US" sz="1950" b="1" dirty="0">
              <a:solidFill>
                <a:srgbClr val="E7E6E6"/>
              </a:solidFill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</a:rPr>
              <a:t>Logistic regression uses an equation as the representation, very much like linear regression.</a:t>
            </a:r>
          </a:p>
          <a:p>
            <a:pPr algn="ctr"/>
            <a:endParaRPr lang="en-US" sz="1950" b="1" dirty="0">
              <a:solidFill>
                <a:srgbClr val="E7E6E6"/>
              </a:solidFill>
            </a:endParaRPr>
          </a:p>
          <a:p>
            <a:pPr algn="ctr"/>
            <a:r>
              <a:rPr lang="en-US" sz="1950" b="1" dirty="0" err="1">
                <a:solidFill>
                  <a:srgbClr val="E7E6E6"/>
                </a:solidFill>
              </a:rPr>
              <a:t>eqn</a:t>
            </a:r>
            <a:r>
              <a:rPr lang="en-US" sz="1950" b="1" dirty="0">
                <a:solidFill>
                  <a:srgbClr val="E7E6E6"/>
                </a:solidFill>
              </a:rPr>
              <a:t>: y = mx + 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84" y="3968384"/>
            <a:ext cx="3660293" cy="2459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528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How it Works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27447" y="628920"/>
            <a:ext cx="324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7511" y="1272988"/>
            <a:ext cx="3574307" cy="753936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13" name="Chevron 1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hevron 1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eqn</a:t>
              </a:r>
              <a:r>
                <a:rPr lang="en-US" sz="2400" b="1" dirty="0">
                  <a:solidFill>
                    <a:schemeClr val="tx1"/>
                  </a:solidFill>
                </a:rPr>
                <a:t> : y = mx + c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7511" y="3684671"/>
            <a:ext cx="3751605" cy="955566"/>
            <a:chOff x="-3773820" y="2275839"/>
            <a:chExt cx="6635827" cy="1097281"/>
          </a:xfrm>
          <a:solidFill>
            <a:schemeClr val="accent2">
              <a:lumMod val="75000"/>
            </a:schemeClr>
          </a:solidFill>
        </p:grpSpPr>
        <p:grpSp>
          <p:nvGrpSpPr>
            <p:cNvPr id="24" name="Group 23"/>
            <p:cNvGrpSpPr/>
            <p:nvPr/>
          </p:nvGrpSpPr>
          <p:grpSpPr>
            <a:xfrm>
              <a:off x="-3766251" y="2275839"/>
              <a:ext cx="6628258" cy="1097281"/>
              <a:chOff x="-3766251" y="2275839"/>
              <a:chExt cx="6628258" cy="1097281"/>
            </a:xfrm>
            <a:grpFill/>
          </p:grpSpPr>
          <p:sp>
            <p:nvSpPr>
              <p:cNvPr id="26" name="Chevron 25"/>
              <p:cNvSpPr/>
              <p:nvPr/>
            </p:nvSpPr>
            <p:spPr>
              <a:xfrm>
                <a:off x="-3766251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>
                <a:off x="-2981917" y="2275839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8"/>
              <p:cNvSpPr/>
              <p:nvPr/>
            </p:nvSpPr>
            <p:spPr>
              <a:xfrm>
                <a:off x="-219758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/>
              <p:cNvSpPr/>
              <p:nvPr/>
            </p:nvSpPr>
            <p:spPr>
              <a:xfrm>
                <a:off x="-14145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-62891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>
                <a:off x="1540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vron 32"/>
              <p:cNvSpPr/>
              <p:nvPr/>
            </p:nvSpPr>
            <p:spPr>
              <a:xfrm>
                <a:off x="9384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>
                <a:off x="172408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-3773820" y="2397760"/>
              <a:ext cx="6363089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eqn</a:t>
              </a:r>
              <a:r>
                <a:rPr lang="en-US" sz="2400" b="1" dirty="0">
                  <a:solidFill>
                    <a:schemeClr val="tx1"/>
                  </a:solidFill>
                </a:rPr>
                <a:t> : p = sigmoid(y)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7511" y="5230565"/>
            <a:ext cx="3751605" cy="962867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38" name="Chevron 37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sigmoid(y) = 1/(1+e^(-y))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78" y="801716"/>
            <a:ext cx="3220733" cy="2669498"/>
          </a:xfrm>
          <a:prstGeom prst="roundRect">
            <a:avLst>
              <a:gd name="adj" fmla="val 1163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08" y="3740607"/>
            <a:ext cx="3318672" cy="2748061"/>
          </a:xfrm>
          <a:prstGeom prst="roundRect">
            <a:avLst>
              <a:gd name="adj" fmla="val 131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833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846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Logistic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53703" y="628920"/>
            <a:ext cx="43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901447"/>
            <a:ext cx="0" cy="468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6" y="1763090"/>
            <a:ext cx="5163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Logistic Regression is one of the simplest machine learning algorithms and is easy to implement and  training a model with this algorithm doesn't require high computation power..</a:t>
            </a:r>
            <a:br>
              <a:rPr lang="en-US" sz="2000" b="1" dirty="0">
                <a:solidFill>
                  <a:srgbClr val="E7E6E6"/>
                </a:solidFill>
              </a:rPr>
            </a:b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Logistic Regression proves to be very efficient when the dataset has features that are linearly separable.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2392" y="1763090"/>
            <a:ext cx="57521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900" b="1" dirty="0">
                <a:solidFill>
                  <a:srgbClr val="E7E6E6"/>
                </a:solidFill>
              </a:rPr>
              <a:t>Non linear problems can't be solved with logistic regression since it has a linear decision surface</a:t>
            </a:r>
            <a:r>
              <a:rPr lang="en-US" sz="1900" dirty="0">
                <a:solidFill>
                  <a:srgbClr val="E7E6E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9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900" b="1" dirty="0">
                <a:solidFill>
                  <a:srgbClr val="E7E6E6"/>
                </a:solidFill>
              </a:rPr>
              <a:t>The presence of data values that deviate from the expected range in the dataset may lead to incorrect results as this algorithm is sensitive to outliers</a:t>
            </a:r>
            <a:r>
              <a:rPr lang="en-US" sz="1900" dirty="0">
                <a:solidFill>
                  <a:srgbClr val="E7E6E6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5673" y="4192005"/>
            <a:ext cx="2879091" cy="2284992"/>
          </a:xfrm>
          <a:prstGeom prst="roundRect">
            <a:avLst>
              <a:gd name="adj" fmla="val 1219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4" y="4625415"/>
            <a:ext cx="2033123" cy="1863253"/>
          </a:xfrm>
          <a:prstGeom prst="roundRect">
            <a:avLst>
              <a:gd name="adj" fmla="val 1115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20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Logistic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26806" y="655815"/>
            <a:ext cx="43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499656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36308" y="1854264"/>
                <a:ext cx="6363190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from </a:t>
                </a:r>
                <a:r>
                  <a:rPr lang="en-IN" sz="2000" dirty="0" err="1"/>
                  <a:t>sklearn.linear_model</a:t>
                </a:r>
                <a:r>
                  <a:rPr lang="en-IN" sz="2000" dirty="0"/>
                  <a:t> import </a:t>
                </a:r>
                <a:r>
                  <a:rPr lang="en-IN" sz="2000" dirty="0" err="1"/>
                  <a:t>LogisticRegression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599874"/>
            <a:ext cx="7511140" cy="837845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64752" y="2886904"/>
                <a:ext cx="6358587" cy="429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classifier = </a:t>
                </a:r>
                <a:r>
                  <a:rPr lang="en-IN" sz="2000" dirty="0" err="1"/>
                  <a:t>LogisticRegression</a:t>
                </a:r>
                <a:r>
                  <a:rPr lang="en-IN" sz="2000" dirty="0"/>
                  <a:t>()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16377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064752" y="4065315"/>
                <a:ext cx="6334746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 err="1"/>
                  <a:t>classifier.fit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X_train,Y_train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16605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89063" y="5175241"/>
                <a:ext cx="3649012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classifier.predict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419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Mayank Bajaj</cp:lastModifiedBy>
  <cp:revision>91</cp:revision>
  <dcterms:created xsi:type="dcterms:W3CDTF">2020-08-25T14:04:51Z</dcterms:created>
  <dcterms:modified xsi:type="dcterms:W3CDTF">2020-09-10T05:08:30Z</dcterms:modified>
</cp:coreProperties>
</file>