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73" r:id="rId5"/>
    <p:sldId id="282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12-09-2020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6500" b="1" dirty="0">
              <a:solidFill>
                <a:srgbClr val="EFED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en-US" sz="3000" b="1" dirty="0" smtClean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Why Support Vector Machine?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17310" y="628920"/>
            <a:ext cx="55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991059"/>
            <a:ext cx="10871200" cy="824270"/>
          </a:xfrm>
          <a:prstGeom prst="roundRect">
            <a:avLst>
              <a:gd name="adj" fmla="val 25206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As for the real case scenario, linearly </a:t>
            </a:r>
            <a:r>
              <a:rPr lang="en-US" sz="2000" b="1" dirty="0" err="1">
                <a:solidFill>
                  <a:srgbClr val="E7E6E6"/>
                </a:solidFill>
              </a:rPr>
              <a:t>seperable</a:t>
            </a:r>
            <a:r>
              <a:rPr lang="en-US" sz="2000" b="1" dirty="0">
                <a:solidFill>
                  <a:srgbClr val="E7E6E6"/>
                </a:solidFill>
              </a:rPr>
              <a:t> data for a classification is not always possible., so we need an </a:t>
            </a:r>
            <a:r>
              <a:rPr lang="en-US" sz="2000" b="1" dirty="0" err="1">
                <a:solidFill>
                  <a:srgbClr val="E7E6E6"/>
                </a:solidFill>
              </a:rPr>
              <a:t>algo</a:t>
            </a:r>
            <a:r>
              <a:rPr lang="en-US" sz="2000" b="1" dirty="0">
                <a:solidFill>
                  <a:srgbClr val="E7E6E6"/>
                </a:solidFill>
              </a:rPr>
              <a:t> to work well with such data.</a:t>
            </a:r>
            <a:endParaRPr lang="en-IN" sz="240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17" y="2763370"/>
            <a:ext cx="6985746" cy="2328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Support Vector Machine?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3546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713153"/>
            <a:ext cx="10871200" cy="2831187"/>
          </a:xfrm>
          <a:prstGeom prst="roundRect">
            <a:avLst>
              <a:gd name="adj" fmla="val 1475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 Support Vector Machine (SVM) is a discriminative classifier formally defined by a separating </a:t>
            </a:r>
            <a:r>
              <a:rPr lang="en-US" sz="2000" b="1" dirty="0" err="1">
                <a:solidFill>
                  <a:srgbClr val="E7E6E6"/>
                </a:solidFill>
              </a:rPr>
              <a:t>hyperplane</a:t>
            </a:r>
            <a:r>
              <a:rPr lang="en-US" sz="2000" b="1" dirty="0">
                <a:solidFill>
                  <a:srgbClr val="E7E6E6"/>
                </a:solidFill>
              </a:rPr>
              <a:t>. In other words, given labeled training data (supervised learning), the algorithm outputs an optimal </a:t>
            </a:r>
            <a:r>
              <a:rPr lang="en-US" sz="2000" b="1" dirty="0" err="1">
                <a:solidFill>
                  <a:srgbClr val="E7E6E6"/>
                </a:solidFill>
              </a:rPr>
              <a:t>hyperplane</a:t>
            </a:r>
            <a:r>
              <a:rPr lang="en-US" sz="2000" b="1" dirty="0">
                <a:solidFill>
                  <a:srgbClr val="E7E6E6"/>
                </a:solidFill>
              </a:rPr>
              <a:t> which categorizes new examples</a:t>
            </a:r>
            <a:r>
              <a:rPr lang="en-US" sz="2000" b="1" dirty="0" smtClean="0">
                <a:solidFill>
                  <a:srgbClr val="E7E6E6"/>
                </a:solidFill>
              </a:rPr>
              <a:t>.</a:t>
            </a:r>
          </a:p>
          <a:p>
            <a:pPr algn="ctr"/>
            <a:endParaRPr lang="en-US" sz="2000" b="1" dirty="0">
              <a:solidFill>
                <a:srgbClr val="E7E6E6"/>
              </a:solidFill>
            </a:endParaRPr>
          </a:p>
          <a:p>
            <a:pPr algn="ctr"/>
            <a:r>
              <a:rPr lang="en-US" sz="2400" b="1" dirty="0">
                <a:solidFill>
                  <a:srgbClr val="E7E6E6"/>
                </a:solidFill>
              </a:rPr>
              <a:t>In SVM, we take the output of the linear function and if that output is greater than 1, we identify it with one class and if the output is -1, we identify is with another class. Since the threshold values are changed to 1 and -1 in SVM.</a:t>
            </a:r>
            <a:endParaRPr lang="en-IN" sz="240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3261106"/>
            <a:ext cx="7576857" cy="31997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591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How it </a:t>
            </a:r>
            <a:r>
              <a:rPr lang="en-IN" sz="3200" dirty="0" smtClean="0">
                <a:solidFill>
                  <a:srgbClr val="E7E6E6"/>
                </a:solidFill>
              </a:rPr>
              <a:t>Works: 1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45583" y="628920"/>
            <a:ext cx="28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5" y="936196"/>
            <a:ext cx="2415483" cy="2367173"/>
          </a:xfrm>
          <a:prstGeom prst="roundRect">
            <a:avLst>
              <a:gd name="adj" fmla="val 69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50" y="936197"/>
            <a:ext cx="2399162" cy="2367173"/>
          </a:xfrm>
          <a:prstGeom prst="roundRect">
            <a:avLst>
              <a:gd name="adj" fmla="val 88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50498" b="13922"/>
          <a:stretch/>
        </p:blipFill>
        <p:spPr>
          <a:xfrm>
            <a:off x="2165353" y="3666563"/>
            <a:ext cx="2659290" cy="2618258"/>
          </a:xfrm>
          <a:prstGeom prst="roundRect">
            <a:avLst>
              <a:gd name="adj" fmla="val 127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7" r="3003" b="13922"/>
          <a:stretch/>
        </p:blipFill>
        <p:spPr>
          <a:xfrm>
            <a:off x="6728916" y="3621739"/>
            <a:ext cx="2701953" cy="2618259"/>
          </a:xfrm>
          <a:prstGeom prst="roundRect">
            <a:avLst>
              <a:gd name="adj" fmla="val 1106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72592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How it </a:t>
            </a:r>
            <a:r>
              <a:rPr lang="en-IN" sz="3200" dirty="0" smtClean="0">
                <a:solidFill>
                  <a:srgbClr val="E7E6E6"/>
                </a:solidFill>
              </a:rPr>
              <a:t>Works: 2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45583" y="628920"/>
            <a:ext cx="28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5" y="1120587"/>
            <a:ext cx="2844455" cy="2554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65" y="1086079"/>
            <a:ext cx="2774330" cy="25646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0" y="3780760"/>
            <a:ext cx="2844894" cy="2629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00" y="3792410"/>
            <a:ext cx="2860021" cy="2568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5527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Machine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1983" y="655815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581953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=""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=""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=""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=""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=""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=""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=""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=""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=""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=""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=""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65094" y="1854264"/>
                <a:ext cx="6334404" cy="413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sklearn.svm</a:t>
                </a:r>
                <a:r>
                  <a:rPr lang="en-IN" sz="1900" dirty="0"/>
                  <a:t> import SVC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2181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=""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=""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=""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=""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=""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=""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=""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=""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=""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=""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=""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80501" y="2920990"/>
                <a:ext cx="6327634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/>
                  <a:t>clf</a:t>
                </a:r>
                <a:r>
                  <a:rPr lang="en-US" sz="2000" dirty="0"/>
                  <a:t> = SVC(kernel='</a:t>
                </a:r>
                <a:r>
                  <a:rPr lang="en-US" sz="2000" dirty="0" err="1"/>
                  <a:t>rbf</a:t>
                </a:r>
                <a:r>
                  <a:rPr lang="en-US" sz="2000" dirty="0"/>
                  <a:t>')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 smtClean="0">
                  <a:solidFill>
                    <a:schemeClr val="bg1"/>
                  </a:solidFill>
                </a:rPr>
                <a:t>2</a:t>
              </a:r>
              <a:endParaRPr lang="en-IN" sz="2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98674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=""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=""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=""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=""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=""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=""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=""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=""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=""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=""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=""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918267" y="4065315"/>
                <a:ext cx="2392322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clf.fit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X_train,Y_train</a:t>
                </a:r>
                <a:r>
                  <a:rPr lang="en-IN" sz="2000" dirty="0"/>
                  <a:t>)</a:t>
                </a:r>
                <a:endParaRPr lang="en-IN" sz="2000" dirty="0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98902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=""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=""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=""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=""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=""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=""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=""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=""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=""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=""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=""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506898" y="5175241"/>
                <a:ext cx="3013324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clf.predict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 smtClean="0">
                  <a:solidFill>
                    <a:schemeClr val="bg1"/>
                  </a:solidFill>
                </a:rPr>
                <a:t>4</a:t>
              </a:r>
              <a:endParaRPr lang="en-IN" sz="2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58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846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Machine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28198" y="628920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1421401"/>
            <a:ext cx="0" cy="324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555016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555016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2283044"/>
            <a:ext cx="516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works relatively well when there is clear margin of separation between </a:t>
            </a:r>
            <a:r>
              <a:rPr lang="en-US" sz="2000" b="1" dirty="0" smtClean="0">
                <a:solidFill>
                  <a:srgbClr val="E7E6E6"/>
                </a:solidFill>
              </a:rPr>
              <a:t>classes.</a:t>
            </a:r>
            <a:r>
              <a:rPr lang="en-US" sz="2000" b="1" dirty="0">
                <a:solidFill>
                  <a:srgbClr val="E7E6E6"/>
                </a:solidFill>
              </a:rPr>
              <a:t/>
            </a:r>
            <a:br>
              <a:rPr lang="en-US" sz="2000" b="1" dirty="0">
                <a:solidFill>
                  <a:srgbClr val="E7E6E6"/>
                </a:solidFill>
              </a:rPr>
            </a:b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is more effective in high dimensional </a:t>
            </a:r>
            <a:r>
              <a:rPr lang="en-US" sz="2000" b="1" dirty="0" smtClean="0">
                <a:solidFill>
                  <a:srgbClr val="E7E6E6"/>
                </a:solidFill>
              </a:rPr>
              <a:t>spaces.</a:t>
            </a:r>
            <a:endParaRPr lang="en-US" sz="2000" b="1" dirty="0" smtClean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endParaRPr lang="en-US" sz="2000" b="1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2283044"/>
            <a:ext cx="5752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algorithm is not suitable for large data sets</a:t>
            </a:r>
            <a:r>
              <a:rPr lang="en-US" sz="1900" b="1" dirty="0" smtClean="0">
                <a:solidFill>
                  <a:srgbClr val="E7E6E6"/>
                </a:solidFill>
              </a:rPr>
              <a:t>.</a:t>
            </a:r>
            <a:endParaRPr lang="en-US" sz="1900" b="1" dirty="0" smtClean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900" b="1" dirty="0" smtClean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does not perform very well, when the data set has more noise and sensitive to outliers</a:t>
            </a:r>
            <a:r>
              <a:rPr lang="en-US" sz="1900" b="1" dirty="0" smtClean="0">
                <a:solidFill>
                  <a:srgbClr val="E7E6E6"/>
                </a:solidFill>
              </a:rPr>
              <a:t>.</a:t>
            </a:r>
            <a:endParaRPr lang="en-US" sz="1900" b="1" dirty="0" smtClean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252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Paras gang</cp:lastModifiedBy>
  <cp:revision>112</cp:revision>
  <dcterms:created xsi:type="dcterms:W3CDTF">2020-08-25T14:04:51Z</dcterms:created>
  <dcterms:modified xsi:type="dcterms:W3CDTF">2020-09-12T04:39:12Z</dcterms:modified>
</cp:coreProperties>
</file>