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80" r:id="rId4"/>
    <p:sldId id="270" r:id="rId5"/>
    <p:sldId id="27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13-09-2020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675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13-09-2020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870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13-09-2020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439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13-09-2020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487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13-09-2020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581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13-09-2020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818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13-09-2020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356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13-09-2020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239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13-09-2020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456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13-09-2020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52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13-09-2020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724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60C37-D3A0-494E-8FE3-1D6D2028BEA3}" type="datetimeFigureOut">
              <a:rPr lang="en-IN" smtClean="0"/>
              <a:t>13-09-2020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798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analyticsvidhya.com/courses/introduction-to-data-science-2/?utm_source=blog&amp;utm_medium=6stepsnaivebayesarticl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analyticsvidhya.com/courses/naive-bayes?utm_source=blog&amp;utm_medium=naive-bayes-explaine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97" y="0"/>
            <a:ext cx="953209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chemeClr val="tx1"/>
              </a:gs>
              <a:gs pos="0">
                <a:srgbClr val="191B0E">
                  <a:alpha val="76000"/>
                </a:srgb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1" t="21866" r="32330" b="47618"/>
          <a:stretch/>
        </p:blipFill>
        <p:spPr>
          <a:xfrm>
            <a:off x="5594764" y="1218430"/>
            <a:ext cx="990959" cy="886968"/>
          </a:xfrm>
          <a:prstGeom prst="rect">
            <a:avLst/>
          </a:prstGeom>
          <a:ln>
            <a:noFill/>
          </a:ln>
        </p:spPr>
      </p:pic>
      <p:sp>
        <p:nvSpPr>
          <p:cNvPr id="6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 txBox="1">
            <a:spLocks/>
          </p:cNvSpPr>
          <p:nvPr/>
        </p:nvSpPr>
        <p:spPr>
          <a:xfrm>
            <a:off x="1593130" y="2147911"/>
            <a:ext cx="9002598" cy="209822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500" b="1" dirty="0">
                <a:solidFill>
                  <a:srgbClr val="EFED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 DAYS OF</a:t>
            </a:r>
          </a:p>
          <a:p>
            <a:pPr algn="ctr"/>
            <a:r>
              <a:rPr lang="en-US" sz="6500" b="1" dirty="0">
                <a:solidFill>
                  <a:srgbClr val="EFED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359666" y="4223205"/>
            <a:ext cx="1461155" cy="1427872"/>
            <a:chOff x="5359666" y="4317475"/>
            <a:chExt cx="1461155" cy="1427872"/>
          </a:xfrm>
        </p:grpSpPr>
        <p:sp>
          <p:nvSpPr>
            <p:cNvPr id="9" name="Oval 8"/>
            <p:cNvSpPr/>
            <p:nvPr/>
          </p:nvSpPr>
          <p:spPr>
            <a:xfrm>
              <a:off x="5359666" y="4317475"/>
              <a:ext cx="1461155" cy="1427872"/>
            </a:xfrm>
            <a:prstGeom prst="ellipse">
              <a:avLst/>
            </a:prstGeom>
            <a:solidFill>
              <a:srgbClr val="E7E6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" name="Oval 2"/>
            <p:cNvSpPr/>
            <p:nvPr/>
          </p:nvSpPr>
          <p:spPr>
            <a:xfrm>
              <a:off x="5550244" y="4568863"/>
              <a:ext cx="1080000" cy="1080000"/>
            </a:xfrm>
            <a:prstGeom prst="ellipse">
              <a:avLst/>
            </a:prstGeom>
            <a:solidFill>
              <a:schemeClr val="tx1">
                <a:alpha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50245" y="4803619"/>
              <a:ext cx="107999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r>
                <a:rPr lang="en-US" sz="3000" b="1">
                  <a:solidFill>
                    <a:srgbClr val="E7E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US" sz="3000" b="1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endParaRPr lang="en-IN" sz="3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E7E6E6"/>
                </a:solidFill>
              </a:rPr>
              <a:t>---Code Warriors---</a:t>
            </a:r>
          </a:p>
        </p:txBody>
      </p:sp>
    </p:spTree>
    <p:extLst>
      <p:ext uri="{BB962C8B-B14F-4D97-AF65-F5344CB8AC3E}">
        <p14:creationId xmlns:p14="http://schemas.microsoft.com/office/powerpoint/2010/main" val="2802758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231"/>
            <a:ext cx="7200000" cy="49107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5757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191B0E">
                  <a:alpha val="6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10275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E7E6E6"/>
                </a:solidFill>
              </a:rPr>
              <a:t>What is Naive Bayes algorithm?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389028" y="628920"/>
            <a:ext cx="540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7111" y="991059"/>
            <a:ext cx="10871200" cy="2257782"/>
          </a:xfrm>
          <a:prstGeom prst="roundRect">
            <a:avLst>
              <a:gd name="adj" fmla="val 14882"/>
            </a:avLst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E7E6E6"/>
                </a:solidFill>
              </a:rPr>
              <a:t>It is a </a:t>
            </a:r>
            <a:r>
              <a:rPr lang="en-US" sz="2000" b="1" u="sng" dirty="0">
                <a:solidFill>
                  <a:srgbClr val="E7E6E6"/>
                </a:solidFill>
                <a:hlinkClick r:id="rId3"/>
              </a:rPr>
              <a:t>classification technique</a:t>
            </a:r>
            <a:r>
              <a:rPr lang="en-US" sz="2000" b="1" dirty="0">
                <a:solidFill>
                  <a:srgbClr val="E7E6E6"/>
                </a:solidFill>
              </a:rPr>
              <a:t> based on Bayes’ Theorem with an assumption of independence among predictors. In simple terms, a Naive Bayes classifier assumes that the presence of a particular feature in a class is unrelated to the presence of any other feature.</a:t>
            </a:r>
          </a:p>
          <a:p>
            <a:pPr algn="ctr"/>
            <a:endParaRPr lang="en-US" sz="2000" b="1" dirty="0">
              <a:solidFill>
                <a:srgbClr val="E7E6E6"/>
              </a:solidFill>
            </a:endParaRPr>
          </a:p>
          <a:p>
            <a:pPr algn="ctr"/>
            <a:r>
              <a:rPr lang="en-US" sz="2000" dirty="0">
                <a:solidFill>
                  <a:srgbClr val="E7E6E6"/>
                </a:solidFill>
              </a:rPr>
              <a:t>Bayes theorem provides a way of calculating posterior probability P(</a:t>
            </a:r>
            <a:r>
              <a:rPr lang="en-US" sz="2000" dirty="0" err="1">
                <a:solidFill>
                  <a:srgbClr val="E7E6E6"/>
                </a:solidFill>
              </a:rPr>
              <a:t>c|x</a:t>
            </a:r>
            <a:r>
              <a:rPr lang="en-US" sz="2000" dirty="0">
                <a:solidFill>
                  <a:srgbClr val="E7E6E6"/>
                </a:solidFill>
              </a:rPr>
              <a:t>) from P(c), P(x) and P(</a:t>
            </a:r>
            <a:r>
              <a:rPr lang="en-US" sz="2000" dirty="0" err="1">
                <a:solidFill>
                  <a:srgbClr val="E7E6E6"/>
                </a:solidFill>
              </a:rPr>
              <a:t>x|c</a:t>
            </a:r>
            <a:r>
              <a:rPr lang="en-US" sz="2000" dirty="0">
                <a:solidFill>
                  <a:srgbClr val="E7E6E6"/>
                </a:solidFill>
              </a:rPr>
              <a:t>). Look at the equation below:</a:t>
            </a:r>
            <a:endParaRPr lang="en-IN" sz="2000" dirty="0">
              <a:solidFill>
                <a:srgbClr val="E7E6E6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E7E6E6"/>
                </a:solidFill>
              </a:rPr>
              <a:t>---Code Warriors---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563" y="3868748"/>
            <a:ext cx="3628197" cy="2164499"/>
          </a:xfrm>
          <a:prstGeom prst="roundRect">
            <a:avLst>
              <a:gd name="adj" fmla="val 1501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8010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231"/>
            <a:ext cx="7200000" cy="49107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5757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191B0E">
                  <a:alpha val="6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0" y="10275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E7E6E6"/>
                </a:solidFill>
              </a:rPr>
              <a:t>Naive Bayes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714317" y="655815"/>
            <a:ext cx="252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E7E6E6"/>
                </a:solidFill>
              </a:rPr>
              <a:t>---Code Warriors---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340430" y="1147187"/>
            <a:ext cx="7511140" cy="837847"/>
            <a:chOff x="2340430" y="1589312"/>
            <a:chExt cx="7511140" cy="900001"/>
          </a:xfrm>
        </p:grpSpPr>
        <p:grpSp>
          <p:nvGrpSpPr>
            <p:cNvPr id="19" name="Group 18"/>
            <p:cNvGrpSpPr/>
            <p:nvPr/>
          </p:nvGrpSpPr>
          <p:grpSpPr>
            <a:xfrm>
              <a:off x="2340430" y="1589312"/>
              <a:ext cx="7511140" cy="900001"/>
              <a:chOff x="2340430" y="1589312"/>
              <a:chExt cx="7511140" cy="900001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340430" y="1589312"/>
                <a:ext cx="7511140" cy="900001"/>
                <a:chOff x="2340430" y="1589312"/>
                <a:chExt cx="7511140" cy="900001"/>
              </a:xfrm>
            </p:grpSpPr>
            <p:sp>
              <p:nvSpPr>
                <p:cNvPr id="75" name="Freeform: Shape 12">
                  <a:extLst>
                    <a:ext uri="{FF2B5EF4-FFF2-40B4-BE49-F238E27FC236}">
                      <a16:creationId xmlns:a16="http://schemas.microsoft.com/office/drawing/2014/main" id="{472D68E6-9230-4428-988C-1A0A4A7DEE0C}"/>
                    </a:ext>
                  </a:extLst>
                </p:cNvPr>
                <p:cNvSpPr/>
                <p:nvPr/>
              </p:nvSpPr>
              <p:spPr>
                <a:xfrm flipV="1">
                  <a:off x="2340430" y="2039313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EA451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Freeform: Shape 11">
                  <a:extLst>
                    <a:ext uri="{FF2B5EF4-FFF2-40B4-BE49-F238E27FC236}">
                      <a16:creationId xmlns:a16="http://schemas.microsoft.com/office/drawing/2014/main" id="{42362CE1-69B9-4D2C-A02D-737D23D8420A}"/>
                    </a:ext>
                  </a:extLst>
                </p:cNvPr>
                <p:cNvSpPr/>
                <p:nvPr/>
              </p:nvSpPr>
              <p:spPr>
                <a:xfrm>
                  <a:off x="2340430" y="1589312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EE6C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AC91F9CE-20AF-4233-8F99-5FDF0B84344D}"/>
                    </a:ext>
                  </a:extLst>
                </p:cNvPr>
                <p:cNvGrpSpPr/>
                <p:nvPr/>
              </p:nvGrpSpPr>
              <p:grpSpPr>
                <a:xfrm>
                  <a:off x="9405256" y="1680085"/>
                  <a:ext cx="446314" cy="718455"/>
                  <a:chOff x="9492342" y="1680085"/>
                  <a:chExt cx="446314" cy="718455"/>
                </a:xfrm>
              </p:grpSpPr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2076C302-5C40-4D49-A489-5AE01218B2D4}"/>
                      </a:ext>
                    </a:extLst>
                  </p:cNvPr>
                  <p:cNvSpPr/>
                  <p:nvPr/>
                </p:nvSpPr>
                <p:spPr>
                  <a:xfrm>
                    <a:off x="9492342" y="2039312"/>
                    <a:ext cx="446313" cy="359228"/>
                  </a:xfrm>
                  <a:prstGeom prst="rect">
                    <a:avLst/>
                  </a:prstGeom>
                  <a:solidFill>
                    <a:srgbClr val="EA45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151D1627-B4AA-4B1E-96DE-61423E80C7E4}"/>
                      </a:ext>
                    </a:extLst>
                  </p:cNvPr>
                  <p:cNvSpPr/>
                  <p:nvPr/>
                </p:nvSpPr>
                <p:spPr>
                  <a:xfrm>
                    <a:off x="9492343" y="1680085"/>
                    <a:ext cx="446313" cy="359228"/>
                  </a:xfrm>
                  <a:prstGeom prst="rect">
                    <a:avLst/>
                  </a:prstGeom>
                  <a:solidFill>
                    <a:srgbClr val="EE6C4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92B818CB-84D0-45B6-AD01-BFFD467AE29B}"/>
                    </a:ext>
                  </a:extLst>
                </p:cNvPr>
                <p:cNvSpPr/>
                <p:nvPr/>
              </p:nvSpPr>
              <p:spPr>
                <a:xfrm>
                  <a:off x="2786743" y="1589313"/>
                  <a:ext cx="6618514" cy="9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14300" dist="38100" dir="2700000" algn="t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996F3B0E-8CE4-43F0-ADD0-5E0BB94B5DE7}"/>
                    </a:ext>
                  </a:extLst>
                </p:cNvPr>
                <p:cNvSpPr/>
                <p:nvPr/>
              </p:nvSpPr>
              <p:spPr>
                <a:xfrm>
                  <a:off x="2786743" y="2070756"/>
                  <a:ext cx="6618514" cy="418557"/>
                </a:xfrm>
                <a:prstGeom prst="rect">
                  <a:avLst/>
                </a:prstGeom>
                <a:solidFill>
                  <a:srgbClr val="ECEC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14350255-644A-47D3-8010-77B91F92D224}"/>
                    </a:ext>
                  </a:extLst>
                </p:cNvPr>
                <p:cNvGrpSpPr/>
                <p:nvPr/>
              </p:nvGrpSpPr>
              <p:grpSpPr>
                <a:xfrm>
                  <a:off x="2498743" y="1751312"/>
                  <a:ext cx="576000" cy="576000"/>
                  <a:chOff x="2585829" y="1765883"/>
                  <a:chExt cx="576000" cy="576000"/>
                </a:xfrm>
                <a:effectLst>
                  <a:outerShdw blurRad="1016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84" name="Oval 6">
                    <a:extLst>
                      <a:ext uri="{FF2B5EF4-FFF2-40B4-BE49-F238E27FC236}">
                        <a16:creationId xmlns:a16="http://schemas.microsoft.com/office/drawing/2014/main" id="{D9FA9821-DE51-4FC0-B045-09379DA8B820}"/>
                      </a:ext>
                    </a:extLst>
                  </p:cNvPr>
                  <p:cNvSpPr/>
                  <p:nvPr/>
                </p:nvSpPr>
                <p:spPr>
                  <a:xfrm>
                    <a:off x="2585829" y="2053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EA45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5" name="Oval 6">
                    <a:extLst>
                      <a:ext uri="{FF2B5EF4-FFF2-40B4-BE49-F238E27FC236}">
                        <a16:creationId xmlns:a16="http://schemas.microsoft.com/office/drawing/2014/main" id="{4D9EF632-A15F-4DA6-98FB-E19865B6DD94}"/>
                      </a:ext>
                    </a:extLst>
                  </p:cNvPr>
                  <p:cNvSpPr/>
                  <p:nvPr/>
                </p:nvSpPr>
                <p:spPr>
                  <a:xfrm flipV="1">
                    <a:off x="2585829" y="1765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EE6C4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86" name="Right Triangle 85">
                  <a:extLst>
                    <a:ext uri="{FF2B5EF4-FFF2-40B4-BE49-F238E27FC236}">
                      <a16:creationId xmlns:a16="http://schemas.microsoft.com/office/drawing/2014/main" id="{72695F52-C4AC-49AB-9027-1382E117D965}"/>
                    </a:ext>
                  </a:extLst>
                </p:cNvPr>
                <p:cNvSpPr/>
                <p:nvPr/>
              </p:nvSpPr>
              <p:spPr>
                <a:xfrm flipH="1" flipV="1">
                  <a:off x="3240430" y="1589312"/>
                  <a:ext cx="6164824" cy="900000"/>
                </a:xfrm>
                <a:prstGeom prst="rtTriangle">
                  <a:avLst/>
                </a:prstGeom>
                <a:solidFill>
                  <a:schemeClr val="tx1">
                    <a:alpha val="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3065094" y="1854264"/>
                <a:ext cx="6334404" cy="4297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sz="2000" dirty="0"/>
                  <a:t>from </a:t>
                </a:r>
                <a:r>
                  <a:rPr lang="en-IN" sz="2000" dirty="0" err="1"/>
                  <a:t>sklearn.naive_bayes</a:t>
                </a:r>
                <a:r>
                  <a:rPr lang="en-IN" sz="2000" dirty="0"/>
                  <a:t> import </a:t>
                </a:r>
                <a:r>
                  <a:rPr lang="en-IN" sz="2000" dirty="0" err="1"/>
                  <a:t>GaussianNB</a:t>
                </a:r>
                <a:endParaRPr lang="en-IN" sz="2000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483336" y="1802889"/>
              <a:ext cx="5817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5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340430" y="2786684"/>
            <a:ext cx="7511140" cy="837847"/>
            <a:chOff x="2340430" y="2689540"/>
            <a:chExt cx="7511140" cy="900001"/>
          </a:xfrm>
        </p:grpSpPr>
        <p:grpSp>
          <p:nvGrpSpPr>
            <p:cNvPr id="20" name="Group 19"/>
            <p:cNvGrpSpPr/>
            <p:nvPr/>
          </p:nvGrpSpPr>
          <p:grpSpPr>
            <a:xfrm>
              <a:off x="2340430" y="2689540"/>
              <a:ext cx="7511140" cy="900001"/>
              <a:chOff x="2340430" y="2689540"/>
              <a:chExt cx="7511140" cy="900001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340430" y="2689540"/>
                <a:ext cx="7511140" cy="900001"/>
                <a:chOff x="2340430" y="2689540"/>
                <a:chExt cx="7511140" cy="900001"/>
              </a:xfrm>
            </p:grpSpPr>
            <p:sp>
              <p:nvSpPr>
                <p:cNvPr id="91" name="Freeform: Shape 23">
                  <a:extLst>
                    <a:ext uri="{FF2B5EF4-FFF2-40B4-BE49-F238E27FC236}">
                      <a16:creationId xmlns:a16="http://schemas.microsoft.com/office/drawing/2014/main" id="{6665A732-804A-4612-ACC3-359266AC8B61}"/>
                    </a:ext>
                  </a:extLst>
                </p:cNvPr>
                <p:cNvSpPr/>
                <p:nvPr/>
              </p:nvSpPr>
              <p:spPr>
                <a:xfrm flipV="1">
                  <a:off x="2340430" y="3139541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ED5E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Freeform: Shape 24">
                  <a:extLst>
                    <a:ext uri="{FF2B5EF4-FFF2-40B4-BE49-F238E27FC236}">
                      <a16:creationId xmlns:a16="http://schemas.microsoft.com/office/drawing/2014/main" id="{E65EDFC2-9990-499A-8D4C-F46226240121}"/>
                    </a:ext>
                  </a:extLst>
                </p:cNvPr>
                <p:cNvSpPr/>
                <p:nvPr/>
              </p:nvSpPr>
              <p:spPr>
                <a:xfrm>
                  <a:off x="2340430" y="2689540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F38D6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3DD49375-D009-4DE3-BEFF-817FB52045DF}"/>
                    </a:ext>
                  </a:extLst>
                </p:cNvPr>
                <p:cNvGrpSpPr/>
                <p:nvPr/>
              </p:nvGrpSpPr>
              <p:grpSpPr>
                <a:xfrm>
                  <a:off x="9405256" y="2780313"/>
                  <a:ext cx="446314" cy="718455"/>
                  <a:chOff x="9492342" y="1680085"/>
                  <a:chExt cx="446314" cy="718455"/>
                </a:xfrm>
              </p:grpSpPr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DDB9BDDF-37BC-43CD-8A11-EDEC7F53DC90}"/>
                      </a:ext>
                    </a:extLst>
                  </p:cNvPr>
                  <p:cNvSpPr/>
                  <p:nvPr/>
                </p:nvSpPr>
                <p:spPr>
                  <a:xfrm>
                    <a:off x="9492342" y="2039312"/>
                    <a:ext cx="446313" cy="359228"/>
                  </a:xfrm>
                  <a:prstGeom prst="rect">
                    <a:avLst/>
                  </a:prstGeom>
                  <a:solidFill>
                    <a:srgbClr val="ED5E2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8D4FF82A-8A88-473D-9152-D6A241B2BC01}"/>
                      </a:ext>
                    </a:extLst>
                  </p:cNvPr>
                  <p:cNvSpPr/>
                  <p:nvPr/>
                </p:nvSpPr>
                <p:spPr>
                  <a:xfrm>
                    <a:off x="9492343" y="1680085"/>
                    <a:ext cx="446313" cy="359228"/>
                  </a:xfrm>
                  <a:prstGeom prst="rect">
                    <a:avLst/>
                  </a:prstGeom>
                  <a:solidFill>
                    <a:srgbClr val="F38D6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60EE518F-D178-499C-87ED-F6EB172D5C76}"/>
                    </a:ext>
                  </a:extLst>
                </p:cNvPr>
                <p:cNvSpPr/>
                <p:nvPr/>
              </p:nvSpPr>
              <p:spPr>
                <a:xfrm>
                  <a:off x="2786743" y="2689541"/>
                  <a:ext cx="6618514" cy="9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14300" dist="38100" dir="2700000" algn="t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9BE064E8-C57C-48A4-A9B7-A9E76DE9D168}"/>
                    </a:ext>
                  </a:extLst>
                </p:cNvPr>
                <p:cNvSpPr/>
                <p:nvPr/>
              </p:nvSpPr>
              <p:spPr>
                <a:xfrm>
                  <a:off x="2786743" y="3170984"/>
                  <a:ext cx="6618514" cy="418557"/>
                </a:xfrm>
                <a:prstGeom prst="rect">
                  <a:avLst/>
                </a:prstGeom>
                <a:solidFill>
                  <a:srgbClr val="ECEC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8647C9D9-E21D-4454-ADBA-212E208C5272}"/>
                    </a:ext>
                  </a:extLst>
                </p:cNvPr>
                <p:cNvGrpSpPr/>
                <p:nvPr/>
              </p:nvGrpSpPr>
              <p:grpSpPr>
                <a:xfrm>
                  <a:off x="2498743" y="2851540"/>
                  <a:ext cx="576000" cy="576000"/>
                  <a:chOff x="2585829" y="1765883"/>
                  <a:chExt cx="576000" cy="576000"/>
                </a:xfrm>
                <a:effectLst>
                  <a:outerShdw blurRad="1016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99" name="Oval 6">
                    <a:extLst>
                      <a:ext uri="{FF2B5EF4-FFF2-40B4-BE49-F238E27FC236}">
                        <a16:creationId xmlns:a16="http://schemas.microsoft.com/office/drawing/2014/main" id="{B90D534A-EB87-4F59-8EE3-B0636174E5BA}"/>
                      </a:ext>
                    </a:extLst>
                  </p:cNvPr>
                  <p:cNvSpPr/>
                  <p:nvPr/>
                </p:nvSpPr>
                <p:spPr>
                  <a:xfrm>
                    <a:off x="2585829" y="2053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ED5E2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00" name="Oval 6">
                    <a:extLst>
                      <a:ext uri="{FF2B5EF4-FFF2-40B4-BE49-F238E27FC236}">
                        <a16:creationId xmlns:a16="http://schemas.microsoft.com/office/drawing/2014/main" id="{47872A78-7C92-49F8-9F78-32990652CBC3}"/>
                      </a:ext>
                    </a:extLst>
                  </p:cNvPr>
                  <p:cNvSpPr/>
                  <p:nvPr/>
                </p:nvSpPr>
                <p:spPr>
                  <a:xfrm flipV="1">
                    <a:off x="2585829" y="1765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F38D6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01" name="Right Triangle 100">
                  <a:extLst>
                    <a:ext uri="{FF2B5EF4-FFF2-40B4-BE49-F238E27FC236}">
                      <a16:creationId xmlns:a16="http://schemas.microsoft.com/office/drawing/2014/main" id="{2F3FFA52-5D39-423C-AC0B-3E3FB7FB78FE}"/>
                    </a:ext>
                  </a:extLst>
                </p:cNvPr>
                <p:cNvSpPr/>
                <p:nvPr/>
              </p:nvSpPr>
              <p:spPr>
                <a:xfrm flipH="1" flipV="1">
                  <a:off x="3240430" y="2689540"/>
                  <a:ext cx="6164824" cy="900000"/>
                </a:xfrm>
                <a:prstGeom prst="rtTriangle">
                  <a:avLst/>
                </a:prstGeom>
                <a:solidFill>
                  <a:schemeClr val="tx1">
                    <a:alpha val="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6" name="Rectangle 15"/>
              <p:cNvSpPr/>
              <p:nvPr/>
            </p:nvSpPr>
            <p:spPr>
              <a:xfrm>
                <a:off x="3071864" y="2920935"/>
                <a:ext cx="6327634" cy="4297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sz="2000" dirty="0"/>
                  <a:t>model = </a:t>
                </a:r>
                <a:r>
                  <a:rPr lang="en-IN" sz="2000" dirty="0" err="1"/>
                  <a:t>GaussianNB</a:t>
                </a:r>
                <a:r>
                  <a:rPr lang="en-IN" sz="2000" dirty="0"/>
                  <a:t>()</a:t>
                </a:r>
              </a:p>
            </p:txBody>
          </p:sp>
        </p:grpSp>
        <p:sp>
          <p:nvSpPr>
            <p:cNvPr id="136" name="TextBox 135"/>
            <p:cNvSpPr txBox="1"/>
            <p:nvPr/>
          </p:nvSpPr>
          <p:spPr>
            <a:xfrm>
              <a:off x="2495863" y="2899339"/>
              <a:ext cx="5817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5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340430" y="4635096"/>
            <a:ext cx="7511140" cy="837847"/>
            <a:chOff x="2340430" y="3806033"/>
            <a:chExt cx="7511140" cy="900001"/>
          </a:xfrm>
        </p:grpSpPr>
        <p:grpSp>
          <p:nvGrpSpPr>
            <p:cNvPr id="21" name="Group 20"/>
            <p:cNvGrpSpPr/>
            <p:nvPr/>
          </p:nvGrpSpPr>
          <p:grpSpPr>
            <a:xfrm>
              <a:off x="2340430" y="3806033"/>
              <a:ext cx="7511140" cy="900001"/>
              <a:chOff x="2340430" y="3806033"/>
              <a:chExt cx="7511140" cy="900001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340430" y="3806033"/>
                <a:ext cx="7511140" cy="900001"/>
                <a:chOff x="2340430" y="3806033"/>
                <a:chExt cx="7511140" cy="900001"/>
              </a:xfrm>
            </p:grpSpPr>
            <p:sp>
              <p:nvSpPr>
                <p:cNvPr id="106" name="Freeform: Shape 38">
                  <a:extLst>
                    <a:ext uri="{FF2B5EF4-FFF2-40B4-BE49-F238E27FC236}">
                      <a16:creationId xmlns:a16="http://schemas.microsoft.com/office/drawing/2014/main" id="{4B0906C9-6D59-49D9-9A09-A141EE076BCD}"/>
                    </a:ext>
                  </a:extLst>
                </p:cNvPr>
                <p:cNvSpPr/>
                <p:nvPr/>
              </p:nvSpPr>
              <p:spPr>
                <a:xfrm flipV="1">
                  <a:off x="2340430" y="4256034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4A20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Freeform: Shape 39">
                  <a:extLst>
                    <a:ext uri="{FF2B5EF4-FFF2-40B4-BE49-F238E27FC236}">
                      <a16:creationId xmlns:a16="http://schemas.microsoft.com/office/drawing/2014/main" id="{F06C58DD-882A-48A3-9D4A-0C7F971E05DF}"/>
                    </a:ext>
                  </a:extLst>
                </p:cNvPr>
                <p:cNvSpPr/>
                <p:nvPr/>
              </p:nvSpPr>
              <p:spPr>
                <a:xfrm>
                  <a:off x="2340430" y="3806033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662C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D09449A0-9A16-4B11-93E8-42DFFDB5A6F4}"/>
                    </a:ext>
                  </a:extLst>
                </p:cNvPr>
                <p:cNvGrpSpPr/>
                <p:nvPr/>
              </p:nvGrpSpPr>
              <p:grpSpPr>
                <a:xfrm>
                  <a:off x="9405256" y="3896806"/>
                  <a:ext cx="446314" cy="718455"/>
                  <a:chOff x="9492342" y="1680085"/>
                  <a:chExt cx="446314" cy="718455"/>
                </a:xfrm>
              </p:grpSpPr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9F7AF852-A298-4115-B0E9-C3777D077AB1}"/>
                      </a:ext>
                    </a:extLst>
                  </p:cNvPr>
                  <p:cNvSpPr/>
                  <p:nvPr/>
                </p:nvSpPr>
                <p:spPr>
                  <a:xfrm>
                    <a:off x="9492342" y="2039312"/>
                    <a:ext cx="446313" cy="359228"/>
                  </a:xfrm>
                  <a:prstGeom prst="rect">
                    <a:avLst/>
                  </a:prstGeom>
                  <a:solidFill>
                    <a:srgbClr val="4A206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312756CC-B062-494C-BAE1-8A3A92014181}"/>
                      </a:ext>
                    </a:extLst>
                  </p:cNvPr>
                  <p:cNvSpPr/>
                  <p:nvPr/>
                </p:nvSpPr>
                <p:spPr>
                  <a:xfrm>
                    <a:off x="9492343" y="1680085"/>
                    <a:ext cx="446313" cy="359228"/>
                  </a:xfrm>
                  <a:prstGeom prst="rect">
                    <a:avLst/>
                  </a:prstGeom>
                  <a:solidFill>
                    <a:srgbClr val="662C9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B8321B15-9CD6-494D-B209-A1A60EBC12BD}"/>
                    </a:ext>
                  </a:extLst>
                </p:cNvPr>
                <p:cNvSpPr/>
                <p:nvPr/>
              </p:nvSpPr>
              <p:spPr>
                <a:xfrm>
                  <a:off x="2786743" y="3806034"/>
                  <a:ext cx="6618514" cy="9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14300" dist="38100" dir="2700000" algn="t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87EB2EA7-8C1F-4516-A386-615EC185EA48}"/>
                    </a:ext>
                  </a:extLst>
                </p:cNvPr>
                <p:cNvSpPr/>
                <p:nvPr/>
              </p:nvSpPr>
              <p:spPr>
                <a:xfrm>
                  <a:off x="2786743" y="4287477"/>
                  <a:ext cx="6618514" cy="418557"/>
                </a:xfrm>
                <a:prstGeom prst="rect">
                  <a:avLst/>
                </a:prstGeom>
                <a:solidFill>
                  <a:srgbClr val="ECEC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9D8C5A5C-03D0-40BC-AAB6-D4916576EFC7}"/>
                    </a:ext>
                  </a:extLst>
                </p:cNvPr>
                <p:cNvGrpSpPr/>
                <p:nvPr/>
              </p:nvGrpSpPr>
              <p:grpSpPr>
                <a:xfrm>
                  <a:off x="2498743" y="3968033"/>
                  <a:ext cx="576000" cy="576000"/>
                  <a:chOff x="2585829" y="1765883"/>
                  <a:chExt cx="576000" cy="576000"/>
                </a:xfrm>
                <a:effectLst>
                  <a:outerShdw blurRad="1016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14" name="Oval 6">
                    <a:extLst>
                      <a:ext uri="{FF2B5EF4-FFF2-40B4-BE49-F238E27FC236}">
                        <a16:creationId xmlns:a16="http://schemas.microsoft.com/office/drawing/2014/main" id="{BB9AD4F4-F132-4B7B-B732-552E36A33876}"/>
                      </a:ext>
                    </a:extLst>
                  </p:cNvPr>
                  <p:cNvSpPr/>
                  <p:nvPr/>
                </p:nvSpPr>
                <p:spPr>
                  <a:xfrm>
                    <a:off x="2585829" y="2053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4A206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5" name="Oval 6">
                    <a:extLst>
                      <a:ext uri="{FF2B5EF4-FFF2-40B4-BE49-F238E27FC236}">
                        <a16:creationId xmlns:a16="http://schemas.microsoft.com/office/drawing/2014/main" id="{D20B31FB-AB9D-4F20-BD45-2FF481CEE3FA}"/>
                      </a:ext>
                    </a:extLst>
                  </p:cNvPr>
                  <p:cNvSpPr/>
                  <p:nvPr/>
                </p:nvSpPr>
                <p:spPr>
                  <a:xfrm flipV="1">
                    <a:off x="2585829" y="1765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662C9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16" name="Right Triangle 115">
                  <a:extLst>
                    <a:ext uri="{FF2B5EF4-FFF2-40B4-BE49-F238E27FC236}">
                      <a16:creationId xmlns:a16="http://schemas.microsoft.com/office/drawing/2014/main" id="{1245FB54-E0EE-42D1-BFD7-B4FEA5EDD8F5}"/>
                    </a:ext>
                  </a:extLst>
                </p:cNvPr>
                <p:cNvSpPr/>
                <p:nvPr/>
              </p:nvSpPr>
              <p:spPr>
                <a:xfrm flipH="1" flipV="1">
                  <a:off x="3240430" y="3806033"/>
                  <a:ext cx="6164824" cy="900000"/>
                </a:xfrm>
                <a:prstGeom prst="rtTriangle">
                  <a:avLst/>
                </a:prstGeom>
                <a:solidFill>
                  <a:schemeClr val="tx1">
                    <a:alpha val="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7" name="Rectangle 16"/>
              <p:cNvSpPr/>
              <p:nvPr/>
            </p:nvSpPr>
            <p:spPr>
              <a:xfrm>
                <a:off x="4524891" y="4065315"/>
                <a:ext cx="2805512" cy="429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2000" dirty="0" err="1"/>
                  <a:t>model.fit</a:t>
                </a:r>
                <a:r>
                  <a:rPr lang="en-IN" sz="2000" dirty="0"/>
                  <a:t>(</a:t>
                </a:r>
                <a:r>
                  <a:rPr lang="en-IN" sz="2000" dirty="0" err="1"/>
                  <a:t>train_x,train_y</a:t>
                </a:r>
                <a:r>
                  <a:rPr lang="en-IN" sz="2000" dirty="0"/>
                  <a:t>)</a:t>
                </a:r>
              </a:p>
            </p:txBody>
          </p:sp>
        </p:grpSp>
        <p:sp>
          <p:nvSpPr>
            <p:cNvPr id="137" name="TextBox 136"/>
            <p:cNvSpPr txBox="1"/>
            <p:nvPr/>
          </p:nvSpPr>
          <p:spPr>
            <a:xfrm>
              <a:off x="2490106" y="4013465"/>
              <a:ext cx="5817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5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758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97" y="0"/>
            <a:ext cx="953209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8461" y="0"/>
            <a:ext cx="12192000" cy="6858000"/>
          </a:xfrm>
          <a:prstGeom prst="rect">
            <a:avLst/>
          </a:prstGeom>
          <a:gradFill>
            <a:gsLst>
              <a:gs pos="100000">
                <a:schemeClr val="tx1"/>
              </a:gs>
              <a:gs pos="0">
                <a:srgbClr val="191B0E">
                  <a:alpha val="76000"/>
                </a:srgb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500" dirty="0"/>
          </a:p>
        </p:txBody>
      </p:sp>
      <p:sp>
        <p:nvSpPr>
          <p:cNvPr id="11" name="Rectangle 10"/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E7E6E6"/>
                </a:solidFill>
              </a:rPr>
              <a:t>---Code Warriors---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-2275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E7E6E6"/>
                </a:solidFill>
              </a:rPr>
              <a:t>Naive Bayes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777069" y="503414"/>
            <a:ext cx="252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971498" y="623540"/>
            <a:ext cx="0" cy="5220000"/>
          </a:xfrm>
          <a:prstGeom prst="line">
            <a:avLst/>
          </a:prstGeom>
          <a:ln>
            <a:solidFill>
              <a:srgbClr val="E7E6E6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0" y="757155"/>
            <a:ext cx="61582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Advantages</a:t>
            </a:r>
            <a:endParaRPr lang="en-IN" sz="25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71498" y="757155"/>
            <a:ext cx="61582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Dis-Advantages</a:t>
            </a:r>
            <a:endParaRPr lang="en-IN" sz="25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2376" y="1485183"/>
            <a:ext cx="516367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rgbClr val="E7E6E6"/>
                </a:solidFill>
              </a:rPr>
              <a:t>It is easy and fast to predict class of test data set. It also perform well in multi class prediction</a:t>
            </a:r>
            <a:br>
              <a:rPr lang="en-US" sz="2000" b="1" dirty="0">
                <a:solidFill>
                  <a:srgbClr val="E7E6E6"/>
                </a:solidFill>
              </a:rPr>
            </a:br>
            <a:endParaRPr lang="en-US" sz="2000" b="1" dirty="0">
              <a:solidFill>
                <a:srgbClr val="E7E6E6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000" b="1" dirty="0">
              <a:solidFill>
                <a:srgbClr val="E7E6E6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000" b="1" dirty="0">
              <a:solidFill>
                <a:srgbClr val="E7E6E6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000" b="1" dirty="0">
              <a:solidFill>
                <a:srgbClr val="E7E6E6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000" b="1" dirty="0">
              <a:solidFill>
                <a:srgbClr val="E7E6E6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000" b="1" dirty="0">
              <a:solidFill>
                <a:srgbClr val="E7E6E6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rgbClr val="E7E6E6"/>
                </a:solidFill>
              </a:rPr>
              <a:t>When assumption of independence holds, a Naive Bayes classifier performs better compare to other models like logistic regression and you need less training data</a:t>
            </a:r>
            <a:r>
              <a:rPr lang="en-US" sz="2000" b="1" dirty="0">
                <a:solidFill>
                  <a:srgbClr val="E7E6E6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sz="2000" b="1" dirty="0">
              <a:solidFill>
                <a:srgbClr val="E7E6E6"/>
              </a:solidFill>
            </a:endParaRPr>
          </a:p>
          <a:p>
            <a:endParaRPr lang="en-US" sz="2000" b="1" dirty="0">
              <a:solidFill>
                <a:srgbClr val="E7E6E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22392" y="1485183"/>
            <a:ext cx="5752132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rgbClr val="E7E6E6"/>
                </a:solidFill>
              </a:rPr>
              <a:t>If categorical variable has a category (in test data set), which was not observed in training data set, then model will assign a 0 (zero) probability and will be unable to make a prediction. This is often known as “Zero Frequency”. To solve this, we can use the smoothing technique. One of the simplest smoothing techniques is called Laplace estimation.</a:t>
            </a:r>
            <a:r>
              <a:rPr lang="en-US" sz="1900" b="1" dirty="0">
                <a:solidFill>
                  <a:srgbClr val="E7E6E6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sz="1900" b="1" dirty="0">
              <a:solidFill>
                <a:srgbClr val="E7E6E6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rgbClr val="E7E6E6"/>
                </a:solidFill>
              </a:rPr>
              <a:t>Another limitation of </a:t>
            </a:r>
            <a:r>
              <a:rPr lang="en-US" sz="2000" u="sng" dirty="0">
                <a:solidFill>
                  <a:srgbClr val="E7E6E6"/>
                </a:solidFill>
                <a:hlinkClick r:id="rId3"/>
              </a:rPr>
              <a:t>Naive Bayes</a:t>
            </a:r>
            <a:r>
              <a:rPr lang="en-US" sz="2000" dirty="0">
                <a:solidFill>
                  <a:srgbClr val="E7E6E6"/>
                </a:solidFill>
              </a:rPr>
              <a:t> is the assumption of independent predictors. In real life, it is almost impossible that we get a set of predictors which are completely independent.</a:t>
            </a:r>
            <a:r>
              <a:rPr lang="en-US" sz="1900" b="1" dirty="0">
                <a:solidFill>
                  <a:srgbClr val="E7E6E6"/>
                </a:solidFill>
              </a:rPr>
              <a:t>.</a:t>
            </a:r>
          </a:p>
          <a:p>
            <a:endParaRPr lang="en-US" sz="1900" b="1" dirty="0">
              <a:solidFill>
                <a:srgbClr val="E7E6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3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97" y="0"/>
            <a:ext cx="953209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chemeClr val="tx1"/>
              </a:gs>
              <a:gs pos="0">
                <a:srgbClr val="191B0E">
                  <a:alpha val="76000"/>
                </a:srgb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E7E6E6"/>
                </a:solidFill>
              </a:rPr>
              <a:t>---Code Warriors---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10275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Applications of Naïve Bayes</a:t>
            </a:r>
            <a:endParaRPr lang="en-IN" sz="30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013213" y="767787"/>
            <a:ext cx="612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3">
            <a:extLst>
              <a:ext uri="{FF2B5EF4-FFF2-40B4-BE49-F238E27FC236}">
                <a16:creationId xmlns:a16="http://schemas.microsoft.com/office/drawing/2014/main" id="{7772DC68-ECD8-4A9E-B5C1-04A0E3B8D3C4}"/>
              </a:ext>
            </a:extLst>
          </p:cNvPr>
          <p:cNvSpPr/>
          <p:nvPr/>
        </p:nvSpPr>
        <p:spPr>
          <a:xfrm>
            <a:off x="883920" y="716883"/>
            <a:ext cx="10424160" cy="75965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381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4">
            <a:extLst>
              <a:ext uri="{FF2B5EF4-FFF2-40B4-BE49-F238E27FC236}">
                <a16:creationId xmlns:a16="http://schemas.microsoft.com/office/drawing/2014/main" id="{0C1DC683-D8C3-47A7-A59C-BD843ECB15E7}"/>
              </a:ext>
            </a:extLst>
          </p:cNvPr>
          <p:cNvSpPr/>
          <p:nvPr/>
        </p:nvSpPr>
        <p:spPr>
          <a:xfrm>
            <a:off x="1211943" y="922539"/>
            <a:ext cx="9768114" cy="348342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07FF938-5070-4BD2-AA99-A39EAD0261EB}"/>
              </a:ext>
            </a:extLst>
          </p:cNvPr>
          <p:cNvGrpSpPr/>
          <p:nvPr/>
        </p:nvGrpSpPr>
        <p:grpSpPr>
          <a:xfrm>
            <a:off x="2957194" y="716883"/>
            <a:ext cx="2194560" cy="4422343"/>
            <a:chOff x="2957194" y="604911"/>
            <a:chExt cx="2194560" cy="442234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28D802A-8900-4093-85AE-C5B968360B3F}"/>
                </a:ext>
              </a:extLst>
            </p:cNvPr>
            <p:cNvGrpSpPr/>
            <p:nvPr/>
          </p:nvGrpSpPr>
          <p:grpSpPr>
            <a:xfrm>
              <a:off x="2957194" y="604911"/>
              <a:ext cx="2194560" cy="4422343"/>
              <a:chOff x="2957194" y="604911"/>
              <a:chExt cx="2194560" cy="4422343"/>
            </a:xfrm>
          </p:grpSpPr>
          <p:sp>
            <p:nvSpPr>
              <p:cNvPr id="36" name="Freeform: Shape 52">
                <a:extLst>
                  <a:ext uri="{FF2B5EF4-FFF2-40B4-BE49-F238E27FC236}">
                    <a16:creationId xmlns:a16="http://schemas.microsoft.com/office/drawing/2014/main" id="{BFF01B3C-7948-407D-B99E-C93A08C5E730}"/>
                  </a:ext>
                </a:extLst>
              </p:cNvPr>
              <p:cNvSpPr/>
              <p:nvPr/>
            </p:nvSpPr>
            <p:spPr>
              <a:xfrm flipH="1">
                <a:off x="4026889" y="2803925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Freeform: Shape 8">
                <a:extLst>
                  <a:ext uri="{FF2B5EF4-FFF2-40B4-BE49-F238E27FC236}">
                    <a16:creationId xmlns:a16="http://schemas.microsoft.com/office/drawing/2014/main" id="{BEE4B28C-68B1-4871-819C-428B107B144A}"/>
                  </a:ext>
                </a:extLst>
              </p:cNvPr>
              <p:cNvSpPr/>
              <p:nvPr/>
            </p:nvSpPr>
            <p:spPr>
              <a:xfrm>
                <a:off x="2957194" y="2832694"/>
                <a:ext cx="2194560" cy="2194560"/>
              </a:xfrm>
              <a:custGeom>
                <a:avLst/>
                <a:gdLst>
                  <a:gd name="connsiteX0" fmla="*/ 1097280 w 2194560"/>
                  <a:gd name="connsiteY0" fmla="*/ 118568 h 2194560"/>
                  <a:gd name="connsiteX1" fmla="*/ 981165 w 2194560"/>
                  <a:gd name="connsiteY1" fmla="*/ 234683 h 2194560"/>
                  <a:gd name="connsiteX2" fmla="*/ 1097280 w 2194560"/>
                  <a:gd name="connsiteY2" fmla="*/ 350798 h 2194560"/>
                  <a:gd name="connsiteX3" fmla="*/ 1213395 w 2194560"/>
                  <a:gd name="connsiteY3" fmla="*/ 234683 h 2194560"/>
                  <a:gd name="connsiteX4" fmla="*/ 1097280 w 2194560"/>
                  <a:gd name="connsiteY4" fmla="*/ 118568 h 2194560"/>
                  <a:gd name="connsiteX5" fmla="*/ 1097280 w 2194560"/>
                  <a:gd name="connsiteY5" fmla="*/ 0 h 2194560"/>
                  <a:gd name="connsiteX6" fmla="*/ 2194560 w 2194560"/>
                  <a:gd name="connsiteY6" fmla="*/ 1097280 h 2194560"/>
                  <a:gd name="connsiteX7" fmla="*/ 1097280 w 2194560"/>
                  <a:gd name="connsiteY7" fmla="*/ 2194560 h 2194560"/>
                  <a:gd name="connsiteX8" fmla="*/ 0 w 2194560"/>
                  <a:gd name="connsiteY8" fmla="*/ 1097280 h 2194560"/>
                  <a:gd name="connsiteX9" fmla="*/ 1097280 w 2194560"/>
                  <a:gd name="connsiteY9" fmla="*/ 0 h 2194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94560" h="2194560">
                    <a:moveTo>
                      <a:pt x="1097280" y="118568"/>
                    </a:moveTo>
                    <a:cubicBezTo>
                      <a:pt x="1033151" y="118568"/>
                      <a:pt x="981165" y="170554"/>
                      <a:pt x="981165" y="234683"/>
                    </a:cubicBezTo>
                    <a:cubicBezTo>
                      <a:pt x="981165" y="298812"/>
                      <a:pt x="1033151" y="350798"/>
                      <a:pt x="1097280" y="350798"/>
                    </a:cubicBezTo>
                    <a:cubicBezTo>
                      <a:pt x="1161409" y="350798"/>
                      <a:pt x="1213395" y="298812"/>
                      <a:pt x="1213395" y="234683"/>
                    </a:cubicBezTo>
                    <a:cubicBezTo>
                      <a:pt x="1213395" y="170554"/>
                      <a:pt x="1161409" y="118568"/>
                      <a:pt x="1097280" y="118568"/>
                    </a:cubicBezTo>
                    <a:close/>
                    <a:moveTo>
                      <a:pt x="1097280" y="0"/>
                    </a:moveTo>
                    <a:cubicBezTo>
                      <a:pt x="1703291" y="0"/>
                      <a:pt x="2194560" y="491269"/>
                      <a:pt x="2194560" y="1097280"/>
                    </a:cubicBezTo>
                    <a:cubicBezTo>
                      <a:pt x="2194560" y="1703291"/>
                      <a:pt x="1703291" y="2194560"/>
                      <a:pt x="1097280" y="2194560"/>
                    </a:cubicBezTo>
                    <a:cubicBezTo>
                      <a:pt x="491269" y="2194560"/>
                      <a:pt x="0" y="1703291"/>
                      <a:pt x="0" y="1097280"/>
                    </a:cubicBezTo>
                    <a:cubicBezTo>
                      <a:pt x="0" y="491269"/>
                      <a:pt x="491269" y="0"/>
                      <a:pt x="1097280" y="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F9900">
                      <a:alpha val="50000"/>
                    </a:srgbClr>
                  </a:gs>
                  <a:gs pos="0">
                    <a:srgbClr val="FFCC00">
                      <a:alpha val="70000"/>
                    </a:srgbClr>
                  </a:gs>
                </a:gsLst>
                <a:lin ang="5400000" scaled="1"/>
                <a:tileRect/>
              </a:gradFill>
              <a:ln>
                <a:gradFill>
                  <a:gsLst>
                    <a:gs pos="0">
                      <a:srgbClr val="FF9900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8600000" scaled="0"/>
                </a:gradFill>
              </a:ln>
              <a:effectLst>
                <a:reflection blurRad="6350" stA="50000" endA="300" endPos="41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797F9E2-AA8F-474C-A370-5AC9236EBED4}"/>
                  </a:ext>
                </a:extLst>
              </p:cNvPr>
              <p:cNvGrpSpPr/>
              <p:nvPr/>
            </p:nvGrpSpPr>
            <p:grpSpPr>
              <a:xfrm>
                <a:off x="3674647" y="604911"/>
                <a:ext cx="759655" cy="759655"/>
                <a:chOff x="3275875" y="604911"/>
                <a:chExt cx="759655" cy="759655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E4163879-ABAA-4544-B016-BB09E5FCCEC6}"/>
                    </a:ext>
                  </a:extLst>
                </p:cNvPr>
                <p:cNvSpPr/>
                <p:nvPr/>
              </p:nvSpPr>
              <p:spPr>
                <a:xfrm>
                  <a:off x="3275875" y="604911"/>
                  <a:ext cx="759655" cy="7596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834B1B57-FB35-4E14-8B2F-DF7CC19830AA}"/>
                    </a:ext>
                  </a:extLst>
                </p:cNvPr>
                <p:cNvSpPr/>
                <p:nvPr/>
              </p:nvSpPr>
              <p:spPr>
                <a:xfrm>
                  <a:off x="3412476" y="741512"/>
                  <a:ext cx="486452" cy="486452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F9900">
                        <a:alpha val="50000"/>
                      </a:srgbClr>
                    </a:gs>
                    <a:gs pos="0">
                      <a:srgbClr val="FFCC00">
                        <a:alpha val="70000"/>
                      </a:srgbClr>
                    </a:gs>
                  </a:gsLst>
                  <a:lin ang="5400000" scaled="1"/>
                  <a:tileRect/>
                </a:gradFill>
                <a:ln>
                  <a:gradFill>
                    <a:gsLst>
                      <a:gs pos="0">
                        <a:srgbClr val="FF9900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86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3756914D-1821-44E7-81E1-CE3DDFB73C39}"/>
                  </a:ext>
                </a:extLst>
              </p:cNvPr>
              <p:cNvCxnSpPr>
                <a:cxnSpLocks/>
                <a:stCxn id="43" idx="4"/>
                <a:endCxn id="37" idx="5"/>
              </p:cNvCxnSpPr>
              <p:nvPr/>
            </p:nvCxnSpPr>
            <p:spPr>
              <a:xfrm flipH="1">
                <a:off x="4054474" y="1364566"/>
                <a:ext cx="1" cy="1468128"/>
              </a:xfrm>
              <a:prstGeom prst="line">
                <a:avLst/>
              </a:prstGeom>
              <a:ln w="12700">
                <a:solidFill>
                  <a:srgbClr val="E7E6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Freeform: Shape 53">
                <a:extLst>
                  <a:ext uri="{FF2B5EF4-FFF2-40B4-BE49-F238E27FC236}">
                    <a16:creationId xmlns:a16="http://schemas.microsoft.com/office/drawing/2014/main" id="{0AF792A8-00D2-4999-8B38-71B04C28E7C9}"/>
                  </a:ext>
                </a:extLst>
              </p:cNvPr>
              <p:cNvSpPr/>
              <p:nvPr/>
            </p:nvSpPr>
            <p:spPr>
              <a:xfrm>
                <a:off x="4049549" y="2803925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241E3357-6290-4492-B2EC-314BE3D13D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10731" y="2765155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9C9112D2-8ADF-4D34-A4CF-6E3032134A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07487" y="2747323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4" name="Graphic 84" descr="Sign Language">
              <a:extLst>
                <a:ext uri="{FF2B5EF4-FFF2-40B4-BE49-F238E27FC236}">
                  <a16:creationId xmlns:a16="http://schemas.microsoft.com/office/drawing/2014/main" id="{9E5F0913-BDE2-4CA9-8AB2-D57C74BF6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89111" y="3973510"/>
              <a:ext cx="914400" cy="91440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5CBDD67-882F-4883-A96A-C9BB6B229C08}"/>
                </a:ext>
              </a:extLst>
            </p:cNvPr>
            <p:cNvSpPr txBox="1"/>
            <p:nvPr/>
          </p:nvSpPr>
          <p:spPr>
            <a:xfrm>
              <a:off x="3115603" y="3180490"/>
              <a:ext cx="18337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E7E6E6"/>
                  </a:solidFill>
                </a:rPr>
                <a:t>Text classification/ Spam Filtering/ Sentiment Analysis</a:t>
              </a:r>
              <a:endParaRPr lang="en-US" sz="1600" dirty="0">
                <a:solidFill>
                  <a:srgbClr val="E7E6E6"/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8A578C9-EEDC-4B2F-A52A-7BE4C42C358B}"/>
              </a:ext>
            </a:extLst>
          </p:cNvPr>
          <p:cNvGrpSpPr/>
          <p:nvPr/>
        </p:nvGrpSpPr>
        <p:grpSpPr>
          <a:xfrm>
            <a:off x="7113346" y="716883"/>
            <a:ext cx="2194560" cy="4283056"/>
            <a:chOff x="7113346" y="604911"/>
            <a:chExt cx="2194560" cy="4283056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77BE62B-2115-46DA-BEC9-7FAF09C758B3}"/>
                </a:ext>
              </a:extLst>
            </p:cNvPr>
            <p:cNvGrpSpPr/>
            <p:nvPr/>
          </p:nvGrpSpPr>
          <p:grpSpPr>
            <a:xfrm>
              <a:off x="7113346" y="604911"/>
              <a:ext cx="2194560" cy="4283056"/>
              <a:chOff x="7113346" y="604911"/>
              <a:chExt cx="2194560" cy="4283056"/>
            </a:xfrm>
          </p:grpSpPr>
          <p:sp>
            <p:nvSpPr>
              <p:cNvPr id="62" name="Freeform: Shape 63">
                <a:extLst>
                  <a:ext uri="{FF2B5EF4-FFF2-40B4-BE49-F238E27FC236}">
                    <a16:creationId xmlns:a16="http://schemas.microsoft.com/office/drawing/2014/main" id="{596FA47F-50CE-4037-BC85-37BC508D4916}"/>
                  </a:ext>
                </a:extLst>
              </p:cNvPr>
              <p:cNvSpPr/>
              <p:nvPr/>
            </p:nvSpPr>
            <p:spPr>
              <a:xfrm flipH="1">
                <a:off x="8183041" y="2692938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Freeform: Shape 10">
                <a:extLst>
                  <a:ext uri="{FF2B5EF4-FFF2-40B4-BE49-F238E27FC236}">
                    <a16:creationId xmlns:a16="http://schemas.microsoft.com/office/drawing/2014/main" id="{401A764A-8F8B-45FD-B5AE-A1A57A1FB6D6}"/>
                  </a:ext>
                </a:extLst>
              </p:cNvPr>
              <p:cNvSpPr/>
              <p:nvPr/>
            </p:nvSpPr>
            <p:spPr>
              <a:xfrm>
                <a:off x="7113346" y="2693407"/>
                <a:ext cx="2194560" cy="2194560"/>
              </a:xfrm>
              <a:custGeom>
                <a:avLst/>
                <a:gdLst>
                  <a:gd name="connsiteX0" fmla="*/ 1097280 w 2194560"/>
                  <a:gd name="connsiteY0" fmla="*/ 118568 h 2194560"/>
                  <a:gd name="connsiteX1" fmla="*/ 981165 w 2194560"/>
                  <a:gd name="connsiteY1" fmla="*/ 234683 h 2194560"/>
                  <a:gd name="connsiteX2" fmla="*/ 1097280 w 2194560"/>
                  <a:gd name="connsiteY2" fmla="*/ 350798 h 2194560"/>
                  <a:gd name="connsiteX3" fmla="*/ 1213395 w 2194560"/>
                  <a:gd name="connsiteY3" fmla="*/ 234683 h 2194560"/>
                  <a:gd name="connsiteX4" fmla="*/ 1097280 w 2194560"/>
                  <a:gd name="connsiteY4" fmla="*/ 118568 h 2194560"/>
                  <a:gd name="connsiteX5" fmla="*/ 1097280 w 2194560"/>
                  <a:gd name="connsiteY5" fmla="*/ 0 h 2194560"/>
                  <a:gd name="connsiteX6" fmla="*/ 2194560 w 2194560"/>
                  <a:gd name="connsiteY6" fmla="*/ 1097280 h 2194560"/>
                  <a:gd name="connsiteX7" fmla="*/ 1097280 w 2194560"/>
                  <a:gd name="connsiteY7" fmla="*/ 2194560 h 2194560"/>
                  <a:gd name="connsiteX8" fmla="*/ 0 w 2194560"/>
                  <a:gd name="connsiteY8" fmla="*/ 1097280 h 2194560"/>
                  <a:gd name="connsiteX9" fmla="*/ 1097280 w 2194560"/>
                  <a:gd name="connsiteY9" fmla="*/ 0 h 2194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94560" h="2194560">
                    <a:moveTo>
                      <a:pt x="1097280" y="118568"/>
                    </a:moveTo>
                    <a:cubicBezTo>
                      <a:pt x="1033151" y="118568"/>
                      <a:pt x="981165" y="170554"/>
                      <a:pt x="981165" y="234683"/>
                    </a:cubicBezTo>
                    <a:cubicBezTo>
                      <a:pt x="981165" y="298812"/>
                      <a:pt x="1033151" y="350798"/>
                      <a:pt x="1097280" y="350798"/>
                    </a:cubicBezTo>
                    <a:cubicBezTo>
                      <a:pt x="1161409" y="350798"/>
                      <a:pt x="1213395" y="298812"/>
                      <a:pt x="1213395" y="234683"/>
                    </a:cubicBezTo>
                    <a:cubicBezTo>
                      <a:pt x="1213395" y="170554"/>
                      <a:pt x="1161409" y="118568"/>
                      <a:pt x="1097280" y="118568"/>
                    </a:cubicBezTo>
                    <a:close/>
                    <a:moveTo>
                      <a:pt x="1097280" y="0"/>
                    </a:moveTo>
                    <a:cubicBezTo>
                      <a:pt x="1703291" y="0"/>
                      <a:pt x="2194560" y="491269"/>
                      <a:pt x="2194560" y="1097280"/>
                    </a:cubicBezTo>
                    <a:cubicBezTo>
                      <a:pt x="2194560" y="1703291"/>
                      <a:pt x="1703291" y="2194560"/>
                      <a:pt x="1097280" y="2194560"/>
                    </a:cubicBezTo>
                    <a:cubicBezTo>
                      <a:pt x="491269" y="2194560"/>
                      <a:pt x="0" y="1703291"/>
                      <a:pt x="0" y="1097280"/>
                    </a:cubicBezTo>
                    <a:cubicBezTo>
                      <a:pt x="0" y="491269"/>
                      <a:pt x="491269" y="0"/>
                      <a:pt x="1097280" y="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0033CC">
                      <a:alpha val="49804"/>
                    </a:srgbClr>
                  </a:gs>
                  <a:gs pos="0">
                    <a:srgbClr val="0099FF">
                      <a:alpha val="69804"/>
                    </a:srgbClr>
                  </a:gs>
                </a:gsLst>
                <a:lin ang="5400000" scaled="1"/>
                <a:tileRect/>
              </a:gradFill>
              <a:ln>
                <a:gradFill>
                  <a:gsLst>
                    <a:gs pos="0">
                      <a:srgbClr val="FF9900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8600000" scaled="0"/>
                </a:gradFill>
              </a:ln>
              <a:effectLst>
                <a:reflection blurRad="6350" stA="50000" endA="300" endPos="41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521449BE-246D-4CA3-85DE-72D0DAAAC78F}"/>
                  </a:ext>
                </a:extLst>
              </p:cNvPr>
              <p:cNvGrpSpPr/>
              <p:nvPr/>
            </p:nvGrpSpPr>
            <p:grpSpPr>
              <a:xfrm>
                <a:off x="7830799" y="604911"/>
                <a:ext cx="759655" cy="759655"/>
                <a:chOff x="6634483" y="604911"/>
                <a:chExt cx="759655" cy="759655"/>
              </a:xfrm>
            </p:grpSpPr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249BB675-28A9-40C3-85F3-AFA9FAA24F84}"/>
                    </a:ext>
                  </a:extLst>
                </p:cNvPr>
                <p:cNvSpPr/>
                <p:nvPr/>
              </p:nvSpPr>
              <p:spPr>
                <a:xfrm>
                  <a:off x="6634483" y="604911"/>
                  <a:ext cx="759655" cy="7596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D7A2499C-6923-4D4A-B894-982B7C071925}"/>
                    </a:ext>
                  </a:extLst>
                </p:cNvPr>
                <p:cNvSpPr/>
                <p:nvPr/>
              </p:nvSpPr>
              <p:spPr>
                <a:xfrm>
                  <a:off x="6771084" y="741512"/>
                  <a:ext cx="486452" cy="486452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0033CC">
                        <a:alpha val="49804"/>
                      </a:srgbClr>
                    </a:gs>
                    <a:gs pos="0">
                      <a:srgbClr val="0099FF">
                        <a:alpha val="69804"/>
                      </a:srgbClr>
                    </a:gs>
                  </a:gsLst>
                  <a:lin ang="5400000" scaled="1"/>
                  <a:tileRect/>
                </a:gradFill>
                <a:ln>
                  <a:gradFill>
                    <a:gsLst>
                      <a:gs pos="0">
                        <a:srgbClr val="FF9900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86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C87BAC3-B1C9-476A-A35B-B09957FD6681}"/>
                  </a:ext>
                </a:extLst>
              </p:cNvPr>
              <p:cNvCxnSpPr>
                <a:cxnSpLocks/>
                <a:stCxn id="69" idx="4"/>
                <a:endCxn id="63" idx="5"/>
              </p:cNvCxnSpPr>
              <p:nvPr/>
            </p:nvCxnSpPr>
            <p:spPr>
              <a:xfrm flipH="1">
                <a:off x="8210626" y="1364566"/>
                <a:ext cx="1" cy="1328841"/>
              </a:xfrm>
              <a:prstGeom prst="line">
                <a:avLst/>
              </a:prstGeom>
              <a:ln w="12700">
                <a:solidFill>
                  <a:srgbClr val="E7E6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Freeform: Shape 64">
                <a:extLst>
                  <a:ext uri="{FF2B5EF4-FFF2-40B4-BE49-F238E27FC236}">
                    <a16:creationId xmlns:a16="http://schemas.microsoft.com/office/drawing/2014/main" id="{1C67C07C-73EF-42FE-9B4C-DDAC523B09A4}"/>
                  </a:ext>
                </a:extLst>
              </p:cNvPr>
              <p:cNvSpPr/>
              <p:nvPr/>
            </p:nvSpPr>
            <p:spPr>
              <a:xfrm>
                <a:off x="8205701" y="2692938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5949C6E9-13BB-4DEC-A8FE-FF8BB03B59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66883" y="2654168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47CF0419-2434-40DC-AC5D-D03D51ED2A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63639" y="2636336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0" name="Graphic 82" descr="Bar graph with upward trend RTL">
              <a:extLst>
                <a:ext uri="{FF2B5EF4-FFF2-40B4-BE49-F238E27FC236}">
                  <a16:creationId xmlns:a16="http://schemas.microsoft.com/office/drawing/2014/main" id="{F74763D3-FF08-49BA-B693-648B2B93C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766702" y="3862523"/>
              <a:ext cx="914400" cy="914400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6AD9EDF-CF84-44D8-997B-249D65AD13E3}"/>
                </a:ext>
              </a:extLst>
            </p:cNvPr>
            <p:cNvSpPr txBox="1"/>
            <p:nvPr/>
          </p:nvSpPr>
          <p:spPr>
            <a:xfrm>
              <a:off x="7315749" y="3156363"/>
              <a:ext cx="1833748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700" b="1" dirty="0">
                  <a:solidFill>
                    <a:srgbClr val="E7E6E6"/>
                  </a:solidFill>
                </a:rPr>
                <a:t>Recommendation System</a:t>
              </a:r>
              <a:endParaRPr lang="en-US" sz="1700" dirty="0">
                <a:solidFill>
                  <a:srgbClr val="E7E6E6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879118" y="716883"/>
            <a:ext cx="2194560" cy="5439787"/>
            <a:chOff x="879118" y="604911"/>
            <a:chExt cx="2194560" cy="543978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D3FD644-BF10-43B9-8BFA-2FFE41E2D98F}"/>
                </a:ext>
              </a:extLst>
            </p:cNvPr>
            <p:cNvGrpSpPr/>
            <p:nvPr/>
          </p:nvGrpSpPr>
          <p:grpSpPr>
            <a:xfrm>
              <a:off x="879118" y="604911"/>
              <a:ext cx="2194560" cy="5439787"/>
              <a:chOff x="879118" y="604911"/>
              <a:chExt cx="2194560" cy="5439787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2446DA79-FB1F-45A7-A935-C22EA1823E4E}"/>
                  </a:ext>
                </a:extLst>
              </p:cNvPr>
              <p:cNvGrpSpPr/>
              <p:nvPr/>
            </p:nvGrpSpPr>
            <p:grpSpPr>
              <a:xfrm>
                <a:off x="879118" y="604911"/>
                <a:ext cx="2194560" cy="5439787"/>
                <a:chOff x="879118" y="604911"/>
                <a:chExt cx="2194560" cy="5439787"/>
              </a:xfrm>
            </p:grpSpPr>
            <p:sp>
              <p:nvSpPr>
                <p:cNvPr id="23" name="Freeform: Shape 35">
                  <a:extLst>
                    <a:ext uri="{FF2B5EF4-FFF2-40B4-BE49-F238E27FC236}">
                      <a16:creationId xmlns:a16="http://schemas.microsoft.com/office/drawing/2014/main" id="{20BE0D12-557E-4EE0-9B4E-D7C738A401B1}"/>
                    </a:ext>
                  </a:extLst>
                </p:cNvPr>
                <p:cNvSpPr/>
                <p:nvPr/>
              </p:nvSpPr>
              <p:spPr>
                <a:xfrm flipH="1">
                  <a:off x="1947191" y="3847289"/>
                  <a:ext cx="44023" cy="165371"/>
                </a:xfrm>
                <a:custGeom>
                  <a:avLst/>
                  <a:gdLst>
                    <a:gd name="connsiteX0" fmla="*/ 0 w 44023"/>
                    <a:gd name="connsiteY0" fmla="*/ 0 h 165371"/>
                    <a:gd name="connsiteX1" fmla="*/ 43775 w 44023"/>
                    <a:gd name="connsiteY1" fmla="*/ 63230 h 165371"/>
                    <a:gd name="connsiteX2" fmla="*/ 14592 w 44023"/>
                    <a:gd name="connsiteY2" fmla="*/ 165371 h 165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4023" h="165371">
                      <a:moveTo>
                        <a:pt x="0" y="0"/>
                      </a:moveTo>
                      <a:cubicBezTo>
                        <a:pt x="20671" y="17834"/>
                        <a:pt x="41343" y="35668"/>
                        <a:pt x="43775" y="63230"/>
                      </a:cubicBezTo>
                      <a:cubicBezTo>
                        <a:pt x="46207" y="90792"/>
                        <a:pt x="30399" y="128081"/>
                        <a:pt x="14592" y="16537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Freeform: Shape 7">
                  <a:extLst>
                    <a:ext uri="{FF2B5EF4-FFF2-40B4-BE49-F238E27FC236}">
                      <a16:creationId xmlns:a16="http://schemas.microsoft.com/office/drawing/2014/main" id="{29D1A560-E356-4702-822D-C0702984B740}"/>
                    </a:ext>
                  </a:extLst>
                </p:cNvPr>
                <p:cNvSpPr/>
                <p:nvPr/>
              </p:nvSpPr>
              <p:spPr>
                <a:xfrm>
                  <a:off x="879118" y="3850138"/>
                  <a:ext cx="2194560" cy="2194560"/>
                </a:xfrm>
                <a:custGeom>
                  <a:avLst/>
                  <a:gdLst>
                    <a:gd name="connsiteX0" fmla="*/ 1097280 w 2194560"/>
                    <a:gd name="connsiteY0" fmla="*/ 118568 h 2194560"/>
                    <a:gd name="connsiteX1" fmla="*/ 981165 w 2194560"/>
                    <a:gd name="connsiteY1" fmla="*/ 234683 h 2194560"/>
                    <a:gd name="connsiteX2" fmla="*/ 1097280 w 2194560"/>
                    <a:gd name="connsiteY2" fmla="*/ 350798 h 2194560"/>
                    <a:gd name="connsiteX3" fmla="*/ 1213395 w 2194560"/>
                    <a:gd name="connsiteY3" fmla="*/ 234683 h 2194560"/>
                    <a:gd name="connsiteX4" fmla="*/ 1097280 w 2194560"/>
                    <a:gd name="connsiteY4" fmla="*/ 118568 h 2194560"/>
                    <a:gd name="connsiteX5" fmla="*/ 1097280 w 2194560"/>
                    <a:gd name="connsiteY5" fmla="*/ 0 h 2194560"/>
                    <a:gd name="connsiteX6" fmla="*/ 2194560 w 2194560"/>
                    <a:gd name="connsiteY6" fmla="*/ 1097280 h 2194560"/>
                    <a:gd name="connsiteX7" fmla="*/ 1097280 w 2194560"/>
                    <a:gd name="connsiteY7" fmla="*/ 2194560 h 2194560"/>
                    <a:gd name="connsiteX8" fmla="*/ 0 w 2194560"/>
                    <a:gd name="connsiteY8" fmla="*/ 1097280 h 2194560"/>
                    <a:gd name="connsiteX9" fmla="*/ 1097280 w 2194560"/>
                    <a:gd name="connsiteY9" fmla="*/ 0 h 2194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194560" h="2194560">
                      <a:moveTo>
                        <a:pt x="1097280" y="118568"/>
                      </a:moveTo>
                      <a:cubicBezTo>
                        <a:pt x="1033151" y="118568"/>
                        <a:pt x="981165" y="170554"/>
                        <a:pt x="981165" y="234683"/>
                      </a:cubicBezTo>
                      <a:cubicBezTo>
                        <a:pt x="981165" y="298812"/>
                        <a:pt x="1033151" y="350798"/>
                        <a:pt x="1097280" y="350798"/>
                      </a:cubicBezTo>
                      <a:cubicBezTo>
                        <a:pt x="1161409" y="350798"/>
                        <a:pt x="1213395" y="298812"/>
                        <a:pt x="1213395" y="234683"/>
                      </a:cubicBezTo>
                      <a:cubicBezTo>
                        <a:pt x="1213395" y="170554"/>
                        <a:pt x="1161409" y="118568"/>
                        <a:pt x="1097280" y="118568"/>
                      </a:cubicBezTo>
                      <a:close/>
                      <a:moveTo>
                        <a:pt x="1097280" y="0"/>
                      </a:moveTo>
                      <a:cubicBezTo>
                        <a:pt x="1703291" y="0"/>
                        <a:pt x="2194560" y="491269"/>
                        <a:pt x="2194560" y="1097280"/>
                      </a:cubicBezTo>
                      <a:cubicBezTo>
                        <a:pt x="2194560" y="1703291"/>
                        <a:pt x="1703291" y="2194560"/>
                        <a:pt x="1097280" y="2194560"/>
                      </a:cubicBezTo>
                      <a:cubicBezTo>
                        <a:pt x="491269" y="2194560"/>
                        <a:pt x="0" y="1703291"/>
                        <a:pt x="0" y="1097280"/>
                      </a:cubicBezTo>
                      <a:cubicBezTo>
                        <a:pt x="0" y="491269"/>
                        <a:pt x="491269" y="0"/>
                        <a:pt x="109728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008000">
                        <a:alpha val="50000"/>
                      </a:srgbClr>
                    </a:gs>
                    <a:gs pos="0">
                      <a:srgbClr val="00CC00">
                        <a:alpha val="70000"/>
                      </a:srgbClr>
                    </a:gs>
                  </a:gsLst>
                  <a:lin ang="5400000" scaled="1"/>
                  <a:tileRect/>
                </a:gradFill>
                <a:ln>
                  <a:gradFill>
                    <a:gsLst>
                      <a:gs pos="0">
                        <a:srgbClr val="008000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0200000" scaled="0"/>
                  </a:gradFill>
                </a:ln>
                <a:effectLst>
                  <a:reflection blurRad="6350" stA="50000" endA="300" endPos="410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370A2B47-8D76-405E-AF83-025422830851}"/>
                    </a:ext>
                  </a:extLst>
                </p:cNvPr>
                <p:cNvGrpSpPr/>
                <p:nvPr/>
              </p:nvGrpSpPr>
              <p:grpSpPr>
                <a:xfrm>
                  <a:off x="1596571" y="604911"/>
                  <a:ext cx="759655" cy="759655"/>
                  <a:chOff x="1611085" y="604911"/>
                  <a:chExt cx="759655" cy="759655"/>
                </a:xfrm>
              </p:grpSpPr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7B256EFC-C5C2-4D35-BF77-6DA2A299F92D}"/>
                      </a:ext>
                    </a:extLst>
                  </p:cNvPr>
                  <p:cNvSpPr/>
                  <p:nvPr/>
                </p:nvSpPr>
                <p:spPr>
                  <a:xfrm>
                    <a:off x="1611085" y="604911"/>
                    <a:ext cx="759655" cy="75965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B49178A4-96F0-4167-AB71-8A48F76DD8B2}"/>
                      </a:ext>
                    </a:extLst>
                  </p:cNvPr>
                  <p:cNvSpPr/>
                  <p:nvPr/>
                </p:nvSpPr>
                <p:spPr>
                  <a:xfrm>
                    <a:off x="1747686" y="741512"/>
                    <a:ext cx="486452" cy="486452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008000">
                          <a:alpha val="50000"/>
                        </a:srgbClr>
                      </a:gs>
                      <a:gs pos="0">
                        <a:srgbClr val="00CC00">
                          <a:alpha val="70000"/>
                        </a:srgbClr>
                      </a:gs>
                    </a:gsLst>
                    <a:lin ang="5400000" scaled="1"/>
                    <a:tileRect/>
                  </a:gradFill>
                  <a:ln>
                    <a:gradFill>
                      <a:gsLst>
                        <a:gs pos="0">
                          <a:srgbClr val="008000"/>
                        </a:gs>
                        <a:gs pos="100000">
                          <a:schemeClr val="bg1">
                            <a:alpha val="0"/>
                          </a:schemeClr>
                        </a:gs>
                      </a:gsLst>
                      <a:lin ang="10200000" scaled="0"/>
                    </a:gra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BB0A0698-338B-4132-8B38-558540A240FA}"/>
                    </a:ext>
                  </a:extLst>
                </p:cNvPr>
                <p:cNvCxnSpPr>
                  <a:cxnSpLocks/>
                  <a:stCxn id="30" idx="4"/>
                  <a:endCxn id="24" idx="5"/>
                </p:cNvCxnSpPr>
                <p:nvPr/>
              </p:nvCxnSpPr>
              <p:spPr>
                <a:xfrm flipH="1">
                  <a:off x="1976398" y="1364566"/>
                  <a:ext cx="1" cy="2485572"/>
                </a:xfrm>
                <a:prstGeom prst="line">
                  <a:avLst/>
                </a:prstGeom>
                <a:ln w="12700">
                  <a:solidFill>
                    <a:srgbClr val="E7E6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Freeform: Shape 34">
                  <a:extLst>
                    <a:ext uri="{FF2B5EF4-FFF2-40B4-BE49-F238E27FC236}">
                      <a16:creationId xmlns:a16="http://schemas.microsoft.com/office/drawing/2014/main" id="{12BC9F40-C5C4-4673-98BE-D257050DD6D5}"/>
                    </a:ext>
                  </a:extLst>
                </p:cNvPr>
                <p:cNvSpPr/>
                <p:nvPr/>
              </p:nvSpPr>
              <p:spPr>
                <a:xfrm>
                  <a:off x="1969851" y="3847289"/>
                  <a:ext cx="44023" cy="165371"/>
                </a:xfrm>
                <a:custGeom>
                  <a:avLst/>
                  <a:gdLst>
                    <a:gd name="connsiteX0" fmla="*/ 0 w 44023"/>
                    <a:gd name="connsiteY0" fmla="*/ 0 h 165371"/>
                    <a:gd name="connsiteX1" fmla="*/ 43775 w 44023"/>
                    <a:gd name="connsiteY1" fmla="*/ 63230 h 165371"/>
                    <a:gd name="connsiteX2" fmla="*/ 14592 w 44023"/>
                    <a:gd name="connsiteY2" fmla="*/ 165371 h 165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4023" h="165371">
                      <a:moveTo>
                        <a:pt x="0" y="0"/>
                      </a:moveTo>
                      <a:cubicBezTo>
                        <a:pt x="20671" y="17834"/>
                        <a:pt x="41343" y="35668"/>
                        <a:pt x="43775" y="63230"/>
                      </a:cubicBezTo>
                      <a:cubicBezTo>
                        <a:pt x="46207" y="90792"/>
                        <a:pt x="30399" y="128081"/>
                        <a:pt x="14592" y="16537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B6ED70DA-563E-4D85-BDD2-F7EFA2E84D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31033" y="3808519"/>
                  <a:ext cx="90730" cy="5822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5B334AA4-E2B9-47E5-B6F3-76D30A4B49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27789" y="3790687"/>
                  <a:ext cx="90730" cy="5822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0D4806-3577-431A-A579-D5ACCAEC8DDD}"/>
                  </a:ext>
                </a:extLst>
              </p:cNvPr>
              <p:cNvSpPr txBox="1"/>
              <p:nvPr/>
            </p:nvSpPr>
            <p:spPr>
              <a:xfrm>
                <a:off x="1019490" y="4241851"/>
                <a:ext cx="1899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600" b="1" dirty="0">
                    <a:solidFill>
                      <a:srgbClr val="E7E6E6"/>
                    </a:solidFill>
                  </a:rPr>
                  <a:t>Real time </a:t>
                </a:r>
              </a:p>
              <a:p>
                <a:pPr algn="ctr"/>
                <a:r>
                  <a:rPr lang="en-IN" sz="1600" b="1" dirty="0">
                    <a:solidFill>
                      <a:srgbClr val="E7E6E6"/>
                    </a:solidFill>
                  </a:rPr>
                  <a:t>Prediction</a:t>
                </a:r>
                <a:endParaRPr lang="en-US" sz="1600" dirty="0">
                  <a:solidFill>
                    <a:srgbClr val="E7E6E6"/>
                  </a:solidFill>
                </a:endParaRPr>
              </a:p>
            </p:txBody>
          </p:sp>
        </p:grpSp>
        <p:pic>
          <p:nvPicPr>
            <p:cNvPr id="85" name="Graphic 104" descr="Presentation with media">
              <a:extLst>
                <a:ext uri="{FF2B5EF4-FFF2-40B4-BE49-F238E27FC236}">
                  <a16:creationId xmlns:a16="http://schemas.microsoft.com/office/drawing/2014/main" id="{A498FE51-820D-4997-9627-DE8C401EF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498112" y="4952212"/>
              <a:ext cx="914400" cy="914400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9191422" y="737984"/>
            <a:ext cx="2194560" cy="5055604"/>
            <a:chOff x="9191422" y="737984"/>
            <a:chExt cx="2194560" cy="5055604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238D0450-3C6C-4825-8A6E-35635CE42F70}"/>
                </a:ext>
              </a:extLst>
            </p:cNvPr>
            <p:cNvGrpSpPr/>
            <p:nvPr/>
          </p:nvGrpSpPr>
          <p:grpSpPr>
            <a:xfrm>
              <a:off x="9191422" y="737984"/>
              <a:ext cx="2194560" cy="5055604"/>
              <a:chOff x="9191422" y="626012"/>
              <a:chExt cx="2194560" cy="5055604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87810CF3-A7DA-483C-A486-405F846C6EB1}"/>
                  </a:ext>
                </a:extLst>
              </p:cNvPr>
              <p:cNvGrpSpPr/>
              <p:nvPr/>
            </p:nvGrpSpPr>
            <p:grpSpPr>
              <a:xfrm>
                <a:off x="9191422" y="626012"/>
                <a:ext cx="2194560" cy="5055604"/>
                <a:chOff x="9191422" y="626012"/>
                <a:chExt cx="2194560" cy="5055604"/>
              </a:xfrm>
            </p:grpSpPr>
            <p:sp>
              <p:nvSpPr>
                <p:cNvPr id="75" name="Freeform: Shape 69">
                  <a:extLst>
                    <a:ext uri="{FF2B5EF4-FFF2-40B4-BE49-F238E27FC236}">
                      <a16:creationId xmlns:a16="http://schemas.microsoft.com/office/drawing/2014/main" id="{02B344A6-2902-4260-9DDC-AEEEBADD6D97}"/>
                    </a:ext>
                  </a:extLst>
                </p:cNvPr>
                <p:cNvSpPr/>
                <p:nvPr/>
              </p:nvSpPr>
              <p:spPr>
                <a:xfrm flipH="1">
                  <a:off x="10265269" y="3490463"/>
                  <a:ext cx="44023" cy="165371"/>
                </a:xfrm>
                <a:custGeom>
                  <a:avLst/>
                  <a:gdLst>
                    <a:gd name="connsiteX0" fmla="*/ 0 w 44023"/>
                    <a:gd name="connsiteY0" fmla="*/ 0 h 165371"/>
                    <a:gd name="connsiteX1" fmla="*/ 43775 w 44023"/>
                    <a:gd name="connsiteY1" fmla="*/ 63230 h 165371"/>
                    <a:gd name="connsiteX2" fmla="*/ 14592 w 44023"/>
                    <a:gd name="connsiteY2" fmla="*/ 165371 h 165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4023" h="165371">
                      <a:moveTo>
                        <a:pt x="0" y="0"/>
                      </a:moveTo>
                      <a:cubicBezTo>
                        <a:pt x="20671" y="17834"/>
                        <a:pt x="41343" y="35668"/>
                        <a:pt x="43775" y="63230"/>
                      </a:cubicBezTo>
                      <a:cubicBezTo>
                        <a:pt x="46207" y="90792"/>
                        <a:pt x="30399" y="128081"/>
                        <a:pt x="14592" y="16537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11">
                  <a:extLst>
                    <a:ext uri="{FF2B5EF4-FFF2-40B4-BE49-F238E27FC236}">
                      <a16:creationId xmlns:a16="http://schemas.microsoft.com/office/drawing/2014/main" id="{1648CAA4-AD1C-4784-989C-36088D3589AD}"/>
                    </a:ext>
                  </a:extLst>
                </p:cNvPr>
                <p:cNvSpPr/>
                <p:nvPr/>
              </p:nvSpPr>
              <p:spPr>
                <a:xfrm>
                  <a:off x="9191422" y="3487056"/>
                  <a:ext cx="2194560" cy="2194560"/>
                </a:xfrm>
                <a:custGeom>
                  <a:avLst/>
                  <a:gdLst>
                    <a:gd name="connsiteX0" fmla="*/ 1097280 w 2194560"/>
                    <a:gd name="connsiteY0" fmla="*/ 118568 h 2194560"/>
                    <a:gd name="connsiteX1" fmla="*/ 981165 w 2194560"/>
                    <a:gd name="connsiteY1" fmla="*/ 234683 h 2194560"/>
                    <a:gd name="connsiteX2" fmla="*/ 1097280 w 2194560"/>
                    <a:gd name="connsiteY2" fmla="*/ 350798 h 2194560"/>
                    <a:gd name="connsiteX3" fmla="*/ 1213395 w 2194560"/>
                    <a:gd name="connsiteY3" fmla="*/ 234683 h 2194560"/>
                    <a:gd name="connsiteX4" fmla="*/ 1097280 w 2194560"/>
                    <a:gd name="connsiteY4" fmla="*/ 118568 h 2194560"/>
                    <a:gd name="connsiteX5" fmla="*/ 1097280 w 2194560"/>
                    <a:gd name="connsiteY5" fmla="*/ 0 h 2194560"/>
                    <a:gd name="connsiteX6" fmla="*/ 2194560 w 2194560"/>
                    <a:gd name="connsiteY6" fmla="*/ 1097280 h 2194560"/>
                    <a:gd name="connsiteX7" fmla="*/ 1097280 w 2194560"/>
                    <a:gd name="connsiteY7" fmla="*/ 2194560 h 2194560"/>
                    <a:gd name="connsiteX8" fmla="*/ 0 w 2194560"/>
                    <a:gd name="connsiteY8" fmla="*/ 1097280 h 2194560"/>
                    <a:gd name="connsiteX9" fmla="*/ 1097280 w 2194560"/>
                    <a:gd name="connsiteY9" fmla="*/ 0 h 2194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194560" h="2194560">
                      <a:moveTo>
                        <a:pt x="1097280" y="118568"/>
                      </a:moveTo>
                      <a:cubicBezTo>
                        <a:pt x="1033151" y="118568"/>
                        <a:pt x="981165" y="170554"/>
                        <a:pt x="981165" y="234683"/>
                      </a:cubicBezTo>
                      <a:cubicBezTo>
                        <a:pt x="981165" y="298812"/>
                        <a:pt x="1033151" y="350798"/>
                        <a:pt x="1097280" y="350798"/>
                      </a:cubicBezTo>
                      <a:cubicBezTo>
                        <a:pt x="1161409" y="350798"/>
                        <a:pt x="1213395" y="298812"/>
                        <a:pt x="1213395" y="234683"/>
                      </a:cubicBezTo>
                      <a:cubicBezTo>
                        <a:pt x="1213395" y="170554"/>
                        <a:pt x="1161409" y="118568"/>
                        <a:pt x="1097280" y="118568"/>
                      </a:cubicBezTo>
                      <a:close/>
                      <a:moveTo>
                        <a:pt x="1097280" y="0"/>
                      </a:moveTo>
                      <a:cubicBezTo>
                        <a:pt x="1703291" y="0"/>
                        <a:pt x="2194560" y="491269"/>
                        <a:pt x="2194560" y="1097280"/>
                      </a:cubicBezTo>
                      <a:cubicBezTo>
                        <a:pt x="2194560" y="1703291"/>
                        <a:pt x="1703291" y="2194560"/>
                        <a:pt x="1097280" y="2194560"/>
                      </a:cubicBezTo>
                      <a:cubicBezTo>
                        <a:pt x="491269" y="2194560"/>
                        <a:pt x="0" y="1703291"/>
                        <a:pt x="0" y="1097280"/>
                      </a:cubicBezTo>
                      <a:cubicBezTo>
                        <a:pt x="0" y="491269"/>
                        <a:pt x="491269" y="0"/>
                        <a:pt x="109728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CC0066">
                        <a:alpha val="49804"/>
                      </a:srgbClr>
                    </a:gs>
                    <a:gs pos="0">
                      <a:srgbClr val="990033">
                        <a:alpha val="69804"/>
                      </a:srgbClr>
                    </a:gs>
                  </a:gsLst>
                  <a:lin ang="5400000" scaled="1"/>
                  <a:tileRect/>
                </a:gradFill>
                <a:ln>
                  <a:gradFill>
                    <a:gsLst>
                      <a:gs pos="0">
                        <a:srgbClr val="FF9900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8600000" scaled="0"/>
                  </a:gradFill>
                </a:ln>
                <a:effectLst>
                  <a:reflection blurRad="6350" stA="50000" endA="300" endPos="410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580CB898-BF25-492B-B6DF-2CD4061C3A16}"/>
                    </a:ext>
                  </a:extLst>
                </p:cNvPr>
                <p:cNvGrpSpPr/>
                <p:nvPr/>
              </p:nvGrpSpPr>
              <p:grpSpPr>
                <a:xfrm>
                  <a:off x="9908876" y="626012"/>
                  <a:ext cx="759655" cy="759655"/>
                  <a:chOff x="8313787" y="604911"/>
                  <a:chExt cx="759655" cy="759655"/>
                </a:xfrm>
              </p:grpSpPr>
              <p:sp>
                <p:nvSpPr>
                  <p:cNvPr id="82" name="Oval 81">
                    <a:extLst>
                      <a:ext uri="{FF2B5EF4-FFF2-40B4-BE49-F238E27FC236}">
                        <a16:creationId xmlns:a16="http://schemas.microsoft.com/office/drawing/2014/main" id="{E82DE631-821E-4345-B94A-439536FD63AA}"/>
                      </a:ext>
                    </a:extLst>
                  </p:cNvPr>
                  <p:cNvSpPr/>
                  <p:nvPr/>
                </p:nvSpPr>
                <p:spPr>
                  <a:xfrm>
                    <a:off x="8313787" y="604911"/>
                    <a:ext cx="759655" cy="75965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3" name="Oval 82">
                    <a:extLst>
                      <a:ext uri="{FF2B5EF4-FFF2-40B4-BE49-F238E27FC236}">
                        <a16:creationId xmlns:a16="http://schemas.microsoft.com/office/drawing/2014/main" id="{1F32D50F-2853-4299-80B5-67E0896F939A}"/>
                      </a:ext>
                    </a:extLst>
                  </p:cNvPr>
                  <p:cNvSpPr/>
                  <p:nvPr/>
                </p:nvSpPr>
                <p:spPr>
                  <a:xfrm>
                    <a:off x="8450388" y="741512"/>
                    <a:ext cx="486452" cy="486452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CC0066">
                          <a:alpha val="49804"/>
                        </a:srgbClr>
                      </a:gs>
                      <a:gs pos="0">
                        <a:srgbClr val="990033">
                          <a:alpha val="69804"/>
                        </a:srgbClr>
                      </a:gs>
                    </a:gsLst>
                    <a:lin ang="5400000" scaled="1"/>
                    <a:tileRect/>
                  </a:gradFill>
                  <a:ln>
                    <a:gradFill>
                      <a:gsLst>
                        <a:gs pos="0">
                          <a:srgbClr val="FF9900"/>
                        </a:gs>
                        <a:gs pos="100000">
                          <a:schemeClr val="bg1">
                            <a:alpha val="0"/>
                          </a:schemeClr>
                        </a:gs>
                      </a:gsLst>
                      <a:lin ang="18600000" scaled="0"/>
                    </a:gra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7340AD9A-5395-4BC8-8AE6-3C57A2874714}"/>
                    </a:ext>
                  </a:extLst>
                </p:cNvPr>
                <p:cNvCxnSpPr>
                  <a:cxnSpLocks/>
                  <a:stCxn id="82" idx="4"/>
                  <a:endCxn id="76" idx="5"/>
                </p:cNvCxnSpPr>
                <p:nvPr/>
              </p:nvCxnSpPr>
              <p:spPr>
                <a:xfrm flipH="1">
                  <a:off x="10288702" y="1385667"/>
                  <a:ext cx="2" cy="2101389"/>
                </a:xfrm>
                <a:prstGeom prst="line">
                  <a:avLst/>
                </a:prstGeom>
                <a:ln w="12700">
                  <a:solidFill>
                    <a:srgbClr val="E7E6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Freeform: Shape 70">
                  <a:extLst>
                    <a:ext uri="{FF2B5EF4-FFF2-40B4-BE49-F238E27FC236}">
                      <a16:creationId xmlns:a16="http://schemas.microsoft.com/office/drawing/2014/main" id="{BD911A0C-EAD6-44DD-A9F2-41650FB494F0}"/>
                    </a:ext>
                  </a:extLst>
                </p:cNvPr>
                <p:cNvSpPr/>
                <p:nvPr/>
              </p:nvSpPr>
              <p:spPr>
                <a:xfrm>
                  <a:off x="10287929" y="3490463"/>
                  <a:ext cx="44023" cy="165371"/>
                </a:xfrm>
                <a:custGeom>
                  <a:avLst/>
                  <a:gdLst>
                    <a:gd name="connsiteX0" fmla="*/ 0 w 44023"/>
                    <a:gd name="connsiteY0" fmla="*/ 0 h 165371"/>
                    <a:gd name="connsiteX1" fmla="*/ 43775 w 44023"/>
                    <a:gd name="connsiteY1" fmla="*/ 63230 h 165371"/>
                    <a:gd name="connsiteX2" fmla="*/ 14592 w 44023"/>
                    <a:gd name="connsiteY2" fmla="*/ 165371 h 165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4023" h="165371">
                      <a:moveTo>
                        <a:pt x="0" y="0"/>
                      </a:moveTo>
                      <a:cubicBezTo>
                        <a:pt x="20671" y="17834"/>
                        <a:pt x="41343" y="35668"/>
                        <a:pt x="43775" y="63230"/>
                      </a:cubicBezTo>
                      <a:cubicBezTo>
                        <a:pt x="46207" y="90792"/>
                        <a:pt x="30399" y="128081"/>
                        <a:pt x="14592" y="16537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B2D5A444-CCBE-4276-A4DE-E73B73A8AE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249111" y="3451693"/>
                  <a:ext cx="90730" cy="5822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AB58B0BE-F723-40EB-80CB-CF13AEB7C3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245867" y="3433861"/>
                  <a:ext cx="90730" cy="5822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E68501B-D64B-4EAC-8A7F-AEFD130CB32E}"/>
                  </a:ext>
                </a:extLst>
              </p:cNvPr>
              <p:cNvSpPr txBox="1"/>
              <p:nvPr/>
            </p:nvSpPr>
            <p:spPr>
              <a:xfrm>
                <a:off x="9377602" y="3863293"/>
                <a:ext cx="18337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E7E6E6"/>
                    </a:solidFill>
                  </a:rPr>
                  <a:t>Multi class Prediction</a:t>
                </a:r>
                <a:endParaRPr lang="en-US" dirty="0">
                  <a:solidFill>
                    <a:srgbClr val="E7E6E6"/>
                  </a:solidFill>
                </a:endParaRPr>
              </a:p>
            </p:txBody>
          </p:sp>
        </p:grpSp>
        <p:pic>
          <p:nvPicPr>
            <p:cNvPr id="88" name="Graphic 88" descr="Windmill">
              <a:extLst>
                <a:ext uri="{FF2B5EF4-FFF2-40B4-BE49-F238E27FC236}">
                  <a16:creationId xmlns:a16="http://schemas.microsoft.com/office/drawing/2014/main" id="{C7269CAE-6198-4318-A509-1A81AE499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825928" y="458764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2604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7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7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2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2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2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2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7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7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2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2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1819</TotalTime>
  <Words>320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Microsoft New Tai Lue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Paras gang</dc:creator>
  <cp:lastModifiedBy>Mayank Bajaj</cp:lastModifiedBy>
  <cp:revision>112</cp:revision>
  <dcterms:created xsi:type="dcterms:W3CDTF">2020-08-25T14:04:51Z</dcterms:created>
  <dcterms:modified xsi:type="dcterms:W3CDTF">2020-09-13T08:01:15Z</dcterms:modified>
</cp:coreProperties>
</file>