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79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7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70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39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81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1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5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39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56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2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C37-D3A0-494E-8FE3-1D6D2028BEA3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24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C37-D3A0-494E-8FE3-1D6D2028BEA3}" type="datetimeFigureOut">
              <a:rPr lang="en-IN" smtClean="0"/>
              <a:t>16-09-2020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9ACF-2C64-441D-BF35-08E045A3DD6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9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7" y="0"/>
            <a:ext cx="953209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1"/>
              </a:gs>
              <a:gs pos="0">
                <a:srgbClr val="191B0E">
                  <a:alpha val="76000"/>
                </a:srgb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1" t="21866" r="32330" b="47618"/>
          <a:stretch/>
        </p:blipFill>
        <p:spPr>
          <a:xfrm>
            <a:off x="5594764" y="1218430"/>
            <a:ext cx="990959" cy="886968"/>
          </a:xfrm>
          <a:prstGeom prst="rect">
            <a:avLst/>
          </a:prstGeom>
          <a:ln>
            <a:noFill/>
          </a:ln>
        </p:spPr>
      </p:pic>
      <p:sp>
        <p:nvSpPr>
          <p:cNvPr id="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 txBox="1">
            <a:spLocks/>
          </p:cNvSpPr>
          <p:nvPr/>
        </p:nvSpPr>
        <p:spPr>
          <a:xfrm>
            <a:off x="1593130" y="2147911"/>
            <a:ext cx="9002598" cy="20982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DAYS OF</a:t>
            </a:r>
          </a:p>
          <a:p>
            <a:pPr algn="ctr"/>
            <a:r>
              <a:rPr lang="en-US" sz="6500" b="1" dirty="0">
                <a:solidFill>
                  <a:srgbClr val="EFEDE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59666" y="4223205"/>
            <a:ext cx="1461155" cy="1427872"/>
            <a:chOff x="5359666" y="4317475"/>
            <a:chExt cx="1461155" cy="1427872"/>
          </a:xfrm>
        </p:grpSpPr>
        <p:sp>
          <p:nvSpPr>
            <p:cNvPr id="9" name="Oval 8"/>
            <p:cNvSpPr/>
            <p:nvPr/>
          </p:nvSpPr>
          <p:spPr>
            <a:xfrm>
              <a:off x="5359666" y="4317475"/>
              <a:ext cx="1461155" cy="1427872"/>
            </a:xfrm>
            <a:prstGeom prst="ellipse">
              <a:avLst/>
            </a:prstGeom>
            <a:solidFill>
              <a:srgbClr val="E7E6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5550244" y="4568863"/>
              <a:ext cx="1080000" cy="1080000"/>
            </a:xfrm>
            <a:prstGeom prst="ellipse">
              <a:avLst/>
            </a:prstGeom>
            <a:solidFill>
              <a:schemeClr val="tx1">
                <a:alpha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50245" y="4803619"/>
              <a:ext cx="10799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r>
                <a:rPr lang="en-US" sz="3000" b="1" dirty="0">
                  <a:solidFill>
                    <a:srgbClr val="E7E6E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sz="30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IN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</p:spTree>
    <p:extLst>
      <p:ext uri="{BB962C8B-B14F-4D97-AF65-F5344CB8AC3E}">
        <p14:creationId xmlns:p14="http://schemas.microsoft.com/office/powerpoint/2010/main" val="280275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Random </a:t>
            </a:r>
            <a:r>
              <a:rPr lang="en-US" sz="3000" b="1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Forest Classification</a:t>
            </a:r>
            <a:endParaRPr lang="en-IN" sz="3000" b="1" dirty="0">
              <a:solidFill>
                <a:srgbClr val="E7E6E6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885505" y="628920"/>
            <a:ext cx="64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440" y="1016000"/>
            <a:ext cx="10871200" cy="783193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E7E6E6"/>
                </a:solidFill>
              </a:rPr>
              <a:t>It can be referred to as a </a:t>
            </a:r>
            <a:r>
              <a:rPr lang="en-US" sz="2000" i="1" dirty="0">
                <a:solidFill>
                  <a:srgbClr val="E7E6E6"/>
                </a:solidFill>
              </a:rPr>
              <a:t>‘Forest’</a:t>
            </a:r>
            <a:r>
              <a:rPr lang="en-US" sz="2000" dirty="0">
                <a:solidFill>
                  <a:srgbClr val="E7E6E6"/>
                </a:solidFill>
              </a:rPr>
              <a:t> of trees and hence the name “Random Forest”. The term ‘</a:t>
            </a:r>
            <a:r>
              <a:rPr lang="en-US" sz="2000" i="1" dirty="0">
                <a:solidFill>
                  <a:srgbClr val="E7E6E6"/>
                </a:solidFill>
              </a:rPr>
              <a:t>Random</a:t>
            </a:r>
            <a:r>
              <a:rPr lang="en-US" sz="2000" dirty="0">
                <a:solidFill>
                  <a:srgbClr val="E7E6E6"/>
                </a:solidFill>
              </a:rPr>
              <a:t>’ is due to the fact that this algorithm is a forest of </a:t>
            </a:r>
            <a:r>
              <a:rPr lang="en-US" sz="2000" b="1" i="1" dirty="0">
                <a:solidFill>
                  <a:srgbClr val="E7E6E6"/>
                </a:solidFill>
              </a:rPr>
              <a:t>‘Randomly created Decision Trees’</a:t>
            </a:r>
            <a:r>
              <a:rPr lang="en-US" sz="2000" dirty="0">
                <a:solidFill>
                  <a:srgbClr val="E7E6E6"/>
                </a:solidFill>
              </a:rPr>
              <a:t>.</a:t>
            </a:r>
            <a:endParaRPr lang="en-US" sz="1950" b="1" dirty="0">
              <a:solidFill>
                <a:srgbClr val="E7E6E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83" y="1947231"/>
            <a:ext cx="9250514" cy="4440247"/>
          </a:xfrm>
          <a:prstGeom prst="roundRect">
            <a:avLst>
              <a:gd name="adj" fmla="val 1121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6980344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7E6E6"/>
                </a:solidFill>
              </a:rPr>
              <a:t>Working of Random Forest Algorithm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011017" y="655815"/>
            <a:ext cx="612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286959" y="874616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72" name="Group 71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74" name="Chevron 73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Chevron 86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Chevron 87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Chevron 88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evron 89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Chevron 101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Chevron 102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Chevron 103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Step 1: start with the selection of random samples from a given dataset.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305528" y="2194167"/>
            <a:ext cx="7552750" cy="1353482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41" name="Group 40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43" name="Chevron 42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Chevron 43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Chevron 44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Chevron 45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evron 46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Chevron 47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Chevron 48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Chevron 49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Step 2: construct a decision tree for every sample. Then get the prediction result from every decision tree.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313868" y="3836329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52" name="Group 51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54" name="Chevron 53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Chevron 54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Chevron 55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evron 56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Chevron 57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Chevron 58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hevron 59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hevron 60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Step 3: voting will be performed for every predicted result.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278344" y="5187010"/>
            <a:ext cx="7552750" cy="1016161"/>
            <a:chOff x="2587870" y="2275840"/>
            <a:chExt cx="6635827" cy="1097280"/>
          </a:xfrm>
          <a:solidFill>
            <a:schemeClr val="accent2">
              <a:lumMod val="75000"/>
            </a:schemeClr>
          </a:solidFill>
        </p:grpSpPr>
        <p:grpSp>
          <p:nvGrpSpPr>
            <p:cNvPr id="63" name="Group 62"/>
            <p:cNvGrpSpPr/>
            <p:nvPr/>
          </p:nvGrpSpPr>
          <p:grpSpPr>
            <a:xfrm>
              <a:off x="2595439" y="2275840"/>
              <a:ext cx="6628258" cy="1097280"/>
              <a:chOff x="2595439" y="2275840"/>
              <a:chExt cx="6628258" cy="1097280"/>
            </a:xfrm>
            <a:grpFill/>
          </p:grpSpPr>
          <p:sp>
            <p:nvSpPr>
              <p:cNvPr id="65" name="Chevron 64"/>
              <p:cNvSpPr/>
              <p:nvPr/>
            </p:nvSpPr>
            <p:spPr>
              <a:xfrm>
                <a:off x="2595439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Chevron 65"/>
              <p:cNvSpPr/>
              <p:nvPr/>
            </p:nvSpPr>
            <p:spPr>
              <a:xfrm>
                <a:off x="337977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Chevron 66"/>
              <p:cNvSpPr/>
              <p:nvPr/>
            </p:nvSpPr>
            <p:spPr>
              <a:xfrm>
                <a:off x="416410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evron 67"/>
              <p:cNvSpPr/>
              <p:nvPr/>
            </p:nvSpPr>
            <p:spPr>
              <a:xfrm>
                <a:off x="494709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Chevron 68"/>
              <p:cNvSpPr/>
              <p:nvPr/>
            </p:nvSpPr>
            <p:spPr>
              <a:xfrm>
                <a:off x="5732775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Chevron 69"/>
              <p:cNvSpPr/>
              <p:nvPr/>
            </p:nvSpPr>
            <p:spPr>
              <a:xfrm>
                <a:off x="6515763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Chevron 74"/>
              <p:cNvSpPr/>
              <p:nvPr/>
            </p:nvSpPr>
            <p:spPr>
              <a:xfrm>
                <a:off x="730009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Chevron 75"/>
              <p:cNvSpPr/>
              <p:nvPr/>
            </p:nvSpPr>
            <p:spPr>
              <a:xfrm>
                <a:off x="8085777" y="2275840"/>
                <a:ext cx="1137920" cy="1097280"/>
              </a:xfrm>
              <a:prstGeom prst="chevron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2587870" y="2397760"/>
              <a:ext cx="6363090" cy="863600"/>
            </a:xfrm>
            <a:prstGeom prst="rect">
              <a:avLst/>
            </a:prstGeom>
            <a:solidFill>
              <a:srgbClr val="E7E6E6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 Step 4: select the most voted prediction result as the final prediction result.</a:t>
              </a:r>
              <a:endParaRPr lang="en-IN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42914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31"/>
            <a:ext cx="7200000" cy="49107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5757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191B0E">
                  <a:alpha val="6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0" y="10275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Random Forest </a:t>
            </a:r>
            <a:r>
              <a:rPr lang="en-IN" sz="3000" b="1" dirty="0">
                <a:solidFill>
                  <a:srgbClr val="E7E6E6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Classification Model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876538" y="655815"/>
            <a:ext cx="6480000" cy="0"/>
          </a:xfrm>
          <a:prstGeom prst="line">
            <a:avLst/>
          </a:prstGeom>
          <a:ln>
            <a:solidFill>
              <a:srgbClr val="E7E6E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E7E6E6"/>
                </a:solidFill>
              </a:rPr>
              <a:t>---Code Warriors---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340430" y="1499656"/>
            <a:ext cx="7511140" cy="837847"/>
            <a:chOff x="2340430" y="1589312"/>
            <a:chExt cx="7511140" cy="900001"/>
          </a:xfrm>
        </p:grpSpPr>
        <p:grpSp>
          <p:nvGrpSpPr>
            <p:cNvPr id="19" name="Group 18"/>
            <p:cNvGrpSpPr/>
            <p:nvPr/>
          </p:nvGrpSpPr>
          <p:grpSpPr>
            <a:xfrm>
              <a:off x="2340430" y="1589312"/>
              <a:ext cx="7511140" cy="900001"/>
              <a:chOff x="2340430" y="1589312"/>
              <a:chExt cx="7511140" cy="90000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40430" y="1589312"/>
                <a:ext cx="7511140" cy="900001"/>
                <a:chOff x="2340430" y="1589312"/>
                <a:chExt cx="7511140" cy="900001"/>
              </a:xfrm>
            </p:grpSpPr>
            <p:sp>
              <p:nvSpPr>
                <p:cNvPr id="75" name="Freeform: Shape 12">
                  <a:extLst>
                    <a:ext uri="{FF2B5EF4-FFF2-40B4-BE49-F238E27FC236}">
                      <a16:creationId xmlns:a16="http://schemas.microsoft.com/office/drawing/2014/main" id="{472D68E6-9230-4428-988C-1A0A4A7DEE0C}"/>
                    </a:ext>
                  </a:extLst>
                </p:cNvPr>
                <p:cNvSpPr/>
                <p:nvPr/>
              </p:nvSpPr>
              <p:spPr>
                <a:xfrm flipV="1">
                  <a:off x="2340430" y="203931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A451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Freeform: Shape 11">
                  <a:extLst>
                    <a:ext uri="{FF2B5EF4-FFF2-40B4-BE49-F238E27FC236}">
                      <a16:creationId xmlns:a16="http://schemas.microsoft.com/office/drawing/2014/main" id="{42362CE1-69B9-4D2C-A02D-737D23D8420A}"/>
                    </a:ext>
                  </a:extLst>
                </p:cNvPr>
                <p:cNvSpPr/>
                <p:nvPr/>
              </p:nvSpPr>
              <p:spPr>
                <a:xfrm>
                  <a:off x="2340430" y="158931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E6C4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C91F9CE-20AF-4233-8F99-5FDF0B84344D}"/>
                    </a:ext>
                  </a:extLst>
                </p:cNvPr>
                <p:cNvGrpSpPr/>
                <p:nvPr/>
              </p:nvGrpSpPr>
              <p:grpSpPr>
                <a:xfrm>
                  <a:off x="9405256" y="1680085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2076C302-5C40-4D49-A489-5AE01218B2D4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51D1627-B4AA-4B1E-96DE-61423E80C7E4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92B818CB-84D0-45B6-AD01-BFFD467AE29B}"/>
                    </a:ext>
                  </a:extLst>
                </p:cNvPr>
                <p:cNvSpPr/>
                <p:nvPr/>
              </p:nvSpPr>
              <p:spPr>
                <a:xfrm>
                  <a:off x="2786743" y="1589313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96F3B0E-8CE4-43F0-ADD0-5E0BB94B5DE7}"/>
                    </a:ext>
                  </a:extLst>
                </p:cNvPr>
                <p:cNvSpPr/>
                <p:nvPr/>
              </p:nvSpPr>
              <p:spPr>
                <a:xfrm>
                  <a:off x="2786743" y="2070756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14350255-644A-47D3-8010-77B91F92D224}"/>
                    </a:ext>
                  </a:extLst>
                </p:cNvPr>
                <p:cNvGrpSpPr/>
                <p:nvPr/>
              </p:nvGrpSpPr>
              <p:grpSpPr>
                <a:xfrm>
                  <a:off x="2498743" y="1751312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Oval 6">
                    <a:extLst>
                      <a:ext uri="{FF2B5EF4-FFF2-40B4-BE49-F238E27FC236}">
                        <a16:creationId xmlns:a16="http://schemas.microsoft.com/office/drawing/2014/main" id="{D9FA9821-DE51-4FC0-B045-09379DA8B820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A451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6">
                    <a:extLst>
                      <a:ext uri="{FF2B5EF4-FFF2-40B4-BE49-F238E27FC236}">
                        <a16:creationId xmlns:a16="http://schemas.microsoft.com/office/drawing/2014/main" id="{4D9EF632-A15F-4DA6-98FB-E19865B6DD94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E6C4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86" name="Right Triangle 85">
                  <a:extLst>
                    <a:ext uri="{FF2B5EF4-FFF2-40B4-BE49-F238E27FC236}">
                      <a16:creationId xmlns:a16="http://schemas.microsoft.com/office/drawing/2014/main" id="{72695F52-C4AC-49AB-9027-1382E117D96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1589312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3071865" y="1854264"/>
                <a:ext cx="6327634" cy="429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cs typeface="Courier New" panose="02070309020205020404" pitchFamily="49" charset="0"/>
                  </a:rPr>
                  <a:t>from </a:t>
                </a:r>
                <a:r>
                  <a:rPr lang="en-US" sz="2000" dirty="0" err="1">
                    <a:cs typeface="Courier New" panose="02070309020205020404" pitchFamily="49" charset="0"/>
                  </a:rPr>
                  <a:t>sklearn.ensemble</a:t>
                </a:r>
                <a:r>
                  <a:rPr lang="en-US" sz="2000" dirty="0">
                    <a:cs typeface="Courier New" panose="02070309020205020404" pitchFamily="49" charset="0"/>
                  </a:rPr>
                  <a:t> import </a:t>
                </a:r>
                <a:r>
                  <a:rPr lang="en-US" sz="2000" dirty="0" err="1">
                    <a:cs typeface="Courier New" panose="02070309020205020404" pitchFamily="49" charset="0"/>
                  </a:rPr>
                  <a:t>RandomForestClassifier</a:t>
                </a:r>
                <a:r>
                  <a:rPr lang="en-US" sz="1200" dirty="0"/>
                  <a:t> </a:t>
                </a:r>
                <a:endParaRPr lang="en-US" sz="36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483336" y="180288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340430" y="2599884"/>
            <a:ext cx="7511140" cy="837847"/>
            <a:chOff x="2340430" y="2689540"/>
            <a:chExt cx="7511140" cy="900001"/>
          </a:xfrm>
        </p:grpSpPr>
        <p:grpSp>
          <p:nvGrpSpPr>
            <p:cNvPr id="20" name="Group 19"/>
            <p:cNvGrpSpPr/>
            <p:nvPr/>
          </p:nvGrpSpPr>
          <p:grpSpPr>
            <a:xfrm>
              <a:off x="2340430" y="2689540"/>
              <a:ext cx="7511140" cy="900001"/>
              <a:chOff x="2340430" y="2689540"/>
              <a:chExt cx="7511140" cy="90000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40430" y="2689540"/>
                <a:ext cx="7511140" cy="900001"/>
                <a:chOff x="2340430" y="2689540"/>
                <a:chExt cx="7511140" cy="900001"/>
              </a:xfrm>
            </p:grpSpPr>
            <p:sp>
              <p:nvSpPr>
                <p:cNvPr id="91" name="Freeform: Shape 23">
                  <a:extLst>
                    <a:ext uri="{FF2B5EF4-FFF2-40B4-BE49-F238E27FC236}">
                      <a16:creationId xmlns:a16="http://schemas.microsoft.com/office/drawing/2014/main" id="{6665A732-804A-4612-ACC3-359266AC8B61}"/>
                    </a:ext>
                  </a:extLst>
                </p:cNvPr>
                <p:cNvSpPr/>
                <p:nvPr/>
              </p:nvSpPr>
              <p:spPr>
                <a:xfrm flipV="1">
                  <a:off x="2340430" y="313954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ED5E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Freeform: Shape 24">
                  <a:extLst>
                    <a:ext uri="{FF2B5EF4-FFF2-40B4-BE49-F238E27FC236}">
                      <a16:creationId xmlns:a16="http://schemas.microsoft.com/office/drawing/2014/main" id="{E65EDFC2-9990-499A-8D4C-F46226240121}"/>
                    </a:ext>
                  </a:extLst>
                </p:cNvPr>
                <p:cNvSpPr/>
                <p:nvPr/>
              </p:nvSpPr>
              <p:spPr>
                <a:xfrm>
                  <a:off x="2340430" y="2689540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F38D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3DD49375-D009-4DE3-BEFF-817FB52045DF}"/>
                    </a:ext>
                  </a:extLst>
                </p:cNvPr>
                <p:cNvGrpSpPr/>
                <p:nvPr/>
              </p:nvGrpSpPr>
              <p:grpSpPr>
                <a:xfrm>
                  <a:off x="9405256" y="2780313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DDB9BDDF-37BC-43CD-8A11-EDEC7F53DC90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8D4FF82A-8A88-473D-9152-D6A241B2BC0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EE518F-D178-499C-87ED-F6EB172D5C76}"/>
                    </a:ext>
                  </a:extLst>
                </p:cNvPr>
                <p:cNvSpPr/>
                <p:nvPr/>
              </p:nvSpPr>
              <p:spPr>
                <a:xfrm>
                  <a:off x="2786743" y="2689541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9BE064E8-C57C-48A4-A9B7-A9E76DE9D168}"/>
                    </a:ext>
                  </a:extLst>
                </p:cNvPr>
                <p:cNvSpPr/>
                <p:nvPr/>
              </p:nvSpPr>
              <p:spPr>
                <a:xfrm>
                  <a:off x="2786743" y="3170984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647C9D9-E21D-4454-ADBA-212E208C5272}"/>
                    </a:ext>
                  </a:extLst>
                </p:cNvPr>
                <p:cNvGrpSpPr/>
                <p:nvPr/>
              </p:nvGrpSpPr>
              <p:grpSpPr>
                <a:xfrm>
                  <a:off x="2498743" y="2851540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9" name="Oval 6">
                    <a:extLst>
                      <a:ext uri="{FF2B5EF4-FFF2-40B4-BE49-F238E27FC236}">
                        <a16:creationId xmlns:a16="http://schemas.microsoft.com/office/drawing/2014/main" id="{B90D534A-EB87-4F59-8EE3-B0636174E5B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ED5E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0" name="Oval 6">
                    <a:extLst>
                      <a:ext uri="{FF2B5EF4-FFF2-40B4-BE49-F238E27FC236}">
                        <a16:creationId xmlns:a16="http://schemas.microsoft.com/office/drawing/2014/main" id="{47872A78-7C92-49F8-9F78-32990652CBC3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F38D6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1" name="Right Triangle 100">
                  <a:extLst>
                    <a:ext uri="{FF2B5EF4-FFF2-40B4-BE49-F238E27FC236}">
                      <a16:creationId xmlns:a16="http://schemas.microsoft.com/office/drawing/2014/main" id="{2F3FFA52-5D39-423C-AC0B-3E3FB7FB78FE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2689540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3080501" y="2922967"/>
                <a:ext cx="6358587" cy="429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cs typeface="Courier New" panose="02070309020205020404" pitchFamily="49" charset="0"/>
                  </a:rPr>
                  <a:t>classifier = </a:t>
                </a:r>
                <a:r>
                  <a:rPr lang="en-US" sz="2000" dirty="0" err="1">
                    <a:cs typeface="Courier New" panose="02070309020205020404" pitchFamily="49" charset="0"/>
                  </a:rPr>
                  <a:t>RandomForestClassifier</a:t>
                </a:r>
                <a:r>
                  <a:rPr lang="en-US" sz="2000" dirty="0"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>
                    <a:cs typeface="Courier New" panose="02070309020205020404" pitchFamily="49" charset="0"/>
                  </a:rPr>
                  <a:t>n_estimators</a:t>
                </a:r>
                <a:r>
                  <a:rPr lang="en-US" sz="2000" dirty="0">
                    <a:cs typeface="Courier New" panose="02070309020205020404" pitchFamily="49" charset="0"/>
                  </a:rPr>
                  <a:t> = 50)</a:t>
                </a:r>
                <a:r>
                  <a:rPr lang="en-US" sz="1200" dirty="0"/>
                  <a:t> </a:t>
                </a:r>
                <a:endParaRPr lang="en-US" sz="3600" dirty="0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2495863" y="2899339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40430" y="3716377"/>
            <a:ext cx="7511140" cy="837847"/>
            <a:chOff x="2340430" y="3806033"/>
            <a:chExt cx="7511140" cy="900001"/>
          </a:xfrm>
        </p:grpSpPr>
        <p:grpSp>
          <p:nvGrpSpPr>
            <p:cNvPr id="21" name="Group 20"/>
            <p:cNvGrpSpPr/>
            <p:nvPr/>
          </p:nvGrpSpPr>
          <p:grpSpPr>
            <a:xfrm>
              <a:off x="2340430" y="3806033"/>
              <a:ext cx="7511140" cy="900001"/>
              <a:chOff x="2340430" y="3806033"/>
              <a:chExt cx="7511140" cy="90000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340430" y="3806033"/>
                <a:ext cx="7511140" cy="900001"/>
                <a:chOff x="2340430" y="3806033"/>
                <a:chExt cx="7511140" cy="900001"/>
              </a:xfrm>
            </p:grpSpPr>
            <p:sp>
              <p:nvSpPr>
                <p:cNvPr id="106" name="Freeform: Shape 38">
                  <a:extLst>
                    <a:ext uri="{FF2B5EF4-FFF2-40B4-BE49-F238E27FC236}">
                      <a16:creationId xmlns:a16="http://schemas.microsoft.com/office/drawing/2014/main" id="{4B0906C9-6D59-49D9-9A09-A141EE076BCD}"/>
                    </a:ext>
                  </a:extLst>
                </p:cNvPr>
                <p:cNvSpPr/>
                <p:nvPr/>
              </p:nvSpPr>
              <p:spPr>
                <a:xfrm flipV="1">
                  <a:off x="2340430" y="4256034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4A206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Freeform: Shape 39">
                  <a:extLst>
                    <a:ext uri="{FF2B5EF4-FFF2-40B4-BE49-F238E27FC236}">
                      <a16:creationId xmlns:a16="http://schemas.microsoft.com/office/drawing/2014/main" id="{F06C58DD-882A-48A3-9D4A-0C7F971E05DF}"/>
                    </a:ext>
                  </a:extLst>
                </p:cNvPr>
                <p:cNvSpPr/>
                <p:nvPr/>
              </p:nvSpPr>
              <p:spPr>
                <a:xfrm>
                  <a:off x="2340430" y="3806033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662C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D09449A0-9A16-4B11-93E8-42DFFDB5A6F4}"/>
                    </a:ext>
                  </a:extLst>
                </p:cNvPr>
                <p:cNvGrpSpPr/>
                <p:nvPr/>
              </p:nvGrpSpPr>
              <p:grpSpPr>
                <a:xfrm>
                  <a:off x="9405256" y="3896806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9F7AF852-A298-4115-B0E9-C3777D077AB1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312756CC-B062-494C-BAE1-8A3A92014181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8321B15-9CD6-494D-B209-A1A60EBC12BD}"/>
                    </a:ext>
                  </a:extLst>
                </p:cNvPr>
                <p:cNvSpPr/>
                <p:nvPr/>
              </p:nvSpPr>
              <p:spPr>
                <a:xfrm>
                  <a:off x="2786743" y="3806034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87EB2EA7-8C1F-4516-A386-615EC185EA48}"/>
                    </a:ext>
                  </a:extLst>
                </p:cNvPr>
                <p:cNvSpPr/>
                <p:nvPr/>
              </p:nvSpPr>
              <p:spPr>
                <a:xfrm>
                  <a:off x="2786743" y="4287477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9D8C5A5C-03D0-40BC-AAB6-D4916576EFC7}"/>
                    </a:ext>
                  </a:extLst>
                </p:cNvPr>
                <p:cNvGrpSpPr/>
                <p:nvPr/>
              </p:nvGrpSpPr>
              <p:grpSpPr>
                <a:xfrm>
                  <a:off x="2498743" y="3968033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14" name="Oval 6">
                    <a:extLst>
                      <a:ext uri="{FF2B5EF4-FFF2-40B4-BE49-F238E27FC236}">
                        <a16:creationId xmlns:a16="http://schemas.microsoft.com/office/drawing/2014/main" id="{BB9AD4F4-F132-4B7B-B732-552E36A33876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4A206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5" name="Oval 6">
                    <a:extLst>
                      <a:ext uri="{FF2B5EF4-FFF2-40B4-BE49-F238E27FC236}">
                        <a16:creationId xmlns:a16="http://schemas.microsoft.com/office/drawing/2014/main" id="{D20B31FB-AB9D-4F20-BD45-2FF481CEE3FA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662C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16" name="Right Triangle 115">
                  <a:extLst>
                    <a:ext uri="{FF2B5EF4-FFF2-40B4-BE49-F238E27FC236}">
                      <a16:creationId xmlns:a16="http://schemas.microsoft.com/office/drawing/2014/main" id="{1245FB54-E0EE-42D1-BFD7-B4FEA5EDD8F5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3806033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4529450" y="4065315"/>
                <a:ext cx="3169971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classifier.fit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X_train</a:t>
                </a:r>
                <a:r>
                  <a:rPr lang="en-IN" sz="2000" dirty="0"/>
                  <a:t>, </a:t>
                </a:r>
                <a:r>
                  <a:rPr lang="en-IN" sz="2000" dirty="0" err="1"/>
                  <a:t>y_train</a:t>
                </a:r>
                <a:r>
                  <a:rPr lang="en-IN" sz="2000" dirty="0"/>
                  <a:t>)</a:t>
                </a: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2490106" y="4013465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40430" y="4816605"/>
            <a:ext cx="7511140" cy="837847"/>
            <a:chOff x="2340430" y="4906261"/>
            <a:chExt cx="7511140" cy="900001"/>
          </a:xfrm>
        </p:grpSpPr>
        <p:grpSp>
          <p:nvGrpSpPr>
            <p:cNvPr id="22" name="Group 21"/>
            <p:cNvGrpSpPr/>
            <p:nvPr/>
          </p:nvGrpSpPr>
          <p:grpSpPr>
            <a:xfrm>
              <a:off x="2340430" y="4906261"/>
              <a:ext cx="7511140" cy="900001"/>
              <a:chOff x="2340430" y="4906261"/>
              <a:chExt cx="7511140" cy="90000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340430" y="4906261"/>
                <a:ext cx="7511140" cy="900001"/>
                <a:chOff x="2340430" y="4906261"/>
                <a:chExt cx="7511140" cy="900001"/>
              </a:xfrm>
            </p:grpSpPr>
            <p:sp>
              <p:nvSpPr>
                <p:cNvPr id="121" name="Freeform: Shape 53">
                  <a:extLst>
                    <a:ext uri="{FF2B5EF4-FFF2-40B4-BE49-F238E27FC236}">
                      <a16:creationId xmlns:a16="http://schemas.microsoft.com/office/drawing/2014/main" id="{680676EB-A43A-4D93-9DA0-8628F3F6A2CC}"/>
                    </a:ext>
                  </a:extLst>
                </p:cNvPr>
                <p:cNvSpPr/>
                <p:nvPr/>
              </p:nvSpPr>
              <p:spPr>
                <a:xfrm flipV="1">
                  <a:off x="2340430" y="5356262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0F67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Freeform: Shape 54">
                  <a:extLst>
                    <a:ext uri="{FF2B5EF4-FFF2-40B4-BE49-F238E27FC236}">
                      <a16:creationId xmlns:a16="http://schemas.microsoft.com/office/drawing/2014/main" id="{C6E0529A-1CE5-474C-96A8-0226EEE81166}"/>
                    </a:ext>
                  </a:extLst>
                </p:cNvPr>
                <p:cNvSpPr/>
                <p:nvPr/>
              </p:nvSpPr>
              <p:spPr>
                <a:xfrm>
                  <a:off x="2340430" y="4906261"/>
                  <a:ext cx="900000" cy="450000"/>
                </a:xfrm>
                <a:custGeom>
                  <a:avLst/>
                  <a:gdLst>
                    <a:gd name="connsiteX0" fmla="*/ 450000 w 900000"/>
                    <a:gd name="connsiteY0" fmla="*/ 0 h 450000"/>
                    <a:gd name="connsiteX1" fmla="*/ 900000 w 900000"/>
                    <a:gd name="connsiteY1" fmla="*/ 450000 h 450000"/>
                    <a:gd name="connsiteX2" fmla="*/ 794916 w 900000"/>
                    <a:gd name="connsiteY2" fmla="*/ 450000 h 450000"/>
                    <a:gd name="connsiteX3" fmla="*/ 450000 w 900000"/>
                    <a:gd name="connsiteY3" fmla="*/ 105084 h 450000"/>
                    <a:gd name="connsiteX4" fmla="*/ 105084 w 900000"/>
                    <a:gd name="connsiteY4" fmla="*/ 450000 h 450000"/>
                    <a:gd name="connsiteX5" fmla="*/ 0 w 900000"/>
                    <a:gd name="connsiteY5" fmla="*/ 450000 h 450000"/>
                    <a:gd name="connsiteX6" fmla="*/ 450000 w 900000"/>
                    <a:gd name="connsiteY6" fmla="*/ 0 h 45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0000" h="450000">
                      <a:moveTo>
                        <a:pt x="450000" y="0"/>
                      </a:moveTo>
                      <a:cubicBezTo>
                        <a:pt x="698528" y="0"/>
                        <a:pt x="900000" y="201472"/>
                        <a:pt x="900000" y="450000"/>
                      </a:cubicBezTo>
                      <a:lnTo>
                        <a:pt x="794916" y="450000"/>
                      </a:lnTo>
                      <a:cubicBezTo>
                        <a:pt x="794916" y="259508"/>
                        <a:pt x="640492" y="105084"/>
                        <a:pt x="450000" y="105084"/>
                      </a:cubicBezTo>
                      <a:cubicBezTo>
                        <a:pt x="259508" y="105084"/>
                        <a:pt x="105084" y="259508"/>
                        <a:pt x="105084" y="450000"/>
                      </a:cubicBezTo>
                      <a:lnTo>
                        <a:pt x="0" y="450000"/>
                      </a:lnTo>
                      <a:cubicBezTo>
                        <a:pt x="0" y="201472"/>
                        <a:pt x="201472" y="0"/>
                        <a:pt x="450000" y="0"/>
                      </a:cubicBezTo>
                      <a:close/>
                    </a:path>
                  </a:pathLst>
                </a:custGeom>
                <a:solidFill>
                  <a:srgbClr val="17A3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FA26C62A-6C49-427D-9C55-F009B3C9B205}"/>
                    </a:ext>
                  </a:extLst>
                </p:cNvPr>
                <p:cNvGrpSpPr/>
                <p:nvPr/>
              </p:nvGrpSpPr>
              <p:grpSpPr>
                <a:xfrm>
                  <a:off x="9405256" y="4997034"/>
                  <a:ext cx="446314" cy="718455"/>
                  <a:chOff x="9492342" y="1680085"/>
                  <a:chExt cx="446314" cy="718455"/>
                </a:xfrm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B9B1C817-E307-4F15-A3A6-19AECE4CACA3}"/>
                      </a:ext>
                    </a:extLst>
                  </p:cNvPr>
                  <p:cNvSpPr/>
                  <p:nvPr/>
                </p:nvSpPr>
                <p:spPr>
                  <a:xfrm>
                    <a:off x="9492342" y="2039312"/>
                    <a:ext cx="446313" cy="359228"/>
                  </a:xfrm>
                  <a:prstGeom prst="rect">
                    <a:avLst/>
                  </a:pr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8E89AB39-B10D-4125-A396-5F6AF5440B98}"/>
                      </a:ext>
                    </a:extLst>
                  </p:cNvPr>
                  <p:cNvSpPr/>
                  <p:nvPr/>
                </p:nvSpPr>
                <p:spPr>
                  <a:xfrm>
                    <a:off x="9492343" y="1680085"/>
                    <a:ext cx="446313" cy="359228"/>
                  </a:xfrm>
                  <a:prstGeom prst="rect">
                    <a:avLst/>
                  </a:pr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9FFB0AC3-D4B9-4E2D-814F-8275D50CA62A}"/>
                    </a:ext>
                  </a:extLst>
                </p:cNvPr>
                <p:cNvSpPr/>
                <p:nvPr/>
              </p:nvSpPr>
              <p:spPr>
                <a:xfrm>
                  <a:off x="2786743" y="4906262"/>
                  <a:ext cx="6618514" cy="9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14300" dist="38100" dir="2700000" algn="tl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0812F3A1-F0A7-471B-B5DE-B3B0E0440479}"/>
                    </a:ext>
                  </a:extLst>
                </p:cNvPr>
                <p:cNvSpPr/>
                <p:nvPr/>
              </p:nvSpPr>
              <p:spPr>
                <a:xfrm>
                  <a:off x="2786743" y="5387705"/>
                  <a:ext cx="6618514" cy="418557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FA4A672D-F9EF-44A8-98EC-A94D328497B0}"/>
                    </a:ext>
                  </a:extLst>
                </p:cNvPr>
                <p:cNvGrpSpPr/>
                <p:nvPr/>
              </p:nvGrpSpPr>
              <p:grpSpPr>
                <a:xfrm>
                  <a:off x="2498743" y="5068261"/>
                  <a:ext cx="576000" cy="576000"/>
                  <a:chOff x="2585829" y="1765883"/>
                  <a:chExt cx="576000" cy="576000"/>
                </a:xfrm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9" name="Oval 6">
                    <a:extLst>
                      <a:ext uri="{FF2B5EF4-FFF2-40B4-BE49-F238E27FC236}">
                        <a16:creationId xmlns:a16="http://schemas.microsoft.com/office/drawing/2014/main" id="{A76E911E-A902-4623-8362-7669AF1D6C3A}"/>
                      </a:ext>
                    </a:extLst>
                  </p:cNvPr>
                  <p:cNvSpPr/>
                  <p:nvPr/>
                </p:nvSpPr>
                <p:spPr>
                  <a:xfrm>
                    <a:off x="2585829" y="2053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0F676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30" name="Oval 6">
                    <a:extLst>
                      <a:ext uri="{FF2B5EF4-FFF2-40B4-BE49-F238E27FC236}">
                        <a16:creationId xmlns:a16="http://schemas.microsoft.com/office/drawing/2014/main" id="{4601AB76-9715-475B-8984-0BC7580C83C7}"/>
                      </a:ext>
                    </a:extLst>
                  </p:cNvPr>
                  <p:cNvSpPr/>
                  <p:nvPr/>
                </p:nvSpPr>
                <p:spPr>
                  <a:xfrm flipV="1">
                    <a:off x="2585829" y="1765883"/>
                    <a:ext cx="576000" cy="288000"/>
                  </a:xfrm>
                  <a:custGeom>
                    <a:avLst/>
                    <a:gdLst>
                      <a:gd name="connsiteX0" fmla="*/ 0 w 576000"/>
                      <a:gd name="connsiteY0" fmla="*/ 288000 h 576000"/>
                      <a:gd name="connsiteX1" fmla="*/ 288000 w 576000"/>
                      <a:gd name="connsiteY1" fmla="*/ 0 h 576000"/>
                      <a:gd name="connsiteX2" fmla="*/ 576000 w 576000"/>
                      <a:gd name="connsiteY2" fmla="*/ 288000 h 576000"/>
                      <a:gd name="connsiteX3" fmla="*/ 288000 w 576000"/>
                      <a:gd name="connsiteY3" fmla="*/ 576000 h 576000"/>
                      <a:gd name="connsiteX4" fmla="*/ 0 w 576000"/>
                      <a:gd name="connsiteY4" fmla="*/ 288000 h 576000"/>
                      <a:gd name="connsiteX0" fmla="*/ 576000 w 667440"/>
                      <a:gd name="connsiteY0" fmla="*/ 288000 h 576000"/>
                      <a:gd name="connsiteX1" fmla="*/ 288000 w 667440"/>
                      <a:gd name="connsiteY1" fmla="*/ 576000 h 576000"/>
                      <a:gd name="connsiteX2" fmla="*/ 0 w 667440"/>
                      <a:gd name="connsiteY2" fmla="*/ 288000 h 576000"/>
                      <a:gd name="connsiteX3" fmla="*/ 288000 w 667440"/>
                      <a:gd name="connsiteY3" fmla="*/ 0 h 576000"/>
                      <a:gd name="connsiteX4" fmla="*/ 667440 w 667440"/>
                      <a:gd name="connsiteY4" fmla="*/ 379440 h 576000"/>
                      <a:gd name="connsiteX0" fmla="*/ 576000 w 576000"/>
                      <a:gd name="connsiteY0" fmla="*/ 288000 h 576000"/>
                      <a:gd name="connsiteX1" fmla="*/ 288000 w 576000"/>
                      <a:gd name="connsiteY1" fmla="*/ 576000 h 576000"/>
                      <a:gd name="connsiteX2" fmla="*/ 0 w 576000"/>
                      <a:gd name="connsiteY2" fmla="*/ 288000 h 576000"/>
                      <a:gd name="connsiteX3" fmla="*/ 288000 w 576000"/>
                      <a:gd name="connsiteY3" fmla="*/ 0 h 576000"/>
                      <a:gd name="connsiteX0" fmla="*/ 576000 w 576000"/>
                      <a:gd name="connsiteY0" fmla="*/ 0 h 288000"/>
                      <a:gd name="connsiteX1" fmla="*/ 288000 w 576000"/>
                      <a:gd name="connsiteY1" fmla="*/ 288000 h 288000"/>
                      <a:gd name="connsiteX2" fmla="*/ 0 w 576000"/>
                      <a:gd name="connsiteY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6000" h="288000">
                        <a:moveTo>
                          <a:pt x="576000" y="0"/>
                        </a:moveTo>
                        <a:cubicBezTo>
                          <a:pt x="576000" y="159058"/>
                          <a:pt x="447058" y="288000"/>
                          <a:pt x="288000" y="288000"/>
                        </a:cubicBezTo>
                        <a:cubicBezTo>
                          <a:pt x="128942" y="288000"/>
                          <a:pt x="0" y="159058"/>
                          <a:pt x="0" y="0"/>
                        </a:cubicBezTo>
                      </a:path>
                    </a:pathLst>
                  </a:custGeom>
                  <a:solidFill>
                    <a:srgbClr val="17A39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31" name="Right Triangle 130">
                  <a:extLst>
                    <a:ext uri="{FF2B5EF4-FFF2-40B4-BE49-F238E27FC236}">
                      <a16:creationId xmlns:a16="http://schemas.microsoft.com/office/drawing/2014/main" id="{A949BA91-30AA-48F5-BB77-F576D5599C72}"/>
                    </a:ext>
                  </a:extLst>
                </p:cNvPr>
                <p:cNvSpPr/>
                <p:nvPr/>
              </p:nvSpPr>
              <p:spPr>
                <a:xfrm flipH="1" flipV="1">
                  <a:off x="3240430" y="4906261"/>
                  <a:ext cx="6164824" cy="900000"/>
                </a:xfrm>
                <a:prstGeom prst="rtTriangle">
                  <a:avLst/>
                </a:prstGeom>
                <a:solidFill>
                  <a:schemeClr val="tx1">
                    <a:alpha val="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4151584" y="5175241"/>
                <a:ext cx="3723969" cy="429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IN" sz="2000" dirty="0" err="1"/>
                  <a:t>y_pred</a:t>
                </a:r>
                <a:r>
                  <a:rPr lang="en-IN" sz="2000" dirty="0"/>
                  <a:t> = </a:t>
                </a:r>
                <a:r>
                  <a:rPr lang="en-IN" sz="2000" dirty="0" err="1"/>
                  <a:t>classifier.predict</a:t>
                </a:r>
                <a:r>
                  <a:rPr lang="en-IN" sz="2000" dirty="0"/>
                  <a:t>(</a:t>
                </a:r>
                <a:r>
                  <a:rPr lang="en-IN" sz="2000" dirty="0" err="1"/>
                  <a:t>X_test</a:t>
                </a:r>
                <a:r>
                  <a:rPr lang="en-IN" sz="2000" dirty="0"/>
                  <a:t>)</a:t>
                </a:r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2501769" y="5117733"/>
              <a:ext cx="58175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5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8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187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Microsoft New Tai Lue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Paras gang</dc:creator>
  <cp:lastModifiedBy>Anup Mor</cp:lastModifiedBy>
  <cp:revision>126</cp:revision>
  <dcterms:created xsi:type="dcterms:W3CDTF">2020-08-25T14:04:51Z</dcterms:created>
  <dcterms:modified xsi:type="dcterms:W3CDTF">2020-09-16T11:09:26Z</dcterms:modified>
</cp:coreProperties>
</file>