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6" r:id="rId4"/>
    <p:sldId id="28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6" autoAdjust="0"/>
    <p:restoredTop sz="94660"/>
  </p:normalViewPr>
  <p:slideViewPr>
    <p:cSldViewPr snapToGrid="0">
      <p:cViewPr varScale="1">
        <p:scale>
          <a:sx n="86" d="100"/>
          <a:sy n="86" d="100"/>
        </p:scale>
        <p:origin x="542" y="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41867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05870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2543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934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2258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9681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873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43239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714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1652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19-09-2020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46724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0C37-D3A0-494E-8FE3-1D6D2028BEA3}" type="datetimeFigureOut">
              <a:rPr lang="en-IN" smtClean="0"/>
              <a:t>19-09-2020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9ACF-2C64-441D-BF35-08E045A3DD6F}" type="slidenum">
              <a:rPr lang="en-IN" smtClean="0"/>
              <a:t>‹#›</a:t>
            </a:fld>
            <a:endParaRPr lang="en-IN" dirty="0"/>
          </a:p>
        </p:txBody>
      </p:sp>
    </p:spTree>
    <p:extLst>
      <p:ext uri="{BB962C8B-B14F-4D97-AF65-F5344CB8AC3E}">
        <p14:creationId xmlns:p14="http://schemas.microsoft.com/office/powerpoint/2010/main" val="25179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1971" t="21866" r="32330" b="47618"/>
          <a:stretch/>
        </p:blipFill>
        <p:spPr>
          <a:xfrm>
            <a:off x="5594764" y="1218430"/>
            <a:ext cx="990959" cy="886968"/>
          </a:xfrm>
          <a:prstGeom prst="rect">
            <a:avLst/>
          </a:prstGeom>
          <a:ln>
            <a:noFill/>
          </a:ln>
        </p:spPr>
      </p:pic>
      <p:sp>
        <p:nvSpPr>
          <p:cNvPr id="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8" name="Title 1">
            <a:extLst>
              <a:ext uri="{FF2B5EF4-FFF2-40B4-BE49-F238E27FC236}">
                <a16:creationId xmlns:a16="http://schemas.microsoft.com/office/drawing/2014/main" id="{A5C93519-6B29-1346-9FCB-0835B80531A4}"/>
              </a:ext>
            </a:extLst>
          </p:cNvPr>
          <p:cNvSpPr txBox="1">
            <a:spLocks/>
          </p:cNvSpPr>
          <p:nvPr/>
        </p:nvSpPr>
        <p:spPr>
          <a:xfrm>
            <a:off x="1593130" y="2147911"/>
            <a:ext cx="9002598" cy="20982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b="1" dirty="0">
                <a:solidFill>
                  <a:srgbClr val="EFEDE3"/>
                </a:solidFill>
                <a:latin typeface="Times New Roman" panose="02020603050405020304" pitchFamily="18" charset="0"/>
                <a:cs typeface="Times New Roman" panose="02020603050405020304" pitchFamily="18" charset="0"/>
              </a:rPr>
              <a:t>21 DAYS OF</a:t>
            </a:r>
          </a:p>
          <a:p>
            <a:pPr algn="ctr"/>
            <a:r>
              <a:rPr lang="en-US" sz="6500" b="1" dirty="0">
                <a:solidFill>
                  <a:srgbClr val="EFEDE3"/>
                </a:solidFill>
                <a:latin typeface="Times New Roman" panose="02020603050405020304" pitchFamily="18" charset="0"/>
                <a:cs typeface="Times New Roman" panose="02020603050405020304" pitchFamily="18" charset="0"/>
              </a:rPr>
              <a:t>MACHINE LEARNING</a:t>
            </a:r>
          </a:p>
        </p:txBody>
      </p:sp>
      <p:grpSp>
        <p:nvGrpSpPr>
          <p:cNvPr id="13" name="Group 12"/>
          <p:cNvGrpSpPr/>
          <p:nvPr/>
        </p:nvGrpSpPr>
        <p:grpSpPr>
          <a:xfrm>
            <a:off x="5359666" y="4223205"/>
            <a:ext cx="1461155" cy="1427872"/>
            <a:chOff x="5359666" y="4317475"/>
            <a:chExt cx="1461155" cy="1427872"/>
          </a:xfrm>
        </p:grpSpPr>
        <p:sp>
          <p:nvSpPr>
            <p:cNvPr id="9" name="Oval 8"/>
            <p:cNvSpPr/>
            <p:nvPr/>
          </p:nvSpPr>
          <p:spPr>
            <a:xfrm>
              <a:off x="5359666" y="4317475"/>
              <a:ext cx="1461155" cy="1427872"/>
            </a:xfrm>
            <a:prstGeom prst="ellipse">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5550244" y="4568863"/>
              <a:ext cx="1080000" cy="1080000"/>
            </a:xfrm>
            <a:prstGeom prst="ellipse">
              <a:avLst/>
            </a:prstGeom>
            <a:solidFill>
              <a:schemeClr val="tx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550245" y="4803619"/>
              <a:ext cx="1079999" cy="553998"/>
            </a:xfrm>
            <a:prstGeom prst="rect">
              <a:avLst/>
            </a:prstGeom>
            <a:noFill/>
          </p:spPr>
          <p:txBody>
            <a:bodyPr wrap="square" rtlCol="0">
              <a:spAutoFit/>
            </a:bodyPr>
            <a:lstStyle/>
            <a:p>
              <a:pPr algn="ctr"/>
              <a:r>
                <a:rPr lang="en-US" sz="3000" b="1" dirty="0">
                  <a:solidFill>
                    <a:schemeClr val="accent2">
                      <a:lumMod val="75000"/>
                    </a:schemeClr>
                  </a:solidFill>
                  <a:latin typeface="Times New Roman" panose="02020603050405020304" pitchFamily="18" charset="0"/>
                  <a:cs typeface="Times New Roman" panose="02020603050405020304" pitchFamily="18" charset="0"/>
                </a:rPr>
                <a:t>20</a:t>
              </a:r>
              <a:r>
                <a:rPr lang="en-US" sz="3000" b="1" dirty="0">
                  <a:solidFill>
                    <a:srgbClr val="E7E6E6"/>
                  </a:solidFill>
                  <a:latin typeface="Times New Roman" panose="02020603050405020304" pitchFamily="18" charset="0"/>
                  <a:cs typeface="Times New Roman" panose="02020603050405020304" pitchFamily="18" charset="0"/>
                </a:rPr>
                <a:t>/</a:t>
              </a:r>
              <a:r>
                <a:rPr lang="en-US" sz="3000" b="1" dirty="0">
                  <a:solidFill>
                    <a:schemeClr val="accent2">
                      <a:lumMod val="75000"/>
                    </a:schemeClr>
                  </a:solidFill>
                  <a:latin typeface="Times New Roman" panose="02020603050405020304" pitchFamily="18" charset="0"/>
                  <a:cs typeface="Times New Roman" panose="02020603050405020304" pitchFamily="18" charset="0"/>
                </a:rPr>
                <a:t>21</a:t>
              </a:r>
              <a:endParaRPr lang="en-IN" sz="3000" b="1"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Tree>
    <p:extLst>
      <p:ext uri="{BB962C8B-B14F-4D97-AF65-F5344CB8AC3E}">
        <p14:creationId xmlns:p14="http://schemas.microsoft.com/office/powerpoint/2010/main" val="28027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b="1" dirty="0">
                <a:solidFill>
                  <a:srgbClr val="E7E6E6"/>
                </a:solidFill>
              </a:rPr>
              <a:t>Better Evaluation Using Cross-Validation</a:t>
            </a:r>
          </a:p>
        </p:txBody>
      </p:sp>
      <p:cxnSp>
        <p:nvCxnSpPr>
          <p:cNvPr id="15" name="Straight Connector 14"/>
          <p:cNvCxnSpPr/>
          <p:nvPr/>
        </p:nvCxnSpPr>
        <p:spPr>
          <a:xfrm>
            <a:off x="2670354" y="628920"/>
            <a:ext cx="684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464231"/>
          </a:xfrm>
          <a:prstGeom prst="roundRect">
            <a:avLst/>
          </a:prstGeom>
          <a:noFill/>
          <a:ln w="28575">
            <a:solidFill>
              <a:schemeClr val="bg1">
                <a:lumMod val="65000"/>
              </a:schemeClr>
            </a:solidFill>
          </a:ln>
        </p:spPr>
        <p:txBody>
          <a:bodyPr wrap="square" rtlCol="0">
            <a:spAutoFit/>
          </a:bodyPr>
          <a:lstStyle/>
          <a:p>
            <a:pPr algn="just"/>
            <a:r>
              <a:rPr lang="en-US" sz="2000" b="1" dirty="0">
                <a:solidFill>
                  <a:srgbClr val="E7E6E6"/>
                </a:solidFill>
              </a:rPr>
              <a:t>We can use Scikit-</a:t>
            </a:r>
            <a:r>
              <a:rPr lang="en-US" sz="2000" b="1" dirty="0" err="1">
                <a:solidFill>
                  <a:srgbClr val="E7E6E6"/>
                </a:solidFill>
              </a:rPr>
              <a:t>Learn’s</a:t>
            </a:r>
            <a:r>
              <a:rPr lang="en-US" sz="2000" b="1" dirty="0">
                <a:solidFill>
                  <a:srgbClr val="E7E6E6"/>
                </a:solidFill>
              </a:rPr>
              <a:t> cross-validation feature. The following code performs K-fold cross-validation: it randomly splits the training set into ‘K’ distinct subsets called folds, then it trains and evaluates the Decision Tree model ‘K’ times, picking a different fold for evaluation every time and training on the other ‘K-1’ folds. The result is an array containing the ‘K’ evaluation scores</a:t>
            </a:r>
            <a:endParaRPr lang="en-US" sz="1950" b="1" dirty="0">
              <a:solidFill>
                <a:srgbClr val="E7E6E6"/>
              </a:solidFill>
            </a:endParaRPr>
          </a:p>
        </p:txBody>
      </p: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9" name="Group 8"/>
          <p:cNvGrpSpPr/>
          <p:nvPr/>
        </p:nvGrpSpPr>
        <p:grpSpPr>
          <a:xfrm>
            <a:off x="2313868" y="2571936"/>
            <a:ext cx="7552750" cy="1016161"/>
            <a:chOff x="2587870" y="2275840"/>
            <a:chExt cx="6635827" cy="1097280"/>
          </a:xfrm>
          <a:solidFill>
            <a:schemeClr val="accent2">
              <a:lumMod val="75000"/>
            </a:schemeClr>
          </a:solidFill>
        </p:grpSpPr>
        <p:grpSp>
          <p:nvGrpSpPr>
            <p:cNvPr id="10" name="Group 9"/>
            <p:cNvGrpSpPr/>
            <p:nvPr/>
          </p:nvGrpSpPr>
          <p:grpSpPr>
            <a:xfrm>
              <a:off x="2595439" y="2275840"/>
              <a:ext cx="6628258" cy="1097280"/>
              <a:chOff x="2595439" y="2275840"/>
              <a:chExt cx="6628258" cy="1097280"/>
            </a:xfrm>
            <a:grpFill/>
          </p:grpSpPr>
          <p:sp>
            <p:nvSpPr>
              <p:cNvPr id="13" name="Chevron 12"/>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 name="Chevron 15"/>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7" name="Chevron 16"/>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8" name="Chevron 17"/>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9" name="Chevron 18"/>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0" name="Chevron 19"/>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1" name="Chevron 20"/>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2" name="Chevron 21"/>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2" name="Rectangle 11"/>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from </a:t>
              </a:r>
              <a:r>
                <a:rPr lang="en-IN" sz="2400" b="1" dirty="0" err="1">
                  <a:solidFill>
                    <a:schemeClr val="tx1"/>
                  </a:solidFill>
                </a:rPr>
                <a:t>sklearn.model_selection</a:t>
              </a:r>
              <a:r>
                <a:rPr lang="en-IN" sz="2400" b="1" dirty="0">
                  <a:solidFill>
                    <a:schemeClr val="tx1"/>
                  </a:solidFill>
                </a:rPr>
                <a:t> import </a:t>
              </a:r>
              <a:r>
                <a:rPr lang="en-IN" sz="2400" b="1" dirty="0" err="1">
                  <a:solidFill>
                    <a:schemeClr val="tx1"/>
                  </a:solidFill>
                </a:rPr>
                <a:t>cross_val_score</a:t>
              </a:r>
              <a:endParaRPr lang="en-IN" sz="2400" b="1" dirty="0">
                <a:solidFill>
                  <a:schemeClr val="tx1"/>
                </a:solidFill>
              </a:endParaRPr>
            </a:p>
          </p:txBody>
        </p:sp>
      </p:grpSp>
      <p:grpSp>
        <p:nvGrpSpPr>
          <p:cNvPr id="23" name="Group 22"/>
          <p:cNvGrpSpPr/>
          <p:nvPr/>
        </p:nvGrpSpPr>
        <p:grpSpPr>
          <a:xfrm>
            <a:off x="2322483" y="3831640"/>
            <a:ext cx="7552750" cy="1016161"/>
            <a:chOff x="2587870" y="2275840"/>
            <a:chExt cx="6635827" cy="1097280"/>
          </a:xfrm>
          <a:solidFill>
            <a:schemeClr val="accent2">
              <a:lumMod val="75000"/>
            </a:schemeClr>
          </a:solidFill>
        </p:grpSpPr>
        <p:grpSp>
          <p:nvGrpSpPr>
            <p:cNvPr id="24" name="Group 23"/>
            <p:cNvGrpSpPr/>
            <p:nvPr/>
          </p:nvGrpSpPr>
          <p:grpSpPr>
            <a:xfrm>
              <a:off x="2595439" y="2275840"/>
              <a:ext cx="6628258" cy="1097280"/>
              <a:chOff x="2595439" y="2275840"/>
              <a:chExt cx="6628258" cy="1097280"/>
            </a:xfrm>
            <a:grpFill/>
          </p:grpSpPr>
          <p:sp>
            <p:nvSpPr>
              <p:cNvPr id="26" name="Chevron 25"/>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7" name="Chevron 26"/>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9" name="Chevron 28"/>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0" name="Chevron 29"/>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1" name="Chevron 30"/>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2" name="Chevron 31"/>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3" name="Chevron 32"/>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4" name="Chevron 33"/>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25" name="Rectangle 24"/>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r>
                <a:rPr lang="en-US" sz="2200" b="1" dirty="0">
                  <a:solidFill>
                    <a:schemeClr val="tx1"/>
                  </a:solidFill>
                </a:rPr>
                <a:t>scores = </a:t>
              </a:r>
              <a:r>
                <a:rPr lang="en-US" sz="2200" b="1" dirty="0" err="1">
                  <a:solidFill>
                    <a:schemeClr val="tx1"/>
                  </a:solidFill>
                </a:rPr>
                <a:t>cross_val_score</a:t>
              </a:r>
              <a:r>
                <a:rPr lang="en-US" sz="2200" b="1" dirty="0">
                  <a:solidFill>
                    <a:schemeClr val="tx1"/>
                  </a:solidFill>
                </a:rPr>
                <a:t>(</a:t>
              </a:r>
              <a:r>
                <a:rPr lang="en-US" sz="2200" b="1" dirty="0" err="1">
                  <a:solidFill>
                    <a:schemeClr val="tx1"/>
                  </a:solidFill>
                </a:rPr>
                <a:t>tree_reg</a:t>
              </a:r>
              <a:r>
                <a:rPr lang="en-US" sz="2200" b="1" dirty="0">
                  <a:solidFill>
                    <a:schemeClr val="tx1"/>
                  </a:solidFill>
                </a:rPr>
                <a:t>, </a:t>
              </a:r>
              <a:r>
                <a:rPr lang="en-US" sz="2200" b="1" dirty="0" err="1">
                  <a:solidFill>
                    <a:schemeClr val="tx1"/>
                  </a:solidFill>
                </a:rPr>
                <a:t>X_train</a:t>
              </a:r>
              <a:r>
                <a:rPr lang="en-US" sz="2200" b="1" dirty="0">
                  <a:solidFill>
                    <a:schemeClr val="tx1"/>
                  </a:solidFill>
                </a:rPr>
                <a:t>, </a:t>
              </a:r>
              <a:r>
                <a:rPr lang="en-US" sz="2200" b="1" dirty="0" err="1">
                  <a:solidFill>
                    <a:schemeClr val="tx1"/>
                  </a:solidFill>
                </a:rPr>
                <a:t>y_train</a:t>
              </a:r>
              <a:r>
                <a:rPr lang="en-US" sz="2200" b="1" dirty="0">
                  <a:solidFill>
                    <a:schemeClr val="tx1"/>
                  </a:solidFill>
                </a:rPr>
                <a:t>, cv=10)</a:t>
              </a:r>
            </a:p>
          </p:txBody>
        </p:sp>
      </p:grpSp>
      <p:grpSp>
        <p:nvGrpSpPr>
          <p:cNvPr id="35" name="Group 34"/>
          <p:cNvGrpSpPr/>
          <p:nvPr/>
        </p:nvGrpSpPr>
        <p:grpSpPr>
          <a:xfrm>
            <a:off x="2322483" y="5087574"/>
            <a:ext cx="7552750" cy="1016161"/>
            <a:chOff x="2587870" y="2275840"/>
            <a:chExt cx="6635827" cy="1097280"/>
          </a:xfrm>
          <a:solidFill>
            <a:schemeClr val="accent2">
              <a:lumMod val="75000"/>
            </a:schemeClr>
          </a:solidFill>
        </p:grpSpPr>
        <p:grpSp>
          <p:nvGrpSpPr>
            <p:cNvPr id="36" name="Group 35"/>
            <p:cNvGrpSpPr/>
            <p:nvPr/>
          </p:nvGrpSpPr>
          <p:grpSpPr>
            <a:xfrm>
              <a:off x="2595439" y="2275840"/>
              <a:ext cx="6628258" cy="1097280"/>
              <a:chOff x="2595439" y="2275840"/>
              <a:chExt cx="6628258" cy="1097280"/>
            </a:xfrm>
            <a:grpFill/>
          </p:grpSpPr>
          <p:sp>
            <p:nvSpPr>
              <p:cNvPr id="38" name="Chevron 37"/>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39" name="Chevron 38"/>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0" name="Chevron 39"/>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1" name="Chevron 40"/>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2" name="Chevron 41"/>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3" name="Chevron 42"/>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4" name="Chevron 43"/>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45" name="Chevron 44"/>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37" name="Rectangle 36"/>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err="1">
                  <a:solidFill>
                    <a:schemeClr val="tx1"/>
                  </a:solidFill>
                </a:rPr>
                <a:t>scores.mean</a:t>
              </a:r>
              <a:r>
                <a:rPr lang="en-IN" sz="2400" b="1" dirty="0">
                  <a:solidFill>
                    <a:schemeClr val="tx1"/>
                  </a:solidFill>
                </a:rPr>
                <a:t>()</a:t>
              </a:r>
            </a:p>
            <a:p>
              <a:pPr algn="ctr"/>
              <a:r>
                <a:rPr lang="en-IN" sz="2400" b="1" dirty="0" err="1">
                  <a:solidFill>
                    <a:schemeClr val="tx1"/>
                  </a:solidFill>
                </a:rPr>
                <a:t>scores.std</a:t>
              </a:r>
              <a:r>
                <a:rPr lang="en-IN" sz="2400" b="1" dirty="0">
                  <a:solidFill>
                    <a:schemeClr val="tx1"/>
                  </a:solidFill>
                </a:rPr>
                <a:t>() </a:t>
              </a:r>
            </a:p>
          </p:txBody>
        </p:sp>
      </p:grpSp>
    </p:spTree>
    <p:extLst>
      <p:ext uri="{BB962C8B-B14F-4D97-AF65-F5344CB8AC3E}">
        <p14:creationId xmlns:p14="http://schemas.microsoft.com/office/powerpoint/2010/main" val="9698034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Hyperparameter Tunning using Grid Search</a:t>
            </a:r>
          </a:p>
        </p:txBody>
      </p:sp>
      <p:cxnSp>
        <p:nvCxnSpPr>
          <p:cNvPr id="15" name="Straight Connector 14"/>
          <p:cNvCxnSpPr>
            <a:cxnSpLocks/>
          </p:cNvCxnSpPr>
          <p:nvPr/>
        </p:nvCxnSpPr>
        <p:spPr>
          <a:xfrm flipV="1">
            <a:off x="1926454" y="559293"/>
            <a:ext cx="8424909" cy="69627"/>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43661" y="1916828"/>
            <a:ext cx="10871200" cy="2145268"/>
          </a:xfrm>
          <a:prstGeom prst="roundRect">
            <a:avLst/>
          </a:prstGeom>
          <a:noFill/>
          <a:ln w="28575">
            <a:solidFill>
              <a:schemeClr val="bg1">
                <a:lumMod val="65000"/>
              </a:schemeClr>
            </a:solidFill>
          </a:ln>
        </p:spPr>
        <p:txBody>
          <a:bodyPr wrap="square" rtlCol="0">
            <a:spAutoFit/>
          </a:bodyPr>
          <a:lstStyle/>
          <a:p>
            <a:pPr algn="just"/>
            <a:r>
              <a:rPr lang="en-US" sz="2000" b="1" dirty="0">
                <a:solidFill>
                  <a:srgbClr val="E7E6E6"/>
                </a:solidFill>
              </a:rPr>
              <a:t>One way to do that would be to tune the hyperparameters manually, until you find a great combination of hyperparameter values. This would be very tedious work, and you may not have time to explore many combinations. Instead you should get Scikit-</a:t>
            </a:r>
            <a:r>
              <a:rPr lang="en-US" sz="2000" b="1" dirty="0" err="1">
                <a:solidFill>
                  <a:srgbClr val="E7E6E6"/>
                </a:solidFill>
              </a:rPr>
              <a:t>Learn’s</a:t>
            </a:r>
            <a:r>
              <a:rPr lang="en-US" sz="2000" b="1" dirty="0">
                <a:solidFill>
                  <a:srgbClr val="E7E6E6"/>
                </a:solidFill>
              </a:rPr>
              <a:t> </a:t>
            </a:r>
            <a:r>
              <a:rPr lang="en-US" sz="2000" b="1" dirty="0" err="1">
                <a:solidFill>
                  <a:srgbClr val="E7E6E6"/>
                </a:solidFill>
              </a:rPr>
              <a:t>GridSearchCV</a:t>
            </a:r>
            <a:r>
              <a:rPr lang="en-US" sz="2000" b="1" dirty="0">
                <a:solidFill>
                  <a:srgbClr val="E7E6E6"/>
                </a:solidFill>
              </a:rPr>
              <a:t> to search for you. All you need to do is tell it which hyperparameters you want it to experiment with, and what values to try out, and it will evaluate all the possible combinations of hyperparameter values, using cross-validation.</a:t>
            </a:r>
            <a:endParaRPr lang="en-US" sz="1950" b="1" dirty="0">
              <a:solidFill>
                <a:srgbClr val="E7E6E6"/>
              </a:solidFill>
            </a:endParaRPr>
          </a:p>
        </p:txBody>
      </p: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Tree>
    <p:extLst>
      <p:ext uri="{BB962C8B-B14F-4D97-AF65-F5344CB8AC3E}">
        <p14:creationId xmlns:p14="http://schemas.microsoft.com/office/powerpoint/2010/main" val="81426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
        <p:nvSpPr>
          <p:cNvPr id="78" name="TextBox 77"/>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Grid Search</a:t>
            </a:r>
          </a:p>
        </p:txBody>
      </p:sp>
      <p:cxnSp>
        <p:nvCxnSpPr>
          <p:cNvPr id="79" name="Straight Connector 78"/>
          <p:cNvCxnSpPr/>
          <p:nvPr/>
        </p:nvCxnSpPr>
        <p:spPr>
          <a:xfrm>
            <a:off x="4593051" y="628920"/>
            <a:ext cx="28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pic>
        <p:nvPicPr>
          <p:cNvPr id="3" name="Picture 2"/>
          <p:cNvPicPr>
            <a:picLocks noChangeAspect="1"/>
          </p:cNvPicPr>
          <p:nvPr/>
        </p:nvPicPr>
        <p:blipFill>
          <a:blip r:embed="rId3"/>
          <a:stretch>
            <a:fillRect/>
          </a:stretch>
        </p:blipFill>
        <p:spPr>
          <a:xfrm>
            <a:off x="1721223" y="4117149"/>
            <a:ext cx="5761219" cy="472481"/>
          </a:xfrm>
          <a:prstGeom prst="rect">
            <a:avLst/>
          </a:prstGeom>
        </p:spPr>
      </p:pic>
      <p:sp>
        <p:nvSpPr>
          <p:cNvPr id="7" name="Rectangle 6"/>
          <p:cNvSpPr/>
          <p:nvPr/>
        </p:nvSpPr>
        <p:spPr>
          <a:xfrm>
            <a:off x="1721223" y="1398494"/>
            <a:ext cx="8633011" cy="221315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721223" y="1443841"/>
            <a:ext cx="8633011" cy="2062103"/>
          </a:xfrm>
          <a:prstGeom prst="rect">
            <a:avLst/>
          </a:prstGeom>
        </p:spPr>
        <p:txBody>
          <a:bodyPr wrap="square">
            <a:spAutoFit/>
          </a:bodyPr>
          <a:lstStyle/>
          <a:p>
            <a:r>
              <a:rPr lang="en-IN" sz="1600" dirty="0">
                <a:solidFill>
                  <a:srgbClr val="AF00DB"/>
                </a:solidFill>
                <a:latin typeface="Calibri" panose="020F0502020204030204" pitchFamily="34" charset="0"/>
                <a:cs typeface="Calibri" panose="020F0502020204030204" pitchFamily="34" charset="0"/>
              </a:rPr>
              <a:t>from</a:t>
            </a:r>
            <a:r>
              <a:rPr lang="en-IN" sz="1600" dirty="0">
                <a:solidFill>
                  <a:srgbClr val="000000"/>
                </a:solidFill>
                <a:latin typeface="Calibri" panose="020F0502020204030204" pitchFamily="34" charset="0"/>
                <a:cs typeface="Calibri" panose="020F0502020204030204" pitchFamily="34" charset="0"/>
              </a:rPr>
              <a:t> </a:t>
            </a:r>
            <a:r>
              <a:rPr lang="en-IN" sz="1600" dirty="0" err="1">
                <a:solidFill>
                  <a:srgbClr val="000000"/>
                </a:solidFill>
                <a:latin typeface="Calibri" panose="020F0502020204030204" pitchFamily="34" charset="0"/>
                <a:cs typeface="Calibri" panose="020F0502020204030204" pitchFamily="34" charset="0"/>
              </a:rPr>
              <a:t>sklearn.model_selection</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F00DB"/>
                </a:solidFill>
                <a:latin typeface="Calibri" panose="020F0502020204030204" pitchFamily="34" charset="0"/>
                <a:cs typeface="Calibri" panose="020F0502020204030204" pitchFamily="34" charset="0"/>
              </a:rPr>
              <a:t>import</a:t>
            </a:r>
            <a:r>
              <a:rPr lang="en-IN" sz="1600" dirty="0">
                <a:solidFill>
                  <a:srgbClr val="000000"/>
                </a:solidFill>
                <a:latin typeface="Calibri" panose="020F0502020204030204" pitchFamily="34" charset="0"/>
                <a:cs typeface="Calibri" panose="020F0502020204030204" pitchFamily="34" charset="0"/>
              </a:rPr>
              <a:t> </a:t>
            </a:r>
            <a:r>
              <a:rPr lang="en-IN" sz="1600" dirty="0" err="1">
                <a:solidFill>
                  <a:srgbClr val="000000"/>
                </a:solidFill>
                <a:latin typeface="Calibri" panose="020F0502020204030204" pitchFamily="34" charset="0"/>
                <a:cs typeface="Calibri" panose="020F0502020204030204" pitchFamily="34" charset="0"/>
              </a:rPr>
              <a:t>GridSearchCV</a:t>
            </a:r>
            <a:endParaRPr lang="en-IN" sz="1600" dirty="0">
              <a:solidFill>
                <a:srgbClr val="000000"/>
              </a:solidFill>
              <a:latin typeface="Calibri" panose="020F0502020204030204" pitchFamily="34" charset="0"/>
              <a:cs typeface="Calibri" panose="020F0502020204030204" pitchFamily="34" charset="0"/>
            </a:endParaRPr>
          </a:p>
          <a:p>
            <a:r>
              <a:rPr lang="en-IN" sz="1600" dirty="0" err="1">
                <a:solidFill>
                  <a:srgbClr val="000000"/>
                </a:solidFill>
                <a:latin typeface="Calibri" panose="020F0502020204030204" pitchFamily="34" charset="0"/>
                <a:cs typeface="Calibri" panose="020F0502020204030204" pitchFamily="34" charset="0"/>
              </a:rPr>
              <a:t>param_grid</a:t>
            </a:r>
            <a:r>
              <a:rPr lang="en-IN" sz="1600" dirty="0">
                <a:solidFill>
                  <a:srgbClr val="000000"/>
                </a:solidFill>
                <a:latin typeface="Calibri" panose="020F0502020204030204" pitchFamily="34" charset="0"/>
                <a:cs typeface="Calibri" panose="020F0502020204030204" pitchFamily="34" charset="0"/>
              </a:rPr>
              <a:t> = [</a:t>
            </a:r>
          </a:p>
          <a:p>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31515"/>
                </a:solidFill>
                <a:latin typeface="Calibri" panose="020F0502020204030204" pitchFamily="34" charset="0"/>
                <a:cs typeface="Calibri" panose="020F0502020204030204" pitchFamily="34" charset="0"/>
              </a:rPr>
              <a:t>'</a:t>
            </a:r>
            <a:r>
              <a:rPr lang="en-IN" sz="1600" dirty="0" err="1">
                <a:solidFill>
                  <a:srgbClr val="A31515"/>
                </a:solidFill>
                <a:latin typeface="Calibri" panose="020F0502020204030204" pitchFamily="34" charset="0"/>
                <a:cs typeface="Calibri" panose="020F0502020204030204" pitchFamily="34" charset="0"/>
              </a:rPr>
              <a:t>n_estimators</a:t>
            </a:r>
            <a:r>
              <a:rPr lang="en-IN" sz="1600" dirty="0">
                <a:solidFill>
                  <a:srgbClr val="A31515"/>
                </a:solidFill>
                <a:latin typeface="Calibri" panose="020F0502020204030204" pitchFamily="34" charset="0"/>
                <a:cs typeface="Calibri" panose="020F0502020204030204" pitchFamily="34" charset="0"/>
              </a:rPr>
              <a:t>'</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3</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10</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30</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31515"/>
                </a:solidFill>
                <a:latin typeface="Calibri" panose="020F0502020204030204" pitchFamily="34" charset="0"/>
                <a:cs typeface="Calibri" panose="020F0502020204030204" pitchFamily="34" charset="0"/>
              </a:rPr>
              <a:t>'</a:t>
            </a:r>
            <a:r>
              <a:rPr lang="en-IN" sz="1600" dirty="0" err="1">
                <a:solidFill>
                  <a:srgbClr val="A31515"/>
                </a:solidFill>
                <a:latin typeface="Calibri" panose="020F0502020204030204" pitchFamily="34" charset="0"/>
                <a:cs typeface="Calibri" panose="020F0502020204030204" pitchFamily="34" charset="0"/>
              </a:rPr>
              <a:t>max_features</a:t>
            </a:r>
            <a:r>
              <a:rPr lang="en-IN" sz="1600" dirty="0">
                <a:solidFill>
                  <a:srgbClr val="A31515"/>
                </a:solidFill>
                <a:latin typeface="Calibri" panose="020F0502020204030204" pitchFamily="34" charset="0"/>
                <a:cs typeface="Calibri" panose="020F0502020204030204" pitchFamily="34" charset="0"/>
              </a:rPr>
              <a:t>'</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2</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4</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6</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8</a:t>
            </a:r>
            <a:r>
              <a:rPr lang="en-IN" sz="1600" dirty="0">
                <a:solidFill>
                  <a:srgbClr val="000000"/>
                </a:solidFill>
                <a:latin typeface="Calibri" panose="020F0502020204030204" pitchFamily="34" charset="0"/>
                <a:cs typeface="Calibri" panose="020F0502020204030204" pitchFamily="34" charset="0"/>
              </a:rPr>
              <a:t>]},</a:t>
            </a:r>
          </a:p>
          <a:p>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31515"/>
                </a:solidFill>
                <a:latin typeface="Calibri" panose="020F0502020204030204" pitchFamily="34" charset="0"/>
                <a:cs typeface="Calibri" panose="020F0502020204030204" pitchFamily="34" charset="0"/>
              </a:rPr>
              <a:t>'bootstrap'</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000FF"/>
                </a:solidFill>
                <a:latin typeface="Calibri" panose="020F0502020204030204" pitchFamily="34" charset="0"/>
                <a:cs typeface="Calibri" panose="020F0502020204030204" pitchFamily="34" charset="0"/>
              </a:rPr>
              <a:t>False</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31515"/>
                </a:solidFill>
                <a:latin typeface="Calibri" panose="020F0502020204030204" pitchFamily="34" charset="0"/>
                <a:cs typeface="Calibri" panose="020F0502020204030204" pitchFamily="34" charset="0"/>
              </a:rPr>
              <a:t>'</a:t>
            </a:r>
            <a:r>
              <a:rPr lang="en-IN" sz="1600" dirty="0" err="1">
                <a:solidFill>
                  <a:srgbClr val="A31515"/>
                </a:solidFill>
                <a:latin typeface="Calibri" panose="020F0502020204030204" pitchFamily="34" charset="0"/>
                <a:cs typeface="Calibri" panose="020F0502020204030204" pitchFamily="34" charset="0"/>
              </a:rPr>
              <a:t>n_estimators</a:t>
            </a:r>
            <a:r>
              <a:rPr lang="en-IN" sz="1600" dirty="0">
                <a:solidFill>
                  <a:srgbClr val="A31515"/>
                </a:solidFill>
                <a:latin typeface="Calibri" panose="020F0502020204030204" pitchFamily="34" charset="0"/>
                <a:cs typeface="Calibri" panose="020F0502020204030204" pitchFamily="34" charset="0"/>
              </a:rPr>
              <a:t>'</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3</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10</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A31515"/>
                </a:solidFill>
                <a:latin typeface="Calibri" panose="020F0502020204030204" pitchFamily="34" charset="0"/>
                <a:cs typeface="Calibri" panose="020F0502020204030204" pitchFamily="34" charset="0"/>
              </a:rPr>
              <a:t>'</a:t>
            </a:r>
            <a:r>
              <a:rPr lang="en-IN" sz="1600" dirty="0" err="1">
                <a:solidFill>
                  <a:srgbClr val="A31515"/>
                </a:solidFill>
                <a:latin typeface="Calibri" panose="020F0502020204030204" pitchFamily="34" charset="0"/>
                <a:cs typeface="Calibri" panose="020F0502020204030204" pitchFamily="34" charset="0"/>
              </a:rPr>
              <a:t>max_features</a:t>
            </a:r>
            <a:r>
              <a:rPr lang="en-IN" sz="1600" dirty="0">
                <a:solidFill>
                  <a:srgbClr val="A31515"/>
                </a:solidFill>
                <a:latin typeface="Calibri" panose="020F0502020204030204" pitchFamily="34" charset="0"/>
                <a:cs typeface="Calibri" panose="020F0502020204030204" pitchFamily="34" charset="0"/>
              </a:rPr>
              <a:t>'</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2</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3</a:t>
            </a:r>
            <a:r>
              <a:rPr lang="en-IN" sz="1600" dirty="0">
                <a:solidFill>
                  <a:srgbClr val="000000"/>
                </a:solidFill>
                <a:latin typeface="Calibri" panose="020F0502020204030204" pitchFamily="34" charset="0"/>
                <a:cs typeface="Calibri" panose="020F0502020204030204" pitchFamily="34" charset="0"/>
              </a:rPr>
              <a:t>, </a:t>
            </a:r>
            <a:r>
              <a:rPr lang="en-IN" sz="1600" dirty="0">
                <a:solidFill>
                  <a:srgbClr val="09885A"/>
                </a:solidFill>
                <a:latin typeface="Calibri" panose="020F0502020204030204" pitchFamily="34" charset="0"/>
                <a:cs typeface="Calibri" panose="020F0502020204030204" pitchFamily="34" charset="0"/>
              </a:rPr>
              <a:t>4</a:t>
            </a:r>
            <a:r>
              <a:rPr lang="en-IN" sz="1600" dirty="0">
                <a:solidFill>
                  <a:srgbClr val="000000"/>
                </a:solidFill>
                <a:latin typeface="Calibri" panose="020F0502020204030204" pitchFamily="34" charset="0"/>
                <a:cs typeface="Calibri" panose="020F0502020204030204" pitchFamily="34" charset="0"/>
              </a:rPr>
              <a:t>]},</a:t>
            </a:r>
          </a:p>
          <a:p>
            <a:r>
              <a:rPr lang="en-IN" sz="1600" dirty="0">
                <a:solidFill>
                  <a:srgbClr val="000000"/>
                </a:solidFill>
                <a:latin typeface="Calibri" panose="020F0502020204030204" pitchFamily="34" charset="0"/>
                <a:cs typeface="Calibri" panose="020F0502020204030204" pitchFamily="34" charset="0"/>
              </a:rPr>
              <a:t> ]</a:t>
            </a:r>
          </a:p>
          <a:p>
            <a:r>
              <a:rPr lang="en-IN" sz="1600" dirty="0" err="1">
                <a:solidFill>
                  <a:srgbClr val="000000"/>
                </a:solidFill>
                <a:latin typeface="Calibri" panose="020F0502020204030204" pitchFamily="34" charset="0"/>
                <a:cs typeface="Calibri" panose="020F0502020204030204" pitchFamily="34" charset="0"/>
              </a:rPr>
              <a:t>forest_reg</a:t>
            </a:r>
            <a:r>
              <a:rPr lang="en-IN" sz="1600" dirty="0">
                <a:solidFill>
                  <a:srgbClr val="000000"/>
                </a:solidFill>
                <a:latin typeface="Calibri" panose="020F0502020204030204" pitchFamily="34" charset="0"/>
                <a:cs typeface="Calibri" panose="020F0502020204030204" pitchFamily="34" charset="0"/>
              </a:rPr>
              <a:t> = </a:t>
            </a:r>
            <a:r>
              <a:rPr lang="en-IN" sz="1600" dirty="0" err="1">
                <a:solidFill>
                  <a:srgbClr val="000000"/>
                </a:solidFill>
                <a:latin typeface="Calibri" panose="020F0502020204030204" pitchFamily="34" charset="0"/>
                <a:cs typeface="Calibri" panose="020F0502020204030204" pitchFamily="34" charset="0"/>
              </a:rPr>
              <a:t>RandomForestRegressor</a:t>
            </a:r>
            <a:r>
              <a:rPr lang="en-IN" sz="1600" dirty="0">
                <a:solidFill>
                  <a:srgbClr val="000000"/>
                </a:solidFill>
                <a:latin typeface="Calibri" panose="020F0502020204030204" pitchFamily="34" charset="0"/>
                <a:cs typeface="Calibri" panose="020F0502020204030204" pitchFamily="34" charset="0"/>
              </a:rPr>
              <a:t>()</a:t>
            </a:r>
          </a:p>
          <a:p>
            <a:r>
              <a:rPr lang="en-IN" sz="1600" dirty="0" err="1">
                <a:solidFill>
                  <a:srgbClr val="000000"/>
                </a:solidFill>
                <a:latin typeface="Calibri" panose="020F0502020204030204" pitchFamily="34" charset="0"/>
                <a:cs typeface="Calibri" panose="020F0502020204030204" pitchFamily="34" charset="0"/>
              </a:rPr>
              <a:t>grid_search</a:t>
            </a:r>
            <a:r>
              <a:rPr lang="en-IN" sz="1600" dirty="0">
                <a:solidFill>
                  <a:srgbClr val="000000"/>
                </a:solidFill>
                <a:latin typeface="Calibri" panose="020F0502020204030204" pitchFamily="34" charset="0"/>
                <a:cs typeface="Calibri" panose="020F0502020204030204" pitchFamily="34" charset="0"/>
              </a:rPr>
              <a:t> = </a:t>
            </a:r>
            <a:r>
              <a:rPr lang="en-IN" sz="1600" dirty="0" err="1">
                <a:solidFill>
                  <a:srgbClr val="000000"/>
                </a:solidFill>
                <a:latin typeface="Calibri" panose="020F0502020204030204" pitchFamily="34" charset="0"/>
                <a:cs typeface="Calibri" panose="020F0502020204030204" pitchFamily="34" charset="0"/>
              </a:rPr>
              <a:t>GridSearchCV</a:t>
            </a:r>
            <a:r>
              <a:rPr lang="en-IN" sz="1600" dirty="0">
                <a:solidFill>
                  <a:srgbClr val="000000"/>
                </a:solidFill>
                <a:latin typeface="Calibri" panose="020F0502020204030204" pitchFamily="34" charset="0"/>
                <a:cs typeface="Calibri" panose="020F0502020204030204" pitchFamily="34" charset="0"/>
              </a:rPr>
              <a:t>(</a:t>
            </a:r>
            <a:r>
              <a:rPr lang="en-IN" sz="1600" dirty="0" err="1">
                <a:solidFill>
                  <a:srgbClr val="000000"/>
                </a:solidFill>
                <a:latin typeface="Calibri" panose="020F0502020204030204" pitchFamily="34" charset="0"/>
                <a:cs typeface="Calibri" panose="020F0502020204030204" pitchFamily="34" charset="0"/>
              </a:rPr>
              <a:t>forest_reg</a:t>
            </a:r>
            <a:r>
              <a:rPr lang="en-IN" sz="1600" dirty="0">
                <a:solidFill>
                  <a:srgbClr val="000000"/>
                </a:solidFill>
                <a:latin typeface="Calibri" panose="020F0502020204030204" pitchFamily="34" charset="0"/>
                <a:cs typeface="Calibri" panose="020F0502020204030204" pitchFamily="34" charset="0"/>
              </a:rPr>
              <a:t>, </a:t>
            </a:r>
            <a:r>
              <a:rPr lang="en-IN" sz="1600" dirty="0" err="1">
                <a:solidFill>
                  <a:srgbClr val="000000"/>
                </a:solidFill>
                <a:latin typeface="Calibri" panose="020F0502020204030204" pitchFamily="34" charset="0"/>
                <a:cs typeface="Calibri" panose="020F0502020204030204" pitchFamily="34" charset="0"/>
              </a:rPr>
              <a:t>param_grid</a:t>
            </a:r>
            <a:r>
              <a:rPr lang="en-IN" sz="1600" dirty="0">
                <a:solidFill>
                  <a:srgbClr val="000000"/>
                </a:solidFill>
                <a:latin typeface="Calibri" panose="020F0502020204030204" pitchFamily="34" charset="0"/>
                <a:cs typeface="Calibri" panose="020F0502020204030204" pitchFamily="34" charset="0"/>
              </a:rPr>
              <a:t>, cv=</a:t>
            </a:r>
            <a:r>
              <a:rPr lang="en-IN" sz="1600" dirty="0">
                <a:solidFill>
                  <a:srgbClr val="09885A"/>
                </a:solidFill>
                <a:latin typeface="Calibri" panose="020F0502020204030204" pitchFamily="34" charset="0"/>
                <a:cs typeface="Calibri" panose="020F0502020204030204" pitchFamily="34" charset="0"/>
              </a:rPr>
              <a:t>5</a:t>
            </a:r>
            <a:r>
              <a:rPr lang="en-IN" sz="1600" dirty="0">
                <a:solidFill>
                  <a:srgbClr val="000000"/>
                </a:solidFill>
                <a:latin typeface="Calibri" panose="020F0502020204030204" pitchFamily="34" charset="0"/>
                <a:cs typeface="Calibri" panose="020F0502020204030204" pitchFamily="34" charset="0"/>
              </a:rPr>
              <a:t>,scoring=</a:t>
            </a:r>
            <a:r>
              <a:rPr lang="en-IN" sz="1600" dirty="0">
                <a:solidFill>
                  <a:srgbClr val="A31515"/>
                </a:solidFill>
                <a:latin typeface="Calibri" panose="020F0502020204030204" pitchFamily="34" charset="0"/>
                <a:cs typeface="Calibri" panose="020F0502020204030204" pitchFamily="34" charset="0"/>
              </a:rPr>
              <a:t>'</a:t>
            </a:r>
            <a:r>
              <a:rPr lang="en-IN" sz="1600" dirty="0" err="1">
                <a:solidFill>
                  <a:srgbClr val="A31515"/>
                </a:solidFill>
                <a:latin typeface="Calibri" panose="020F0502020204030204" pitchFamily="34" charset="0"/>
                <a:cs typeface="Calibri" panose="020F0502020204030204" pitchFamily="34" charset="0"/>
              </a:rPr>
              <a:t>neg_mean_squared_error</a:t>
            </a:r>
            <a:r>
              <a:rPr lang="en-IN" sz="1600" dirty="0">
                <a:solidFill>
                  <a:srgbClr val="A31515"/>
                </a:solidFill>
                <a:latin typeface="Calibri" panose="020F0502020204030204" pitchFamily="34" charset="0"/>
                <a:cs typeface="Calibri" panose="020F0502020204030204" pitchFamily="34" charset="0"/>
              </a:rPr>
              <a:t>'</a:t>
            </a:r>
            <a:r>
              <a:rPr lang="en-IN" sz="1600" dirty="0">
                <a:solidFill>
                  <a:srgbClr val="000000"/>
                </a:solidFill>
                <a:latin typeface="Calibri" panose="020F0502020204030204" pitchFamily="34" charset="0"/>
                <a:cs typeface="Calibri" panose="020F0502020204030204" pitchFamily="34" charset="0"/>
              </a:rPr>
              <a:t>)</a:t>
            </a:r>
          </a:p>
          <a:p>
            <a:r>
              <a:rPr lang="en-IN" sz="1600" dirty="0" err="1">
                <a:solidFill>
                  <a:srgbClr val="000000"/>
                </a:solidFill>
                <a:latin typeface="Calibri" panose="020F0502020204030204" pitchFamily="34" charset="0"/>
                <a:cs typeface="Calibri" panose="020F0502020204030204" pitchFamily="34" charset="0"/>
              </a:rPr>
              <a:t>grid_search.fit</a:t>
            </a:r>
            <a:r>
              <a:rPr lang="en-IN" sz="1600" dirty="0">
                <a:solidFill>
                  <a:srgbClr val="000000"/>
                </a:solidFill>
                <a:latin typeface="Calibri" panose="020F0502020204030204" pitchFamily="34" charset="0"/>
                <a:cs typeface="Calibri" panose="020F0502020204030204" pitchFamily="34" charset="0"/>
              </a:rPr>
              <a:t>(</a:t>
            </a:r>
            <a:r>
              <a:rPr lang="en-IN" sz="1600" dirty="0" err="1">
                <a:solidFill>
                  <a:srgbClr val="000000"/>
                </a:solidFill>
                <a:latin typeface="Calibri" panose="020F0502020204030204" pitchFamily="34" charset="0"/>
                <a:cs typeface="Calibri" panose="020F0502020204030204" pitchFamily="34" charset="0"/>
              </a:rPr>
              <a:t>X_train</a:t>
            </a:r>
            <a:r>
              <a:rPr lang="en-IN" sz="1600" dirty="0">
                <a:solidFill>
                  <a:srgbClr val="000000"/>
                </a:solidFill>
                <a:latin typeface="Calibri" panose="020F0502020204030204" pitchFamily="34" charset="0"/>
                <a:cs typeface="Calibri" panose="020F0502020204030204" pitchFamily="34" charset="0"/>
              </a:rPr>
              <a:t>, </a:t>
            </a:r>
            <a:r>
              <a:rPr lang="en-IN" sz="1600" dirty="0" err="1">
                <a:solidFill>
                  <a:srgbClr val="000000"/>
                </a:solidFill>
                <a:latin typeface="Calibri" panose="020F0502020204030204" pitchFamily="34" charset="0"/>
                <a:cs typeface="Calibri" panose="020F0502020204030204" pitchFamily="34" charset="0"/>
              </a:rPr>
              <a:t>y_train</a:t>
            </a:r>
            <a:r>
              <a:rPr lang="en-IN" sz="1600" dirty="0">
                <a:solidFill>
                  <a:srgbClr val="000000"/>
                </a:solidFill>
                <a:latin typeface="Calibri" panose="020F0502020204030204" pitchFamily="34" charset="0"/>
                <a:cs typeface="Calibri" panose="020F0502020204030204" pitchFamily="34" charset="0"/>
              </a:rPr>
              <a:t>)</a:t>
            </a:r>
            <a:endParaRPr lang="en-IN" sz="1600" b="0" dirty="0">
              <a:solidFill>
                <a:srgbClr val="000000"/>
              </a:solidFill>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F1B44FF-0D38-4CFC-BCDC-C8B5888CE342}"/>
              </a:ext>
            </a:extLst>
          </p:cNvPr>
          <p:cNvSpPr txBox="1"/>
          <p:nvPr/>
        </p:nvSpPr>
        <p:spPr>
          <a:xfrm>
            <a:off x="1721223" y="5103551"/>
            <a:ext cx="5761219" cy="338554"/>
          </a:xfrm>
          <a:prstGeom prst="rect">
            <a:avLst/>
          </a:prstGeom>
          <a:solidFill>
            <a:schemeClr val="bg1"/>
          </a:solidFill>
        </p:spPr>
        <p:txBody>
          <a:bodyPr wrap="square" rtlCol="0">
            <a:spAutoFit/>
          </a:bodyPr>
          <a:lstStyle/>
          <a:p>
            <a:r>
              <a:rPr lang="en-US" sz="1600" dirty="0"/>
              <a:t>Output: {'</a:t>
            </a:r>
            <a:r>
              <a:rPr lang="en-US" sz="1600" dirty="0" err="1"/>
              <a:t>max_features</a:t>
            </a:r>
            <a:r>
              <a:rPr lang="en-US" sz="1600" dirty="0"/>
              <a:t>': 6, '</a:t>
            </a:r>
            <a:r>
              <a:rPr lang="en-US" sz="1600" dirty="0" err="1"/>
              <a:t>n_estimators</a:t>
            </a:r>
            <a:r>
              <a:rPr lang="en-US" sz="1600" dirty="0"/>
              <a:t>': 30}</a:t>
            </a:r>
            <a:endParaRPr lang="en-IN" sz="1600" dirty="0"/>
          </a:p>
        </p:txBody>
      </p:sp>
    </p:spTree>
    <p:extLst>
      <p:ext uri="{BB962C8B-B14F-4D97-AF65-F5344CB8AC3E}">
        <p14:creationId xmlns:p14="http://schemas.microsoft.com/office/powerpoint/2010/main" val="510707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372</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Microsoft New Tai Lue</vt:lpstr>
      <vt:lpstr>Times New Roman</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gang</dc:creator>
  <cp:lastModifiedBy>Anup Mor</cp:lastModifiedBy>
  <cp:revision>153</cp:revision>
  <dcterms:created xsi:type="dcterms:W3CDTF">2020-08-25T14:04:51Z</dcterms:created>
  <dcterms:modified xsi:type="dcterms:W3CDTF">2020-09-19T09:56:07Z</dcterms:modified>
</cp:coreProperties>
</file>