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8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5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0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8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1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8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9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56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0C37-D3A0-494E-8FE3-1D6D2028BEA3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1" t="21866" r="32330" b="47618"/>
          <a:stretch/>
        </p:blipFill>
        <p:spPr>
          <a:xfrm>
            <a:off x="5594764" y="1218430"/>
            <a:ext cx="990959" cy="886968"/>
          </a:xfrm>
          <a:prstGeom prst="rect">
            <a:avLst/>
          </a:prstGeom>
          <a:ln>
            <a:noFill/>
          </a:ln>
        </p:spPr>
      </p:pic>
      <p:sp>
        <p:nvSpPr>
          <p:cNvPr id="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 txBox="1">
            <a:spLocks/>
          </p:cNvSpPr>
          <p:nvPr/>
        </p:nvSpPr>
        <p:spPr>
          <a:xfrm>
            <a:off x="1593130" y="2147911"/>
            <a:ext cx="9002598" cy="20982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DAYS OF</a:t>
            </a:r>
          </a:p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59666" y="4223205"/>
            <a:ext cx="1461155" cy="1427872"/>
            <a:chOff x="5359666" y="4317475"/>
            <a:chExt cx="1461155" cy="1427872"/>
          </a:xfrm>
        </p:grpSpPr>
        <p:sp>
          <p:nvSpPr>
            <p:cNvPr id="9" name="Oval 8"/>
            <p:cNvSpPr/>
            <p:nvPr/>
          </p:nvSpPr>
          <p:spPr>
            <a:xfrm>
              <a:off x="5359666" y="4317475"/>
              <a:ext cx="1461155" cy="1427872"/>
            </a:xfrm>
            <a:prstGeom prst="ellipse">
              <a:avLst/>
            </a:prstGeom>
            <a:solidFill>
              <a:srgbClr val="E7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5550244" y="4568863"/>
              <a:ext cx="1080000" cy="1080000"/>
            </a:xfrm>
            <a:prstGeom prst="ellipse">
              <a:avLst/>
            </a:prstGeom>
            <a:solidFill>
              <a:schemeClr val="tx1"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50245" y="4749830"/>
              <a:ext cx="107999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sz="3500" b="1" dirty="0">
                  <a:solidFill>
                    <a:srgbClr val="E7E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sz="35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IN" sz="35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</p:spTree>
    <p:extLst>
      <p:ext uri="{BB962C8B-B14F-4D97-AF65-F5344CB8AC3E}">
        <p14:creationId xmlns:p14="http://schemas.microsoft.com/office/powerpoint/2010/main" val="28027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Why Multiple </a:t>
            </a:r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Linear Regression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82731" y="628920"/>
            <a:ext cx="612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40" y="1016000"/>
            <a:ext cx="10871200" cy="3422213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950" b="1" dirty="0">
                <a:solidFill>
                  <a:srgbClr val="E7E6E6"/>
                </a:solidFill>
              </a:rPr>
              <a:t>So far, we have seen the concept of simple linear regression where a single Independent variable X was used to model the Dependent variable Y .</a:t>
            </a:r>
          </a:p>
          <a:p>
            <a:endParaRPr lang="en-US" sz="1950" b="1" dirty="0">
              <a:solidFill>
                <a:srgbClr val="E7E6E6"/>
              </a:solidFill>
            </a:endParaRPr>
          </a:p>
          <a:p>
            <a:r>
              <a:rPr lang="en-US" sz="1950" b="1" dirty="0">
                <a:solidFill>
                  <a:srgbClr val="E7E6E6"/>
                </a:solidFill>
              </a:rPr>
              <a:t> But in many applications, there is more than one factor that influences the response.</a:t>
            </a:r>
          </a:p>
          <a:p>
            <a:endParaRPr lang="en-US" sz="1950" b="1" dirty="0">
              <a:solidFill>
                <a:srgbClr val="E7E6E6"/>
              </a:solidFill>
            </a:endParaRPr>
          </a:p>
          <a:p>
            <a:r>
              <a:rPr lang="en-US" sz="1950" b="1" dirty="0">
                <a:solidFill>
                  <a:srgbClr val="E7E6E6"/>
                </a:solidFill>
              </a:rPr>
              <a:t>e.g.,</a:t>
            </a:r>
          </a:p>
          <a:p>
            <a:r>
              <a:rPr lang="en-US" sz="1950" b="1" dirty="0">
                <a:solidFill>
                  <a:srgbClr val="E7E6E6"/>
                </a:solidFill>
              </a:rPr>
              <a:t>	Price of a house depends on multiple factors:</a:t>
            </a:r>
          </a:p>
          <a:p>
            <a:r>
              <a:rPr lang="en-US" sz="1950" b="1" dirty="0">
                <a:solidFill>
                  <a:srgbClr val="E7E6E6"/>
                </a:solidFill>
              </a:rPr>
              <a:t>		1.  Location</a:t>
            </a:r>
          </a:p>
          <a:p>
            <a:r>
              <a:rPr lang="en-US" sz="1950" b="1" dirty="0">
                <a:solidFill>
                  <a:srgbClr val="E7E6E6"/>
                </a:solidFill>
              </a:rPr>
              <a:t>		2.  Age</a:t>
            </a:r>
          </a:p>
          <a:p>
            <a:r>
              <a:rPr lang="en-US" sz="1950" b="1" dirty="0">
                <a:solidFill>
                  <a:srgbClr val="E7E6E6"/>
                </a:solidFill>
              </a:rPr>
              <a:t>		3.  </a:t>
            </a:r>
            <a:r>
              <a:rPr lang="en-US" sz="1950" b="1" dirty="0" err="1">
                <a:solidFill>
                  <a:srgbClr val="E7E6E6"/>
                </a:solidFill>
              </a:rPr>
              <a:t>no.of</a:t>
            </a:r>
            <a:r>
              <a:rPr lang="en-US" sz="1950" b="1" dirty="0">
                <a:solidFill>
                  <a:srgbClr val="E7E6E6"/>
                </a:solidFill>
              </a:rPr>
              <a:t> rooms  .,</a:t>
            </a:r>
            <a:r>
              <a:rPr lang="en-US" sz="1950" b="1" dirty="0" err="1">
                <a:solidFill>
                  <a:srgbClr val="E7E6E6"/>
                </a:solidFill>
              </a:rPr>
              <a:t>etc</a:t>
            </a:r>
            <a:endParaRPr lang="en-US" sz="1950" b="1" dirty="0">
              <a:solidFill>
                <a:srgbClr val="E7E6E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</p:spTree>
    <p:extLst>
      <p:ext uri="{BB962C8B-B14F-4D97-AF65-F5344CB8AC3E}">
        <p14:creationId xmlns:p14="http://schemas.microsoft.com/office/powerpoint/2010/main" val="288010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Multiple Linear Regression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82731" y="628920"/>
            <a:ext cx="612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40" y="1016000"/>
            <a:ext cx="10871200" cy="1762185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50" b="1" dirty="0">
                <a:solidFill>
                  <a:srgbClr val="E7E6E6"/>
                </a:solidFill>
              </a:rPr>
              <a:t>Multiple regression model describe how a single Dependent variable Y depends linearly on a number of Independent variables X. It try to fit the model with multiple Independent Variables.</a:t>
            </a:r>
          </a:p>
          <a:p>
            <a:pPr algn="ctr"/>
            <a:endParaRPr lang="en-US" sz="1950" b="1" dirty="0">
              <a:solidFill>
                <a:srgbClr val="E7E6E6"/>
              </a:solidFill>
            </a:endParaRPr>
          </a:p>
          <a:p>
            <a:pPr algn="ctr"/>
            <a:r>
              <a:rPr lang="es-ES" sz="1950" b="1" dirty="0">
                <a:solidFill>
                  <a:srgbClr val="E7E6E6"/>
                </a:solidFill>
              </a:rPr>
              <a:t>y = m1x1 + m2x2 + ... + </a:t>
            </a:r>
            <a:r>
              <a:rPr lang="es-ES" sz="1950" b="1" dirty="0" err="1">
                <a:solidFill>
                  <a:srgbClr val="E7E6E6"/>
                </a:solidFill>
              </a:rPr>
              <a:t>mnxn</a:t>
            </a:r>
            <a:r>
              <a:rPr lang="es-ES" sz="1950" b="1" dirty="0">
                <a:solidFill>
                  <a:srgbClr val="E7E6E6"/>
                </a:solidFill>
              </a:rPr>
              <a:t> + c</a:t>
            </a:r>
          </a:p>
          <a:p>
            <a:pPr algn="ctr"/>
            <a:r>
              <a:rPr lang="en-US" sz="1950" b="1" dirty="0">
                <a:solidFill>
                  <a:srgbClr val="E7E6E6"/>
                </a:solidFill>
              </a:rPr>
              <a:t>where c=c1+c2+...+</a:t>
            </a:r>
            <a:r>
              <a:rPr lang="en-US" sz="1950" b="1" dirty="0" err="1">
                <a:solidFill>
                  <a:srgbClr val="E7E6E6"/>
                </a:solidFill>
              </a:rPr>
              <a:t>cn</a:t>
            </a:r>
            <a:endParaRPr lang="en-US" sz="1950" b="1" dirty="0">
              <a:solidFill>
                <a:srgbClr val="E7E6E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C35DCB-6F8A-4843-B548-58CE963E0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43" y="3137435"/>
            <a:ext cx="4341197" cy="31126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9055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62251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500" dirty="0"/>
          </a:p>
        </p:txBody>
      </p: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Multiple Linear Regression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333749" y="628920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71498" y="1269000"/>
            <a:ext cx="0" cy="4320000"/>
          </a:xfrm>
          <a:prstGeom prst="line">
            <a:avLst/>
          </a:prstGeom>
          <a:ln>
            <a:solidFill>
              <a:srgbClr val="E7E6E6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1357790"/>
            <a:ext cx="61582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Advantage</a:t>
            </a:r>
            <a:endParaRPr lang="en-IN" sz="25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71498" y="1357790"/>
            <a:ext cx="61582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Dis-Advantage</a:t>
            </a:r>
            <a:endParaRPr lang="en-IN" sz="25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8235" y="2375647"/>
            <a:ext cx="51636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500" dirty="0">
                <a:solidFill>
                  <a:srgbClr val="E7E6E6"/>
                </a:solidFill>
              </a:rPr>
              <a:t>The ability to determine the relative influence of two or more Independent variables(X) to the Dependent variables(Y).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22392" y="2375647"/>
            <a:ext cx="57521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E7E6E6"/>
                </a:solidFill>
              </a:rPr>
              <a:t>1. It'll fit the data with linear relation even if the data is not linearly distributed.</a:t>
            </a:r>
            <a:endParaRPr lang="en-IN" sz="2500" dirty="0">
              <a:solidFill>
                <a:srgbClr val="E7E6E6"/>
              </a:solidFill>
            </a:endParaRPr>
          </a:p>
          <a:p>
            <a:endParaRPr lang="en-IN" sz="2500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8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Multiple Linear Regression Model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4428" y="655815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40430" y="1589312"/>
            <a:ext cx="7511140" cy="900001"/>
            <a:chOff x="2340430" y="1589312"/>
            <a:chExt cx="7511140" cy="900001"/>
          </a:xfrm>
        </p:grpSpPr>
        <p:grpSp>
          <p:nvGrpSpPr>
            <p:cNvPr id="19" name="Group 18"/>
            <p:cNvGrpSpPr/>
            <p:nvPr/>
          </p:nvGrpSpPr>
          <p:grpSpPr>
            <a:xfrm>
              <a:off x="2340430" y="1589312"/>
              <a:ext cx="7511140" cy="900001"/>
              <a:chOff x="2340430" y="1589312"/>
              <a:chExt cx="7511140" cy="90000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40430" y="1589312"/>
                <a:ext cx="7511140" cy="900001"/>
                <a:chOff x="2340430" y="1589312"/>
                <a:chExt cx="7511140" cy="900001"/>
              </a:xfrm>
            </p:grpSpPr>
            <p:sp>
              <p:nvSpPr>
                <p:cNvPr id="75" name="Freeform: Shape 12">
                  <a:extLst>
                    <a:ext uri="{FF2B5EF4-FFF2-40B4-BE49-F238E27FC236}">
                      <a16:creationId xmlns:a16="http://schemas.microsoft.com/office/drawing/2014/main" id="{472D68E6-9230-4428-988C-1A0A4A7DEE0C}"/>
                    </a:ext>
                  </a:extLst>
                </p:cNvPr>
                <p:cNvSpPr/>
                <p:nvPr/>
              </p:nvSpPr>
              <p:spPr>
                <a:xfrm flipV="1">
                  <a:off x="2340430" y="203931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A45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Freeform: Shape 11">
                  <a:extLst>
                    <a:ext uri="{FF2B5EF4-FFF2-40B4-BE49-F238E27FC236}">
                      <a16:creationId xmlns:a16="http://schemas.microsoft.com/office/drawing/2014/main" id="{42362CE1-69B9-4D2C-A02D-737D23D8420A}"/>
                    </a:ext>
                  </a:extLst>
                </p:cNvPr>
                <p:cNvSpPr/>
                <p:nvPr/>
              </p:nvSpPr>
              <p:spPr>
                <a:xfrm>
                  <a:off x="2340430" y="158931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E6C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AC91F9CE-20AF-4233-8F99-5FDF0B84344D}"/>
                    </a:ext>
                  </a:extLst>
                </p:cNvPr>
                <p:cNvGrpSpPr/>
                <p:nvPr/>
              </p:nvGrpSpPr>
              <p:grpSpPr>
                <a:xfrm>
                  <a:off x="9405256" y="1680085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076C302-5C40-4D49-A489-5AE01218B2D4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51D1627-B4AA-4B1E-96DE-61423E80C7E4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92B818CB-84D0-45B6-AD01-BFFD467AE29B}"/>
                    </a:ext>
                  </a:extLst>
                </p:cNvPr>
                <p:cNvSpPr/>
                <p:nvPr/>
              </p:nvSpPr>
              <p:spPr>
                <a:xfrm>
                  <a:off x="2786743" y="1589313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96F3B0E-8CE4-43F0-ADD0-5E0BB94B5DE7}"/>
                    </a:ext>
                  </a:extLst>
                </p:cNvPr>
                <p:cNvSpPr/>
                <p:nvPr/>
              </p:nvSpPr>
              <p:spPr>
                <a:xfrm>
                  <a:off x="2786743" y="2070756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14350255-644A-47D3-8010-77B91F92D224}"/>
                    </a:ext>
                  </a:extLst>
                </p:cNvPr>
                <p:cNvGrpSpPr/>
                <p:nvPr/>
              </p:nvGrpSpPr>
              <p:grpSpPr>
                <a:xfrm>
                  <a:off x="2498743" y="1751312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4" name="Oval 6">
                    <a:extLst>
                      <a:ext uri="{FF2B5EF4-FFF2-40B4-BE49-F238E27FC236}">
                        <a16:creationId xmlns:a16="http://schemas.microsoft.com/office/drawing/2014/main" id="{D9FA9821-DE51-4FC0-B045-09379DA8B820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6">
                    <a:extLst>
                      <a:ext uri="{FF2B5EF4-FFF2-40B4-BE49-F238E27FC236}">
                        <a16:creationId xmlns:a16="http://schemas.microsoft.com/office/drawing/2014/main" id="{4D9EF632-A15F-4DA6-98FB-E19865B6DD94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6" name="Right Triangle 85">
                  <a:extLst>
                    <a:ext uri="{FF2B5EF4-FFF2-40B4-BE49-F238E27FC236}">
                      <a16:creationId xmlns:a16="http://schemas.microsoft.com/office/drawing/2014/main" id="{72695F52-C4AC-49AB-9027-1382E117D96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1589312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378961" y="1854263"/>
                <a:ext cx="5269199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1900" dirty="0"/>
                  <a:t>from </a:t>
                </a:r>
                <a:r>
                  <a:rPr lang="en-IN" sz="1900" dirty="0" err="1"/>
                  <a:t>sklearn.linear_model</a:t>
                </a:r>
                <a:r>
                  <a:rPr lang="en-IN" sz="1900" dirty="0"/>
                  <a:t> import </a:t>
                </a:r>
                <a:r>
                  <a:rPr lang="en-IN" sz="1900" dirty="0" err="1"/>
                  <a:t>LinearRegression</a:t>
                </a:r>
                <a:endParaRPr lang="en-IN" sz="19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483336" y="180288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40430" y="2689540"/>
            <a:ext cx="7511140" cy="900001"/>
            <a:chOff x="2340430" y="2689540"/>
            <a:chExt cx="7511140" cy="900001"/>
          </a:xfrm>
        </p:grpSpPr>
        <p:grpSp>
          <p:nvGrpSpPr>
            <p:cNvPr id="20" name="Group 19"/>
            <p:cNvGrpSpPr/>
            <p:nvPr/>
          </p:nvGrpSpPr>
          <p:grpSpPr>
            <a:xfrm>
              <a:off x="2340430" y="2689540"/>
              <a:ext cx="7511140" cy="900001"/>
              <a:chOff x="2340430" y="2689540"/>
              <a:chExt cx="7511140" cy="90000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340430" y="2689540"/>
                <a:ext cx="7511140" cy="900001"/>
                <a:chOff x="2340430" y="2689540"/>
                <a:chExt cx="7511140" cy="900001"/>
              </a:xfrm>
            </p:grpSpPr>
            <p:sp>
              <p:nvSpPr>
                <p:cNvPr id="91" name="Freeform: Shape 23">
                  <a:extLst>
                    <a:ext uri="{FF2B5EF4-FFF2-40B4-BE49-F238E27FC236}">
                      <a16:creationId xmlns:a16="http://schemas.microsoft.com/office/drawing/2014/main" id="{6665A732-804A-4612-ACC3-359266AC8B61}"/>
                    </a:ext>
                  </a:extLst>
                </p:cNvPr>
                <p:cNvSpPr/>
                <p:nvPr/>
              </p:nvSpPr>
              <p:spPr>
                <a:xfrm flipV="1">
                  <a:off x="2340430" y="313954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D5E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Freeform: Shape 24">
                  <a:extLst>
                    <a:ext uri="{FF2B5EF4-FFF2-40B4-BE49-F238E27FC236}">
                      <a16:creationId xmlns:a16="http://schemas.microsoft.com/office/drawing/2014/main" id="{E65EDFC2-9990-499A-8D4C-F46226240121}"/>
                    </a:ext>
                  </a:extLst>
                </p:cNvPr>
                <p:cNvSpPr/>
                <p:nvPr/>
              </p:nvSpPr>
              <p:spPr>
                <a:xfrm>
                  <a:off x="2340430" y="2689540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F38D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3DD49375-D009-4DE3-BEFF-817FB52045DF}"/>
                    </a:ext>
                  </a:extLst>
                </p:cNvPr>
                <p:cNvGrpSpPr/>
                <p:nvPr/>
              </p:nvGrpSpPr>
              <p:grpSpPr>
                <a:xfrm>
                  <a:off x="9405256" y="2780313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DDB9BDDF-37BC-43CD-8A11-EDEC7F53DC90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8D4FF82A-8A88-473D-9152-D6A241B2BC0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0EE518F-D178-499C-87ED-F6EB172D5C76}"/>
                    </a:ext>
                  </a:extLst>
                </p:cNvPr>
                <p:cNvSpPr/>
                <p:nvPr/>
              </p:nvSpPr>
              <p:spPr>
                <a:xfrm>
                  <a:off x="2786743" y="2689541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9BE064E8-C57C-48A4-A9B7-A9E76DE9D168}"/>
                    </a:ext>
                  </a:extLst>
                </p:cNvPr>
                <p:cNvSpPr/>
                <p:nvPr/>
              </p:nvSpPr>
              <p:spPr>
                <a:xfrm>
                  <a:off x="2786743" y="3170984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8647C9D9-E21D-4454-ADBA-212E208C5272}"/>
                    </a:ext>
                  </a:extLst>
                </p:cNvPr>
                <p:cNvGrpSpPr/>
                <p:nvPr/>
              </p:nvGrpSpPr>
              <p:grpSpPr>
                <a:xfrm>
                  <a:off x="2498743" y="2851540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99" name="Oval 6">
                    <a:extLst>
                      <a:ext uri="{FF2B5EF4-FFF2-40B4-BE49-F238E27FC236}">
                        <a16:creationId xmlns:a16="http://schemas.microsoft.com/office/drawing/2014/main" id="{B90D534A-EB87-4F59-8EE3-B0636174E5B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0" name="Oval 6">
                    <a:extLst>
                      <a:ext uri="{FF2B5EF4-FFF2-40B4-BE49-F238E27FC236}">
                        <a16:creationId xmlns:a16="http://schemas.microsoft.com/office/drawing/2014/main" id="{47872A78-7C92-49F8-9F78-32990652CBC3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01" name="Right Triangle 100">
                  <a:extLst>
                    <a:ext uri="{FF2B5EF4-FFF2-40B4-BE49-F238E27FC236}">
                      <a16:creationId xmlns:a16="http://schemas.microsoft.com/office/drawing/2014/main" id="{2F3FFA52-5D39-423C-AC0B-3E3FB7FB78FE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2689540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4423889" y="2949822"/>
                <a:ext cx="33327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regressor</a:t>
                </a:r>
                <a:r>
                  <a:rPr lang="en-IN" sz="2000" dirty="0"/>
                  <a:t>=</a:t>
                </a:r>
                <a:r>
                  <a:rPr lang="en-IN" sz="2000" dirty="0" err="1"/>
                  <a:t>LinearRegression</a:t>
                </a:r>
                <a:r>
                  <a:rPr lang="en-IN" sz="2000" dirty="0"/>
                  <a:t>()</a:t>
                </a:r>
                <a:endParaRPr lang="en-IN" sz="2000" b="1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2495863" y="289933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40430" y="3806033"/>
            <a:ext cx="7511140" cy="900001"/>
            <a:chOff x="2340430" y="3806033"/>
            <a:chExt cx="7511140" cy="900001"/>
          </a:xfrm>
        </p:grpSpPr>
        <p:grpSp>
          <p:nvGrpSpPr>
            <p:cNvPr id="21" name="Group 20"/>
            <p:cNvGrpSpPr/>
            <p:nvPr/>
          </p:nvGrpSpPr>
          <p:grpSpPr>
            <a:xfrm>
              <a:off x="2340430" y="3806033"/>
              <a:ext cx="7511140" cy="900001"/>
              <a:chOff x="2340430" y="3806033"/>
              <a:chExt cx="7511140" cy="90000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340430" y="3806033"/>
                <a:ext cx="7511140" cy="900001"/>
                <a:chOff x="2340430" y="3806033"/>
                <a:chExt cx="7511140" cy="900001"/>
              </a:xfrm>
            </p:grpSpPr>
            <p:sp>
              <p:nvSpPr>
                <p:cNvPr id="106" name="Freeform: Shape 38">
                  <a:extLst>
                    <a:ext uri="{FF2B5EF4-FFF2-40B4-BE49-F238E27FC236}">
                      <a16:creationId xmlns:a16="http://schemas.microsoft.com/office/drawing/2014/main" id="{4B0906C9-6D59-49D9-9A09-A141EE076BCD}"/>
                    </a:ext>
                  </a:extLst>
                </p:cNvPr>
                <p:cNvSpPr/>
                <p:nvPr/>
              </p:nvSpPr>
              <p:spPr>
                <a:xfrm flipV="1">
                  <a:off x="2340430" y="4256034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4A20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Freeform: Shape 39">
                  <a:extLst>
                    <a:ext uri="{FF2B5EF4-FFF2-40B4-BE49-F238E27FC236}">
                      <a16:creationId xmlns:a16="http://schemas.microsoft.com/office/drawing/2014/main" id="{F06C58DD-882A-48A3-9D4A-0C7F971E05DF}"/>
                    </a:ext>
                  </a:extLst>
                </p:cNvPr>
                <p:cNvSpPr/>
                <p:nvPr/>
              </p:nvSpPr>
              <p:spPr>
                <a:xfrm>
                  <a:off x="2340430" y="380603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662C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D09449A0-9A16-4B11-93E8-42DFFDB5A6F4}"/>
                    </a:ext>
                  </a:extLst>
                </p:cNvPr>
                <p:cNvGrpSpPr/>
                <p:nvPr/>
              </p:nvGrpSpPr>
              <p:grpSpPr>
                <a:xfrm>
                  <a:off x="9405256" y="3896806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F7AF852-A298-4115-B0E9-C3777D077AB1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312756CC-B062-494C-BAE1-8A3A9201418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8321B15-9CD6-494D-B209-A1A60EBC12BD}"/>
                    </a:ext>
                  </a:extLst>
                </p:cNvPr>
                <p:cNvSpPr/>
                <p:nvPr/>
              </p:nvSpPr>
              <p:spPr>
                <a:xfrm>
                  <a:off x="2786743" y="3806034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7EB2EA7-8C1F-4516-A386-615EC185EA48}"/>
                    </a:ext>
                  </a:extLst>
                </p:cNvPr>
                <p:cNvSpPr/>
                <p:nvPr/>
              </p:nvSpPr>
              <p:spPr>
                <a:xfrm>
                  <a:off x="2786743" y="4287477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9D8C5A5C-03D0-40BC-AAB6-D4916576EFC7}"/>
                    </a:ext>
                  </a:extLst>
                </p:cNvPr>
                <p:cNvGrpSpPr/>
                <p:nvPr/>
              </p:nvGrpSpPr>
              <p:grpSpPr>
                <a:xfrm>
                  <a:off x="2498743" y="3968033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14" name="Oval 6">
                    <a:extLst>
                      <a:ext uri="{FF2B5EF4-FFF2-40B4-BE49-F238E27FC236}">
                        <a16:creationId xmlns:a16="http://schemas.microsoft.com/office/drawing/2014/main" id="{BB9AD4F4-F132-4B7B-B732-552E36A33876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5" name="Oval 6">
                    <a:extLst>
                      <a:ext uri="{FF2B5EF4-FFF2-40B4-BE49-F238E27FC236}">
                        <a16:creationId xmlns:a16="http://schemas.microsoft.com/office/drawing/2014/main" id="{D20B31FB-AB9D-4F20-BD45-2FF481CEE3FA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6" name="Right Triangle 115">
                  <a:extLst>
                    <a:ext uri="{FF2B5EF4-FFF2-40B4-BE49-F238E27FC236}">
                      <a16:creationId xmlns:a16="http://schemas.microsoft.com/office/drawing/2014/main" id="{1245FB54-E0EE-42D1-BFD7-B4FEA5EDD8F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3806033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4524890" y="4065315"/>
                <a:ext cx="31790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regressor.fit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X_train,y_train</a:t>
                </a:r>
                <a:r>
                  <a:rPr lang="en-IN" sz="2000" dirty="0"/>
                  <a:t>)</a:t>
                </a: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2490106" y="4013465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40430" y="4906261"/>
            <a:ext cx="7511140" cy="900001"/>
            <a:chOff x="2340430" y="4906261"/>
            <a:chExt cx="7511140" cy="900001"/>
          </a:xfrm>
        </p:grpSpPr>
        <p:grpSp>
          <p:nvGrpSpPr>
            <p:cNvPr id="22" name="Group 21"/>
            <p:cNvGrpSpPr/>
            <p:nvPr/>
          </p:nvGrpSpPr>
          <p:grpSpPr>
            <a:xfrm>
              <a:off x="2340430" y="4906261"/>
              <a:ext cx="7511140" cy="900001"/>
              <a:chOff x="2340430" y="4906261"/>
              <a:chExt cx="7511140" cy="90000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340430" y="4906261"/>
                <a:ext cx="7511140" cy="900001"/>
                <a:chOff x="2340430" y="4906261"/>
                <a:chExt cx="7511140" cy="900001"/>
              </a:xfrm>
            </p:grpSpPr>
            <p:sp>
              <p:nvSpPr>
                <p:cNvPr id="121" name="Freeform: Shape 53">
                  <a:extLst>
                    <a:ext uri="{FF2B5EF4-FFF2-40B4-BE49-F238E27FC236}">
                      <a16:creationId xmlns:a16="http://schemas.microsoft.com/office/drawing/2014/main" id="{680676EB-A43A-4D93-9DA0-8628F3F6A2CC}"/>
                    </a:ext>
                  </a:extLst>
                </p:cNvPr>
                <p:cNvSpPr/>
                <p:nvPr/>
              </p:nvSpPr>
              <p:spPr>
                <a:xfrm flipV="1">
                  <a:off x="2340430" y="535626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0F67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Freeform: Shape 54">
                  <a:extLst>
                    <a:ext uri="{FF2B5EF4-FFF2-40B4-BE49-F238E27FC236}">
                      <a16:creationId xmlns:a16="http://schemas.microsoft.com/office/drawing/2014/main" id="{C6E0529A-1CE5-474C-96A8-0226EEE81166}"/>
                    </a:ext>
                  </a:extLst>
                </p:cNvPr>
                <p:cNvSpPr/>
                <p:nvPr/>
              </p:nvSpPr>
              <p:spPr>
                <a:xfrm>
                  <a:off x="2340430" y="490626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17A3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FA26C62A-6C49-427D-9C55-F009B3C9B205}"/>
                    </a:ext>
                  </a:extLst>
                </p:cNvPr>
                <p:cNvGrpSpPr/>
                <p:nvPr/>
              </p:nvGrpSpPr>
              <p:grpSpPr>
                <a:xfrm>
                  <a:off x="9405256" y="4997034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B9B1C817-E307-4F15-A3A6-19AECE4CACA3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8E89AB39-B10D-4125-A396-5F6AF5440B98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FFB0AC3-D4B9-4E2D-814F-8275D50CA62A}"/>
                    </a:ext>
                  </a:extLst>
                </p:cNvPr>
                <p:cNvSpPr/>
                <p:nvPr/>
              </p:nvSpPr>
              <p:spPr>
                <a:xfrm>
                  <a:off x="2786743" y="4906262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0812F3A1-F0A7-471B-B5DE-B3B0E0440479}"/>
                    </a:ext>
                  </a:extLst>
                </p:cNvPr>
                <p:cNvSpPr/>
                <p:nvPr/>
              </p:nvSpPr>
              <p:spPr>
                <a:xfrm>
                  <a:off x="2786743" y="5387705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FA4A672D-F9EF-44A8-98EC-A94D328497B0}"/>
                    </a:ext>
                  </a:extLst>
                </p:cNvPr>
                <p:cNvGrpSpPr/>
                <p:nvPr/>
              </p:nvGrpSpPr>
              <p:grpSpPr>
                <a:xfrm>
                  <a:off x="2498743" y="5068261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29" name="Oval 6">
                    <a:extLst>
                      <a:ext uri="{FF2B5EF4-FFF2-40B4-BE49-F238E27FC236}">
                        <a16:creationId xmlns:a16="http://schemas.microsoft.com/office/drawing/2014/main" id="{A76E911E-A902-4623-8362-7669AF1D6C3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0" name="Oval 6">
                    <a:extLst>
                      <a:ext uri="{FF2B5EF4-FFF2-40B4-BE49-F238E27FC236}">
                        <a16:creationId xmlns:a16="http://schemas.microsoft.com/office/drawing/2014/main" id="{4601AB76-9715-475B-8984-0BC7580C83C7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31" name="Right Triangle 130">
                  <a:extLst>
                    <a:ext uri="{FF2B5EF4-FFF2-40B4-BE49-F238E27FC236}">
                      <a16:creationId xmlns:a16="http://schemas.microsoft.com/office/drawing/2014/main" id="{A949BA91-30AA-48F5-BB77-F576D5599C72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4906261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4151576" y="5175241"/>
                <a:ext cx="37239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y_pred</a:t>
                </a:r>
                <a:r>
                  <a:rPr lang="en-IN" sz="2000" dirty="0"/>
                  <a:t>=</a:t>
                </a:r>
                <a:r>
                  <a:rPr lang="en-IN" sz="2000" dirty="0" err="1"/>
                  <a:t>regressor.predict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X_test</a:t>
                </a:r>
                <a:r>
                  <a:rPr lang="en-IN" sz="2000" dirty="0"/>
                  <a:t>)</a:t>
                </a:r>
                <a:endParaRPr lang="en-IN" sz="2000" b="1" dirty="0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2501769" y="5117733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10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253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Microsoft New Tai Lue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 gang</dc:creator>
  <cp:lastModifiedBy>Mayank Bajaj</cp:lastModifiedBy>
  <cp:revision>66</cp:revision>
  <dcterms:created xsi:type="dcterms:W3CDTF">2020-08-25T14:04:51Z</dcterms:created>
  <dcterms:modified xsi:type="dcterms:W3CDTF">2020-09-02T08:20:19Z</dcterms:modified>
</cp:coreProperties>
</file>