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7" r:id="rId4"/>
    <p:sldId id="268"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varScale="1">
        <p:scale>
          <a:sx n="86" d="100"/>
          <a:sy n="86" d="100"/>
        </p:scale>
        <p:origin x="47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418675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105870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225439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93487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60C37-D3A0-494E-8FE3-1D6D2028BEA3}"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122581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9160C37-D3A0-494E-8FE3-1D6D2028BEA3}"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396818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9160C37-D3A0-494E-8FE3-1D6D2028BEA3}" type="datetimeFigureOut">
              <a:rPr lang="en-IN" smtClean="0"/>
              <a:t>02-09-2020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28735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9160C37-D3A0-494E-8FE3-1D6D2028BEA3}" type="datetimeFigureOut">
              <a:rPr lang="en-IN" smtClean="0"/>
              <a:t>02-09-2020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343239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60C37-D3A0-494E-8FE3-1D6D2028BEA3}" type="datetimeFigureOut">
              <a:rPr lang="en-IN" smtClean="0"/>
              <a:t>02-09-2020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271456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60C37-D3A0-494E-8FE3-1D6D2028BEA3}"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31652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60C37-D3A0-494E-8FE3-1D6D2028BEA3}"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79ACF-2C64-441D-BF35-08E045A3DD6F}" type="slidenum">
              <a:rPr lang="en-IN" smtClean="0"/>
              <a:t>‹#›</a:t>
            </a:fld>
            <a:endParaRPr lang="en-IN"/>
          </a:p>
        </p:txBody>
      </p:sp>
    </p:spTree>
    <p:extLst>
      <p:ext uri="{BB962C8B-B14F-4D97-AF65-F5344CB8AC3E}">
        <p14:creationId xmlns:p14="http://schemas.microsoft.com/office/powerpoint/2010/main" val="246724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60C37-D3A0-494E-8FE3-1D6D2028BEA3}" type="datetimeFigureOut">
              <a:rPr lang="en-IN" smtClean="0"/>
              <a:t>02-09-2020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79ACF-2C64-441D-BF35-08E045A3DD6F}" type="slidenum">
              <a:rPr lang="en-IN" smtClean="0"/>
              <a:t>‹#›</a:t>
            </a:fld>
            <a:endParaRPr lang="en-IN"/>
          </a:p>
        </p:txBody>
      </p:sp>
    </p:spTree>
    <p:extLst>
      <p:ext uri="{BB962C8B-B14F-4D97-AF65-F5344CB8AC3E}">
        <p14:creationId xmlns:p14="http://schemas.microsoft.com/office/powerpoint/2010/main" val="251798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197" y="0"/>
            <a:ext cx="9532094" cy="6858000"/>
          </a:xfrm>
          <a:prstGeom prst="rect">
            <a:avLst/>
          </a:prstGeom>
        </p:spPr>
      </p:pic>
      <p:sp>
        <p:nvSpPr>
          <p:cNvPr id="4" name="Rectangle 3"/>
          <p:cNvSpPr/>
          <p:nvPr/>
        </p:nvSpPr>
        <p:spPr>
          <a:xfrm>
            <a:off x="0" y="0"/>
            <a:ext cx="12192000" cy="6858000"/>
          </a:xfrm>
          <a:prstGeom prst="rect">
            <a:avLst/>
          </a:prstGeom>
          <a:gradFill>
            <a:gsLst>
              <a:gs pos="100000">
                <a:schemeClr val="tx1"/>
              </a:gs>
              <a:gs pos="0">
                <a:srgbClr val="191B0E">
                  <a:alpha val="76000"/>
                </a:srgb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31971" t="21866" r="32330" b="47618"/>
          <a:stretch/>
        </p:blipFill>
        <p:spPr>
          <a:xfrm>
            <a:off x="5594764" y="1218430"/>
            <a:ext cx="990959" cy="886968"/>
          </a:xfrm>
          <a:prstGeom prst="rect">
            <a:avLst/>
          </a:prstGeom>
          <a:ln>
            <a:noFill/>
          </a:ln>
        </p:spPr>
      </p:pic>
      <p:sp>
        <p:nvSpPr>
          <p:cNvPr id="6"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7"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8" name="Title 1">
            <a:extLst>
              <a:ext uri="{FF2B5EF4-FFF2-40B4-BE49-F238E27FC236}">
                <a16:creationId xmlns:a16="http://schemas.microsoft.com/office/drawing/2014/main" id="{A5C93519-6B29-1346-9FCB-0835B80531A4}"/>
              </a:ext>
            </a:extLst>
          </p:cNvPr>
          <p:cNvSpPr txBox="1">
            <a:spLocks/>
          </p:cNvSpPr>
          <p:nvPr/>
        </p:nvSpPr>
        <p:spPr>
          <a:xfrm>
            <a:off x="1593130" y="2147911"/>
            <a:ext cx="9002598" cy="209822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500" b="1" dirty="0">
                <a:solidFill>
                  <a:srgbClr val="EFEDE3"/>
                </a:solidFill>
                <a:latin typeface="Times New Roman" panose="02020603050405020304" pitchFamily="18" charset="0"/>
                <a:cs typeface="Times New Roman" panose="02020603050405020304" pitchFamily="18" charset="0"/>
              </a:rPr>
              <a:t>21 DAYS OF</a:t>
            </a:r>
          </a:p>
          <a:p>
            <a:pPr algn="ctr"/>
            <a:r>
              <a:rPr lang="en-US" sz="6500" b="1" dirty="0">
                <a:solidFill>
                  <a:srgbClr val="EFEDE3"/>
                </a:solidFill>
                <a:latin typeface="Times New Roman" panose="02020603050405020304" pitchFamily="18" charset="0"/>
                <a:cs typeface="Times New Roman" panose="02020603050405020304" pitchFamily="18" charset="0"/>
              </a:rPr>
              <a:t>MACHINE LEARNING</a:t>
            </a:r>
          </a:p>
        </p:txBody>
      </p:sp>
      <p:grpSp>
        <p:nvGrpSpPr>
          <p:cNvPr id="13" name="Group 12"/>
          <p:cNvGrpSpPr/>
          <p:nvPr/>
        </p:nvGrpSpPr>
        <p:grpSpPr>
          <a:xfrm>
            <a:off x="5359666" y="4223205"/>
            <a:ext cx="1461155" cy="1427872"/>
            <a:chOff x="5359666" y="4317475"/>
            <a:chExt cx="1461155" cy="1427872"/>
          </a:xfrm>
        </p:grpSpPr>
        <p:sp>
          <p:nvSpPr>
            <p:cNvPr id="9" name="Oval 8"/>
            <p:cNvSpPr/>
            <p:nvPr/>
          </p:nvSpPr>
          <p:spPr>
            <a:xfrm>
              <a:off x="5359666" y="4317475"/>
              <a:ext cx="1461155" cy="1427872"/>
            </a:xfrm>
            <a:prstGeom prst="ellipse">
              <a:avLst/>
            </a:prstGeom>
            <a:solidFill>
              <a:srgbClr val="E7E6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p:cNvSpPr/>
            <p:nvPr/>
          </p:nvSpPr>
          <p:spPr>
            <a:xfrm>
              <a:off x="5550244" y="4568863"/>
              <a:ext cx="1080000" cy="1080000"/>
            </a:xfrm>
            <a:prstGeom prst="ellipse">
              <a:avLst/>
            </a:prstGeom>
            <a:solidFill>
              <a:schemeClr val="tx1">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550245" y="4749830"/>
              <a:ext cx="1079999" cy="630942"/>
            </a:xfrm>
            <a:prstGeom prst="rect">
              <a:avLst/>
            </a:prstGeom>
            <a:noFill/>
          </p:spPr>
          <p:txBody>
            <a:bodyPr wrap="square" rtlCol="0">
              <a:spAutoFit/>
            </a:bodyPr>
            <a:lstStyle/>
            <a:p>
              <a:pPr algn="ctr"/>
              <a:r>
                <a:rPr lang="en-US" sz="3500" b="1" dirty="0">
                  <a:solidFill>
                    <a:schemeClr val="accent2">
                      <a:lumMod val="75000"/>
                    </a:schemeClr>
                  </a:solidFill>
                  <a:latin typeface="Times New Roman" panose="02020603050405020304" pitchFamily="18" charset="0"/>
                  <a:cs typeface="Times New Roman" panose="02020603050405020304" pitchFamily="18" charset="0"/>
                </a:rPr>
                <a:t>6</a:t>
              </a:r>
              <a:r>
                <a:rPr lang="en-US" sz="3500" b="1" dirty="0">
                  <a:solidFill>
                    <a:srgbClr val="E7E6E6"/>
                  </a:solidFill>
                  <a:latin typeface="Times New Roman" panose="02020603050405020304" pitchFamily="18" charset="0"/>
                  <a:cs typeface="Times New Roman" panose="02020603050405020304" pitchFamily="18" charset="0"/>
                </a:rPr>
                <a:t>/</a:t>
              </a:r>
              <a:r>
                <a:rPr lang="en-US" sz="3500" b="1" dirty="0">
                  <a:solidFill>
                    <a:schemeClr val="accent2">
                      <a:lumMod val="75000"/>
                    </a:schemeClr>
                  </a:solidFill>
                  <a:latin typeface="Times New Roman" panose="02020603050405020304" pitchFamily="18" charset="0"/>
                  <a:cs typeface="Times New Roman" panose="02020603050405020304" pitchFamily="18" charset="0"/>
                </a:rPr>
                <a:t>21</a:t>
              </a:r>
              <a:endParaRPr lang="en-IN" sz="3500" b="1" dirty="0">
                <a:solidFill>
                  <a:schemeClr val="accent2">
                    <a:lumMod val="75000"/>
                  </a:schemeClr>
                </a:solidFill>
                <a:latin typeface="Times New Roman" panose="02020603050405020304" pitchFamily="18" charset="0"/>
                <a:cs typeface="Times New Roman" panose="02020603050405020304" pitchFamily="18" charset="0"/>
              </a:endParaRPr>
            </a:p>
          </p:txBody>
        </p:sp>
      </p:grpSp>
      <p:sp>
        <p:nvSpPr>
          <p:cNvPr id="11" name="Rectangle 10"/>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spTree>
    <p:extLst>
      <p:ext uri="{BB962C8B-B14F-4D97-AF65-F5344CB8AC3E}">
        <p14:creationId xmlns:p14="http://schemas.microsoft.com/office/powerpoint/2010/main" val="280275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US" sz="3000" b="1" dirty="0">
                <a:solidFill>
                  <a:srgbClr val="E7E6E6"/>
                </a:solidFill>
                <a:latin typeface="Microsoft New Tai Lue" panose="020B0502040204020203" pitchFamily="34" charset="0"/>
                <a:cs typeface="Microsoft New Tai Lue" panose="020B0502040204020203" pitchFamily="34" charset="0"/>
              </a:rPr>
              <a:t>Why polynomial regression</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cxnSp>
        <p:nvCxnSpPr>
          <p:cNvPr id="15" name="Straight Connector 14"/>
          <p:cNvCxnSpPr/>
          <p:nvPr/>
        </p:nvCxnSpPr>
        <p:spPr>
          <a:xfrm>
            <a:off x="3082731" y="628920"/>
            <a:ext cx="612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599440" y="1016000"/>
            <a:ext cx="10871200" cy="1430179"/>
          </a:xfrm>
          <a:prstGeom prst="roundRect">
            <a:avLst/>
          </a:prstGeom>
          <a:noFill/>
          <a:ln w="28575">
            <a:solidFill>
              <a:schemeClr val="bg1">
                <a:lumMod val="65000"/>
              </a:schemeClr>
            </a:solidFill>
          </a:ln>
        </p:spPr>
        <p:txBody>
          <a:bodyPr wrap="square" rtlCol="0">
            <a:spAutoFit/>
          </a:bodyPr>
          <a:lstStyle/>
          <a:p>
            <a:pPr algn="ctr"/>
            <a:r>
              <a:rPr lang="en-US" sz="1950" b="1" dirty="0">
                <a:solidFill>
                  <a:srgbClr val="E7E6E6"/>
                </a:solidFill>
              </a:rPr>
              <a:t>Linear regression requires the relation between the dependent variable and the independent variable to be linear. What if the distribution of the data was more complex as shown in the below figure? Can linear models be used to fit non-linear data? How can we generate a curve that best captures the data as shown below?</a:t>
            </a:r>
          </a:p>
        </p:txBody>
      </p:sp>
      <p:sp>
        <p:nvSpPr>
          <p:cNvPr id="28" name="Rectangle 27"/>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grpSp>
        <p:nvGrpSpPr>
          <p:cNvPr id="6" name="Group 5"/>
          <p:cNvGrpSpPr/>
          <p:nvPr/>
        </p:nvGrpSpPr>
        <p:grpSpPr>
          <a:xfrm>
            <a:off x="6678706" y="3032335"/>
            <a:ext cx="4132729" cy="2990717"/>
            <a:chOff x="6490447" y="3115192"/>
            <a:chExt cx="4132729" cy="2990717"/>
          </a:xfrm>
        </p:grpSpPr>
        <p:sp>
          <p:nvSpPr>
            <p:cNvPr id="3" name="Rounded Rectangle 2"/>
            <p:cNvSpPr/>
            <p:nvPr/>
          </p:nvSpPr>
          <p:spPr>
            <a:xfrm>
              <a:off x="6490447" y="3146612"/>
              <a:ext cx="4132729" cy="2927879"/>
            </a:xfrm>
            <a:prstGeom prst="roundRect">
              <a:avLst/>
            </a:prstGeom>
            <a:solidFill>
              <a:srgbClr val="E7E6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49530"/>
            <a:stretch/>
          </p:blipFill>
          <p:spPr>
            <a:xfrm>
              <a:off x="6648448" y="3115192"/>
              <a:ext cx="3816725" cy="2990717"/>
            </a:xfrm>
            <a:prstGeom prst="rect">
              <a:avLst/>
            </a:prstGeom>
          </p:spPr>
        </p:pic>
      </p:grpSp>
    </p:spTree>
    <p:extLst>
      <p:ext uri="{BB962C8B-B14F-4D97-AF65-F5344CB8AC3E}">
        <p14:creationId xmlns:p14="http://schemas.microsoft.com/office/powerpoint/2010/main" val="288010166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US" sz="3000" b="1" dirty="0">
                <a:solidFill>
                  <a:srgbClr val="E7E6E6"/>
                </a:solidFill>
                <a:latin typeface="Microsoft New Tai Lue" panose="020B0502040204020203" pitchFamily="34" charset="0"/>
                <a:cs typeface="Microsoft New Tai Lue" panose="020B0502040204020203" pitchFamily="34" charset="0"/>
              </a:rPr>
              <a:t>What is Polynomial Regression</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cxnSp>
        <p:nvCxnSpPr>
          <p:cNvPr id="15" name="Straight Connector 14"/>
          <p:cNvCxnSpPr/>
          <p:nvPr/>
        </p:nvCxnSpPr>
        <p:spPr>
          <a:xfrm>
            <a:off x="3082731" y="628920"/>
            <a:ext cx="612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599440" y="1016000"/>
            <a:ext cx="10871200" cy="1430179"/>
          </a:xfrm>
          <a:prstGeom prst="roundRect">
            <a:avLst/>
          </a:prstGeom>
          <a:noFill/>
          <a:ln w="28575">
            <a:solidFill>
              <a:schemeClr val="bg1">
                <a:lumMod val="65000"/>
              </a:schemeClr>
            </a:solidFill>
          </a:ln>
        </p:spPr>
        <p:txBody>
          <a:bodyPr wrap="square" rtlCol="0">
            <a:spAutoFit/>
          </a:bodyPr>
          <a:lstStyle/>
          <a:p>
            <a:pPr algn="ctr"/>
            <a:r>
              <a:rPr lang="en-US" sz="1950" b="1" dirty="0">
                <a:solidFill>
                  <a:srgbClr val="E7E6E6"/>
                </a:solidFill>
              </a:rPr>
              <a:t>Polynomial regression is a special case of linear regression where we fit a polynomial equation on the data with a curvilinear relationship between the target variable and the independent variables.</a:t>
            </a:r>
          </a:p>
          <a:p>
            <a:pPr algn="ctr"/>
            <a:endParaRPr lang="en-US" sz="1950" b="1" dirty="0">
              <a:solidFill>
                <a:srgbClr val="E7E6E6"/>
              </a:solidFill>
            </a:endParaRPr>
          </a:p>
          <a:p>
            <a:pPr algn="ctr"/>
            <a:r>
              <a:rPr lang="es-ES" sz="1950" b="1" dirty="0">
                <a:solidFill>
                  <a:srgbClr val="E7E6E6"/>
                </a:solidFill>
              </a:rPr>
              <a:t>y = m1x1 + m2x1^2 + ... mnx1^n + c</a:t>
            </a:r>
          </a:p>
        </p:txBody>
      </p:sp>
      <p:sp>
        <p:nvSpPr>
          <p:cNvPr id="28" name="Rectangle 27"/>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grpSp>
        <p:nvGrpSpPr>
          <p:cNvPr id="7" name="Group 6"/>
          <p:cNvGrpSpPr/>
          <p:nvPr/>
        </p:nvGrpSpPr>
        <p:grpSpPr>
          <a:xfrm>
            <a:off x="7331119" y="3242660"/>
            <a:ext cx="3743224" cy="2857500"/>
            <a:chOff x="7331119" y="3242660"/>
            <a:chExt cx="3743224" cy="2857500"/>
          </a:xfrm>
        </p:grpSpPr>
        <p:sp>
          <p:nvSpPr>
            <p:cNvPr id="6" name="Rounded Rectangle 5"/>
            <p:cNvSpPr/>
            <p:nvPr/>
          </p:nvSpPr>
          <p:spPr>
            <a:xfrm>
              <a:off x="7331119" y="3333589"/>
              <a:ext cx="3743224" cy="2675642"/>
            </a:xfrm>
            <a:prstGeom prst="roundRect">
              <a:avLst/>
            </a:prstGeom>
            <a:solidFill>
              <a:srgbClr val="E7E6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9215" r="1"/>
            <a:stretch/>
          </p:blipFill>
          <p:spPr>
            <a:xfrm>
              <a:off x="7751570" y="3242660"/>
              <a:ext cx="2902322" cy="2857500"/>
            </a:xfrm>
            <a:prstGeom prst="rect">
              <a:avLst/>
            </a:prstGeom>
          </p:spPr>
        </p:pic>
      </p:grpSp>
    </p:spTree>
    <p:extLst>
      <p:ext uri="{BB962C8B-B14F-4D97-AF65-F5344CB8AC3E}">
        <p14:creationId xmlns:p14="http://schemas.microsoft.com/office/powerpoint/2010/main" val="119055772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197" y="0"/>
            <a:ext cx="9532094" cy="6858000"/>
          </a:xfrm>
          <a:prstGeom prst="rect">
            <a:avLst/>
          </a:prstGeom>
        </p:spPr>
      </p:pic>
      <p:sp>
        <p:nvSpPr>
          <p:cNvPr id="4" name="Rectangle 3"/>
          <p:cNvSpPr/>
          <p:nvPr/>
        </p:nvSpPr>
        <p:spPr>
          <a:xfrm>
            <a:off x="-62251" y="0"/>
            <a:ext cx="12192000" cy="6858000"/>
          </a:xfrm>
          <a:prstGeom prst="rect">
            <a:avLst/>
          </a:prstGeom>
          <a:gradFill>
            <a:gsLst>
              <a:gs pos="100000">
                <a:schemeClr val="tx1"/>
              </a:gs>
              <a:gs pos="0">
                <a:srgbClr val="191B0E">
                  <a:alpha val="76000"/>
                </a:srgb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500" dirty="0"/>
          </a:p>
        </p:txBody>
      </p:sp>
      <p:sp>
        <p:nvSpPr>
          <p:cNvPr id="11" name="Rectangle 10"/>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US" sz="3000" b="1" dirty="0">
                <a:solidFill>
                  <a:srgbClr val="E7E6E6"/>
                </a:solidFill>
                <a:latin typeface="Microsoft New Tai Lue" panose="020B0502040204020203" pitchFamily="34" charset="0"/>
                <a:cs typeface="Microsoft New Tai Lue" panose="020B0502040204020203" pitchFamily="34" charset="0"/>
              </a:rPr>
              <a:t>Polynomial Regression</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cxnSp>
        <p:nvCxnSpPr>
          <p:cNvPr id="15" name="Straight Connector 14"/>
          <p:cNvCxnSpPr/>
          <p:nvPr/>
        </p:nvCxnSpPr>
        <p:spPr>
          <a:xfrm>
            <a:off x="3333749" y="628920"/>
            <a:ext cx="54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971498" y="901447"/>
            <a:ext cx="0" cy="3240000"/>
          </a:xfrm>
          <a:prstGeom prst="line">
            <a:avLst/>
          </a:prstGeom>
          <a:ln>
            <a:solidFill>
              <a:srgbClr val="E7E6E6"/>
            </a:solidFill>
            <a:prstDash val="dash"/>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0" y="1035062"/>
            <a:ext cx="6158251" cy="477054"/>
          </a:xfrm>
          <a:prstGeom prst="rect">
            <a:avLst/>
          </a:prstGeom>
          <a:noFill/>
        </p:spPr>
        <p:txBody>
          <a:bodyPr wrap="square" rtlCol="0">
            <a:spAutoFit/>
          </a:bodyPr>
          <a:lstStyle/>
          <a:p>
            <a:pPr algn="ctr"/>
            <a:r>
              <a:rPr lang="en-US" sz="2500" b="1" dirty="0">
                <a:solidFill>
                  <a:srgbClr val="E7E6E6"/>
                </a:solidFill>
                <a:latin typeface="Microsoft New Tai Lue" panose="020B0502040204020203" pitchFamily="34" charset="0"/>
                <a:cs typeface="Microsoft New Tai Lue" panose="020B0502040204020203" pitchFamily="34" charset="0"/>
              </a:rPr>
              <a:t>Advantages</a:t>
            </a:r>
            <a:endParaRPr lang="en-IN" sz="2500" b="1" dirty="0">
              <a:solidFill>
                <a:srgbClr val="E7E6E6"/>
              </a:solidFill>
              <a:latin typeface="Microsoft New Tai Lue" panose="020B0502040204020203" pitchFamily="34" charset="0"/>
              <a:cs typeface="Microsoft New Tai Lue" panose="020B0502040204020203" pitchFamily="34" charset="0"/>
            </a:endParaRPr>
          </a:p>
        </p:txBody>
      </p:sp>
      <p:sp>
        <p:nvSpPr>
          <p:cNvPr id="18" name="TextBox 17"/>
          <p:cNvSpPr txBox="1"/>
          <p:nvPr/>
        </p:nvSpPr>
        <p:spPr>
          <a:xfrm>
            <a:off x="5971498" y="1035062"/>
            <a:ext cx="6158251" cy="477054"/>
          </a:xfrm>
          <a:prstGeom prst="rect">
            <a:avLst/>
          </a:prstGeom>
          <a:noFill/>
        </p:spPr>
        <p:txBody>
          <a:bodyPr wrap="square" rtlCol="0">
            <a:spAutoFit/>
          </a:bodyPr>
          <a:lstStyle/>
          <a:p>
            <a:pPr algn="ctr"/>
            <a:r>
              <a:rPr lang="en-US" sz="2500" b="1" dirty="0">
                <a:solidFill>
                  <a:srgbClr val="E7E6E6"/>
                </a:solidFill>
                <a:latin typeface="Microsoft New Tai Lue" panose="020B0502040204020203" pitchFamily="34" charset="0"/>
                <a:cs typeface="Microsoft New Tai Lue" panose="020B0502040204020203" pitchFamily="34" charset="0"/>
              </a:rPr>
              <a:t>Dis-Advantages</a:t>
            </a:r>
            <a:endParaRPr lang="en-IN" sz="2500" b="1" dirty="0">
              <a:solidFill>
                <a:srgbClr val="E7E6E6"/>
              </a:solidFill>
              <a:latin typeface="Microsoft New Tai Lue" panose="020B0502040204020203" pitchFamily="34" charset="0"/>
              <a:cs typeface="Microsoft New Tai Lue" panose="020B0502040204020203" pitchFamily="34" charset="0"/>
            </a:endParaRPr>
          </a:p>
        </p:txBody>
      </p:sp>
      <p:sp>
        <p:nvSpPr>
          <p:cNvPr id="19" name="TextBox 18"/>
          <p:cNvSpPr txBox="1"/>
          <p:nvPr/>
        </p:nvSpPr>
        <p:spPr>
          <a:xfrm>
            <a:off x="448235" y="1846724"/>
            <a:ext cx="5163671" cy="2015936"/>
          </a:xfrm>
          <a:prstGeom prst="rect">
            <a:avLst/>
          </a:prstGeom>
          <a:noFill/>
        </p:spPr>
        <p:txBody>
          <a:bodyPr wrap="square" rtlCol="0">
            <a:spAutoFit/>
          </a:bodyPr>
          <a:lstStyle/>
          <a:p>
            <a:pPr marL="457200" indent="-457200">
              <a:buAutoNum type="arabicPeriod"/>
            </a:pPr>
            <a:r>
              <a:rPr lang="en-US" sz="2500" dirty="0">
                <a:solidFill>
                  <a:srgbClr val="E7E6E6"/>
                </a:solidFill>
              </a:rPr>
              <a:t>The model can fit non linear data  better than linear regression</a:t>
            </a:r>
          </a:p>
          <a:p>
            <a:pPr marL="457200" indent="-457200">
              <a:buAutoNum type="arabicPeriod"/>
            </a:pPr>
            <a:endParaRPr lang="en-US" sz="2500" dirty="0">
              <a:solidFill>
                <a:srgbClr val="E7E6E6"/>
              </a:solidFill>
            </a:endParaRPr>
          </a:p>
          <a:p>
            <a:pPr marL="457200" indent="-457200">
              <a:buAutoNum type="arabicPeriod"/>
            </a:pPr>
            <a:r>
              <a:rPr lang="en-US" sz="2500" dirty="0">
                <a:solidFill>
                  <a:srgbClr val="E7E6E6"/>
                </a:solidFill>
              </a:rPr>
              <a:t>Polynomial basically fits a wide range of curvature.</a:t>
            </a:r>
          </a:p>
        </p:txBody>
      </p:sp>
      <p:sp>
        <p:nvSpPr>
          <p:cNvPr id="20" name="TextBox 19"/>
          <p:cNvSpPr txBox="1"/>
          <p:nvPr/>
        </p:nvSpPr>
        <p:spPr>
          <a:xfrm>
            <a:off x="6122392" y="1763090"/>
            <a:ext cx="5752132" cy="2015936"/>
          </a:xfrm>
          <a:prstGeom prst="rect">
            <a:avLst/>
          </a:prstGeom>
          <a:noFill/>
        </p:spPr>
        <p:txBody>
          <a:bodyPr wrap="square" rtlCol="0">
            <a:spAutoFit/>
          </a:bodyPr>
          <a:lstStyle/>
          <a:p>
            <a:pPr marL="457200" indent="-457200">
              <a:buAutoNum type="arabicPeriod"/>
            </a:pPr>
            <a:r>
              <a:rPr lang="en-US" sz="2500" dirty="0">
                <a:solidFill>
                  <a:srgbClr val="E7E6E6"/>
                </a:solidFill>
              </a:rPr>
              <a:t>Too sensitive to the outliers.</a:t>
            </a:r>
          </a:p>
          <a:p>
            <a:pPr marL="457200" indent="-457200">
              <a:buAutoNum type="arabicPeriod"/>
            </a:pPr>
            <a:endParaRPr lang="en-US" sz="2500" dirty="0">
              <a:solidFill>
                <a:srgbClr val="E7E6E6"/>
              </a:solidFill>
            </a:endParaRPr>
          </a:p>
          <a:p>
            <a:pPr marL="457200" indent="-457200">
              <a:buAutoNum type="arabicPeriod"/>
            </a:pPr>
            <a:r>
              <a:rPr lang="en-US" sz="2500" dirty="0">
                <a:solidFill>
                  <a:srgbClr val="E7E6E6"/>
                </a:solidFill>
              </a:rPr>
              <a:t>As no. of degree </a:t>
            </a:r>
            <a:r>
              <a:rPr lang="en-US" sz="2500" dirty="0" err="1">
                <a:solidFill>
                  <a:srgbClr val="E7E6E6"/>
                </a:solidFill>
              </a:rPr>
              <a:t>increases,chances</a:t>
            </a:r>
            <a:r>
              <a:rPr lang="en-US" sz="2500" dirty="0">
                <a:solidFill>
                  <a:srgbClr val="E7E6E6"/>
                </a:solidFill>
              </a:rPr>
              <a:t> of </a:t>
            </a:r>
            <a:r>
              <a:rPr lang="en-US" sz="2500" dirty="0" err="1">
                <a:solidFill>
                  <a:srgbClr val="E7E6E6"/>
                </a:solidFill>
              </a:rPr>
              <a:t>overfitting</a:t>
            </a:r>
            <a:r>
              <a:rPr lang="en-US" sz="2500" dirty="0">
                <a:solidFill>
                  <a:srgbClr val="E7E6E6"/>
                </a:solidFill>
              </a:rPr>
              <a:t>(Memorizing) the data increases</a:t>
            </a:r>
            <a:endParaRPr lang="en-IN" sz="2500" dirty="0">
              <a:solidFill>
                <a:srgbClr val="E7E6E6"/>
              </a:solidFill>
            </a:endParaRPr>
          </a:p>
        </p:txBody>
      </p:sp>
      <p:pic>
        <p:nvPicPr>
          <p:cNvPr id="3" name="Picture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104250" y="3791457"/>
            <a:ext cx="3734495" cy="26972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134838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par>
                          <p:cTn id="28" fill="hold">
                            <p:stCondLst>
                              <p:cond delay="500"/>
                            </p:stCondLst>
                            <p:childTnLst>
                              <p:par>
                                <p:cTn id="29" presetID="2" presetClass="entr" presetSubtype="4"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IN" sz="3000" b="1" dirty="0">
                <a:solidFill>
                  <a:srgbClr val="E7E6E6"/>
                </a:solidFill>
                <a:latin typeface="Microsoft New Tai Lue" panose="020B0502040204020203" pitchFamily="34" charset="0"/>
                <a:cs typeface="Microsoft New Tai Lue" panose="020B0502040204020203" pitchFamily="34" charset="0"/>
              </a:rPr>
              <a:t>Polynomial Regression Model</a:t>
            </a:r>
          </a:p>
        </p:txBody>
      </p:sp>
      <p:cxnSp>
        <p:nvCxnSpPr>
          <p:cNvPr id="15" name="Straight Connector 14"/>
          <p:cNvCxnSpPr/>
          <p:nvPr/>
        </p:nvCxnSpPr>
        <p:spPr>
          <a:xfrm>
            <a:off x="3414428" y="655815"/>
            <a:ext cx="54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77" name="Rectangle 76"/>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grpSp>
        <p:nvGrpSpPr>
          <p:cNvPr id="27" name="Group 26"/>
          <p:cNvGrpSpPr/>
          <p:nvPr/>
        </p:nvGrpSpPr>
        <p:grpSpPr>
          <a:xfrm>
            <a:off x="2340430" y="1042457"/>
            <a:ext cx="7511140" cy="837847"/>
            <a:chOff x="2340430" y="1589312"/>
            <a:chExt cx="7511140" cy="900001"/>
          </a:xfrm>
        </p:grpSpPr>
        <p:grpSp>
          <p:nvGrpSpPr>
            <p:cNvPr id="19" name="Group 18"/>
            <p:cNvGrpSpPr/>
            <p:nvPr/>
          </p:nvGrpSpPr>
          <p:grpSpPr>
            <a:xfrm>
              <a:off x="2340430" y="1589312"/>
              <a:ext cx="7511140" cy="900001"/>
              <a:chOff x="2340430" y="1589312"/>
              <a:chExt cx="7511140" cy="900001"/>
            </a:xfrm>
          </p:grpSpPr>
          <p:grpSp>
            <p:nvGrpSpPr>
              <p:cNvPr id="2" name="Group 1"/>
              <p:cNvGrpSpPr/>
              <p:nvPr/>
            </p:nvGrpSpPr>
            <p:grpSpPr>
              <a:xfrm>
                <a:off x="2340430" y="1589312"/>
                <a:ext cx="7511140" cy="900001"/>
                <a:chOff x="2340430" y="1589312"/>
                <a:chExt cx="7511140" cy="900001"/>
              </a:xfrm>
            </p:grpSpPr>
            <p:sp>
              <p:nvSpPr>
                <p:cNvPr id="75" name="Freeform: Shape 12">
                  <a:extLst>
                    <a:ext uri="{FF2B5EF4-FFF2-40B4-BE49-F238E27FC236}">
                      <a16:creationId xmlns:a16="http://schemas.microsoft.com/office/drawing/2014/main" id="{472D68E6-9230-4428-988C-1A0A4A7DEE0C}"/>
                    </a:ext>
                  </a:extLst>
                </p:cNvPr>
                <p:cNvSpPr/>
                <p:nvPr/>
              </p:nvSpPr>
              <p:spPr>
                <a:xfrm flipV="1">
                  <a:off x="2340430" y="2039313"/>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6" name="Freeform: Shape 11">
                  <a:extLst>
                    <a:ext uri="{FF2B5EF4-FFF2-40B4-BE49-F238E27FC236}">
                      <a16:creationId xmlns:a16="http://schemas.microsoft.com/office/drawing/2014/main" id="{42362CE1-69B9-4D2C-A02D-737D23D8420A}"/>
                    </a:ext>
                  </a:extLst>
                </p:cNvPr>
                <p:cNvSpPr/>
                <p:nvPr/>
              </p:nvSpPr>
              <p:spPr>
                <a:xfrm>
                  <a:off x="2340430" y="1589312"/>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78" name="Group 77">
                  <a:extLst>
                    <a:ext uri="{FF2B5EF4-FFF2-40B4-BE49-F238E27FC236}">
                      <a16:creationId xmlns:a16="http://schemas.microsoft.com/office/drawing/2014/main" id="{AC91F9CE-20AF-4233-8F99-5FDF0B84344D}"/>
                    </a:ext>
                  </a:extLst>
                </p:cNvPr>
                <p:cNvGrpSpPr/>
                <p:nvPr/>
              </p:nvGrpSpPr>
              <p:grpSpPr>
                <a:xfrm>
                  <a:off x="9405256" y="1680085"/>
                  <a:ext cx="446314" cy="718455"/>
                  <a:chOff x="9492342" y="1680085"/>
                  <a:chExt cx="446314" cy="718455"/>
                </a:xfrm>
              </p:grpSpPr>
              <p:sp>
                <p:nvSpPr>
                  <p:cNvPr id="79" name="Rectangle 78">
                    <a:extLst>
                      <a:ext uri="{FF2B5EF4-FFF2-40B4-BE49-F238E27FC236}">
                        <a16:creationId xmlns:a16="http://schemas.microsoft.com/office/drawing/2014/main" id="{2076C302-5C40-4D49-A489-5AE01218B2D4}"/>
                      </a:ext>
                    </a:extLst>
                  </p:cNvPr>
                  <p:cNvSpPr/>
                  <p:nvPr/>
                </p:nvSpPr>
                <p:spPr>
                  <a:xfrm>
                    <a:off x="9492342" y="2039312"/>
                    <a:ext cx="446313" cy="359228"/>
                  </a:xfrm>
                  <a:prstGeom prst="rect">
                    <a:avLst/>
                  </a:pr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79">
                    <a:extLst>
                      <a:ext uri="{FF2B5EF4-FFF2-40B4-BE49-F238E27FC236}">
                        <a16:creationId xmlns:a16="http://schemas.microsoft.com/office/drawing/2014/main" id="{151D1627-B4AA-4B1E-96DE-61423E80C7E4}"/>
                      </a:ext>
                    </a:extLst>
                  </p:cNvPr>
                  <p:cNvSpPr/>
                  <p:nvPr/>
                </p:nvSpPr>
                <p:spPr>
                  <a:xfrm>
                    <a:off x="9492343" y="1680085"/>
                    <a:ext cx="446313" cy="359228"/>
                  </a:xfrm>
                  <a:prstGeom prst="rect">
                    <a:avLst/>
                  </a:pr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1" name="Rectangle 80">
                  <a:extLst>
                    <a:ext uri="{FF2B5EF4-FFF2-40B4-BE49-F238E27FC236}">
                      <a16:creationId xmlns:a16="http://schemas.microsoft.com/office/drawing/2014/main" id="{92B818CB-84D0-45B6-AD01-BFFD467AE29B}"/>
                    </a:ext>
                  </a:extLst>
                </p:cNvPr>
                <p:cNvSpPr/>
                <p:nvPr/>
              </p:nvSpPr>
              <p:spPr>
                <a:xfrm>
                  <a:off x="2786743" y="1589313"/>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a:extLst>
                    <a:ext uri="{FF2B5EF4-FFF2-40B4-BE49-F238E27FC236}">
                      <a16:creationId xmlns:a16="http://schemas.microsoft.com/office/drawing/2014/main" id="{996F3B0E-8CE4-43F0-ADD0-5E0BB94B5DE7}"/>
                    </a:ext>
                  </a:extLst>
                </p:cNvPr>
                <p:cNvSpPr/>
                <p:nvPr/>
              </p:nvSpPr>
              <p:spPr>
                <a:xfrm>
                  <a:off x="2786743" y="2070756"/>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3" name="Group 82">
                  <a:extLst>
                    <a:ext uri="{FF2B5EF4-FFF2-40B4-BE49-F238E27FC236}">
                      <a16:creationId xmlns:a16="http://schemas.microsoft.com/office/drawing/2014/main" id="{14350255-644A-47D3-8010-77B91F92D224}"/>
                    </a:ext>
                  </a:extLst>
                </p:cNvPr>
                <p:cNvGrpSpPr/>
                <p:nvPr/>
              </p:nvGrpSpPr>
              <p:grpSpPr>
                <a:xfrm>
                  <a:off x="2498743" y="1751312"/>
                  <a:ext cx="576000" cy="576000"/>
                  <a:chOff x="2585829" y="1765883"/>
                  <a:chExt cx="576000" cy="576000"/>
                </a:xfrm>
                <a:effectLst>
                  <a:outerShdw blurRad="101600" dist="38100" dir="2700000" algn="tl" rotWithShape="0">
                    <a:prstClr val="black">
                      <a:alpha val="40000"/>
                    </a:prstClr>
                  </a:outerShdw>
                </a:effectLst>
              </p:grpSpPr>
              <p:sp>
                <p:nvSpPr>
                  <p:cNvPr id="84" name="Oval 6">
                    <a:extLst>
                      <a:ext uri="{FF2B5EF4-FFF2-40B4-BE49-F238E27FC236}">
                        <a16:creationId xmlns:a16="http://schemas.microsoft.com/office/drawing/2014/main" id="{D9FA9821-DE51-4FC0-B045-09379DA8B820}"/>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6">
                    <a:extLst>
                      <a:ext uri="{FF2B5EF4-FFF2-40B4-BE49-F238E27FC236}">
                        <a16:creationId xmlns:a16="http://schemas.microsoft.com/office/drawing/2014/main" id="{4D9EF632-A15F-4DA6-98FB-E19865B6DD94}"/>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6" name="Right Triangle 85">
                  <a:extLst>
                    <a:ext uri="{FF2B5EF4-FFF2-40B4-BE49-F238E27FC236}">
                      <a16:creationId xmlns:a16="http://schemas.microsoft.com/office/drawing/2014/main" id="{72695F52-C4AC-49AB-9027-1382E117D965}"/>
                    </a:ext>
                  </a:extLst>
                </p:cNvPr>
                <p:cNvSpPr/>
                <p:nvPr/>
              </p:nvSpPr>
              <p:spPr>
                <a:xfrm flipH="1" flipV="1">
                  <a:off x="3240430" y="1589312"/>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p:cNvSpPr/>
              <p:nvPr/>
            </p:nvSpPr>
            <p:spPr>
              <a:xfrm>
                <a:off x="3210999" y="1854263"/>
                <a:ext cx="5605124" cy="384721"/>
              </a:xfrm>
              <a:prstGeom prst="rect">
                <a:avLst/>
              </a:prstGeom>
            </p:spPr>
            <p:txBody>
              <a:bodyPr wrap="none">
                <a:spAutoFit/>
              </a:bodyPr>
              <a:lstStyle/>
              <a:p>
                <a:pPr algn="ctr"/>
                <a:r>
                  <a:rPr lang="en-IN" sz="1900" dirty="0"/>
                  <a:t>from </a:t>
                </a:r>
                <a:r>
                  <a:rPr lang="en-IN" sz="1900" dirty="0" err="1"/>
                  <a:t>sklearn.preprocessing</a:t>
                </a:r>
                <a:r>
                  <a:rPr lang="en-IN" sz="1900" dirty="0"/>
                  <a:t> import </a:t>
                </a:r>
                <a:r>
                  <a:rPr lang="en-IN" sz="1900" dirty="0" err="1"/>
                  <a:t>PolynomialFeatures</a:t>
                </a:r>
                <a:endParaRPr lang="en-IN" sz="1900" b="1" dirty="0"/>
              </a:p>
            </p:txBody>
          </p:sp>
        </p:grpSp>
        <p:sp>
          <p:nvSpPr>
            <p:cNvPr id="23" name="TextBox 22"/>
            <p:cNvSpPr txBox="1"/>
            <p:nvPr/>
          </p:nvSpPr>
          <p:spPr>
            <a:xfrm>
              <a:off x="2483336" y="1802889"/>
              <a:ext cx="581758" cy="477054"/>
            </a:xfrm>
            <a:prstGeom prst="rect">
              <a:avLst/>
            </a:prstGeom>
            <a:noFill/>
          </p:spPr>
          <p:txBody>
            <a:bodyPr wrap="square" rtlCol="0">
              <a:spAutoFit/>
            </a:bodyPr>
            <a:lstStyle/>
            <a:p>
              <a:pPr algn="ctr"/>
              <a:r>
                <a:rPr lang="en-IN" sz="2500" b="1" dirty="0">
                  <a:solidFill>
                    <a:schemeClr val="bg1"/>
                  </a:solidFill>
                </a:rPr>
                <a:t>1</a:t>
              </a:r>
            </a:p>
          </p:txBody>
        </p:sp>
      </p:grpSp>
      <p:grpSp>
        <p:nvGrpSpPr>
          <p:cNvPr id="26" name="Group 25"/>
          <p:cNvGrpSpPr/>
          <p:nvPr/>
        </p:nvGrpSpPr>
        <p:grpSpPr>
          <a:xfrm>
            <a:off x="2340430" y="2142685"/>
            <a:ext cx="7511140" cy="837847"/>
            <a:chOff x="2340430" y="2689540"/>
            <a:chExt cx="7511140" cy="900001"/>
          </a:xfrm>
        </p:grpSpPr>
        <p:grpSp>
          <p:nvGrpSpPr>
            <p:cNvPr id="20" name="Group 19"/>
            <p:cNvGrpSpPr/>
            <p:nvPr/>
          </p:nvGrpSpPr>
          <p:grpSpPr>
            <a:xfrm>
              <a:off x="2340430" y="2689540"/>
              <a:ext cx="7511140" cy="900001"/>
              <a:chOff x="2340430" y="2689540"/>
              <a:chExt cx="7511140" cy="900001"/>
            </a:xfrm>
          </p:grpSpPr>
          <p:grpSp>
            <p:nvGrpSpPr>
              <p:cNvPr id="9" name="Group 8"/>
              <p:cNvGrpSpPr/>
              <p:nvPr/>
            </p:nvGrpSpPr>
            <p:grpSpPr>
              <a:xfrm>
                <a:off x="2340430" y="2689540"/>
                <a:ext cx="7511140" cy="900001"/>
                <a:chOff x="2340430" y="2689540"/>
                <a:chExt cx="7511140" cy="900001"/>
              </a:xfrm>
            </p:grpSpPr>
            <p:sp>
              <p:nvSpPr>
                <p:cNvPr id="91" name="Freeform: Shape 23">
                  <a:extLst>
                    <a:ext uri="{FF2B5EF4-FFF2-40B4-BE49-F238E27FC236}">
                      <a16:creationId xmlns:a16="http://schemas.microsoft.com/office/drawing/2014/main" id="{6665A732-804A-4612-ACC3-359266AC8B61}"/>
                    </a:ext>
                  </a:extLst>
                </p:cNvPr>
                <p:cNvSpPr/>
                <p:nvPr/>
              </p:nvSpPr>
              <p:spPr>
                <a:xfrm flipV="1">
                  <a:off x="2340430" y="3139541"/>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2" name="Freeform: Shape 24">
                  <a:extLst>
                    <a:ext uri="{FF2B5EF4-FFF2-40B4-BE49-F238E27FC236}">
                      <a16:creationId xmlns:a16="http://schemas.microsoft.com/office/drawing/2014/main" id="{E65EDFC2-9990-499A-8D4C-F46226240121}"/>
                    </a:ext>
                  </a:extLst>
                </p:cNvPr>
                <p:cNvSpPr/>
                <p:nvPr/>
              </p:nvSpPr>
              <p:spPr>
                <a:xfrm>
                  <a:off x="2340430" y="2689540"/>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93" name="Group 92">
                  <a:extLst>
                    <a:ext uri="{FF2B5EF4-FFF2-40B4-BE49-F238E27FC236}">
                      <a16:creationId xmlns:a16="http://schemas.microsoft.com/office/drawing/2014/main" id="{3DD49375-D009-4DE3-BEFF-817FB52045DF}"/>
                    </a:ext>
                  </a:extLst>
                </p:cNvPr>
                <p:cNvGrpSpPr/>
                <p:nvPr/>
              </p:nvGrpSpPr>
              <p:grpSpPr>
                <a:xfrm>
                  <a:off x="9405256" y="2780313"/>
                  <a:ext cx="446314" cy="718455"/>
                  <a:chOff x="9492342" y="1680085"/>
                  <a:chExt cx="446314" cy="718455"/>
                </a:xfrm>
              </p:grpSpPr>
              <p:sp>
                <p:nvSpPr>
                  <p:cNvPr id="94" name="Rectangle 93">
                    <a:extLst>
                      <a:ext uri="{FF2B5EF4-FFF2-40B4-BE49-F238E27FC236}">
                        <a16:creationId xmlns:a16="http://schemas.microsoft.com/office/drawing/2014/main" id="{DDB9BDDF-37BC-43CD-8A11-EDEC7F53DC90}"/>
                      </a:ext>
                    </a:extLst>
                  </p:cNvPr>
                  <p:cNvSpPr/>
                  <p:nvPr/>
                </p:nvSpPr>
                <p:spPr>
                  <a:xfrm>
                    <a:off x="9492342" y="2039312"/>
                    <a:ext cx="446313" cy="359228"/>
                  </a:xfrm>
                  <a:prstGeom prst="rect">
                    <a:avLst/>
                  </a:pr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ectangle 94">
                    <a:extLst>
                      <a:ext uri="{FF2B5EF4-FFF2-40B4-BE49-F238E27FC236}">
                        <a16:creationId xmlns:a16="http://schemas.microsoft.com/office/drawing/2014/main" id="{8D4FF82A-8A88-473D-9152-D6A241B2BC01}"/>
                      </a:ext>
                    </a:extLst>
                  </p:cNvPr>
                  <p:cNvSpPr/>
                  <p:nvPr/>
                </p:nvSpPr>
                <p:spPr>
                  <a:xfrm>
                    <a:off x="9492343" y="1680085"/>
                    <a:ext cx="446313" cy="359228"/>
                  </a:xfrm>
                  <a:prstGeom prst="rect">
                    <a:avLst/>
                  </a:pr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6" name="Rectangle 95">
                  <a:extLst>
                    <a:ext uri="{FF2B5EF4-FFF2-40B4-BE49-F238E27FC236}">
                      <a16:creationId xmlns:a16="http://schemas.microsoft.com/office/drawing/2014/main" id="{60EE518F-D178-499C-87ED-F6EB172D5C76}"/>
                    </a:ext>
                  </a:extLst>
                </p:cNvPr>
                <p:cNvSpPr/>
                <p:nvPr/>
              </p:nvSpPr>
              <p:spPr>
                <a:xfrm>
                  <a:off x="2786743" y="2689541"/>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Rectangle 96">
                  <a:extLst>
                    <a:ext uri="{FF2B5EF4-FFF2-40B4-BE49-F238E27FC236}">
                      <a16:creationId xmlns:a16="http://schemas.microsoft.com/office/drawing/2014/main" id="{9BE064E8-C57C-48A4-A9B7-A9E76DE9D168}"/>
                    </a:ext>
                  </a:extLst>
                </p:cNvPr>
                <p:cNvSpPr/>
                <p:nvPr/>
              </p:nvSpPr>
              <p:spPr>
                <a:xfrm>
                  <a:off x="2786743" y="3170984"/>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8" name="Group 97">
                  <a:extLst>
                    <a:ext uri="{FF2B5EF4-FFF2-40B4-BE49-F238E27FC236}">
                      <a16:creationId xmlns:a16="http://schemas.microsoft.com/office/drawing/2014/main" id="{8647C9D9-E21D-4454-ADBA-212E208C5272}"/>
                    </a:ext>
                  </a:extLst>
                </p:cNvPr>
                <p:cNvGrpSpPr/>
                <p:nvPr/>
              </p:nvGrpSpPr>
              <p:grpSpPr>
                <a:xfrm>
                  <a:off x="2498743" y="2851540"/>
                  <a:ext cx="576000" cy="576000"/>
                  <a:chOff x="2585829" y="1765883"/>
                  <a:chExt cx="576000" cy="576000"/>
                </a:xfrm>
                <a:effectLst>
                  <a:outerShdw blurRad="101600" dist="38100" dir="2700000" algn="tl" rotWithShape="0">
                    <a:prstClr val="black">
                      <a:alpha val="40000"/>
                    </a:prstClr>
                  </a:outerShdw>
                </a:effectLst>
              </p:grpSpPr>
              <p:sp>
                <p:nvSpPr>
                  <p:cNvPr id="99" name="Oval 6">
                    <a:extLst>
                      <a:ext uri="{FF2B5EF4-FFF2-40B4-BE49-F238E27FC236}">
                        <a16:creationId xmlns:a16="http://schemas.microsoft.com/office/drawing/2014/main" id="{B90D534A-EB87-4F59-8EE3-B0636174E5BA}"/>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6">
                    <a:extLst>
                      <a:ext uri="{FF2B5EF4-FFF2-40B4-BE49-F238E27FC236}">
                        <a16:creationId xmlns:a16="http://schemas.microsoft.com/office/drawing/2014/main" id="{47872A78-7C92-49F8-9F78-32990652CBC3}"/>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1" name="Right Triangle 100">
                  <a:extLst>
                    <a:ext uri="{FF2B5EF4-FFF2-40B4-BE49-F238E27FC236}">
                      <a16:creationId xmlns:a16="http://schemas.microsoft.com/office/drawing/2014/main" id="{2F3FFA52-5D39-423C-AC0B-3E3FB7FB78FE}"/>
                    </a:ext>
                  </a:extLst>
                </p:cNvPr>
                <p:cNvSpPr/>
                <p:nvPr/>
              </p:nvSpPr>
              <p:spPr>
                <a:xfrm flipH="1" flipV="1">
                  <a:off x="3240430" y="2689540"/>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Rectangle 15"/>
              <p:cNvSpPr/>
              <p:nvPr/>
            </p:nvSpPr>
            <p:spPr>
              <a:xfrm>
                <a:off x="3743607" y="2949822"/>
                <a:ext cx="4693272" cy="400110"/>
              </a:xfrm>
              <a:prstGeom prst="rect">
                <a:avLst/>
              </a:prstGeom>
            </p:spPr>
            <p:txBody>
              <a:bodyPr wrap="none">
                <a:spAutoFit/>
              </a:bodyPr>
              <a:lstStyle/>
              <a:p>
                <a:pPr algn="ctr"/>
                <a:r>
                  <a:rPr lang="en-IN" sz="2000" dirty="0" err="1"/>
                  <a:t>poly_reg</a:t>
                </a:r>
                <a:r>
                  <a:rPr lang="en-IN" sz="2000" dirty="0"/>
                  <a:t> = </a:t>
                </a:r>
                <a:r>
                  <a:rPr lang="en-IN" sz="2000" dirty="0" err="1"/>
                  <a:t>PolynomialFeatures</a:t>
                </a:r>
                <a:r>
                  <a:rPr lang="en-IN" sz="2000" dirty="0"/>
                  <a:t>(degree=n)()</a:t>
                </a:r>
                <a:endParaRPr lang="en-IN" sz="2000" b="1" dirty="0"/>
              </a:p>
            </p:txBody>
          </p:sp>
        </p:grpSp>
        <p:sp>
          <p:nvSpPr>
            <p:cNvPr id="136" name="TextBox 135"/>
            <p:cNvSpPr txBox="1"/>
            <p:nvPr/>
          </p:nvSpPr>
          <p:spPr>
            <a:xfrm>
              <a:off x="2495863" y="2899339"/>
              <a:ext cx="581758" cy="477054"/>
            </a:xfrm>
            <a:prstGeom prst="rect">
              <a:avLst/>
            </a:prstGeom>
            <a:noFill/>
          </p:spPr>
          <p:txBody>
            <a:bodyPr wrap="square" rtlCol="0">
              <a:spAutoFit/>
            </a:bodyPr>
            <a:lstStyle/>
            <a:p>
              <a:pPr algn="ctr"/>
              <a:r>
                <a:rPr lang="en-IN" sz="2500" b="1" dirty="0">
                  <a:solidFill>
                    <a:schemeClr val="bg1"/>
                  </a:solidFill>
                </a:rPr>
                <a:t>2</a:t>
              </a:r>
            </a:p>
          </p:txBody>
        </p:sp>
      </p:grpSp>
      <p:grpSp>
        <p:nvGrpSpPr>
          <p:cNvPr id="25" name="Group 24"/>
          <p:cNvGrpSpPr/>
          <p:nvPr/>
        </p:nvGrpSpPr>
        <p:grpSpPr>
          <a:xfrm>
            <a:off x="2340430" y="3259178"/>
            <a:ext cx="7511140" cy="837847"/>
            <a:chOff x="2340430" y="3806033"/>
            <a:chExt cx="7511140" cy="900001"/>
          </a:xfrm>
        </p:grpSpPr>
        <p:grpSp>
          <p:nvGrpSpPr>
            <p:cNvPr id="21" name="Group 20"/>
            <p:cNvGrpSpPr/>
            <p:nvPr/>
          </p:nvGrpSpPr>
          <p:grpSpPr>
            <a:xfrm>
              <a:off x="2340430" y="3806033"/>
              <a:ext cx="7511140" cy="900001"/>
              <a:chOff x="2340430" y="3806033"/>
              <a:chExt cx="7511140" cy="900001"/>
            </a:xfrm>
          </p:grpSpPr>
          <p:grpSp>
            <p:nvGrpSpPr>
              <p:cNvPr id="10" name="Group 9"/>
              <p:cNvGrpSpPr/>
              <p:nvPr/>
            </p:nvGrpSpPr>
            <p:grpSpPr>
              <a:xfrm>
                <a:off x="2340430" y="3806033"/>
                <a:ext cx="7511140" cy="900001"/>
                <a:chOff x="2340430" y="3806033"/>
                <a:chExt cx="7511140" cy="900001"/>
              </a:xfrm>
            </p:grpSpPr>
            <p:sp>
              <p:nvSpPr>
                <p:cNvPr id="106" name="Freeform: Shape 38">
                  <a:extLst>
                    <a:ext uri="{FF2B5EF4-FFF2-40B4-BE49-F238E27FC236}">
                      <a16:creationId xmlns:a16="http://schemas.microsoft.com/office/drawing/2014/main" id="{4B0906C9-6D59-49D9-9A09-A141EE076BCD}"/>
                    </a:ext>
                  </a:extLst>
                </p:cNvPr>
                <p:cNvSpPr/>
                <p:nvPr/>
              </p:nvSpPr>
              <p:spPr>
                <a:xfrm flipV="1">
                  <a:off x="2340430" y="4256034"/>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7" name="Freeform: Shape 39">
                  <a:extLst>
                    <a:ext uri="{FF2B5EF4-FFF2-40B4-BE49-F238E27FC236}">
                      <a16:creationId xmlns:a16="http://schemas.microsoft.com/office/drawing/2014/main" id="{F06C58DD-882A-48A3-9D4A-0C7F971E05DF}"/>
                    </a:ext>
                  </a:extLst>
                </p:cNvPr>
                <p:cNvSpPr/>
                <p:nvPr/>
              </p:nvSpPr>
              <p:spPr>
                <a:xfrm>
                  <a:off x="2340430" y="3806033"/>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08" name="Group 107">
                  <a:extLst>
                    <a:ext uri="{FF2B5EF4-FFF2-40B4-BE49-F238E27FC236}">
                      <a16:creationId xmlns:a16="http://schemas.microsoft.com/office/drawing/2014/main" id="{D09449A0-9A16-4B11-93E8-42DFFDB5A6F4}"/>
                    </a:ext>
                  </a:extLst>
                </p:cNvPr>
                <p:cNvGrpSpPr/>
                <p:nvPr/>
              </p:nvGrpSpPr>
              <p:grpSpPr>
                <a:xfrm>
                  <a:off x="9405256" y="3896806"/>
                  <a:ext cx="446314" cy="718455"/>
                  <a:chOff x="9492342" y="1680085"/>
                  <a:chExt cx="446314" cy="718455"/>
                </a:xfrm>
              </p:grpSpPr>
              <p:sp>
                <p:nvSpPr>
                  <p:cNvPr id="109" name="Rectangle 108">
                    <a:extLst>
                      <a:ext uri="{FF2B5EF4-FFF2-40B4-BE49-F238E27FC236}">
                        <a16:creationId xmlns:a16="http://schemas.microsoft.com/office/drawing/2014/main" id="{9F7AF852-A298-4115-B0E9-C3777D077AB1}"/>
                      </a:ext>
                    </a:extLst>
                  </p:cNvPr>
                  <p:cNvSpPr/>
                  <p:nvPr/>
                </p:nvSpPr>
                <p:spPr>
                  <a:xfrm>
                    <a:off x="9492342" y="2039312"/>
                    <a:ext cx="446313" cy="359228"/>
                  </a:xfrm>
                  <a:prstGeom prst="rect">
                    <a:avLst/>
                  </a:pr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ectangle 109">
                    <a:extLst>
                      <a:ext uri="{FF2B5EF4-FFF2-40B4-BE49-F238E27FC236}">
                        <a16:creationId xmlns:a16="http://schemas.microsoft.com/office/drawing/2014/main" id="{312756CC-B062-494C-BAE1-8A3A92014181}"/>
                      </a:ext>
                    </a:extLst>
                  </p:cNvPr>
                  <p:cNvSpPr/>
                  <p:nvPr/>
                </p:nvSpPr>
                <p:spPr>
                  <a:xfrm>
                    <a:off x="9492343" y="1680085"/>
                    <a:ext cx="446313" cy="359228"/>
                  </a:xfrm>
                  <a:prstGeom prst="rect">
                    <a:avLst/>
                  </a:pr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1" name="Rectangle 110">
                  <a:extLst>
                    <a:ext uri="{FF2B5EF4-FFF2-40B4-BE49-F238E27FC236}">
                      <a16:creationId xmlns:a16="http://schemas.microsoft.com/office/drawing/2014/main" id="{B8321B15-9CD6-494D-B209-A1A60EBC12BD}"/>
                    </a:ext>
                  </a:extLst>
                </p:cNvPr>
                <p:cNvSpPr/>
                <p:nvPr/>
              </p:nvSpPr>
              <p:spPr>
                <a:xfrm>
                  <a:off x="2786743" y="3806034"/>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Rectangle 111">
                  <a:extLst>
                    <a:ext uri="{FF2B5EF4-FFF2-40B4-BE49-F238E27FC236}">
                      <a16:creationId xmlns:a16="http://schemas.microsoft.com/office/drawing/2014/main" id="{87EB2EA7-8C1F-4516-A386-615EC185EA48}"/>
                    </a:ext>
                  </a:extLst>
                </p:cNvPr>
                <p:cNvSpPr/>
                <p:nvPr/>
              </p:nvSpPr>
              <p:spPr>
                <a:xfrm>
                  <a:off x="2786743" y="4287477"/>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3" name="Group 112">
                  <a:extLst>
                    <a:ext uri="{FF2B5EF4-FFF2-40B4-BE49-F238E27FC236}">
                      <a16:creationId xmlns:a16="http://schemas.microsoft.com/office/drawing/2014/main" id="{9D8C5A5C-03D0-40BC-AAB6-D4916576EFC7}"/>
                    </a:ext>
                  </a:extLst>
                </p:cNvPr>
                <p:cNvGrpSpPr/>
                <p:nvPr/>
              </p:nvGrpSpPr>
              <p:grpSpPr>
                <a:xfrm>
                  <a:off x="2498743" y="3968033"/>
                  <a:ext cx="576000" cy="576000"/>
                  <a:chOff x="2585829" y="1765883"/>
                  <a:chExt cx="576000" cy="576000"/>
                </a:xfrm>
                <a:effectLst>
                  <a:outerShdw blurRad="101600" dist="38100" dir="2700000" algn="tl" rotWithShape="0">
                    <a:prstClr val="black">
                      <a:alpha val="40000"/>
                    </a:prstClr>
                  </a:outerShdw>
                </a:effectLst>
              </p:grpSpPr>
              <p:sp>
                <p:nvSpPr>
                  <p:cNvPr id="114" name="Oval 6">
                    <a:extLst>
                      <a:ext uri="{FF2B5EF4-FFF2-40B4-BE49-F238E27FC236}">
                        <a16:creationId xmlns:a16="http://schemas.microsoft.com/office/drawing/2014/main" id="{BB9AD4F4-F132-4B7B-B732-552E36A33876}"/>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Oval 6">
                    <a:extLst>
                      <a:ext uri="{FF2B5EF4-FFF2-40B4-BE49-F238E27FC236}">
                        <a16:creationId xmlns:a16="http://schemas.microsoft.com/office/drawing/2014/main" id="{D20B31FB-AB9D-4F20-BD45-2FF481CEE3FA}"/>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6" name="Right Triangle 115">
                  <a:extLst>
                    <a:ext uri="{FF2B5EF4-FFF2-40B4-BE49-F238E27FC236}">
                      <a16:creationId xmlns:a16="http://schemas.microsoft.com/office/drawing/2014/main" id="{1245FB54-E0EE-42D1-BFD7-B4FEA5EDD8F5}"/>
                    </a:ext>
                  </a:extLst>
                </p:cNvPr>
                <p:cNvSpPr/>
                <p:nvPr/>
              </p:nvSpPr>
              <p:spPr>
                <a:xfrm flipH="1" flipV="1">
                  <a:off x="3240430" y="3806033"/>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Rectangle 16"/>
              <p:cNvSpPr/>
              <p:nvPr/>
            </p:nvSpPr>
            <p:spPr>
              <a:xfrm>
                <a:off x="4227822" y="4065315"/>
                <a:ext cx="3773213" cy="400110"/>
              </a:xfrm>
              <a:prstGeom prst="rect">
                <a:avLst/>
              </a:prstGeom>
            </p:spPr>
            <p:txBody>
              <a:bodyPr wrap="none">
                <a:spAutoFit/>
              </a:bodyPr>
              <a:lstStyle/>
              <a:p>
                <a:pPr algn="ctr"/>
                <a:r>
                  <a:rPr lang="en-IN" sz="2000" dirty="0" err="1"/>
                  <a:t>X_poly</a:t>
                </a:r>
                <a:r>
                  <a:rPr lang="en-IN" sz="2000" dirty="0"/>
                  <a:t> = </a:t>
                </a:r>
                <a:r>
                  <a:rPr lang="en-IN" sz="2000" dirty="0" err="1"/>
                  <a:t>poly_reg.fit_transform</a:t>
                </a:r>
                <a:r>
                  <a:rPr lang="en-IN" sz="2000" dirty="0"/>
                  <a:t>(X)</a:t>
                </a:r>
              </a:p>
            </p:txBody>
          </p:sp>
        </p:grpSp>
        <p:sp>
          <p:nvSpPr>
            <p:cNvPr id="137" name="TextBox 136"/>
            <p:cNvSpPr txBox="1"/>
            <p:nvPr/>
          </p:nvSpPr>
          <p:spPr>
            <a:xfrm>
              <a:off x="2490106" y="4013465"/>
              <a:ext cx="581758" cy="477054"/>
            </a:xfrm>
            <a:prstGeom prst="rect">
              <a:avLst/>
            </a:prstGeom>
            <a:noFill/>
          </p:spPr>
          <p:txBody>
            <a:bodyPr wrap="square" rtlCol="0">
              <a:spAutoFit/>
            </a:bodyPr>
            <a:lstStyle/>
            <a:p>
              <a:pPr algn="ctr"/>
              <a:r>
                <a:rPr lang="en-IN" sz="2500" b="1" dirty="0">
                  <a:solidFill>
                    <a:schemeClr val="bg1"/>
                  </a:solidFill>
                </a:rPr>
                <a:t>3</a:t>
              </a:r>
            </a:p>
          </p:txBody>
        </p:sp>
      </p:grpSp>
      <p:grpSp>
        <p:nvGrpSpPr>
          <p:cNvPr id="24" name="Group 23"/>
          <p:cNvGrpSpPr/>
          <p:nvPr/>
        </p:nvGrpSpPr>
        <p:grpSpPr>
          <a:xfrm>
            <a:off x="2340430" y="4359406"/>
            <a:ext cx="7511140" cy="837847"/>
            <a:chOff x="2340430" y="4906261"/>
            <a:chExt cx="7511140" cy="900001"/>
          </a:xfrm>
        </p:grpSpPr>
        <p:grpSp>
          <p:nvGrpSpPr>
            <p:cNvPr id="22" name="Group 21"/>
            <p:cNvGrpSpPr/>
            <p:nvPr/>
          </p:nvGrpSpPr>
          <p:grpSpPr>
            <a:xfrm>
              <a:off x="2340430" y="4906261"/>
              <a:ext cx="7511140" cy="900001"/>
              <a:chOff x="2340430" y="4906261"/>
              <a:chExt cx="7511140" cy="900001"/>
            </a:xfrm>
          </p:grpSpPr>
          <p:grpSp>
            <p:nvGrpSpPr>
              <p:cNvPr id="11" name="Group 10"/>
              <p:cNvGrpSpPr/>
              <p:nvPr/>
            </p:nvGrpSpPr>
            <p:grpSpPr>
              <a:xfrm>
                <a:off x="2340430" y="4906261"/>
                <a:ext cx="7511140" cy="900001"/>
                <a:chOff x="2340430" y="4906261"/>
                <a:chExt cx="7511140" cy="900001"/>
              </a:xfrm>
            </p:grpSpPr>
            <p:sp>
              <p:nvSpPr>
                <p:cNvPr id="121" name="Freeform: Shape 53">
                  <a:extLst>
                    <a:ext uri="{FF2B5EF4-FFF2-40B4-BE49-F238E27FC236}">
                      <a16:creationId xmlns:a16="http://schemas.microsoft.com/office/drawing/2014/main" id="{680676EB-A43A-4D93-9DA0-8628F3F6A2CC}"/>
                    </a:ext>
                  </a:extLst>
                </p:cNvPr>
                <p:cNvSpPr/>
                <p:nvPr/>
              </p:nvSpPr>
              <p:spPr>
                <a:xfrm flipV="1">
                  <a:off x="2340430" y="5356262"/>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2" name="Freeform: Shape 54">
                  <a:extLst>
                    <a:ext uri="{FF2B5EF4-FFF2-40B4-BE49-F238E27FC236}">
                      <a16:creationId xmlns:a16="http://schemas.microsoft.com/office/drawing/2014/main" id="{C6E0529A-1CE5-474C-96A8-0226EEE81166}"/>
                    </a:ext>
                  </a:extLst>
                </p:cNvPr>
                <p:cNvSpPr/>
                <p:nvPr/>
              </p:nvSpPr>
              <p:spPr>
                <a:xfrm>
                  <a:off x="2340430" y="4906261"/>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23" name="Group 122">
                  <a:extLst>
                    <a:ext uri="{FF2B5EF4-FFF2-40B4-BE49-F238E27FC236}">
                      <a16:creationId xmlns:a16="http://schemas.microsoft.com/office/drawing/2014/main" id="{FA26C62A-6C49-427D-9C55-F009B3C9B205}"/>
                    </a:ext>
                  </a:extLst>
                </p:cNvPr>
                <p:cNvGrpSpPr/>
                <p:nvPr/>
              </p:nvGrpSpPr>
              <p:grpSpPr>
                <a:xfrm>
                  <a:off x="9405256" y="4997034"/>
                  <a:ext cx="446314" cy="718455"/>
                  <a:chOff x="9492342" y="1680085"/>
                  <a:chExt cx="446314" cy="718455"/>
                </a:xfrm>
              </p:grpSpPr>
              <p:sp>
                <p:nvSpPr>
                  <p:cNvPr id="124" name="Rectangle 123">
                    <a:extLst>
                      <a:ext uri="{FF2B5EF4-FFF2-40B4-BE49-F238E27FC236}">
                        <a16:creationId xmlns:a16="http://schemas.microsoft.com/office/drawing/2014/main" id="{B9B1C817-E307-4F15-A3A6-19AECE4CACA3}"/>
                      </a:ext>
                    </a:extLst>
                  </p:cNvPr>
                  <p:cNvSpPr/>
                  <p:nvPr/>
                </p:nvSpPr>
                <p:spPr>
                  <a:xfrm>
                    <a:off x="9492342" y="2039312"/>
                    <a:ext cx="446313" cy="359228"/>
                  </a:xfrm>
                  <a:prstGeom prst="rect">
                    <a:avLst/>
                  </a:pr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Rectangle 124">
                    <a:extLst>
                      <a:ext uri="{FF2B5EF4-FFF2-40B4-BE49-F238E27FC236}">
                        <a16:creationId xmlns:a16="http://schemas.microsoft.com/office/drawing/2014/main" id="{8E89AB39-B10D-4125-A396-5F6AF5440B98}"/>
                      </a:ext>
                    </a:extLst>
                  </p:cNvPr>
                  <p:cNvSpPr/>
                  <p:nvPr/>
                </p:nvSpPr>
                <p:spPr>
                  <a:xfrm>
                    <a:off x="9492343" y="1680085"/>
                    <a:ext cx="446313" cy="359228"/>
                  </a:xfrm>
                  <a:prstGeom prst="rect">
                    <a:avLst/>
                  </a:pr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6" name="Rectangle 125">
                  <a:extLst>
                    <a:ext uri="{FF2B5EF4-FFF2-40B4-BE49-F238E27FC236}">
                      <a16:creationId xmlns:a16="http://schemas.microsoft.com/office/drawing/2014/main" id="{9FFB0AC3-D4B9-4E2D-814F-8275D50CA62A}"/>
                    </a:ext>
                  </a:extLst>
                </p:cNvPr>
                <p:cNvSpPr/>
                <p:nvPr/>
              </p:nvSpPr>
              <p:spPr>
                <a:xfrm>
                  <a:off x="2786743" y="4906262"/>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Rectangle 126">
                  <a:extLst>
                    <a:ext uri="{FF2B5EF4-FFF2-40B4-BE49-F238E27FC236}">
                      <a16:creationId xmlns:a16="http://schemas.microsoft.com/office/drawing/2014/main" id="{0812F3A1-F0A7-471B-B5DE-B3B0E0440479}"/>
                    </a:ext>
                  </a:extLst>
                </p:cNvPr>
                <p:cNvSpPr/>
                <p:nvPr/>
              </p:nvSpPr>
              <p:spPr>
                <a:xfrm>
                  <a:off x="2786743" y="5387705"/>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8" name="Group 127">
                  <a:extLst>
                    <a:ext uri="{FF2B5EF4-FFF2-40B4-BE49-F238E27FC236}">
                      <a16:creationId xmlns:a16="http://schemas.microsoft.com/office/drawing/2014/main" id="{FA4A672D-F9EF-44A8-98EC-A94D328497B0}"/>
                    </a:ext>
                  </a:extLst>
                </p:cNvPr>
                <p:cNvGrpSpPr/>
                <p:nvPr/>
              </p:nvGrpSpPr>
              <p:grpSpPr>
                <a:xfrm>
                  <a:off x="2498743" y="5068261"/>
                  <a:ext cx="576000" cy="576000"/>
                  <a:chOff x="2585829" y="1765883"/>
                  <a:chExt cx="576000" cy="576000"/>
                </a:xfrm>
                <a:effectLst>
                  <a:outerShdw blurRad="101600" dist="38100" dir="2700000" algn="tl" rotWithShape="0">
                    <a:prstClr val="black">
                      <a:alpha val="40000"/>
                    </a:prstClr>
                  </a:outerShdw>
                </a:effectLst>
              </p:grpSpPr>
              <p:sp>
                <p:nvSpPr>
                  <p:cNvPr id="129" name="Oval 6">
                    <a:extLst>
                      <a:ext uri="{FF2B5EF4-FFF2-40B4-BE49-F238E27FC236}">
                        <a16:creationId xmlns:a16="http://schemas.microsoft.com/office/drawing/2014/main" id="{A76E911E-A902-4623-8362-7669AF1D6C3A}"/>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Oval 6">
                    <a:extLst>
                      <a:ext uri="{FF2B5EF4-FFF2-40B4-BE49-F238E27FC236}">
                        <a16:creationId xmlns:a16="http://schemas.microsoft.com/office/drawing/2014/main" id="{4601AB76-9715-475B-8984-0BC7580C83C7}"/>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1" name="Right Triangle 130">
                  <a:extLst>
                    <a:ext uri="{FF2B5EF4-FFF2-40B4-BE49-F238E27FC236}">
                      <a16:creationId xmlns:a16="http://schemas.microsoft.com/office/drawing/2014/main" id="{A949BA91-30AA-48F5-BB77-F576D5599C72}"/>
                    </a:ext>
                  </a:extLst>
                </p:cNvPr>
                <p:cNvSpPr/>
                <p:nvPr/>
              </p:nvSpPr>
              <p:spPr>
                <a:xfrm flipH="1" flipV="1">
                  <a:off x="3240430" y="4906261"/>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 name="Rectangle 17"/>
              <p:cNvSpPr/>
              <p:nvPr/>
            </p:nvSpPr>
            <p:spPr>
              <a:xfrm>
                <a:off x="4495388" y="5175241"/>
                <a:ext cx="3036344" cy="400110"/>
              </a:xfrm>
              <a:prstGeom prst="rect">
                <a:avLst/>
              </a:prstGeom>
            </p:spPr>
            <p:txBody>
              <a:bodyPr wrap="none">
                <a:spAutoFit/>
              </a:bodyPr>
              <a:lstStyle/>
              <a:p>
                <a:pPr algn="ctr"/>
                <a:r>
                  <a:rPr lang="en-IN" sz="2000" dirty="0" err="1"/>
                  <a:t>lin_reg</a:t>
                </a:r>
                <a:r>
                  <a:rPr lang="en-IN" sz="2000" dirty="0"/>
                  <a:t>=</a:t>
                </a:r>
                <a:r>
                  <a:rPr lang="en-IN" sz="2000" dirty="0" err="1"/>
                  <a:t>LinearRegression</a:t>
                </a:r>
                <a:r>
                  <a:rPr lang="en-IN" sz="2000" dirty="0"/>
                  <a:t>())</a:t>
                </a:r>
                <a:endParaRPr lang="en-IN" sz="2000" b="1" dirty="0"/>
              </a:p>
            </p:txBody>
          </p:sp>
        </p:grpSp>
        <p:sp>
          <p:nvSpPr>
            <p:cNvPr id="138" name="TextBox 137"/>
            <p:cNvSpPr txBox="1"/>
            <p:nvPr/>
          </p:nvSpPr>
          <p:spPr>
            <a:xfrm>
              <a:off x="2501769" y="5117733"/>
              <a:ext cx="581758" cy="477054"/>
            </a:xfrm>
            <a:prstGeom prst="rect">
              <a:avLst/>
            </a:prstGeom>
            <a:noFill/>
          </p:spPr>
          <p:txBody>
            <a:bodyPr wrap="square" rtlCol="0">
              <a:spAutoFit/>
            </a:bodyPr>
            <a:lstStyle/>
            <a:p>
              <a:pPr algn="ctr"/>
              <a:r>
                <a:rPr lang="en-IN" sz="2500" b="1" dirty="0">
                  <a:solidFill>
                    <a:schemeClr val="bg1"/>
                  </a:solidFill>
                </a:rPr>
                <a:t>4</a:t>
              </a:r>
            </a:p>
          </p:txBody>
        </p:sp>
      </p:grpSp>
      <p:grpSp>
        <p:nvGrpSpPr>
          <p:cNvPr id="71" name="Group 70"/>
          <p:cNvGrpSpPr/>
          <p:nvPr/>
        </p:nvGrpSpPr>
        <p:grpSpPr>
          <a:xfrm>
            <a:off x="2358858" y="5410201"/>
            <a:ext cx="7511140" cy="869246"/>
            <a:chOff x="2340430" y="1555584"/>
            <a:chExt cx="7511140" cy="933729"/>
          </a:xfrm>
        </p:grpSpPr>
        <p:grpSp>
          <p:nvGrpSpPr>
            <p:cNvPr id="72" name="Group 71"/>
            <p:cNvGrpSpPr/>
            <p:nvPr/>
          </p:nvGrpSpPr>
          <p:grpSpPr>
            <a:xfrm>
              <a:off x="2340430" y="1555584"/>
              <a:ext cx="7511140" cy="933729"/>
              <a:chOff x="2340430" y="1555584"/>
              <a:chExt cx="7511140" cy="933729"/>
            </a:xfrm>
          </p:grpSpPr>
          <p:grpSp>
            <p:nvGrpSpPr>
              <p:cNvPr id="74" name="Group 73"/>
              <p:cNvGrpSpPr/>
              <p:nvPr/>
            </p:nvGrpSpPr>
            <p:grpSpPr>
              <a:xfrm>
                <a:off x="2340430" y="1589312"/>
                <a:ext cx="7511140" cy="900001"/>
                <a:chOff x="2340430" y="1589312"/>
                <a:chExt cx="7511140" cy="900001"/>
              </a:xfrm>
            </p:grpSpPr>
            <p:sp>
              <p:nvSpPr>
                <p:cNvPr id="88" name="Freeform: Shape 12">
                  <a:extLst>
                    <a:ext uri="{FF2B5EF4-FFF2-40B4-BE49-F238E27FC236}">
                      <a16:creationId xmlns:a16="http://schemas.microsoft.com/office/drawing/2014/main" id="{472D68E6-9230-4428-988C-1A0A4A7DEE0C}"/>
                    </a:ext>
                  </a:extLst>
                </p:cNvPr>
                <p:cNvSpPr/>
                <p:nvPr/>
              </p:nvSpPr>
              <p:spPr>
                <a:xfrm flipV="1">
                  <a:off x="2340430" y="2039313"/>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9" name="Freeform: Shape 11">
                  <a:extLst>
                    <a:ext uri="{FF2B5EF4-FFF2-40B4-BE49-F238E27FC236}">
                      <a16:creationId xmlns:a16="http://schemas.microsoft.com/office/drawing/2014/main" id="{42362CE1-69B9-4D2C-A02D-737D23D8420A}"/>
                    </a:ext>
                  </a:extLst>
                </p:cNvPr>
                <p:cNvSpPr/>
                <p:nvPr/>
              </p:nvSpPr>
              <p:spPr>
                <a:xfrm>
                  <a:off x="2340430" y="1589312"/>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90" name="Group 89">
                  <a:extLst>
                    <a:ext uri="{FF2B5EF4-FFF2-40B4-BE49-F238E27FC236}">
                      <a16:creationId xmlns:a16="http://schemas.microsoft.com/office/drawing/2014/main" id="{AC91F9CE-20AF-4233-8F99-5FDF0B84344D}"/>
                    </a:ext>
                  </a:extLst>
                </p:cNvPr>
                <p:cNvGrpSpPr/>
                <p:nvPr/>
              </p:nvGrpSpPr>
              <p:grpSpPr>
                <a:xfrm>
                  <a:off x="9405256" y="1680085"/>
                  <a:ext cx="446314" cy="718455"/>
                  <a:chOff x="9492342" y="1680085"/>
                  <a:chExt cx="446314" cy="718455"/>
                </a:xfrm>
              </p:grpSpPr>
              <p:sp>
                <p:nvSpPr>
                  <p:cNvPr id="119" name="Rectangle 118">
                    <a:extLst>
                      <a:ext uri="{FF2B5EF4-FFF2-40B4-BE49-F238E27FC236}">
                        <a16:creationId xmlns:a16="http://schemas.microsoft.com/office/drawing/2014/main" id="{2076C302-5C40-4D49-A489-5AE01218B2D4}"/>
                      </a:ext>
                    </a:extLst>
                  </p:cNvPr>
                  <p:cNvSpPr/>
                  <p:nvPr/>
                </p:nvSpPr>
                <p:spPr>
                  <a:xfrm>
                    <a:off x="9492342" y="2039312"/>
                    <a:ext cx="446313" cy="359228"/>
                  </a:xfrm>
                  <a:prstGeom prst="rect">
                    <a:avLst/>
                  </a:pr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Rectangle 119">
                    <a:extLst>
                      <a:ext uri="{FF2B5EF4-FFF2-40B4-BE49-F238E27FC236}">
                        <a16:creationId xmlns:a16="http://schemas.microsoft.com/office/drawing/2014/main" id="{151D1627-B4AA-4B1E-96DE-61423E80C7E4}"/>
                      </a:ext>
                    </a:extLst>
                  </p:cNvPr>
                  <p:cNvSpPr/>
                  <p:nvPr/>
                </p:nvSpPr>
                <p:spPr>
                  <a:xfrm>
                    <a:off x="9492343" y="1680085"/>
                    <a:ext cx="446313" cy="359228"/>
                  </a:xfrm>
                  <a:prstGeom prst="rect">
                    <a:avLst/>
                  </a:pr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2" name="Rectangle 101">
                  <a:extLst>
                    <a:ext uri="{FF2B5EF4-FFF2-40B4-BE49-F238E27FC236}">
                      <a16:creationId xmlns:a16="http://schemas.microsoft.com/office/drawing/2014/main" id="{92B818CB-84D0-45B6-AD01-BFFD467AE29B}"/>
                    </a:ext>
                  </a:extLst>
                </p:cNvPr>
                <p:cNvSpPr/>
                <p:nvPr/>
              </p:nvSpPr>
              <p:spPr>
                <a:xfrm>
                  <a:off x="2786743" y="1589313"/>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Rectangle 102">
                  <a:extLst>
                    <a:ext uri="{FF2B5EF4-FFF2-40B4-BE49-F238E27FC236}">
                      <a16:creationId xmlns:a16="http://schemas.microsoft.com/office/drawing/2014/main" id="{996F3B0E-8CE4-43F0-ADD0-5E0BB94B5DE7}"/>
                    </a:ext>
                  </a:extLst>
                </p:cNvPr>
                <p:cNvSpPr/>
                <p:nvPr/>
              </p:nvSpPr>
              <p:spPr>
                <a:xfrm>
                  <a:off x="2786743" y="2070756"/>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4" name="Group 103">
                  <a:extLst>
                    <a:ext uri="{FF2B5EF4-FFF2-40B4-BE49-F238E27FC236}">
                      <a16:creationId xmlns:a16="http://schemas.microsoft.com/office/drawing/2014/main" id="{14350255-644A-47D3-8010-77B91F92D224}"/>
                    </a:ext>
                  </a:extLst>
                </p:cNvPr>
                <p:cNvGrpSpPr/>
                <p:nvPr/>
              </p:nvGrpSpPr>
              <p:grpSpPr>
                <a:xfrm>
                  <a:off x="2498743" y="1751312"/>
                  <a:ext cx="576000" cy="576000"/>
                  <a:chOff x="2585829" y="1765883"/>
                  <a:chExt cx="576000" cy="576000"/>
                </a:xfrm>
                <a:effectLst>
                  <a:outerShdw blurRad="101600" dist="38100" dir="2700000" algn="tl" rotWithShape="0">
                    <a:prstClr val="black">
                      <a:alpha val="40000"/>
                    </a:prstClr>
                  </a:outerShdw>
                </a:effectLst>
              </p:grpSpPr>
              <p:sp>
                <p:nvSpPr>
                  <p:cNvPr id="117" name="Oval 6">
                    <a:extLst>
                      <a:ext uri="{FF2B5EF4-FFF2-40B4-BE49-F238E27FC236}">
                        <a16:creationId xmlns:a16="http://schemas.microsoft.com/office/drawing/2014/main" id="{D9FA9821-DE51-4FC0-B045-09379DA8B820}"/>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Oval 6">
                    <a:extLst>
                      <a:ext uri="{FF2B5EF4-FFF2-40B4-BE49-F238E27FC236}">
                        <a16:creationId xmlns:a16="http://schemas.microsoft.com/office/drawing/2014/main" id="{4D9EF632-A15F-4DA6-98FB-E19865B6DD94}"/>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5" name="Right Triangle 104">
                  <a:extLst>
                    <a:ext uri="{FF2B5EF4-FFF2-40B4-BE49-F238E27FC236}">
                      <a16:creationId xmlns:a16="http://schemas.microsoft.com/office/drawing/2014/main" id="{72695F52-C4AC-49AB-9027-1382E117D965}"/>
                    </a:ext>
                  </a:extLst>
                </p:cNvPr>
                <p:cNvSpPr/>
                <p:nvPr/>
              </p:nvSpPr>
              <p:spPr>
                <a:xfrm flipH="1" flipV="1">
                  <a:off x="3240430" y="1589312"/>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7" name="Rectangle 86"/>
              <p:cNvSpPr/>
              <p:nvPr/>
            </p:nvSpPr>
            <p:spPr>
              <a:xfrm>
                <a:off x="4389051" y="1555584"/>
                <a:ext cx="3212161" cy="884377"/>
              </a:xfrm>
              <a:prstGeom prst="rect">
                <a:avLst/>
              </a:prstGeom>
            </p:spPr>
            <p:txBody>
              <a:bodyPr wrap="none">
                <a:spAutoFit/>
              </a:bodyPr>
              <a:lstStyle/>
              <a:p>
                <a:pPr algn="ctr">
                  <a:lnSpc>
                    <a:spcPct val="150000"/>
                  </a:lnSpc>
                </a:pPr>
                <a:r>
                  <a:rPr lang="en-IN" sz="1900" dirty="0" err="1"/>
                  <a:t>lin_reg.fit</a:t>
                </a:r>
                <a:r>
                  <a:rPr lang="en-IN" sz="1900" dirty="0"/>
                  <a:t>(</a:t>
                </a:r>
                <a:r>
                  <a:rPr lang="en-IN" sz="1900" dirty="0" err="1"/>
                  <a:t>X_poly,y</a:t>
                </a:r>
                <a:r>
                  <a:rPr lang="en-IN" sz="1900" dirty="0"/>
                  <a:t>)</a:t>
                </a:r>
              </a:p>
              <a:p>
                <a:r>
                  <a:rPr lang="en-IN" sz="1900" dirty="0" err="1"/>
                  <a:t>y_pred</a:t>
                </a:r>
                <a:r>
                  <a:rPr lang="en-IN" sz="1900" dirty="0"/>
                  <a:t>=</a:t>
                </a:r>
                <a:r>
                  <a:rPr lang="en-IN" sz="1900" dirty="0" err="1"/>
                  <a:t>lin_reg.predict</a:t>
                </a:r>
                <a:r>
                  <a:rPr lang="en-IN" sz="1900" dirty="0"/>
                  <a:t>(</a:t>
                </a:r>
                <a:r>
                  <a:rPr lang="en-IN" sz="1900" dirty="0" err="1"/>
                  <a:t>X_test</a:t>
                </a:r>
                <a:r>
                  <a:rPr lang="en-IN" sz="1900" dirty="0"/>
                  <a:t>)</a:t>
                </a:r>
                <a:endParaRPr lang="en-IN" sz="1900" b="1" dirty="0"/>
              </a:p>
            </p:txBody>
          </p:sp>
        </p:grpSp>
        <p:sp>
          <p:nvSpPr>
            <p:cNvPr id="73" name="TextBox 72"/>
            <p:cNvSpPr txBox="1"/>
            <p:nvPr/>
          </p:nvSpPr>
          <p:spPr>
            <a:xfrm>
              <a:off x="2483336" y="1802889"/>
              <a:ext cx="581758" cy="512443"/>
            </a:xfrm>
            <a:prstGeom prst="rect">
              <a:avLst/>
            </a:prstGeom>
            <a:noFill/>
          </p:spPr>
          <p:txBody>
            <a:bodyPr wrap="square" rtlCol="0">
              <a:spAutoFit/>
            </a:bodyPr>
            <a:lstStyle/>
            <a:p>
              <a:pPr algn="ctr"/>
              <a:r>
                <a:rPr lang="en-IN" sz="2500" b="1" dirty="0">
                  <a:solidFill>
                    <a:schemeClr val="bg1"/>
                  </a:solidFill>
                </a:rPr>
                <a:t>5</a:t>
              </a:r>
            </a:p>
          </p:txBody>
        </p:sp>
      </p:grpSp>
    </p:spTree>
    <p:extLst>
      <p:ext uri="{BB962C8B-B14F-4D97-AF65-F5344CB8AC3E}">
        <p14:creationId xmlns:p14="http://schemas.microsoft.com/office/powerpoint/2010/main" val="21761046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1+#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500" fill="hold"/>
                                        <p:tgtEl>
                                          <p:spTgt spid="71"/>
                                        </p:tgtEl>
                                        <p:attrNameLst>
                                          <p:attrName>ppt_x</p:attrName>
                                        </p:attrNameLst>
                                      </p:cBhvr>
                                      <p:tavLst>
                                        <p:tav tm="0">
                                          <p:val>
                                            <p:strVal val="0-#ppt_w/2"/>
                                          </p:val>
                                        </p:tav>
                                        <p:tav tm="100000">
                                          <p:val>
                                            <p:strVal val="#ppt_x"/>
                                          </p:val>
                                        </p:tav>
                                      </p:tavLst>
                                    </p:anim>
                                    <p:anim calcmode="lin" valueType="num">
                                      <p:cBhvr additive="base">
                                        <p:cTn id="2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TotalTime>
  <Words>251</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Microsoft New Tai Lue</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Paras gang</dc:creator>
  <cp:lastModifiedBy>Mayank Bajaj</cp:lastModifiedBy>
  <cp:revision>73</cp:revision>
  <dcterms:created xsi:type="dcterms:W3CDTF">2020-08-25T14:04:51Z</dcterms:created>
  <dcterms:modified xsi:type="dcterms:W3CDTF">2020-09-02T09:31:00Z</dcterms:modified>
</cp:coreProperties>
</file>